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4"/>
  </p:notesMasterIdLst>
  <p:sldIdLst>
    <p:sldId id="290" r:id="rId2"/>
    <p:sldId id="257" r:id="rId3"/>
    <p:sldId id="259" r:id="rId4"/>
    <p:sldId id="278" r:id="rId5"/>
    <p:sldId id="271" r:id="rId6"/>
    <p:sldId id="263" r:id="rId7"/>
    <p:sldId id="270" r:id="rId8"/>
    <p:sldId id="269" r:id="rId9"/>
    <p:sldId id="277" r:id="rId10"/>
    <p:sldId id="261" r:id="rId11"/>
    <p:sldId id="272" r:id="rId12"/>
    <p:sldId id="267" r:id="rId13"/>
    <p:sldId id="275" r:id="rId14"/>
    <p:sldId id="280" r:id="rId15"/>
    <p:sldId id="264" r:id="rId16"/>
    <p:sldId id="284" r:id="rId17"/>
    <p:sldId id="285" r:id="rId18"/>
    <p:sldId id="273" r:id="rId19"/>
    <p:sldId id="276" r:id="rId20"/>
    <p:sldId id="266" r:id="rId21"/>
    <p:sldId id="262" r:id="rId22"/>
    <p:sldId id="282" r:id="rId23"/>
    <p:sldId id="274" r:id="rId24"/>
    <p:sldId id="281" r:id="rId25"/>
    <p:sldId id="265" r:id="rId26"/>
    <p:sldId id="268" r:id="rId27"/>
    <p:sldId id="283" r:id="rId28"/>
    <p:sldId id="279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C89504"/>
    <a:srgbClr val="00CC00"/>
    <a:srgbClr val="B42E18"/>
    <a:srgbClr val="FFFF00"/>
    <a:srgbClr val="0033CC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3" autoAdjust="0"/>
    <p:restoredTop sz="99104" autoAdjust="0"/>
  </p:normalViewPr>
  <p:slideViewPr>
    <p:cSldViewPr>
      <p:cViewPr>
        <p:scale>
          <a:sx n="75" d="100"/>
          <a:sy n="75" d="100"/>
        </p:scale>
        <p:origin x="-130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76084-75C9-4648-A2A0-024DCC561B2E}" type="datetimeFigureOut">
              <a:rPr lang="cs-CZ" smtClean="0"/>
              <a:pPr/>
              <a:t>10.4.2013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6D789-3F2B-4D18-A496-97DE8BF53F9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E677B2E-D4D9-45B2-8B9E-4B6EB86FF99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BC57-517E-4F39-82C0-EAA0606F909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859F-09B0-4B3A-9826-45CCF5D41BA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6CC04D66-5CC6-4F11-B72A-C52EF040F5A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028814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838200" y="4076700"/>
            <a:ext cx="8007350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2F002887-ECAE-4612-A101-38AE5C4CC1A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61370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1C25642-13F8-40F9-A3CC-E271CA9AEDE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4889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8007350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8200" y="4076700"/>
            <a:ext cx="8007350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30567FDE-33EE-458C-A451-EE990E38B6D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074649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8007350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076700"/>
            <a:ext cx="8007350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9E48FAA-A720-4955-BB46-A4112E62FF9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36662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685B6C35-857F-419D-B1A1-C762712FA8C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96531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307FB96D-A59B-454E-BC71-A4618B869B1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82415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2344738"/>
          </a:xfrm>
          <a:prstGeom prst="rect">
            <a:avLst/>
          </a:prstGeom>
          <a:gradFill rotWithShape="1">
            <a:gsLst>
              <a:gs pos="0">
                <a:srgbClr val="00287D"/>
              </a:gs>
              <a:gs pos="100000">
                <a:srgbClr val="00287D">
                  <a:gamma/>
                  <a:shade val="75686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pic>
        <p:nvPicPr>
          <p:cNvPr id="4" name="Picture 3" descr="titl 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OPVK_MU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925" y="5248275"/>
            <a:ext cx="42052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7775" y="2728913"/>
            <a:ext cx="5688013" cy="2157412"/>
          </a:xfr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5FD76-0930-47C2-A50D-B4032FA045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9C160BD-96CD-4A08-B35A-95CE85544F5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A9321CD-EDD5-4C91-B290-FD388770BF2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D508-1E48-427D-8E6D-C8B243BE336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1853-B1C3-4541-BD0D-DD6EDAF5413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A153EF7-ACBF-4EAD-AEF9-742CE44FF65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042-847A-479B-B72A-AAB4BE011A2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58C4FD8-6CC9-4D5C-B55C-869BBE6C605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836ACB-D389-4C22-A9F4-8CDAB430C2F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3FD3614-41B8-4729-BF23-96282197041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95513" y="2728913"/>
            <a:ext cx="6010275" cy="14922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smtClean="0"/>
              <a:t>Doba laténská</a:t>
            </a:r>
            <a:br>
              <a:rPr lang="cs-CZ" b="1" dirty="0" smtClean="0"/>
            </a:br>
            <a:r>
              <a:rPr lang="cs-CZ" b="1" dirty="0" smtClean="0">
                <a:solidFill>
                  <a:srgbClr val="0070C0"/>
                </a:solidFill>
              </a:rPr>
              <a:t>La </a:t>
            </a:r>
            <a:r>
              <a:rPr lang="cs-CZ" b="1" dirty="0" err="1" smtClean="0">
                <a:solidFill>
                  <a:srgbClr val="0070C0"/>
                </a:solidFill>
              </a:rPr>
              <a:t>Téne</a:t>
            </a:r>
            <a:r>
              <a:rPr lang="cs-CZ" b="1" dirty="0" smtClean="0">
                <a:solidFill>
                  <a:srgbClr val="0070C0"/>
                </a:solidFill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</a:rPr>
              <a:t>culture</a:t>
            </a:r>
            <a:endParaRPr lang="cs-CZ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188913"/>
            <a:ext cx="8496300" cy="1008062"/>
          </a:xfrm>
          <a:noFill/>
          <a:ln w="38100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cs-CZ" sz="3200" dirty="0">
                <a:solidFill>
                  <a:srgbClr val="000000"/>
                </a:solidFill>
              </a:rPr>
              <a:t>Období plochých keltských </a:t>
            </a:r>
            <a:r>
              <a:rPr lang="cs-CZ" sz="3200" dirty="0" smtClean="0">
                <a:solidFill>
                  <a:srgbClr val="000000"/>
                </a:solidFill>
              </a:rPr>
              <a:t>pohřebišť/ </a:t>
            </a:r>
            <a:br>
              <a:rPr lang="cs-CZ" sz="3200" dirty="0" smtClean="0">
                <a:solidFill>
                  <a:srgbClr val="000000"/>
                </a:solidFill>
              </a:rPr>
            </a:br>
            <a:r>
              <a:rPr lang="cs-CZ" sz="3200" dirty="0" err="1" smtClean="0">
                <a:solidFill>
                  <a:srgbClr val="0070C0"/>
                </a:solidFill>
              </a:rPr>
              <a:t>Celtic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flat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graves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Era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283968" cy="4607966"/>
          </a:xfrm>
          <a:noFill/>
          <a:ln/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cs-CZ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PR</a:t>
            </a: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r>
              <a:rPr lang="cs-CZ" dirty="0"/>
              <a:t> - kostrový, nahrazen </a:t>
            </a:r>
            <a:r>
              <a:rPr lang="cs-CZ" dirty="0" smtClean="0"/>
              <a:t>žárovým/ </a:t>
            </a:r>
            <a:r>
              <a:rPr lang="cs-CZ" dirty="0" err="1" smtClean="0">
                <a:solidFill>
                  <a:srgbClr val="0070C0"/>
                </a:solidFill>
              </a:rPr>
              <a:t>inhumation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replaced</a:t>
            </a:r>
            <a:r>
              <a:rPr lang="cs-CZ" dirty="0" smtClean="0">
                <a:solidFill>
                  <a:srgbClr val="0070C0"/>
                </a:solidFill>
              </a:rPr>
              <a:t> by </a:t>
            </a:r>
            <a:r>
              <a:rPr lang="cs-CZ" dirty="0" err="1" smtClean="0">
                <a:solidFill>
                  <a:srgbClr val="0070C0"/>
                </a:solidFill>
              </a:rPr>
              <a:t>cremation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bohatá výbava hrobů (bojovnické pohřby – meč, kopí, štít</a:t>
            </a:r>
            <a:r>
              <a:rPr lang="cs-CZ" dirty="0" smtClean="0"/>
              <a:t>)/ </a:t>
            </a:r>
            <a:r>
              <a:rPr lang="cs-CZ" dirty="0" err="1" smtClean="0">
                <a:solidFill>
                  <a:srgbClr val="0070C0"/>
                </a:solidFill>
              </a:rPr>
              <a:t>rich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grave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goods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smtClean="0">
                <a:solidFill>
                  <a:srgbClr val="0070C0"/>
                </a:solidFill>
              </a:rPr>
              <a:t>(</a:t>
            </a:r>
            <a:r>
              <a:rPr lang="cs-CZ" dirty="0" err="1" smtClean="0">
                <a:solidFill>
                  <a:srgbClr val="0070C0"/>
                </a:solidFill>
              </a:rPr>
              <a:t>warrior‘s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graves</a:t>
            </a:r>
            <a:r>
              <a:rPr lang="cs-CZ" dirty="0" smtClean="0">
                <a:solidFill>
                  <a:srgbClr val="0070C0"/>
                </a:solidFill>
              </a:rPr>
              <a:t> – </a:t>
            </a:r>
            <a:r>
              <a:rPr lang="cs-CZ" dirty="0" err="1" smtClean="0">
                <a:solidFill>
                  <a:srgbClr val="0070C0"/>
                </a:solidFill>
              </a:rPr>
              <a:t>sword</a:t>
            </a:r>
            <a:r>
              <a:rPr lang="cs-CZ" dirty="0" smtClean="0">
                <a:solidFill>
                  <a:srgbClr val="0070C0"/>
                </a:solidFill>
              </a:rPr>
              <a:t>, lance, </a:t>
            </a:r>
            <a:r>
              <a:rPr lang="cs-CZ" dirty="0" err="1" smtClean="0">
                <a:solidFill>
                  <a:srgbClr val="0070C0"/>
                </a:solidFill>
              </a:rPr>
              <a:t>shield</a:t>
            </a:r>
            <a:r>
              <a:rPr lang="cs-CZ" dirty="0" smtClean="0">
                <a:solidFill>
                  <a:srgbClr val="0070C0"/>
                </a:solidFill>
              </a:rPr>
              <a:t>)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venkovská </a:t>
            </a:r>
            <a:r>
              <a:rPr lang="cs-CZ" dirty="0" smtClean="0"/>
              <a:t>sídliště/ </a:t>
            </a:r>
            <a:r>
              <a:rPr lang="cs-CZ" dirty="0" smtClean="0">
                <a:solidFill>
                  <a:srgbClr val="0070C0"/>
                </a:solidFill>
              </a:rPr>
              <a:t>country </a:t>
            </a:r>
            <a:r>
              <a:rPr lang="cs-CZ" dirty="0" err="1" smtClean="0">
                <a:solidFill>
                  <a:srgbClr val="0070C0"/>
                </a:solidFill>
              </a:rPr>
              <a:t>settlements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 smtClean="0"/>
              <a:t>keramika/ </a:t>
            </a:r>
            <a:r>
              <a:rPr lang="cs-CZ" dirty="0" err="1" smtClean="0">
                <a:solidFill>
                  <a:srgbClr val="0070C0"/>
                </a:solidFill>
              </a:rPr>
              <a:t>pottery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11279" name="Picture 15" descr="hrob_vybav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2952328" cy="2543956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8" descr="hrob_LT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9992" y="4061994"/>
            <a:ext cx="3168625" cy="2796006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LTB_C_hrob_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303493" cy="561590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LTB_C_hro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6" y="1052736"/>
            <a:ext cx="1204514" cy="5615905"/>
          </a:xfr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5" name="Picture 9" descr="LTB_C_hrob_bojovn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52736"/>
            <a:ext cx="2688919" cy="561563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251520" y="332656"/>
            <a:ext cx="74888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dirty="0">
                <a:latin typeface="+mj-lt"/>
              </a:rPr>
              <a:t>Plochá </a:t>
            </a:r>
            <a:r>
              <a:rPr lang="cs-CZ" sz="3200" dirty="0" smtClean="0">
                <a:latin typeface="+mj-lt"/>
              </a:rPr>
              <a:t>pohřebiště/ </a:t>
            </a:r>
            <a:r>
              <a:rPr lang="cs-CZ" sz="3200" dirty="0" err="1">
                <a:solidFill>
                  <a:srgbClr val="0070C0"/>
                </a:solidFill>
                <a:latin typeface="+mj-lt"/>
              </a:rPr>
              <a:t>F</a:t>
            </a:r>
            <a:r>
              <a:rPr lang="cs-CZ" sz="3200" dirty="0" err="1" smtClean="0">
                <a:solidFill>
                  <a:srgbClr val="0070C0"/>
                </a:solidFill>
                <a:latin typeface="+mj-lt"/>
              </a:rPr>
              <a:t>lat</a:t>
            </a:r>
            <a:r>
              <a:rPr lang="cs-CZ" sz="32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  <a:latin typeface="+mj-lt"/>
              </a:rPr>
              <a:t>Graves</a:t>
            </a:r>
            <a:endParaRPr lang="cs-CZ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Rectangle 9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069263" cy="1084262"/>
          </a:xfr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sz="3200" dirty="0">
                <a:solidFill>
                  <a:schemeClr val="tx1"/>
                </a:solidFill>
              </a:rPr>
              <a:t>Období plochých keltských </a:t>
            </a:r>
            <a:r>
              <a:rPr lang="cs-CZ" sz="3200" dirty="0" smtClean="0">
                <a:solidFill>
                  <a:schemeClr val="tx1"/>
                </a:solidFill>
              </a:rPr>
              <a:t>pohřebišť/ </a:t>
            </a:r>
            <a:r>
              <a:rPr lang="cs-CZ" sz="3200" dirty="0" err="1" smtClean="0">
                <a:solidFill>
                  <a:srgbClr val="0070C0"/>
                </a:solidFill>
              </a:rPr>
              <a:t>Celtic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flat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graves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27653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484784"/>
            <a:ext cx="5076056" cy="338437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cs-CZ" sz="2000" dirty="0" smtClean="0"/>
              <a:t>  šperk/ </a:t>
            </a:r>
            <a:r>
              <a:rPr lang="cs-CZ" sz="2000" dirty="0" err="1" smtClean="0">
                <a:solidFill>
                  <a:srgbClr val="0070C0"/>
                </a:solidFill>
              </a:rPr>
              <a:t>jewellery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/>
              <a:t>– bronz, </a:t>
            </a:r>
            <a:r>
              <a:rPr lang="cs-CZ" sz="2000" dirty="0" smtClean="0"/>
              <a:t>železo/ </a:t>
            </a:r>
            <a:r>
              <a:rPr lang="cs-CZ" sz="2000" dirty="0" smtClean="0">
                <a:solidFill>
                  <a:srgbClr val="0070C0"/>
                </a:solidFill>
              </a:rPr>
              <a:t>bronze, iron</a:t>
            </a:r>
            <a:endParaRPr lang="cs-CZ" sz="2000" dirty="0">
              <a:solidFill>
                <a:srgbClr val="0070C0"/>
              </a:solidFill>
            </a:endParaRPr>
          </a:p>
          <a:p>
            <a:pPr lvl="1"/>
            <a:r>
              <a:rPr lang="cs-CZ" sz="2000" dirty="0"/>
              <a:t>spony – s volnou patkou (duchcovské, </a:t>
            </a:r>
            <a:r>
              <a:rPr lang="cs-CZ" sz="2000" dirty="0" err="1"/>
              <a:t>münzingenské</a:t>
            </a:r>
            <a:r>
              <a:rPr lang="cs-CZ" sz="2000" dirty="0" smtClean="0"/>
              <a:t>)/ </a:t>
            </a:r>
            <a:r>
              <a:rPr lang="cs-CZ" sz="2000" dirty="0" err="1" smtClean="0">
                <a:solidFill>
                  <a:srgbClr val="0070C0"/>
                </a:solidFill>
              </a:rPr>
              <a:t>brooches</a:t>
            </a:r>
            <a:r>
              <a:rPr lang="cs-CZ" sz="2000" dirty="0" smtClean="0">
                <a:solidFill>
                  <a:srgbClr val="0070C0"/>
                </a:solidFill>
              </a:rPr>
              <a:t>, </a:t>
            </a:r>
            <a:r>
              <a:rPr lang="cs-CZ" sz="2000" dirty="0" err="1" smtClean="0">
                <a:solidFill>
                  <a:srgbClr val="0070C0"/>
                </a:solidFill>
              </a:rPr>
              <a:t>loose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nibs</a:t>
            </a:r>
            <a:r>
              <a:rPr lang="cs-CZ" sz="2000" dirty="0" smtClean="0">
                <a:solidFill>
                  <a:srgbClr val="0070C0"/>
                </a:solidFill>
              </a:rPr>
              <a:t> (</a:t>
            </a:r>
            <a:r>
              <a:rPr lang="cs-CZ" sz="2000" dirty="0" err="1" smtClean="0">
                <a:solidFill>
                  <a:srgbClr val="0070C0"/>
                </a:solidFill>
              </a:rPr>
              <a:t>Duchcov</a:t>
            </a:r>
            <a:r>
              <a:rPr lang="cs-CZ" sz="2000" dirty="0" smtClean="0">
                <a:solidFill>
                  <a:srgbClr val="0070C0"/>
                </a:solidFill>
              </a:rPr>
              <a:t> type, </a:t>
            </a:r>
            <a:r>
              <a:rPr lang="cs-CZ" sz="2000" dirty="0" err="1" smtClean="0">
                <a:solidFill>
                  <a:srgbClr val="0070C0"/>
                </a:solidFill>
              </a:rPr>
              <a:t>Münzingen</a:t>
            </a:r>
            <a:r>
              <a:rPr lang="cs-CZ" sz="2000" dirty="0" smtClean="0">
                <a:solidFill>
                  <a:srgbClr val="0070C0"/>
                </a:solidFill>
              </a:rPr>
              <a:t> type)</a:t>
            </a:r>
            <a:endParaRPr lang="cs-CZ" sz="2000" dirty="0">
              <a:solidFill>
                <a:srgbClr val="0070C0"/>
              </a:solidFill>
            </a:endParaRPr>
          </a:p>
          <a:p>
            <a:pPr lvl="1"/>
            <a:r>
              <a:rPr lang="cs-CZ" sz="2000" dirty="0"/>
              <a:t>spony - spojené </a:t>
            </a:r>
            <a:r>
              <a:rPr lang="cs-CZ" sz="2000" dirty="0" smtClean="0"/>
              <a:t>konstrukce/ </a:t>
            </a:r>
            <a:r>
              <a:rPr lang="cs-CZ" sz="2000" dirty="0" err="1" smtClean="0">
                <a:solidFill>
                  <a:srgbClr val="0070C0"/>
                </a:solidFill>
              </a:rPr>
              <a:t>brooches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connected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nibs</a:t>
            </a:r>
            <a:endParaRPr lang="cs-CZ" sz="2000" dirty="0">
              <a:solidFill>
                <a:srgbClr val="0070C0"/>
              </a:solidFill>
            </a:endParaRPr>
          </a:p>
        </p:txBody>
      </p:sp>
      <p:pic>
        <p:nvPicPr>
          <p:cNvPr id="27659" name="Picture 11" descr="spona_LT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4653136"/>
            <a:ext cx="2160239" cy="20193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66" name="Picture 18" descr="spony_LTB_kulicka_na_pat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120" y="1435782"/>
            <a:ext cx="2164515" cy="1536946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67" name="Picture 19" descr="spony_LTB_plastic_luc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68248"/>
            <a:ext cx="2606275" cy="145079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0" name="Picture 22" descr="spony_typologie_LT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02538"/>
            <a:ext cx="5400600" cy="167280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9512" y="260648"/>
            <a:ext cx="4968552" cy="25922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 smtClean="0"/>
              <a:t>Nákrčníky/ </a:t>
            </a:r>
            <a:r>
              <a:rPr lang="cs-CZ" dirty="0" err="1" smtClean="0">
                <a:solidFill>
                  <a:srgbClr val="0070C0"/>
                </a:solidFill>
              </a:rPr>
              <a:t>Neckrings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 smtClean="0"/>
              <a:t>(</a:t>
            </a:r>
            <a:r>
              <a:rPr lang="cs-CZ" sz="2000" dirty="0"/>
              <a:t>na Moravě 28 </a:t>
            </a:r>
            <a:r>
              <a:rPr lang="cs-CZ" sz="2000" dirty="0" smtClean="0"/>
              <a:t>ks/ </a:t>
            </a:r>
            <a:r>
              <a:rPr lang="cs-CZ" sz="2000" dirty="0" smtClean="0">
                <a:solidFill>
                  <a:srgbClr val="0070C0"/>
                </a:solidFill>
              </a:rPr>
              <a:t>28 </a:t>
            </a:r>
            <a:r>
              <a:rPr lang="cs-CZ" sz="2000" dirty="0" err="1" smtClean="0">
                <a:solidFill>
                  <a:srgbClr val="0070C0"/>
                </a:solidFill>
              </a:rPr>
              <a:t>pieces</a:t>
            </a:r>
            <a:r>
              <a:rPr lang="cs-CZ" sz="2000" dirty="0" smtClean="0">
                <a:solidFill>
                  <a:srgbClr val="0070C0"/>
                </a:solidFill>
              </a:rPr>
              <a:t> in Moravia</a:t>
            </a:r>
            <a:r>
              <a:rPr lang="cs-CZ" sz="2000" dirty="0" smtClean="0"/>
              <a:t>), </a:t>
            </a:r>
            <a:r>
              <a:rPr lang="cs-CZ" sz="2000" dirty="0"/>
              <a:t>převážně </a:t>
            </a:r>
            <a:r>
              <a:rPr lang="cs-CZ" sz="2000" dirty="0" smtClean="0"/>
              <a:t>v </a:t>
            </a:r>
            <a:r>
              <a:rPr lang="cs-CZ" sz="2000" dirty="0"/>
              <a:t>ženských </a:t>
            </a:r>
            <a:r>
              <a:rPr lang="cs-CZ" sz="2000" dirty="0" smtClean="0"/>
              <a:t>hrobech/ </a:t>
            </a:r>
            <a:r>
              <a:rPr lang="cs-CZ" sz="2000" dirty="0" err="1" smtClean="0">
                <a:solidFill>
                  <a:srgbClr val="0070C0"/>
                </a:solidFill>
              </a:rPr>
              <a:t>mainly</a:t>
            </a:r>
            <a:r>
              <a:rPr lang="cs-CZ" sz="2000" dirty="0" smtClean="0">
                <a:solidFill>
                  <a:srgbClr val="0070C0"/>
                </a:solidFill>
              </a:rPr>
              <a:t> in </a:t>
            </a:r>
            <a:r>
              <a:rPr lang="cs-CZ" sz="2000" dirty="0" err="1" smtClean="0">
                <a:solidFill>
                  <a:srgbClr val="0070C0"/>
                </a:solidFill>
              </a:rPr>
              <a:t>female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graves</a:t>
            </a:r>
            <a:endParaRPr lang="cs-CZ" sz="20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 smtClean="0"/>
              <a:t>Náramky/ </a:t>
            </a:r>
            <a:r>
              <a:rPr lang="cs-CZ" sz="2000" dirty="0" err="1" smtClean="0">
                <a:solidFill>
                  <a:srgbClr val="0070C0"/>
                </a:solidFill>
              </a:rPr>
              <a:t>Bracelets</a:t>
            </a:r>
            <a:endParaRPr lang="cs-CZ" sz="20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cs-CZ" sz="2800" dirty="0"/>
          </a:p>
        </p:txBody>
      </p:sp>
      <p:pic>
        <p:nvPicPr>
          <p:cNvPr id="88072" name="Picture 8" descr="lt_torqu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1738888"/>
            <a:ext cx="1512168" cy="191201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4" name="Picture 10" descr="naramk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1772816"/>
            <a:ext cx="2808312" cy="1862182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3" name="Picture 9" descr="naramky_pecetitkove_ko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3720128"/>
            <a:ext cx="4608512" cy="295042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6" name="Picture 12" descr="naramek_sn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84916"/>
            <a:ext cx="1944216" cy="18091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7" name="Picture 13" descr="naramek_sapropel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930525" cy="217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9" name="Picture 5" descr="opasek_mužsk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608512" cy="192205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opasek_žensky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3176"/>
            <a:ext cx="4608512" cy="167555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323528" y="332656"/>
            <a:ext cx="39604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>
                <a:solidFill>
                  <a:srgbClr val="002060"/>
                </a:solidFill>
                <a:latin typeface="+mn-lt"/>
              </a:rPr>
              <a:t>opasky/</a:t>
            </a:r>
            <a:r>
              <a:rPr lang="cs-CZ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  <a:latin typeface="+mn-lt"/>
              </a:rPr>
              <a:t>belts</a:t>
            </a:r>
            <a:endParaRPr lang="cs-CZ" sz="2400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dirty="0" smtClean="0">
                <a:solidFill>
                  <a:srgbClr val="002060"/>
                </a:solidFill>
                <a:latin typeface="+mn-lt"/>
              </a:rPr>
              <a:t>bronzové/</a:t>
            </a:r>
            <a:r>
              <a:rPr lang="cs-CZ" sz="2400" dirty="0" smtClean="0">
                <a:solidFill>
                  <a:srgbClr val="0070C0"/>
                </a:solidFill>
                <a:latin typeface="+mn-lt"/>
              </a:rPr>
              <a:t> bronze</a:t>
            </a:r>
            <a:endParaRPr lang="cs-CZ" sz="2400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dirty="0" smtClean="0">
                <a:solidFill>
                  <a:srgbClr val="002060"/>
                </a:solidFill>
                <a:latin typeface="+mn-lt"/>
              </a:rPr>
              <a:t>železné/</a:t>
            </a:r>
            <a:r>
              <a:rPr lang="cs-CZ" sz="2400" dirty="0" smtClean="0">
                <a:solidFill>
                  <a:srgbClr val="0070C0"/>
                </a:solidFill>
                <a:latin typeface="+mn-lt"/>
              </a:rPr>
              <a:t> iron</a:t>
            </a:r>
            <a:endParaRPr lang="cs-CZ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395536" y="2420888"/>
            <a:ext cx="1944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 smtClean="0">
                <a:solidFill>
                  <a:srgbClr val="002060"/>
                </a:solidFill>
              </a:rPr>
              <a:t>Mužský/ </a:t>
            </a:r>
            <a:r>
              <a:rPr lang="cs-CZ" sz="2000" dirty="0" smtClean="0">
                <a:solidFill>
                  <a:srgbClr val="0070C0"/>
                </a:solidFill>
              </a:rPr>
              <a:t>male</a:t>
            </a:r>
            <a:endParaRPr lang="cs-CZ" sz="2000" dirty="0">
              <a:solidFill>
                <a:srgbClr val="0070C0"/>
              </a:solidFill>
            </a:endParaRP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3131840" y="5445224"/>
            <a:ext cx="1511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 smtClean="0"/>
              <a:t>Ženský/ </a:t>
            </a:r>
            <a:r>
              <a:rPr lang="cs-CZ" sz="2000" dirty="0" err="1" smtClean="0">
                <a:solidFill>
                  <a:srgbClr val="0070C0"/>
                </a:solidFill>
              </a:rPr>
              <a:t>female</a:t>
            </a:r>
            <a:endParaRPr lang="cs-CZ" sz="2000" dirty="0">
              <a:solidFill>
                <a:srgbClr val="0070C0"/>
              </a:solidFill>
            </a:endParaRPr>
          </a:p>
        </p:txBody>
      </p:sp>
      <p:pic>
        <p:nvPicPr>
          <p:cNvPr id="98314" name="Picture 10" descr="opasky_upevneni_meč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24944"/>
            <a:ext cx="2578472" cy="374387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 descr="sk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2322141" cy="26113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Rectangle 6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51520" y="332656"/>
            <a:ext cx="5222180" cy="419330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3200" dirty="0" smtClean="0"/>
              <a:t>Š</a:t>
            </a:r>
            <a:r>
              <a:rPr lang="cs-CZ" sz="3200" dirty="0" smtClean="0"/>
              <a:t>perk</a:t>
            </a:r>
            <a:r>
              <a:rPr lang="cs-CZ" sz="3200" dirty="0" smtClean="0"/>
              <a:t>/ </a:t>
            </a:r>
            <a:r>
              <a:rPr lang="cs-CZ" sz="3200" dirty="0" err="1" smtClean="0">
                <a:solidFill>
                  <a:srgbClr val="0070C0"/>
                </a:solidFill>
              </a:rPr>
              <a:t>J</a:t>
            </a:r>
            <a:r>
              <a:rPr lang="cs-CZ" sz="3200" dirty="0" err="1" smtClean="0">
                <a:solidFill>
                  <a:srgbClr val="0070C0"/>
                </a:solidFill>
              </a:rPr>
              <a:t>ewellery</a:t>
            </a:r>
            <a:r>
              <a:rPr lang="cs-CZ" sz="3200" dirty="0" smtClean="0"/>
              <a:t> </a:t>
            </a:r>
          </a:p>
          <a:p>
            <a:pPr>
              <a:buFont typeface="Wingdings" pitchFamily="2" charset="2"/>
              <a:buNone/>
            </a:pP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/>
              <a:t>– </a:t>
            </a:r>
            <a:r>
              <a:rPr lang="cs-CZ" sz="2800" dirty="0" smtClean="0"/>
              <a:t>sklo/ </a:t>
            </a:r>
            <a:r>
              <a:rPr lang="cs-CZ" sz="2800" dirty="0" err="1" smtClean="0">
                <a:solidFill>
                  <a:srgbClr val="0070C0"/>
                </a:solidFill>
              </a:rPr>
              <a:t>glass</a:t>
            </a:r>
            <a:endParaRPr lang="cs-CZ" sz="2800" dirty="0">
              <a:solidFill>
                <a:srgbClr val="0070C0"/>
              </a:solidFill>
            </a:endParaRPr>
          </a:p>
          <a:p>
            <a:r>
              <a:rPr lang="cs-CZ" sz="2800" dirty="0" smtClean="0"/>
              <a:t>závěsky/ </a:t>
            </a:r>
            <a:r>
              <a:rPr lang="cs-CZ" sz="2800" dirty="0" err="1" smtClean="0">
                <a:solidFill>
                  <a:srgbClr val="0070C0"/>
                </a:solidFill>
              </a:rPr>
              <a:t>pendants</a:t>
            </a:r>
            <a:endParaRPr lang="cs-CZ" sz="2800" dirty="0">
              <a:solidFill>
                <a:srgbClr val="0070C0"/>
              </a:solidFill>
            </a:endParaRPr>
          </a:p>
          <a:p>
            <a:r>
              <a:rPr lang="cs-CZ" sz="2800" dirty="0" smtClean="0"/>
              <a:t>náramky/ </a:t>
            </a:r>
            <a:r>
              <a:rPr lang="cs-CZ" sz="2800" dirty="0" err="1" smtClean="0">
                <a:solidFill>
                  <a:srgbClr val="0070C0"/>
                </a:solidFill>
              </a:rPr>
              <a:t>bracelets</a:t>
            </a:r>
            <a:endParaRPr lang="cs-CZ" sz="2800" dirty="0">
              <a:solidFill>
                <a:srgbClr val="0070C0"/>
              </a:solidFill>
            </a:endParaRPr>
          </a:p>
        </p:txBody>
      </p:sp>
      <p:pic>
        <p:nvPicPr>
          <p:cNvPr id="20489" name="Picture 9" descr="amfor_perly_LTB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789040"/>
            <a:ext cx="2376387" cy="286570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0" name="Picture 10" descr="sklenene_naramk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4282777"/>
            <a:ext cx="2771969" cy="237475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4" name="Picture 14" descr="sklo_pejsek_Wallertheim_Kelt_Jah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64904"/>
            <a:ext cx="2304479" cy="15701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9388" y="332656"/>
            <a:ext cx="8007350" cy="187220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r>
              <a:rPr lang="cs-CZ" sz="3200" dirty="0" smtClean="0"/>
              <a:t>K</a:t>
            </a:r>
            <a:r>
              <a:rPr lang="cs-CZ" sz="3200" dirty="0" smtClean="0"/>
              <a:t>eramika</a:t>
            </a:r>
            <a:r>
              <a:rPr lang="cs-CZ" sz="3200" dirty="0" smtClean="0"/>
              <a:t>/ </a:t>
            </a:r>
            <a:r>
              <a:rPr lang="cs-CZ" sz="3200" dirty="0" err="1" smtClean="0">
                <a:solidFill>
                  <a:srgbClr val="0070C0"/>
                </a:solidFill>
              </a:rPr>
              <a:t>P</a:t>
            </a:r>
            <a:r>
              <a:rPr lang="cs-CZ" sz="3200" dirty="0" err="1" smtClean="0">
                <a:solidFill>
                  <a:srgbClr val="0070C0"/>
                </a:solidFill>
              </a:rPr>
              <a:t>ottery</a:t>
            </a:r>
            <a:endParaRPr lang="cs-CZ" sz="3200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None/>
            </a:pPr>
            <a:endParaRPr lang="cs-CZ" sz="28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None/>
            </a:pPr>
            <a:endParaRPr lang="cs-CZ" sz="28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sz="2800" dirty="0" smtClean="0">
                <a:solidFill>
                  <a:srgbClr val="000000"/>
                </a:solidFill>
              </a:rPr>
              <a:t>sídlištní</a:t>
            </a:r>
            <a:r>
              <a:rPr lang="cs-CZ" sz="2800" dirty="0" smtClean="0">
                <a:solidFill>
                  <a:srgbClr val="000000"/>
                </a:solidFill>
              </a:rPr>
              <a:t>/ </a:t>
            </a:r>
            <a:r>
              <a:rPr lang="cs-CZ" sz="2800" dirty="0" err="1" smtClean="0">
                <a:solidFill>
                  <a:srgbClr val="0070C0"/>
                </a:solidFill>
              </a:rPr>
              <a:t>settlements</a:t>
            </a:r>
            <a:r>
              <a:rPr lang="cs-CZ" sz="2800" dirty="0" smtClean="0">
                <a:solidFill>
                  <a:srgbClr val="000000"/>
                </a:solidFill>
              </a:rPr>
              <a:t>   </a:t>
            </a:r>
            <a:r>
              <a:rPr lang="cs-CZ" sz="2800" dirty="0" smtClean="0">
                <a:solidFill>
                  <a:srgbClr val="000000"/>
                </a:solidFill>
              </a:rPr>
              <a:t>            hrobová</a:t>
            </a:r>
            <a:r>
              <a:rPr lang="cs-CZ" sz="2800" dirty="0" smtClean="0">
                <a:solidFill>
                  <a:srgbClr val="000000"/>
                </a:solidFill>
              </a:rPr>
              <a:t>/ </a:t>
            </a:r>
            <a:r>
              <a:rPr lang="cs-CZ" sz="2800" dirty="0" err="1" smtClean="0">
                <a:solidFill>
                  <a:srgbClr val="0070C0"/>
                </a:solidFill>
              </a:rPr>
              <a:t>grave</a:t>
            </a:r>
            <a:endParaRPr lang="cs-CZ" sz="2800" dirty="0">
              <a:solidFill>
                <a:srgbClr val="0070C0"/>
              </a:solidFill>
            </a:endParaRPr>
          </a:p>
          <a:p>
            <a:endParaRPr lang="cs-CZ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5483" name="Picture 11" descr="LTB_C_keramika_sidliště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276872"/>
            <a:ext cx="4244854" cy="4320778"/>
          </a:xfrm>
          <a:noFill/>
          <a:ln w="28575">
            <a:solidFill>
              <a:srgbClr val="B42E1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80" name="Picture 8" descr="LTB_C_keram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3216444" cy="4320803"/>
          </a:xfrm>
          <a:prstGeom prst="rect">
            <a:avLst/>
          </a:prstGeom>
          <a:noFill/>
          <a:ln w="28575">
            <a:solidFill>
              <a:srgbClr val="B42E1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malomerice_konv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980728"/>
            <a:ext cx="4428896" cy="568865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251520" y="908720"/>
            <a:ext cx="309602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latin typeface="+mn-lt"/>
              </a:rPr>
              <a:t>Rekonstrukce upevnění bronzového kování na </a:t>
            </a:r>
            <a:r>
              <a:rPr lang="cs-CZ" sz="2400" dirty="0" smtClean="0">
                <a:latin typeface="+mn-lt"/>
              </a:rPr>
              <a:t>dřevěné </a:t>
            </a:r>
            <a:r>
              <a:rPr lang="cs-CZ" sz="2400" dirty="0">
                <a:latin typeface="+mn-lt"/>
              </a:rPr>
              <a:t>soustružené konvici (Brno – Maloměřice</a:t>
            </a:r>
            <a:r>
              <a:rPr lang="cs-CZ" sz="2400" dirty="0" smtClean="0">
                <a:latin typeface="+mn-lt"/>
              </a:rPr>
              <a:t>)/ </a:t>
            </a:r>
            <a:r>
              <a:rPr lang="cs-CZ" sz="2400" dirty="0" err="1" smtClean="0">
                <a:solidFill>
                  <a:srgbClr val="0070C0"/>
                </a:solidFill>
                <a:latin typeface="+mn-lt"/>
              </a:rPr>
              <a:t>Reconstruction</a:t>
            </a:r>
            <a:r>
              <a:rPr lang="cs-CZ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  <a:latin typeface="+mn-lt"/>
              </a:rPr>
              <a:t>of</a:t>
            </a:r>
            <a:r>
              <a:rPr lang="cs-CZ" sz="2400" dirty="0" smtClean="0">
                <a:solidFill>
                  <a:srgbClr val="0070C0"/>
                </a:solidFill>
                <a:latin typeface="+mn-lt"/>
              </a:rPr>
              <a:t> bronze </a:t>
            </a:r>
            <a:r>
              <a:rPr lang="cs-CZ" sz="2400" dirty="0" err="1" smtClean="0">
                <a:solidFill>
                  <a:srgbClr val="0070C0"/>
                </a:solidFill>
                <a:latin typeface="+mn-lt"/>
              </a:rPr>
              <a:t>fitting</a:t>
            </a:r>
            <a:r>
              <a:rPr lang="cs-CZ" sz="2400" dirty="0" smtClean="0">
                <a:solidFill>
                  <a:srgbClr val="0070C0"/>
                </a:solidFill>
                <a:latin typeface="+mn-lt"/>
              </a:rPr>
              <a:t> on </a:t>
            </a:r>
            <a:r>
              <a:rPr lang="cs-CZ" sz="2400" dirty="0" err="1" smtClean="0">
                <a:solidFill>
                  <a:srgbClr val="0070C0"/>
                </a:solidFill>
                <a:latin typeface="+mn-lt"/>
              </a:rPr>
              <a:t>turned</a:t>
            </a:r>
            <a:r>
              <a:rPr lang="cs-CZ" sz="2400" dirty="0" smtClean="0">
                <a:solidFill>
                  <a:srgbClr val="0070C0"/>
                </a:solidFill>
                <a:latin typeface="+mn-lt"/>
              </a:rPr>
              <a:t>-</a:t>
            </a:r>
            <a:r>
              <a:rPr lang="cs-CZ" sz="2400" dirty="0" err="1" smtClean="0">
                <a:solidFill>
                  <a:srgbClr val="0070C0"/>
                </a:solidFill>
                <a:latin typeface="+mn-lt"/>
              </a:rPr>
              <a:t>wood</a:t>
            </a:r>
            <a:r>
              <a:rPr lang="cs-CZ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dirty="0" smtClean="0">
                <a:solidFill>
                  <a:srgbClr val="0070C0"/>
                </a:solidFill>
                <a:latin typeface="+mn-lt"/>
              </a:rPr>
              <a:t>jug (Brno-Maloměřice)</a:t>
            </a:r>
            <a:endParaRPr lang="cs-CZ" sz="24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8" name="Rectangle 8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9512" y="980728"/>
            <a:ext cx="3384376" cy="2808312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meče </a:t>
            </a:r>
            <a:r>
              <a:rPr lang="cs-CZ" sz="1800" dirty="0"/>
              <a:t>(dlouhé, </a:t>
            </a:r>
            <a:endParaRPr lang="cs-CZ" sz="1800" dirty="0" smtClean="0"/>
          </a:p>
          <a:p>
            <a:pPr>
              <a:buNone/>
            </a:pPr>
            <a:r>
              <a:rPr lang="cs-CZ" sz="1800" dirty="0" smtClean="0"/>
              <a:t> </a:t>
            </a:r>
            <a:r>
              <a:rPr lang="cs-CZ" sz="1800" dirty="0" smtClean="0"/>
              <a:t>    </a:t>
            </a:r>
            <a:r>
              <a:rPr lang="cs-CZ" sz="1800" dirty="0" smtClean="0"/>
              <a:t>s </a:t>
            </a:r>
            <a:r>
              <a:rPr lang="cs-CZ" sz="1800" dirty="0"/>
              <a:t>antropomorfní rukojetí</a:t>
            </a:r>
            <a:r>
              <a:rPr lang="cs-CZ" sz="1800" dirty="0" smtClean="0"/>
              <a:t>)/ </a:t>
            </a:r>
            <a:r>
              <a:rPr lang="cs-CZ" sz="1800" dirty="0" err="1" smtClean="0">
                <a:solidFill>
                  <a:srgbClr val="0070C0"/>
                </a:solidFill>
              </a:rPr>
              <a:t>long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swords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with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antropomorphic</a:t>
            </a:r>
            <a:r>
              <a:rPr lang="cs-CZ" sz="1800" dirty="0" smtClean="0">
                <a:solidFill>
                  <a:srgbClr val="0070C0"/>
                </a:solidFill>
              </a:rPr>
              <a:t> handle</a:t>
            </a:r>
            <a:endParaRPr lang="cs-CZ" sz="1800" dirty="0">
              <a:solidFill>
                <a:srgbClr val="0070C0"/>
              </a:solidFill>
            </a:endParaRPr>
          </a:p>
          <a:p>
            <a:r>
              <a:rPr lang="cs-CZ" sz="1800" dirty="0" smtClean="0"/>
              <a:t>kopí/ </a:t>
            </a:r>
            <a:r>
              <a:rPr lang="cs-CZ" sz="1800" dirty="0" smtClean="0">
                <a:solidFill>
                  <a:srgbClr val="0070C0"/>
                </a:solidFill>
              </a:rPr>
              <a:t>lance</a:t>
            </a:r>
            <a:endParaRPr lang="cs-CZ" sz="1800" dirty="0">
              <a:solidFill>
                <a:srgbClr val="0070C0"/>
              </a:solidFill>
            </a:endParaRPr>
          </a:p>
          <a:p>
            <a:r>
              <a:rPr lang="cs-CZ" sz="1800" dirty="0" smtClean="0"/>
              <a:t>štít/ </a:t>
            </a:r>
            <a:r>
              <a:rPr lang="cs-CZ" sz="1800" dirty="0" err="1" smtClean="0">
                <a:solidFill>
                  <a:srgbClr val="0070C0"/>
                </a:solidFill>
              </a:rPr>
              <a:t>shield</a:t>
            </a:r>
            <a:endParaRPr lang="cs-CZ" sz="1800" dirty="0">
              <a:solidFill>
                <a:srgbClr val="0070C0"/>
              </a:solidFill>
            </a:endParaRPr>
          </a:p>
          <a:p>
            <a:r>
              <a:rPr lang="cs-CZ" sz="1800" dirty="0" smtClean="0"/>
              <a:t>opasky/ </a:t>
            </a:r>
            <a:r>
              <a:rPr lang="cs-CZ" sz="1800" dirty="0" err="1" smtClean="0">
                <a:solidFill>
                  <a:srgbClr val="0070C0"/>
                </a:solidFill>
              </a:rPr>
              <a:t>belt</a:t>
            </a:r>
            <a:endParaRPr lang="cs-CZ" sz="1800" dirty="0">
              <a:solidFill>
                <a:srgbClr val="0070C0"/>
              </a:solidFill>
            </a:endParaRPr>
          </a:p>
          <a:p>
            <a:r>
              <a:rPr lang="cs-CZ" sz="1800" dirty="0" smtClean="0"/>
              <a:t>přilby/ </a:t>
            </a:r>
            <a:r>
              <a:rPr lang="cs-CZ" sz="1800" dirty="0" err="1" smtClean="0">
                <a:solidFill>
                  <a:srgbClr val="0070C0"/>
                </a:solidFill>
              </a:rPr>
              <a:t>helmets</a:t>
            </a:r>
            <a:endParaRPr lang="cs-CZ" sz="1800" dirty="0">
              <a:solidFill>
                <a:srgbClr val="0070C0"/>
              </a:solidFill>
            </a:endParaRPr>
          </a:p>
        </p:txBody>
      </p:sp>
      <p:pic>
        <p:nvPicPr>
          <p:cNvPr id="81938" name="Picture 18" descr="LTB_C_meče_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912" y="1268760"/>
            <a:ext cx="1607890" cy="5405512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33" name="Picture 13" descr="lt_meč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1268760"/>
            <a:ext cx="1342575" cy="3077791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35" name="Picture 15" descr="LTB_C_ko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03142"/>
            <a:ext cx="3168352" cy="290404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6" name="Picture 16" descr="LTB_C_meč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09120"/>
            <a:ext cx="2770187" cy="21526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251520" y="260648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/>
              <a:t>Výzbroj a výstroj/ </a:t>
            </a:r>
            <a:r>
              <a:rPr lang="cs-CZ" sz="3200" dirty="0" err="1" smtClean="0">
                <a:solidFill>
                  <a:srgbClr val="0070C0"/>
                </a:solidFill>
              </a:rPr>
              <a:t>Weapons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and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Equipment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lt_hel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696"/>
            <a:ext cx="2701925" cy="35401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1" name="Picture 9" descr="LTB_C_stit_pukli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792" y="4437112"/>
            <a:ext cx="2720199" cy="1862385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2" name="Picture 10" descr="ští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548680"/>
            <a:ext cx="2217738" cy="5976938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3" name="Picture 11" descr="LTC_bojovn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1" y="548680"/>
            <a:ext cx="1997755" cy="597666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922114"/>
          </a:xfrm>
          <a:noFill/>
          <a:ln w="38100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1"/>
                </a:solidFill>
              </a:rPr>
              <a:t>PERIODIZACE/ </a:t>
            </a:r>
            <a:r>
              <a:rPr lang="cs-CZ" sz="3200" dirty="0" err="1" smtClean="0">
                <a:solidFill>
                  <a:srgbClr val="0070C0"/>
                </a:solidFill>
              </a:rPr>
              <a:t>Timeline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179512" y="1628800"/>
            <a:ext cx="6048672" cy="504056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0033CC"/>
                </a:solidFill>
              </a14:hiddenFill>
            </a:ext>
          </a:ex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časný </a:t>
            </a:r>
            <a:r>
              <a:rPr lang="cs-CZ" sz="2000" dirty="0" smtClean="0"/>
              <a:t>LT/ </a:t>
            </a:r>
            <a:r>
              <a:rPr lang="cs-CZ" sz="2000" dirty="0" err="1" smtClean="0">
                <a:solidFill>
                  <a:srgbClr val="0070C0"/>
                </a:solidFill>
              </a:rPr>
              <a:t>Early</a:t>
            </a:r>
            <a:r>
              <a:rPr lang="cs-CZ" sz="2000" dirty="0" smtClean="0"/>
              <a:t>  </a:t>
            </a:r>
            <a:r>
              <a:rPr lang="cs-CZ" sz="2000" dirty="0"/>
              <a:t>– </a:t>
            </a:r>
            <a:r>
              <a:rPr lang="cs-CZ" sz="2000" dirty="0" smtClean="0">
                <a:solidFill>
                  <a:srgbClr val="000000"/>
                </a:solidFill>
              </a:rPr>
              <a:t>480 </a:t>
            </a:r>
            <a:r>
              <a:rPr lang="cs-CZ" sz="2000" dirty="0">
                <a:solidFill>
                  <a:srgbClr val="000000"/>
                </a:solidFill>
              </a:rPr>
              <a:t>– </a:t>
            </a:r>
            <a:r>
              <a:rPr lang="cs-CZ" sz="2000" dirty="0" smtClean="0">
                <a:solidFill>
                  <a:srgbClr val="000000"/>
                </a:solidFill>
              </a:rPr>
              <a:t>390 – </a:t>
            </a:r>
            <a:r>
              <a:rPr lang="cs-CZ" sz="2000" dirty="0">
                <a:solidFill>
                  <a:srgbClr val="000000"/>
                </a:solidFill>
              </a:rPr>
              <a:t>velmožské 		</a:t>
            </a:r>
            <a:r>
              <a:rPr lang="cs-CZ" sz="2000" dirty="0" smtClean="0">
                <a:solidFill>
                  <a:srgbClr val="000000"/>
                </a:solidFill>
              </a:rPr>
              <a:t>mohyly/ </a:t>
            </a:r>
            <a:r>
              <a:rPr lang="cs-CZ" sz="2000" dirty="0" err="1" smtClean="0">
                <a:solidFill>
                  <a:srgbClr val="0070C0"/>
                </a:solidFill>
              </a:rPr>
              <a:t>barrows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of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noblemen</a:t>
            </a:r>
            <a:endParaRPr lang="cs-CZ" sz="20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dirty="0"/>
              <a:t>starší </a:t>
            </a:r>
            <a:r>
              <a:rPr lang="cs-CZ" sz="2000" dirty="0" smtClean="0"/>
              <a:t>LT/ </a:t>
            </a:r>
            <a:r>
              <a:rPr lang="cs-CZ" sz="2000" dirty="0" err="1" smtClean="0">
                <a:solidFill>
                  <a:srgbClr val="0070C0"/>
                </a:solidFill>
              </a:rPr>
              <a:t>Lower</a:t>
            </a:r>
            <a:r>
              <a:rPr lang="cs-CZ" sz="2000" dirty="0" smtClean="0"/>
              <a:t> </a:t>
            </a:r>
            <a:r>
              <a:rPr lang="cs-CZ" sz="2000" dirty="0"/>
              <a:t>– </a:t>
            </a:r>
            <a:r>
              <a:rPr lang="cs-CZ" sz="2000" dirty="0" smtClean="0">
                <a:solidFill>
                  <a:srgbClr val="000000"/>
                </a:solidFill>
              </a:rPr>
              <a:t>390 </a:t>
            </a:r>
            <a:r>
              <a:rPr lang="cs-CZ" sz="2000" dirty="0">
                <a:solidFill>
                  <a:srgbClr val="000000"/>
                </a:solidFill>
              </a:rPr>
              <a:t>– </a:t>
            </a:r>
            <a:r>
              <a:rPr lang="cs-CZ" sz="2000" dirty="0" smtClean="0">
                <a:solidFill>
                  <a:srgbClr val="000000"/>
                </a:solidFill>
              </a:rPr>
              <a:t>260 – </a:t>
            </a:r>
            <a:r>
              <a:rPr lang="cs-CZ" sz="2000" dirty="0">
                <a:solidFill>
                  <a:srgbClr val="000000"/>
                </a:solidFill>
              </a:rPr>
              <a:t>plochá keltská 	</a:t>
            </a:r>
            <a:r>
              <a:rPr lang="cs-CZ" sz="2000" dirty="0" smtClean="0">
                <a:solidFill>
                  <a:srgbClr val="000000"/>
                </a:solidFill>
              </a:rPr>
              <a:t>pohřebiště </a:t>
            </a:r>
            <a:r>
              <a:rPr lang="cs-CZ" sz="2000" dirty="0">
                <a:solidFill>
                  <a:srgbClr val="000000"/>
                </a:solidFill>
              </a:rPr>
              <a:t>– kostrový </a:t>
            </a:r>
            <a:r>
              <a:rPr lang="cs-CZ" sz="2000" dirty="0" smtClean="0">
                <a:solidFill>
                  <a:srgbClr val="000000"/>
                </a:solidFill>
              </a:rPr>
              <a:t>ritus/ </a:t>
            </a:r>
            <a:r>
              <a:rPr lang="cs-CZ" sz="2000" dirty="0" err="1" smtClean="0">
                <a:solidFill>
                  <a:srgbClr val="0070C0"/>
                </a:solidFill>
              </a:rPr>
              <a:t>flat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graves</a:t>
            </a:r>
            <a:r>
              <a:rPr lang="cs-CZ" sz="2000" dirty="0" smtClean="0">
                <a:solidFill>
                  <a:srgbClr val="0070C0"/>
                </a:solidFill>
              </a:rPr>
              <a:t> – 	</a:t>
            </a:r>
            <a:r>
              <a:rPr lang="cs-CZ" sz="2000" dirty="0" err="1" smtClean="0">
                <a:solidFill>
                  <a:srgbClr val="0070C0"/>
                </a:solidFill>
              </a:rPr>
              <a:t>inhumation</a:t>
            </a:r>
            <a:endParaRPr lang="cs-CZ" sz="20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dirty="0"/>
              <a:t>střední </a:t>
            </a:r>
            <a:r>
              <a:rPr lang="cs-CZ" sz="2000" dirty="0" smtClean="0"/>
              <a:t>LT/ </a:t>
            </a:r>
            <a:r>
              <a:rPr lang="cs-CZ" sz="2000" dirty="0" err="1" smtClean="0">
                <a:solidFill>
                  <a:srgbClr val="0070C0"/>
                </a:solidFill>
              </a:rPr>
              <a:t>Middle</a:t>
            </a:r>
            <a:r>
              <a:rPr lang="cs-CZ" sz="2000" dirty="0" smtClean="0"/>
              <a:t> </a:t>
            </a:r>
            <a:r>
              <a:rPr lang="cs-CZ" sz="2000" dirty="0"/>
              <a:t>– </a:t>
            </a:r>
            <a:r>
              <a:rPr lang="cs-CZ" sz="2000" dirty="0" smtClean="0">
                <a:solidFill>
                  <a:srgbClr val="000000"/>
                </a:solidFill>
              </a:rPr>
              <a:t>260 </a:t>
            </a:r>
            <a:r>
              <a:rPr lang="cs-CZ" sz="2000" dirty="0">
                <a:solidFill>
                  <a:srgbClr val="000000"/>
                </a:solidFill>
              </a:rPr>
              <a:t>– 190 – plochá keltská 	</a:t>
            </a:r>
            <a:r>
              <a:rPr lang="cs-CZ" sz="2000" dirty="0" smtClean="0">
                <a:solidFill>
                  <a:srgbClr val="000000"/>
                </a:solidFill>
              </a:rPr>
              <a:t>pohřebiště </a:t>
            </a:r>
            <a:r>
              <a:rPr lang="cs-CZ" sz="2000" dirty="0">
                <a:solidFill>
                  <a:srgbClr val="000000"/>
                </a:solidFill>
              </a:rPr>
              <a:t>– žárový </a:t>
            </a:r>
            <a:r>
              <a:rPr lang="cs-CZ" sz="2000" dirty="0" smtClean="0">
                <a:solidFill>
                  <a:srgbClr val="000000"/>
                </a:solidFill>
              </a:rPr>
              <a:t>ritus/ </a:t>
            </a:r>
            <a:r>
              <a:rPr lang="cs-CZ" sz="2000" dirty="0" err="1" smtClean="0">
                <a:solidFill>
                  <a:srgbClr val="0070C0"/>
                </a:solidFill>
              </a:rPr>
              <a:t>flat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graves</a:t>
            </a:r>
            <a:r>
              <a:rPr lang="cs-CZ" sz="2000" dirty="0" smtClean="0">
                <a:solidFill>
                  <a:srgbClr val="0070C0"/>
                </a:solidFill>
              </a:rPr>
              <a:t> - 	</a:t>
            </a:r>
            <a:r>
              <a:rPr lang="cs-CZ" sz="2000" dirty="0" err="1" smtClean="0">
                <a:solidFill>
                  <a:srgbClr val="0070C0"/>
                </a:solidFill>
              </a:rPr>
              <a:t>cremation</a:t>
            </a:r>
            <a:endParaRPr lang="cs-CZ" sz="20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dirty="0"/>
              <a:t>mladý </a:t>
            </a:r>
            <a:r>
              <a:rPr lang="cs-CZ" sz="2000" dirty="0" smtClean="0"/>
              <a:t>LT/ </a:t>
            </a:r>
            <a:r>
              <a:rPr lang="cs-CZ" sz="2000" dirty="0" err="1" smtClean="0">
                <a:solidFill>
                  <a:srgbClr val="0070C0"/>
                </a:solidFill>
              </a:rPr>
              <a:t>Upper</a:t>
            </a:r>
            <a:r>
              <a:rPr lang="cs-CZ" sz="2000" dirty="0" smtClean="0"/>
              <a:t> </a:t>
            </a:r>
            <a:r>
              <a:rPr lang="cs-CZ" sz="2000" dirty="0"/>
              <a:t>– </a:t>
            </a:r>
            <a:r>
              <a:rPr lang="cs-CZ" sz="2000" dirty="0" smtClean="0">
                <a:solidFill>
                  <a:srgbClr val="000000"/>
                </a:solidFill>
              </a:rPr>
              <a:t>190 </a:t>
            </a:r>
            <a:r>
              <a:rPr lang="cs-CZ" sz="2000" dirty="0">
                <a:solidFill>
                  <a:srgbClr val="000000"/>
                </a:solidFill>
              </a:rPr>
              <a:t>– 130 – vznik </a:t>
            </a:r>
            <a:r>
              <a:rPr lang="cs-CZ" sz="2000" dirty="0" smtClean="0">
                <a:solidFill>
                  <a:srgbClr val="000000"/>
                </a:solidFill>
              </a:rPr>
              <a:t>oppid/ 	</a:t>
            </a:r>
            <a:r>
              <a:rPr lang="cs-CZ" sz="2000" dirty="0" err="1" smtClean="0">
                <a:solidFill>
                  <a:srgbClr val="0070C0"/>
                </a:solidFill>
              </a:rPr>
              <a:t>Oppidal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Era</a:t>
            </a:r>
            <a:endParaRPr lang="cs-CZ" sz="20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dirty="0"/>
              <a:t>pozdní </a:t>
            </a:r>
            <a:r>
              <a:rPr lang="cs-CZ" sz="2000" dirty="0" smtClean="0"/>
              <a:t>LT/ </a:t>
            </a:r>
            <a:r>
              <a:rPr lang="cs-CZ" sz="2000" dirty="0" err="1" smtClean="0">
                <a:solidFill>
                  <a:srgbClr val="0070C0"/>
                </a:solidFill>
              </a:rPr>
              <a:t>Late</a:t>
            </a:r>
            <a:r>
              <a:rPr lang="cs-CZ" sz="2000" dirty="0" smtClean="0"/>
              <a:t> </a:t>
            </a:r>
            <a:r>
              <a:rPr lang="cs-CZ" sz="2000" dirty="0"/>
              <a:t>– </a:t>
            </a:r>
            <a:r>
              <a:rPr lang="cs-CZ" sz="2000" dirty="0" smtClean="0"/>
              <a:t>1</a:t>
            </a:r>
            <a:r>
              <a:rPr lang="cs-CZ" sz="2000" dirty="0" smtClean="0">
                <a:solidFill>
                  <a:srgbClr val="000000"/>
                </a:solidFill>
              </a:rPr>
              <a:t>30 </a:t>
            </a:r>
            <a:r>
              <a:rPr lang="cs-CZ" sz="2000" dirty="0">
                <a:solidFill>
                  <a:srgbClr val="000000"/>
                </a:solidFill>
              </a:rPr>
              <a:t>– 50 – neznámý 		</a:t>
            </a:r>
            <a:r>
              <a:rPr lang="cs-CZ" sz="2000" dirty="0" smtClean="0">
                <a:solidFill>
                  <a:srgbClr val="000000"/>
                </a:solidFill>
              </a:rPr>
              <a:t>pohřební ritus/ </a:t>
            </a:r>
            <a:r>
              <a:rPr lang="cs-CZ" sz="2000" dirty="0" err="1" smtClean="0">
                <a:solidFill>
                  <a:srgbClr val="0070C0"/>
                </a:solidFill>
              </a:rPr>
              <a:t>unknown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burial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rites</a:t>
            </a:r>
            <a:endParaRPr lang="cs-CZ" sz="20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dirty="0" err="1"/>
              <a:t>laténsko</a:t>
            </a:r>
            <a:r>
              <a:rPr lang="cs-CZ" sz="2000" dirty="0"/>
              <a:t> – římský </a:t>
            </a:r>
            <a:r>
              <a:rPr lang="cs-CZ" sz="2000" dirty="0" smtClean="0"/>
              <a:t>horizont/ </a:t>
            </a:r>
            <a:r>
              <a:rPr lang="cs-CZ" sz="2000" dirty="0" smtClean="0">
                <a:solidFill>
                  <a:srgbClr val="0070C0"/>
                </a:solidFill>
              </a:rPr>
              <a:t>La </a:t>
            </a:r>
            <a:r>
              <a:rPr lang="cs-CZ" sz="2000" dirty="0" err="1" smtClean="0">
                <a:solidFill>
                  <a:srgbClr val="0070C0"/>
                </a:solidFill>
              </a:rPr>
              <a:t>Tene</a:t>
            </a:r>
            <a:r>
              <a:rPr lang="cs-CZ" sz="2000" dirty="0" smtClean="0">
                <a:solidFill>
                  <a:srgbClr val="0070C0"/>
                </a:solidFill>
              </a:rPr>
              <a:t> – Roman 	period</a:t>
            </a:r>
            <a:r>
              <a:rPr lang="cs-CZ" sz="2000" dirty="0" smtClean="0"/>
              <a:t> </a:t>
            </a:r>
            <a:r>
              <a:rPr lang="cs-CZ" sz="2000" dirty="0">
                <a:solidFill>
                  <a:srgbClr val="000000"/>
                </a:solidFill>
              </a:rPr>
              <a:t>50 – 0 – bójská </a:t>
            </a:r>
            <a:r>
              <a:rPr lang="cs-CZ" sz="2000" dirty="0" smtClean="0">
                <a:solidFill>
                  <a:srgbClr val="000000"/>
                </a:solidFill>
              </a:rPr>
              <a:t>poušť/ </a:t>
            </a:r>
            <a:r>
              <a:rPr lang="cs-CZ" sz="2000" dirty="0" err="1" smtClean="0">
                <a:solidFill>
                  <a:srgbClr val="0070C0"/>
                </a:solidFill>
              </a:rPr>
              <a:t>Boiian</a:t>
            </a:r>
            <a:r>
              <a:rPr lang="cs-CZ" sz="2000" dirty="0" smtClean="0">
                <a:solidFill>
                  <a:srgbClr val="0070C0"/>
                </a:solidFill>
              </a:rPr>
              <a:t> Desert</a:t>
            </a:r>
            <a:endParaRPr lang="cs-CZ" sz="2000" dirty="0">
              <a:solidFill>
                <a:srgbClr val="0070C0"/>
              </a:solidFill>
            </a:endParaRPr>
          </a:p>
        </p:txBody>
      </p:sp>
      <p:pic>
        <p:nvPicPr>
          <p:cNvPr id="3078" name="Picture 6" descr="kelt_bojovn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5704"/>
            <a:ext cx="1562694" cy="429285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 descr="oppid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861048"/>
            <a:ext cx="4392488" cy="281119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251520" y="1124744"/>
            <a:ext cx="7704856" cy="288032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600" b="1" dirty="0"/>
              <a:t>Oppida</a:t>
            </a:r>
            <a:r>
              <a:rPr lang="cs-CZ" sz="1600" b="1" dirty="0">
                <a:solidFill>
                  <a:srgbClr val="000000"/>
                </a:solidFill>
                <a:effectLst/>
              </a:rPr>
              <a:t> </a:t>
            </a:r>
            <a:r>
              <a:rPr lang="cs-CZ" sz="1600" dirty="0">
                <a:solidFill>
                  <a:srgbClr val="000000"/>
                </a:solidFill>
                <a:effectLst/>
              </a:rPr>
              <a:t>– centra obchodu, výroby, správy a </a:t>
            </a:r>
            <a:r>
              <a:rPr lang="cs-CZ" sz="1600" dirty="0" smtClean="0">
                <a:solidFill>
                  <a:srgbClr val="000000"/>
                </a:solidFill>
                <a:effectLst/>
              </a:rPr>
              <a:t>kultu/ </a:t>
            </a:r>
            <a:r>
              <a:rPr lang="cs-CZ" sz="1600" dirty="0" smtClean="0">
                <a:solidFill>
                  <a:srgbClr val="000000"/>
                </a:solidFill>
                <a:effectLst/>
              </a:rPr>
              <a:t/>
            </a:r>
            <a:br>
              <a:rPr lang="cs-CZ" sz="1600" dirty="0" smtClean="0">
                <a:solidFill>
                  <a:srgbClr val="000000"/>
                </a:solidFill>
                <a:effectLst/>
              </a:rPr>
            </a:br>
            <a:r>
              <a:rPr lang="cs-CZ" sz="1600" dirty="0" err="1" smtClean="0">
                <a:solidFill>
                  <a:srgbClr val="0070C0"/>
                </a:solidFill>
                <a:effectLst/>
              </a:rPr>
              <a:t>centers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of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trade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,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manufacture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,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administration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and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cult</a:t>
            </a:r>
            <a:endParaRPr lang="cs-CZ" sz="160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cs-CZ" sz="1600" dirty="0">
                <a:solidFill>
                  <a:srgbClr val="000000"/>
                </a:solidFill>
                <a:effectLst/>
              </a:rPr>
              <a:t>rozvinutá fortifikace (kamenná lícní plenta s trámovým skeletem</a:t>
            </a:r>
            <a:r>
              <a:rPr lang="cs-CZ" sz="1600" dirty="0" smtClean="0">
                <a:solidFill>
                  <a:srgbClr val="000000"/>
                </a:solidFill>
                <a:effectLst/>
              </a:rPr>
              <a:t>)/ </a:t>
            </a:r>
            <a:r>
              <a:rPr lang="cs-CZ" sz="1600" dirty="0" smtClean="0">
                <a:solidFill>
                  <a:srgbClr val="000000"/>
                </a:solidFill>
                <a:effectLst/>
              </a:rPr>
              <a:t/>
            </a:r>
            <a:br>
              <a:rPr lang="cs-CZ" sz="1600" dirty="0" smtClean="0">
                <a:solidFill>
                  <a:srgbClr val="000000"/>
                </a:solidFill>
                <a:effectLst/>
              </a:rPr>
            </a:br>
            <a:r>
              <a:rPr lang="cs-CZ" sz="1600" dirty="0" err="1" smtClean="0">
                <a:solidFill>
                  <a:srgbClr val="0070C0"/>
                </a:solidFill>
                <a:effectLst/>
              </a:rPr>
              <a:t>advanced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fortification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(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frontal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stone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screen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,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beem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structure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)</a:t>
            </a:r>
            <a:endParaRPr lang="cs-CZ" sz="160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cs-CZ" sz="1600" dirty="0">
                <a:solidFill>
                  <a:srgbClr val="000000"/>
                </a:solidFill>
                <a:effectLst/>
              </a:rPr>
              <a:t>důmyslné brány (klešťovité, </a:t>
            </a:r>
            <a:r>
              <a:rPr lang="cs-CZ" sz="1600" dirty="0" err="1">
                <a:solidFill>
                  <a:srgbClr val="000000"/>
                </a:solidFill>
                <a:effectLst/>
              </a:rPr>
              <a:t>ulicovité</a:t>
            </a:r>
            <a:r>
              <a:rPr lang="cs-CZ" sz="1600" dirty="0">
                <a:solidFill>
                  <a:srgbClr val="000000"/>
                </a:solidFill>
                <a:effectLst/>
              </a:rPr>
              <a:t> nebo chodbovité </a:t>
            </a:r>
            <a:r>
              <a:rPr lang="cs-CZ" sz="1600" dirty="0" smtClean="0">
                <a:solidFill>
                  <a:srgbClr val="000000"/>
                </a:solidFill>
                <a:effectLst/>
              </a:rPr>
              <a:t>brány)/ </a:t>
            </a:r>
            <a:r>
              <a:rPr lang="cs-CZ" sz="1600" dirty="0" smtClean="0">
                <a:solidFill>
                  <a:srgbClr val="000000"/>
                </a:solidFill>
                <a:effectLst/>
              </a:rPr>
              <a:t/>
            </a:r>
            <a:br>
              <a:rPr lang="cs-CZ" sz="1600" dirty="0" smtClean="0">
                <a:solidFill>
                  <a:srgbClr val="000000"/>
                </a:solidFill>
                <a:effectLst/>
              </a:rPr>
            </a:br>
            <a:r>
              <a:rPr lang="cs-CZ" sz="1600" dirty="0" err="1" smtClean="0">
                <a:solidFill>
                  <a:srgbClr val="0070C0"/>
                </a:solidFill>
                <a:effectLst/>
              </a:rPr>
              <a:t>ingenious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gates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(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tongs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gate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, street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or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hall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gates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)</a:t>
            </a:r>
            <a:endParaRPr lang="cs-CZ" sz="160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cs-CZ" sz="1600" dirty="0">
                <a:solidFill>
                  <a:srgbClr val="000000"/>
                </a:solidFill>
                <a:effectLst/>
              </a:rPr>
              <a:t>strategické členění </a:t>
            </a:r>
            <a:r>
              <a:rPr lang="cs-CZ" sz="1600" dirty="0" smtClean="0">
                <a:solidFill>
                  <a:srgbClr val="000000"/>
                </a:solidFill>
                <a:effectLst/>
              </a:rPr>
              <a:t>– několik </a:t>
            </a:r>
            <a:r>
              <a:rPr lang="cs-CZ" sz="1600" dirty="0" smtClean="0">
                <a:solidFill>
                  <a:srgbClr val="000000"/>
                </a:solidFill>
                <a:effectLst/>
              </a:rPr>
              <a:t>předhradí/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strategic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structuring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–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several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bailey</a:t>
            </a:r>
            <a:endParaRPr lang="cs-CZ" sz="160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cs-CZ" sz="1600" dirty="0" err="1">
                <a:effectLst/>
              </a:rPr>
              <a:t>dvorcová</a:t>
            </a:r>
            <a:r>
              <a:rPr lang="cs-CZ" sz="1600" dirty="0">
                <a:effectLst/>
              </a:rPr>
              <a:t> </a:t>
            </a:r>
            <a:r>
              <a:rPr lang="cs-CZ" sz="1600" dirty="0" smtClean="0">
                <a:effectLst/>
              </a:rPr>
              <a:t>zástavba/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build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-up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inside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of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the</a:t>
            </a:r>
            <a:r>
              <a:rPr lang="cs-CZ" sz="1600" dirty="0" smtClean="0">
                <a:solidFill>
                  <a:srgbClr val="0070C0"/>
                </a:solidFill>
                <a:effectLst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effectLst/>
              </a:rPr>
              <a:t>courts</a:t>
            </a:r>
            <a:endParaRPr lang="cs-CZ" sz="160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cs-CZ" sz="1600" dirty="0" err="1"/>
              <a:t>Třísov</a:t>
            </a:r>
            <a:r>
              <a:rPr lang="cs-CZ" sz="1600" dirty="0"/>
              <a:t>, Hrazany, Nevězice, Závist, Stradonice, České Lhotice, Staré Hradisko, Hostýn, Kotouč u </a:t>
            </a:r>
            <a:r>
              <a:rPr lang="cs-CZ" sz="1600" dirty="0" err="1"/>
              <a:t>Štramberka</a:t>
            </a:r>
            <a:r>
              <a:rPr lang="cs-CZ" sz="1600" dirty="0"/>
              <a:t>, Němčice</a:t>
            </a:r>
          </a:p>
          <a:p>
            <a:pPr>
              <a:lnSpc>
                <a:spcPct val="80000"/>
              </a:lnSpc>
            </a:pPr>
            <a:endParaRPr lang="cs-CZ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4583" name="Rectangle 7"/>
          <p:cNvSpPr>
            <a:spLocks noRot="1" noChangeArrowheads="1"/>
          </p:cNvSpPr>
          <p:nvPr/>
        </p:nvSpPr>
        <p:spPr bwMode="auto">
          <a:xfrm>
            <a:off x="395288" y="188913"/>
            <a:ext cx="8385175" cy="6191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3200" dirty="0">
                <a:solidFill>
                  <a:schemeClr val="tx2"/>
                </a:solidFill>
                <a:latin typeface="+mj-lt"/>
              </a:rPr>
              <a:t>Oppidální </a:t>
            </a:r>
            <a:r>
              <a:rPr lang="cs-CZ" sz="3200" dirty="0" smtClean="0">
                <a:solidFill>
                  <a:schemeClr val="tx2"/>
                </a:solidFill>
                <a:latin typeface="+mj-lt"/>
              </a:rPr>
              <a:t>období/ </a:t>
            </a:r>
            <a:r>
              <a:rPr lang="cs-CZ" sz="3200" dirty="0" err="1" smtClean="0">
                <a:solidFill>
                  <a:srgbClr val="0070C0"/>
                </a:solidFill>
                <a:latin typeface="+mj-lt"/>
              </a:rPr>
              <a:t>T</a:t>
            </a:r>
            <a:r>
              <a:rPr lang="cs-CZ" sz="3200" dirty="0" err="1" smtClean="0">
                <a:solidFill>
                  <a:srgbClr val="0070C0"/>
                </a:solidFill>
                <a:latin typeface="+mj-lt"/>
              </a:rPr>
              <a:t>ime</a:t>
            </a:r>
            <a:r>
              <a:rPr lang="cs-CZ" sz="32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  <a:latin typeface="+mj-lt"/>
              </a:rPr>
              <a:t>of</a:t>
            </a:r>
            <a:r>
              <a:rPr lang="cs-CZ" sz="3200" dirty="0" smtClean="0">
                <a:solidFill>
                  <a:srgbClr val="0070C0"/>
                </a:solidFill>
                <a:latin typeface="+mj-lt"/>
              </a:rPr>
              <a:t> oppida</a:t>
            </a:r>
            <a:endParaRPr lang="cs-CZ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736253"/>
          </a:xfr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sz="3200" b="0" dirty="0">
                <a:solidFill>
                  <a:schemeClr val="tx1"/>
                </a:solidFill>
              </a:rPr>
              <a:t>Oppidální </a:t>
            </a:r>
            <a:r>
              <a:rPr lang="cs-CZ" sz="3200" b="0" dirty="0" smtClean="0">
                <a:solidFill>
                  <a:schemeClr val="tx1"/>
                </a:solidFill>
              </a:rPr>
              <a:t>období/ </a:t>
            </a:r>
            <a:r>
              <a:rPr lang="cs-CZ" sz="3200" b="0" dirty="0" err="1" smtClean="0">
                <a:solidFill>
                  <a:srgbClr val="0070C0"/>
                </a:solidFill>
              </a:rPr>
              <a:t>time</a:t>
            </a:r>
            <a:r>
              <a:rPr lang="cs-CZ" sz="3200" b="0" dirty="0" smtClean="0">
                <a:solidFill>
                  <a:srgbClr val="0070C0"/>
                </a:solidFill>
              </a:rPr>
              <a:t> </a:t>
            </a:r>
            <a:r>
              <a:rPr lang="cs-CZ" sz="3200" b="0" dirty="0" err="1" smtClean="0">
                <a:solidFill>
                  <a:srgbClr val="0070C0"/>
                </a:solidFill>
              </a:rPr>
              <a:t>of</a:t>
            </a:r>
            <a:r>
              <a:rPr lang="cs-CZ" sz="3200" b="0" dirty="0" smtClean="0">
                <a:solidFill>
                  <a:srgbClr val="0070C0"/>
                </a:solidFill>
              </a:rPr>
              <a:t> oppida</a:t>
            </a:r>
            <a:endParaRPr lang="cs-CZ" sz="3200" b="0" dirty="0">
              <a:solidFill>
                <a:srgbClr val="0070C0"/>
              </a:solidFill>
            </a:endParaRP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9512" y="1341438"/>
            <a:ext cx="5688632" cy="53006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200" dirty="0"/>
              <a:t>Osídlení podle G.I. </a:t>
            </a:r>
            <a:r>
              <a:rPr lang="cs-CZ" sz="2200" dirty="0" smtClean="0"/>
              <a:t>Caesara/ </a:t>
            </a:r>
            <a:r>
              <a:rPr lang="cs-CZ" sz="2200" dirty="0" err="1" smtClean="0">
                <a:solidFill>
                  <a:srgbClr val="0070C0"/>
                </a:solidFill>
              </a:rPr>
              <a:t>Settlements</a:t>
            </a:r>
            <a:r>
              <a:rPr lang="cs-CZ" sz="2200" dirty="0" smtClean="0">
                <a:solidFill>
                  <a:srgbClr val="0070C0"/>
                </a:solidFill>
              </a:rPr>
              <a:t> </a:t>
            </a:r>
            <a:r>
              <a:rPr lang="cs-CZ" sz="2200" dirty="0" err="1" smtClean="0">
                <a:solidFill>
                  <a:srgbClr val="0070C0"/>
                </a:solidFill>
              </a:rPr>
              <a:t>according</a:t>
            </a:r>
            <a:r>
              <a:rPr lang="cs-CZ" sz="2200" dirty="0" smtClean="0">
                <a:solidFill>
                  <a:srgbClr val="0070C0"/>
                </a:solidFill>
              </a:rPr>
              <a:t> to G. I. Caesar</a:t>
            </a:r>
            <a:endParaRPr lang="cs-CZ" sz="2200" dirty="0">
              <a:solidFill>
                <a:srgbClr val="0070C0"/>
              </a:solidFill>
            </a:endParaRPr>
          </a:p>
          <a:p>
            <a:r>
              <a:rPr lang="cs-CZ" sz="2200" dirty="0">
                <a:solidFill>
                  <a:srgbClr val="000000"/>
                </a:solidFill>
              </a:rPr>
              <a:t>funkčně </a:t>
            </a:r>
            <a:r>
              <a:rPr lang="cs-CZ" sz="2200" dirty="0" smtClean="0">
                <a:solidFill>
                  <a:srgbClr val="000000"/>
                </a:solidFill>
              </a:rPr>
              <a:t>diferencováno/ </a:t>
            </a:r>
            <a:r>
              <a:rPr lang="cs-CZ" sz="2200" dirty="0" err="1" smtClean="0">
                <a:solidFill>
                  <a:srgbClr val="0070C0"/>
                </a:solidFill>
              </a:rPr>
              <a:t>functional</a:t>
            </a:r>
            <a:r>
              <a:rPr lang="cs-CZ" sz="2200" dirty="0" smtClean="0">
                <a:solidFill>
                  <a:srgbClr val="0070C0"/>
                </a:solidFill>
              </a:rPr>
              <a:t> </a:t>
            </a:r>
            <a:r>
              <a:rPr lang="cs-CZ" sz="2200" dirty="0" err="1" smtClean="0">
                <a:solidFill>
                  <a:srgbClr val="0070C0"/>
                </a:solidFill>
              </a:rPr>
              <a:t>differentiation</a:t>
            </a:r>
            <a:r>
              <a:rPr lang="cs-CZ" sz="2200" dirty="0" smtClean="0">
                <a:solidFill>
                  <a:srgbClr val="0070C0"/>
                </a:solidFill>
              </a:rPr>
              <a:t>:</a:t>
            </a:r>
            <a:endParaRPr lang="cs-CZ" sz="2200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cs-CZ" sz="2200" dirty="0" err="1" smtClean="0">
                <a:solidFill>
                  <a:srgbClr val="000000"/>
                </a:solidFill>
              </a:rPr>
              <a:t>vici</a:t>
            </a:r>
            <a:r>
              <a:rPr lang="cs-CZ" sz="2200" dirty="0" smtClean="0">
                <a:solidFill>
                  <a:srgbClr val="000000"/>
                </a:solidFill>
              </a:rPr>
              <a:t> </a:t>
            </a:r>
            <a:endParaRPr lang="cs-CZ" sz="2200" dirty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cs-CZ" sz="2200" dirty="0" err="1" smtClean="0">
                <a:solidFill>
                  <a:srgbClr val="000000"/>
                </a:solidFill>
              </a:rPr>
              <a:t>aedificia</a:t>
            </a:r>
            <a:r>
              <a:rPr lang="cs-CZ" sz="2200" dirty="0" smtClean="0">
                <a:solidFill>
                  <a:srgbClr val="000000"/>
                </a:solidFill>
              </a:rPr>
              <a:t> </a:t>
            </a:r>
            <a:r>
              <a:rPr lang="cs-CZ" sz="2200" dirty="0" err="1">
                <a:solidFill>
                  <a:srgbClr val="000000"/>
                </a:solidFill>
              </a:rPr>
              <a:t>privata</a:t>
            </a:r>
            <a:r>
              <a:rPr lang="cs-CZ" sz="2200" dirty="0">
                <a:solidFill>
                  <a:srgbClr val="000000"/>
                </a:solidFill>
              </a:rPr>
              <a:t> </a:t>
            </a:r>
            <a:endParaRPr lang="cs-CZ" sz="2200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cs-CZ" sz="2200" dirty="0" err="1" smtClean="0">
                <a:solidFill>
                  <a:srgbClr val="000000"/>
                </a:solidFill>
              </a:rPr>
              <a:t>castella</a:t>
            </a:r>
            <a:endParaRPr lang="cs-CZ" sz="2200" dirty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cs-CZ" sz="2200" dirty="0" smtClean="0">
                <a:solidFill>
                  <a:srgbClr val="000000"/>
                </a:solidFill>
              </a:rPr>
              <a:t>oppida</a:t>
            </a:r>
            <a:r>
              <a:rPr lang="cs-CZ" sz="2200" dirty="0" smtClean="0"/>
              <a:t> </a:t>
            </a:r>
            <a:endParaRPr lang="cs-CZ" sz="2200" dirty="0"/>
          </a:p>
          <a:p>
            <a:pPr>
              <a:buFont typeface="Wingdings" pitchFamily="2" charset="2"/>
              <a:buNone/>
            </a:pPr>
            <a:endParaRPr lang="cs-CZ" sz="2200" dirty="0"/>
          </a:p>
        </p:txBody>
      </p:sp>
      <p:pic>
        <p:nvPicPr>
          <p:cNvPr id="13318" name="Picture 6" descr="bibracte_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808" y="3356992"/>
            <a:ext cx="4941657" cy="3284984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444208" y="2852936"/>
            <a:ext cx="1368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err="1">
                <a:solidFill>
                  <a:srgbClr val="000000"/>
                </a:solidFill>
              </a:rPr>
              <a:t>Bibracte</a:t>
            </a:r>
            <a:endParaRPr lang="cs-CZ" sz="2400" dirty="0">
              <a:solidFill>
                <a:srgbClr val="000000"/>
              </a:solidFill>
            </a:endParaRPr>
          </a:p>
        </p:txBody>
      </p:sp>
      <p:pic>
        <p:nvPicPr>
          <p:cNvPr id="7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ZAvist_br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736"/>
            <a:ext cx="3191806" cy="561317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5" descr="opevněn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1052736"/>
            <a:ext cx="4270532" cy="561607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6084168" y="1052736"/>
            <a:ext cx="1728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 err="1">
                <a:solidFill>
                  <a:srgbClr val="000000"/>
                </a:solidFill>
              </a:rPr>
              <a:t>Murus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gallicus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6516216" y="6237312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 err="1">
                <a:solidFill>
                  <a:srgbClr val="000000"/>
                </a:solidFill>
              </a:rPr>
              <a:t>Kelheim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5580112" y="3861048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 err="1">
                <a:solidFill>
                  <a:srgbClr val="000000"/>
                </a:solidFill>
              </a:rPr>
              <a:t>Altk</a:t>
            </a:r>
            <a:r>
              <a:rPr lang="en-US" dirty="0">
                <a:solidFill>
                  <a:srgbClr val="000000"/>
                </a:solidFill>
              </a:rPr>
              <a:t>ö</a:t>
            </a:r>
            <a:r>
              <a:rPr lang="cs-CZ" dirty="0" err="1">
                <a:solidFill>
                  <a:srgbClr val="000000"/>
                </a:solidFill>
              </a:rPr>
              <a:t>nig</a:t>
            </a:r>
            <a:r>
              <a:rPr lang="cs-CZ" dirty="0">
                <a:solidFill>
                  <a:srgbClr val="000000"/>
                </a:solidFill>
              </a:rPr>
              <a:t>-</a:t>
            </a:r>
            <a:r>
              <a:rPr lang="cs-CZ" dirty="0" err="1">
                <a:solidFill>
                  <a:srgbClr val="000000"/>
                </a:solidFill>
              </a:rPr>
              <a:t>Preist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9" name="Rectangle 17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987675" y="836712"/>
            <a:ext cx="3096493" cy="2520280"/>
          </a:xfrm>
        </p:spPr>
        <p:txBody>
          <a:bodyPr>
            <a:normAutofit lnSpcReduction="10000"/>
          </a:bodyPr>
          <a:lstStyle/>
          <a:p>
            <a:r>
              <a:rPr lang="cs-CZ" sz="2000" dirty="0" smtClean="0"/>
              <a:t>meče/ </a:t>
            </a:r>
            <a:r>
              <a:rPr lang="cs-CZ" sz="2000" dirty="0" err="1" smtClean="0">
                <a:solidFill>
                  <a:srgbClr val="0070C0"/>
                </a:solidFill>
              </a:rPr>
              <a:t>swords</a:t>
            </a:r>
            <a:endParaRPr lang="cs-CZ" sz="2000" dirty="0">
              <a:solidFill>
                <a:srgbClr val="0070C0"/>
              </a:solidFill>
            </a:endParaRPr>
          </a:p>
          <a:p>
            <a:r>
              <a:rPr lang="cs-CZ" sz="2000" dirty="0" smtClean="0"/>
              <a:t>kopí/ </a:t>
            </a:r>
            <a:r>
              <a:rPr lang="cs-CZ" sz="2000" dirty="0" err="1" smtClean="0">
                <a:solidFill>
                  <a:srgbClr val="0070C0"/>
                </a:solidFill>
              </a:rPr>
              <a:t>lances</a:t>
            </a:r>
            <a:endParaRPr lang="cs-CZ" sz="2000" dirty="0">
              <a:solidFill>
                <a:srgbClr val="0070C0"/>
              </a:solidFill>
            </a:endParaRPr>
          </a:p>
          <a:p>
            <a:r>
              <a:rPr lang="cs-CZ" sz="2000" dirty="0"/>
              <a:t>hroty </a:t>
            </a:r>
            <a:r>
              <a:rPr lang="cs-CZ" sz="2000" dirty="0" smtClean="0"/>
              <a:t>šípů/ </a:t>
            </a:r>
            <a:r>
              <a:rPr lang="cs-CZ" sz="2000" dirty="0" err="1" smtClean="0">
                <a:solidFill>
                  <a:srgbClr val="0070C0"/>
                </a:solidFill>
              </a:rPr>
              <a:t>arrow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points</a:t>
            </a:r>
            <a:endParaRPr lang="cs-CZ" sz="2000" dirty="0">
              <a:solidFill>
                <a:srgbClr val="0070C0"/>
              </a:solidFill>
            </a:endParaRPr>
          </a:p>
          <a:p>
            <a:r>
              <a:rPr lang="cs-CZ" sz="2000" dirty="0" smtClean="0"/>
              <a:t>přilby/ </a:t>
            </a:r>
            <a:r>
              <a:rPr lang="cs-CZ" sz="2000" dirty="0" err="1" smtClean="0">
                <a:solidFill>
                  <a:srgbClr val="0070C0"/>
                </a:solidFill>
              </a:rPr>
              <a:t>helmets</a:t>
            </a:r>
            <a:endParaRPr lang="cs-CZ" sz="2000" dirty="0">
              <a:solidFill>
                <a:srgbClr val="0070C0"/>
              </a:solidFill>
            </a:endParaRPr>
          </a:p>
          <a:p>
            <a:r>
              <a:rPr lang="cs-CZ" sz="2000" dirty="0"/>
              <a:t>drátěné </a:t>
            </a:r>
            <a:r>
              <a:rPr lang="cs-CZ" sz="2000" dirty="0" smtClean="0"/>
              <a:t>košile/ </a:t>
            </a:r>
            <a:r>
              <a:rPr lang="cs-CZ" sz="2000" dirty="0" err="1" smtClean="0">
                <a:solidFill>
                  <a:srgbClr val="0070C0"/>
                </a:solidFill>
              </a:rPr>
              <a:t>chain</a:t>
            </a:r>
            <a:r>
              <a:rPr lang="cs-CZ" sz="2000" dirty="0" smtClean="0">
                <a:solidFill>
                  <a:srgbClr val="0070C0"/>
                </a:solidFill>
              </a:rPr>
              <a:t> mail</a:t>
            </a:r>
            <a:endParaRPr lang="cs-CZ" sz="2000" dirty="0">
              <a:solidFill>
                <a:srgbClr val="0070C0"/>
              </a:solidFill>
            </a:endParaRPr>
          </a:p>
          <a:p>
            <a:r>
              <a:rPr lang="cs-CZ" sz="2000" dirty="0" smtClean="0"/>
              <a:t>ostruhy/ </a:t>
            </a:r>
            <a:r>
              <a:rPr lang="cs-CZ" sz="2000" dirty="0" err="1" smtClean="0">
                <a:solidFill>
                  <a:srgbClr val="0070C0"/>
                </a:solidFill>
              </a:rPr>
              <a:t>spurs</a:t>
            </a:r>
            <a:endParaRPr lang="cs-CZ" sz="2000" dirty="0">
              <a:solidFill>
                <a:srgbClr val="0070C0"/>
              </a:solidFill>
            </a:endParaRPr>
          </a:p>
          <a:p>
            <a:endParaRPr lang="cs-CZ" sz="2000" dirty="0"/>
          </a:p>
        </p:txBody>
      </p:sp>
      <p:pic>
        <p:nvPicPr>
          <p:cNvPr id="85001" name="Picture 9" descr="alesia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809" y="3470247"/>
            <a:ext cx="4968552" cy="3248946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006" name="Picture 14" descr="přilba_C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2132856"/>
            <a:ext cx="1691680" cy="1223455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005" name="Picture 13" descr="LTD_bojovn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1124743"/>
            <a:ext cx="2523692" cy="555386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7" name="Rectangle 15"/>
          <p:cNvSpPr>
            <a:spLocks noChangeArrowheads="1"/>
          </p:cNvSpPr>
          <p:nvPr/>
        </p:nvSpPr>
        <p:spPr bwMode="auto">
          <a:xfrm>
            <a:off x="179512" y="188640"/>
            <a:ext cx="81265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cs-CZ" sz="3200" dirty="0">
                <a:solidFill>
                  <a:srgbClr val="000000"/>
                </a:solidFill>
              </a:rPr>
              <a:t>Výzbroj a </a:t>
            </a:r>
            <a:r>
              <a:rPr lang="cs-CZ" sz="3200" dirty="0" smtClean="0">
                <a:solidFill>
                  <a:srgbClr val="000000"/>
                </a:solidFill>
              </a:rPr>
              <a:t>výstroj/ </a:t>
            </a:r>
            <a:r>
              <a:rPr lang="cs-CZ" sz="3200" dirty="0" err="1" smtClean="0">
                <a:solidFill>
                  <a:srgbClr val="0070C0"/>
                </a:solidFill>
              </a:rPr>
              <a:t>Weapons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and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Equipment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endParaRPr lang="cs-CZ" sz="3200" dirty="0">
              <a:solidFill>
                <a:srgbClr val="0070C0"/>
              </a:solidFill>
            </a:endParaRPr>
          </a:p>
        </p:txBody>
      </p:sp>
      <p:pic>
        <p:nvPicPr>
          <p:cNvPr id="7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62" name="Picture 10" descr="LTD_zbrane_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9" y="1373754"/>
            <a:ext cx="3960563" cy="4314259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63" name="Picture 11" descr="LTD_ko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2776"/>
            <a:ext cx="1649413" cy="44640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4" name="Picture 12" descr="LTD_draten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0">
            <a:off x="4211960" y="836712"/>
            <a:ext cx="1840209" cy="280861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6" name="Picture 14" descr="LTD_ostruh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789040"/>
            <a:ext cx="1836157" cy="288032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9512" y="188640"/>
            <a:ext cx="3929063" cy="22050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dirty="0" smtClean="0"/>
              <a:t>K</a:t>
            </a:r>
            <a:r>
              <a:rPr lang="cs-CZ" sz="2800" dirty="0" smtClean="0"/>
              <a:t>eramika</a:t>
            </a:r>
            <a:r>
              <a:rPr lang="cs-CZ" sz="2800" dirty="0" smtClean="0"/>
              <a:t>/ </a:t>
            </a:r>
            <a:r>
              <a:rPr lang="cs-CZ" sz="2800" dirty="0" err="1" smtClean="0">
                <a:solidFill>
                  <a:srgbClr val="0070C0"/>
                </a:solidFill>
              </a:rPr>
              <a:t>P</a:t>
            </a:r>
            <a:r>
              <a:rPr lang="cs-CZ" sz="2800" dirty="0" err="1" smtClean="0">
                <a:solidFill>
                  <a:srgbClr val="0070C0"/>
                </a:solidFill>
              </a:rPr>
              <a:t>ottery</a:t>
            </a:r>
            <a:r>
              <a:rPr lang="cs-CZ" sz="2800" dirty="0" smtClean="0"/>
              <a:t>: </a:t>
            </a:r>
            <a:endParaRPr lang="cs-CZ" sz="2800" dirty="0"/>
          </a:p>
          <a:p>
            <a:r>
              <a:rPr lang="cs-CZ" sz="1800" dirty="0" smtClean="0"/>
              <a:t>výzdoba/ </a:t>
            </a:r>
            <a:r>
              <a:rPr lang="cs-CZ" sz="1800" dirty="0" err="1" smtClean="0">
                <a:solidFill>
                  <a:srgbClr val="0070C0"/>
                </a:solidFill>
              </a:rPr>
              <a:t>embellishment</a:t>
            </a:r>
            <a:r>
              <a:rPr lang="cs-CZ" sz="1800" dirty="0" smtClean="0"/>
              <a:t>:</a:t>
            </a:r>
          </a:p>
          <a:p>
            <a:pPr>
              <a:buNone/>
            </a:pPr>
            <a:r>
              <a:rPr lang="cs-CZ" sz="1800" dirty="0" smtClean="0"/>
              <a:t>	malování </a:t>
            </a:r>
            <a:r>
              <a:rPr lang="cs-CZ" sz="1800" dirty="0"/>
              <a:t>(černé, červené, bílé</a:t>
            </a:r>
            <a:r>
              <a:rPr lang="cs-CZ" sz="1800" dirty="0" smtClean="0"/>
              <a:t>), </a:t>
            </a:r>
            <a:r>
              <a:rPr lang="cs-CZ" sz="1800" dirty="0"/>
              <a:t>geometrické </a:t>
            </a:r>
            <a:r>
              <a:rPr lang="cs-CZ" sz="1800" dirty="0" smtClean="0"/>
              <a:t>vzory/ </a:t>
            </a:r>
            <a:r>
              <a:rPr lang="cs-CZ" sz="1800" dirty="0" err="1" smtClean="0">
                <a:solidFill>
                  <a:srgbClr val="0070C0"/>
                </a:solidFill>
              </a:rPr>
              <a:t>painting</a:t>
            </a:r>
            <a:r>
              <a:rPr lang="cs-CZ" sz="1800" dirty="0" smtClean="0">
                <a:solidFill>
                  <a:srgbClr val="0070C0"/>
                </a:solidFill>
              </a:rPr>
              <a:t> (</a:t>
            </a:r>
            <a:r>
              <a:rPr lang="cs-CZ" sz="1800" dirty="0" err="1" smtClean="0">
                <a:solidFill>
                  <a:srgbClr val="0070C0"/>
                </a:solidFill>
              </a:rPr>
              <a:t>black</a:t>
            </a:r>
            <a:r>
              <a:rPr lang="cs-CZ" sz="1800" dirty="0" smtClean="0">
                <a:solidFill>
                  <a:srgbClr val="0070C0"/>
                </a:solidFill>
              </a:rPr>
              <a:t>, </a:t>
            </a:r>
            <a:r>
              <a:rPr lang="cs-CZ" sz="1800" dirty="0" err="1" smtClean="0">
                <a:solidFill>
                  <a:srgbClr val="0070C0"/>
                </a:solidFill>
              </a:rPr>
              <a:t>red</a:t>
            </a:r>
            <a:r>
              <a:rPr lang="cs-CZ" sz="1800" dirty="0" smtClean="0">
                <a:solidFill>
                  <a:srgbClr val="0070C0"/>
                </a:solidFill>
              </a:rPr>
              <a:t>, </a:t>
            </a:r>
            <a:r>
              <a:rPr lang="cs-CZ" sz="1800" dirty="0" err="1" smtClean="0">
                <a:solidFill>
                  <a:srgbClr val="0070C0"/>
                </a:solidFill>
              </a:rPr>
              <a:t>white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geometical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patterns</a:t>
            </a:r>
            <a:r>
              <a:rPr lang="cs-CZ" sz="1800" dirty="0" smtClean="0">
                <a:solidFill>
                  <a:srgbClr val="0070C0"/>
                </a:solidFill>
              </a:rPr>
              <a:t>)</a:t>
            </a:r>
            <a:endParaRPr lang="cs-CZ" sz="1800" dirty="0">
              <a:solidFill>
                <a:srgbClr val="0070C0"/>
              </a:solidFill>
            </a:endParaRPr>
          </a:p>
        </p:txBody>
      </p:sp>
      <p:pic>
        <p:nvPicPr>
          <p:cNvPr id="23559" name="Picture 7" descr="LT_malovana_ker_Mar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960" y="188640"/>
            <a:ext cx="1674813" cy="2212758"/>
          </a:xfr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0" name="Picture 8" descr="oppidalni_ker_Manchi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2564904"/>
            <a:ext cx="3410471" cy="1684841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1" name="Picture 9" descr="LT_malovana_ker_Marn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1846235" cy="21602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rimske_importy_stradon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492896"/>
            <a:ext cx="3140648" cy="436510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3419872" y="4509120"/>
            <a:ext cx="4536504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cs-CZ" dirty="0" smtClean="0"/>
              <a:t>toreutika </a:t>
            </a:r>
            <a:r>
              <a:rPr lang="cs-CZ" dirty="0"/>
              <a:t>a sklo </a:t>
            </a:r>
            <a:r>
              <a:rPr lang="cs-CZ" dirty="0" smtClean="0"/>
              <a:t>– importy/ </a:t>
            </a:r>
            <a:r>
              <a:rPr lang="cs-CZ" dirty="0" err="1" smtClean="0">
                <a:solidFill>
                  <a:srgbClr val="0070C0"/>
                </a:solidFill>
              </a:rPr>
              <a:t>toreutic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smtClean="0">
                <a:solidFill>
                  <a:srgbClr val="0070C0"/>
                </a:solidFill>
              </a:rPr>
              <a:t>and </a:t>
            </a:r>
            <a:r>
              <a:rPr lang="cs-CZ" dirty="0" err="1" smtClean="0">
                <a:solidFill>
                  <a:srgbClr val="0070C0"/>
                </a:solidFill>
              </a:rPr>
              <a:t>glass</a:t>
            </a:r>
            <a:r>
              <a:rPr lang="cs-CZ" dirty="0" smtClean="0">
                <a:solidFill>
                  <a:srgbClr val="0070C0"/>
                </a:solidFill>
              </a:rPr>
              <a:t> - </a:t>
            </a:r>
            <a:r>
              <a:rPr lang="cs-CZ" dirty="0" err="1" smtClean="0">
                <a:solidFill>
                  <a:srgbClr val="0070C0"/>
                </a:solidFill>
              </a:rPr>
              <a:t>imports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23569" name="Picture 17" descr="millefior_sklo4_Stare_Hradisk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157192"/>
            <a:ext cx="1228653" cy="92481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millefior_sklo2_Stare_Hradisk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517232"/>
            <a:ext cx="1467255" cy="90363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1" name="Picture 19" descr="millefior_sklo3_Stare_Hradisk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57191"/>
            <a:ext cx="1440160" cy="94434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 descr="spony_typologie_LT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5057775" cy="2630487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11" name="Picture 15" descr="mince_Zavis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088" y="1412776"/>
            <a:ext cx="2600861" cy="209423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251520" y="260648"/>
            <a:ext cx="22322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 smtClean="0"/>
              <a:t>Spony/ </a:t>
            </a:r>
            <a:r>
              <a:rPr lang="cs-CZ" sz="2000" dirty="0" err="1" smtClean="0">
                <a:solidFill>
                  <a:srgbClr val="0070C0"/>
                </a:solidFill>
              </a:rPr>
              <a:t>fibulae</a:t>
            </a:r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292080" y="908720"/>
            <a:ext cx="33843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 smtClean="0"/>
              <a:t>Mince/ </a:t>
            </a:r>
            <a:r>
              <a:rPr lang="cs-CZ" sz="2000" dirty="0" err="1" smtClean="0">
                <a:solidFill>
                  <a:srgbClr val="0070C0"/>
                </a:solidFill>
              </a:rPr>
              <a:t>coins</a:t>
            </a:r>
            <a:r>
              <a:rPr lang="cs-CZ" sz="2000" dirty="0" smtClean="0"/>
              <a:t> </a:t>
            </a:r>
            <a:r>
              <a:rPr lang="cs-CZ" sz="2000" dirty="0"/>
              <a:t>– </a:t>
            </a:r>
            <a:r>
              <a:rPr lang="cs-CZ" sz="2000" dirty="0" smtClean="0">
                <a:solidFill>
                  <a:srgbClr val="000000"/>
                </a:solidFill>
              </a:rPr>
              <a:t>Au, </a:t>
            </a:r>
            <a:r>
              <a:rPr lang="cs-CZ" sz="2000" dirty="0" err="1" smtClean="0">
                <a:solidFill>
                  <a:srgbClr val="000000"/>
                </a:solidFill>
              </a:rPr>
              <a:t>Ag</a:t>
            </a:r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29714" name="Picture 18" descr="stri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37112"/>
            <a:ext cx="3097213" cy="219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251520" y="3789040"/>
            <a:ext cx="31683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náramky/ </a:t>
            </a:r>
            <a:r>
              <a:rPr lang="cs-CZ" sz="2400" dirty="0" err="1" smtClean="0">
                <a:solidFill>
                  <a:srgbClr val="0070C0"/>
                </a:solidFill>
              </a:rPr>
              <a:t>bracelets</a:t>
            </a:r>
            <a:endParaRPr lang="cs-CZ" sz="2400" dirty="0">
              <a:solidFill>
                <a:srgbClr val="0070C0"/>
              </a:solidFill>
            </a:endParaRPr>
          </a:p>
        </p:txBody>
      </p:sp>
      <p:pic>
        <p:nvPicPr>
          <p:cNvPr id="29717" name="Picture 21" descr="ital_spony_Manching_K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8"/>
            <a:ext cx="2232248" cy="1532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5" name="Picture 19" descr="LTD_šperk_naramk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00294"/>
            <a:ext cx="2304380" cy="23418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88913"/>
            <a:ext cx="2267744" cy="63364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400" dirty="0" smtClean="0">
                <a:solidFill>
                  <a:srgbClr val="000000"/>
                </a:solidFill>
              </a:rPr>
              <a:t>Nářadí</a:t>
            </a:r>
            <a:r>
              <a:rPr lang="cs-CZ" sz="2400" dirty="0" smtClean="0">
                <a:solidFill>
                  <a:srgbClr val="000000"/>
                </a:solidFill>
              </a:rPr>
              <a:t>/ </a:t>
            </a:r>
            <a:r>
              <a:rPr lang="cs-CZ" dirty="0" err="1" smtClean="0">
                <a:solidFill>
                  <a:srgbClr val="0070C0"/>
                </a:solidFill>
              </a:rPr>
              <a:t>T</a:t>
            </a:r>
            <a:r>
              <a:rPr lang="cs-CZ" sz="2400" dirty="0" err="1" smtClean="0">
                <a:solidFill>
                  <a:srgbClr val="0070C0"/>
                </a:solidFill>
              </a:rPr>
              <a:t>ools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900" dirty="0"/>
              <a:t>kosa, radlice, </a:t>
            </a:r>
            <a:r>
              <a:rPr lang="cs-CZ" sz="1900" dirty="0" smtClean="0"/>
              <a:t>krojidla/ </a:t>
            </a:r>
            <a:r>
              <a:rPr lang="cs-CZ" sz="1900" dirty="0" err="1" smtClean="0">
                <a:solidFill>
                  <a:srgbClr val="0070C0"/>
                </a:solidFill>
              </a:rPr>
              <a:t>scythe</a:t>
            </a:r>
            <a:r>
              <a:rPr lang="cs-CZ" sz="1900" dirty="0" smtClean="0">
                <a:solidFill>
                  <a:srgbClr val="0070C0"/>
                </a:solidFill>
              </a:rPr>
              <a:t>, </a:t>
            </a:r>
            <a:r>
              <a:rPr lang="cs-CZ" sz="1900" dirty="0" err="1" smtClean="0">
                <a:solidFill>
                  <a:srgbClr val="0070C0"/>
                </a:solidFill>
              </a:rPr>
              <a:t>ploughshares</a:t>
            </a:r>
            <a:endParaRPr lang="cs-CZ" sz="19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cs-CZ" sz="19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400" dirty="0" smtClean="0">
                <a:solidFill>
                  <a:srgbClr val="000000"/>
                </a:solidFill>
              </a:rPr>
              <a:t>Nástroje</a:t>
            </a:r>
            <a:r>
              <a:rPr lang="cs-CZ" sz="2400" dirty="0" smtClean="0">
                <a:solidFill>
                  <a:srgbClr val="000000"/>
                </a:solidFill>
              </a:rPr>
              <a:t>/ </a:t>
            </a:r>
            <a:r>
              <a:rPr lang="cs-CZ" dirty="0" err="1" smtClean="0">
                <a:solidFill>
                  <a:srgbClr val="0070C0"/>
                </a:solidFill>
              </a:rPr>
              <a:t>T</a:t>
            </a:r>
            <a:r>
              <a:rPr lang="cs-CZ" sz="2400" dirty="0" err="1" smtClean="0">
                <a:solidFill>
                  <a:srgbClr val="0070C0"/>
                </a:solidFill>
              </a:rPr>
              <a:t>ools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800" dirty="0"/>
              <a:t>kladivo, pila, vrták, sekáč, průbojník, sekera, kleště, protahováky drátu, pérové </a:t>
            </a:r>
            <a:r>
              <a:rPr lang="cs-CZ" sz="1800" dirty="0" smtClean="0"/>
              <a:t>nůžky/ </a:t>
            </a:r>
            <a:r>
              <a:rPr lang="cs-CZ" sz="1800" dirty="0" err="1" smtClean="0">
                <a:solidFill>
                  <a:srgbClr val="0070C0"/>
                </a:solidFill>
              </a:rPr>
              <a:t>hammer</a:t>
            </a:r>
            <a:r>
              <a:rPr lang="cs-CZ" sz="1800" dirty="0" smtClean="0">
                <a:solidFill>
                  <a:srgbClr val="0070C0"/>
                </a:solidFill>
              </a:rPr>
              <a:t>, </a:t>
            </a:r>
            <a:r>
              <a:rPr lang="cs-CZ" sz="1800" dirty="0" err="1" smtClean="0">
                <a:solidFill>
                  <a:srgbClr val="0070C0"/>
                </a:solidFill>
              </a:rPr>
              <a:t>saw</a:t>
            </a:r>
            <a:r>
              <a:rPr lang="cs-CZ" sz="1800" dirty="0" smtClean="0">
                <a:solidFill>
                  <a:srgbClr val="0070C0"/>
                </a:solidFill>
              </a:rPr>
              <a:t>, </a:t>
            </a:r>
            <a:r>
              <a:rPr lang="cs-CZ" sz="1800" dirty="0" err="1" smtClean="0">
                <a:solidFill>
                  <a:srgbClr val="0070C0"/>
                </a:solidFill>
              </a:rPr>
              <a:t>borer</a:t>
            </a:r>
            <a:r>
              <a:rPr lang="cs-CZ" sz="1800" dirty="0" smtClean="0">
                <a:solidFill>
                  <a:srgbClr val="0070C0"/>
                </a:solidFill>
              </a:rPr>
              <a:t>, </a:t>
            </a:r>
            <a:r>
              <a:rPr lang="cs-CZ" sz="1800" dirty="0" err="1" smtClean="0">
                <a:solidFill>
                  <a:srgbClr val="0070C0"/>
                </a:solidFill>
              </a:rPr>
              <a:t>chopper</a:t>
            </a:r>
            <a:r>
              <a:rPr lang="cs-CZ" sz="1800" dirty="0" smtClean="0">
                <a:solidFill>
                  <a:srgbClr val="0070C0"/>
                </a:solidFill>
              </a:rPr>
              <a:t>, hole-</a:t>
            </a:r>
            <a:r>
              <a:rPr lang="cs-CZ" sz="1800" dirty="0" err="1" smtClean="0">
                <a:solidFill>
                  <a:srgbClr val="0070C0"/>
                </a:solidFill>
              </a:rPr>
              <a:t>punch</a:t>
            </a:r>
            <a:r>
              <a:rPr lang="cs-CZ" sz="1800" dirty="0" smtClean="0">
                <a:solidFill>
                  <a:srgbClr val="0070C0"/>
                </a:solidFill>
              </a:rPr>
              <a:t>, </a:t>
            </a:r>
            <a:r>
              <a:rPr lang="cs-CZ" sz="1800" dirty="0" err="1" smtClean="0">
                <a:solidFill>
                  <a:srgbClr val="0070C0"/>
                </a:solidFill>
              </a:rPr>
              <a:t>axe</a:t>
            </a:r>
            <a:r>
              <a:rPr lang="cs-CZ" sz="1800" dirty="0" smtClean="0">
                <a:solidFill>
                  <a:srgbClr val="0070C0"/>
                </a:solidFill>
              </a:rPr>
              <a:t>, </a:t>
            </a:r>
            <a:r>
              <a:rPr lang="cs-CZ" sz="1800" dirty="0" err="1" smtClean="0">
                <a:solidFill>
                  <a:srgbClr val="0070C0"/>
                </a:solidFill>
              </a:rPr>
              <a:t>tongs</a:t>
            </a:r>
            <a:r>
              <a:rPr lang="cs-CZ" sz="1800" dirty="0" smtClean="0">
                <a:solidFill>
                  <a:srgbClr val="0070C0"/>
                </a:solidFill>
              </a:rPr>
              <a:t>, </a:t>
            </a:r>
            <a:r>
              <a:rPr lang="cs-CZ" sz="1800" dirty="0" err="1" smtClean="0">
                <a:solidFill>
                  <a:srgbClr val="0070C0"/>
                </a:solidFill>
              </a:rPr>
              <a:t>broach</a:t>
            </a:r>
            <a:r>
              <a:rPr lang="cs-CZ" sz="1800" dirty="0" smtClean="0">
                <a:solidFill>
                  <a:srgbClr val="0070C0"/>
                </a:solidFill>
              </a:rPr>
              <a:t>, </a:t>
            </a:r>
            <a:r>
              <a:rPr lang="cs-CZ" sz="1800" dirty="0" err="1" smtClean="0">
                <a:solidFill>
                  <a:srgbClr val="0070C0"/>
                </a:solidFill>
              </a:rPr>
              <a:t>scissors</a:t>
            </a:r>
            <a:endParaRPr lang="cs-CZ" sz="18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pic>
        <p:nvPicPr>
          <p:cNvPr id="103431" name="Picture 7" descr="železné_předmět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2060848"/>
            <a:ext cx="5509162" cy="4619352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2699792" y="1268760"/>
            <a:ext cx="51847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>
                <a:latin typeface="+mn-lt"/>
              </a:rPr>
              <a:t>Depot železných předmětů z </a:t>
            </a:r>
            <a:r>
              <a:rPr lang="cs-CZ" sz="2000" dirty="0" smtClean="0">
                <a:latin typeface="+mn-lt"/>
              </a:rPr>
              <a:t>Kolína/ </a:t>
            </a:r>
            <a:r>
              <a:rPr lang="cs-CZ" sz="2000" dirty="0" err="1" smtClean="0">
                <a:solidFill>
                  <a:srgbClr val="0070C0"/>
                </a:solidFill>
                <a:latin typeface="+mn-lt"/>
              </a:rPr>
              <a:t>hoard</a:t>
            </a:r>
            <a:r>
              <a:rPr lang="cs-CZ" sz="20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  <a:latin typeface="+mn-lt"/>
              </a:rPr>
              <a:t>of</a:t>
            </a:r>
            <a:r>
              <a:rPr lang="cs-CZ" sz="2000" dirty="0" smtClean="0">
                <a:solidFill>
                  <a:srgbClr val="0070C0"/>
                </a:solidFill>
                <a:latin typeface="+mn-lt"/>
              </a:rPr>
              <a:t> metal </a:t>
            </a:r>
            <a:r>
              <a:rPr lang="cs-CZ" sz="2000" dirty="0" err="1" smtClean="0">
                <a:solidFill>
                  <a:srgbClr val="0070C0"/>
                </a:solidFill>
                <a:latin typeface="+mn-lt"/>
              </a:rPr>
              <a:t>items</a:t>
            </a:r>
            <a:r>
              <a:rPr lang="cs-CZ" sz="20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  <a:latin typeface="+mn-lt"/>
              </a:rPr>
              <a:t>from</a:t>
            </a:r>
            <a:r>
              <a:rPr lang="cs-CZ" sz="2000" dirty="0" smtClean="0">
                <a:solidFill>
                  <a:srgbClr val="0070C0"/>
                </a:solidFill>
                <a:latin typeface="+mn-lt"/>
              </a:rPr>
              <a:t> Kolín</a:t>
            </a:r>
            <a:endParaRPr lang="cs-CZ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260350"/>
            <a:ext cx="3851920" cy="6408738"/>
          </a:xfrm>
        </p:spPr>
        <p:txBody>
          <a:bodyPr>
            <a:normAutofit/>
          </a:bodyPr>
          <a:lstStyle/>
          <a:p>
            <a:r>
              <a:rPr lang="cs-CZ" sz="2000" u="sng" dirty="0"/>
              <a:t>PR</a:t>
            </a:r>
            <a:r>
              <a:rPr lang="cs-CZ" sz="2000" dirty="0"/>
              <a:t> – bez </a:t>
            </a:r>
            <a:r>
              <a:rPr lang="cs-CZ" sz="2000" dirty="0" smtClean="0"/>
              <a:t>projevu/ </a:t>
            </a:r>
            <a:r>
              <a:rPr lang="cs-CZ" sz="2000" dirty="0" smtClean="0">
                <a:solidFill>
                  <a:srgbClr val="0070C0"/>
                </a:solidFill>
              </a:rPr>
              <a:t>No </a:t>
            </a:r>
            <a:r>
              <a:rPr lang="cs-CZ" sz="2000" dirty="0" err="1" smtClean="0">
                <a:solidFill>
                  <a:srgbClr val="0070C0"/>
                </a:solidFill>
              </a:rPr>
              <a:t>signs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of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burial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rites</a:t>
            </a:r>
            <a:endParaRPr lang="cs-CZ" sz="2000" dirty="0">
              <a:solidFill>
                <a:srgbClr val="0070C0"/>
              </a:solidFill>
            </a:endParaRPr>
          </a:p>
          <a:p>
            <a:r>
              <a:rPr lang="cs-CZ" sz="2000" dirty="0" smtClean="0"/>
              <a:t>KULT/ </a:t>
            </a:r>
            <a:r>
              <a:rPr lang="cs-CZ" sz="2000" dirty="0" smtClean="0">
                <a:solidFill>
                  <a:srgbClr val="0070C0"/>
                </a:solidFill>
              </a:rPr>
              <a:t>CULT</a:t>
            </a:r>
            <a:r>
              <a:rPr lang="cs-CZ" sz="2000" dirty="0" smtClean="0"/>
              <a:t>: </a:t>
            </a:r>
            <a:r>
              <a:rPr lang="cs-CZ" sz="2000" dirty="0"/>
              <a:t>figurky zvířat – kanec, kola, aj</a:t>
            </a:r>
            <a:r>
              <a:rPr lang="cs-CZ" sz="2000" dirty="0" smtClean="0"/>
              <a:t>./ </a:t>
            </a:r>
            <a:r>
              <a:rPr lang="cs-CZ" sz="2000" dirty="0" smtClean="0">
                <a:solidFill>
                  <a:srgbClr val="0070C0"/>
                </a:solidFill>
              </a:rPr>
              <a:t>animal </a:t>
            </a:r>
            <a:r>
              <a:rPr lang="cs-CZ" sz="2000" dirty="0" err="1" smtClean="0">
                <a:solidFill>
                  <a:srgbClr val="0070C0"/>
                </a:solidFill>
              </a:rPr>
              <a:t>statuettes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smtClean="0">
                <a:solidFill>
                  <a:srgbClr val="0070C0"/>
                </a:solidFill>
              </a:rPr>
              <a:t>– </a:t>
            </a:r>
            <a:r>
              <a:rPr lang="cs-CZ" sz="2000" dirty="0" err="1" smtClean="0">
                <a:solidFill>
                  <a:srgbClr val="0070C0"/>
                </a:solidFill>
              </a:rPr>
              <a:t>boar</a:t>
            </a:r>
            <a:r>
              <a:rPr lang="cs-CZ" sz="2000" dirty="0" smtClean="0">
                <a:solidFill>
                  <a:srgbClr val="0070C0"/>
                </a:solidFill>
              </a:rPr>
              <a:t>, </a:t>
            </a:r>
            <a:r>
              <a:rPr lang="cs-CZ" sz="2000" dirty="0" err="1" smtClean="0">
                <a:solidFill>
                  <a:srgbClr val="0070C0"/>
                </a:solidFill>
              </a:rPr>
              <a:t>circles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etc</a:t>
            </a:r>
            <a:r>
              <a:rPr lang="cs-CZ" sz="2000" dirty="0" smtClean="0">
                <a:solidFill>
                  <a:srgbClr val="0070C0"/>
                </a:solidFill>
              </a:rPr>
              <a:t>.</a:t>
            </a:r>
            <a:endParaRPr lang="cs-CZ" sz="2000" dirty="0">
              <a:solidFill>
                <a:srgbClr val="0070C0"/>
              </a:solidFill>
            </a:endParaRPr>
          </a:p>
          <a:p>
            <a:pPr lvl="1"/>
            <a:r>
              <a:rPr lang="cs-CZ" sz="2000" dirty="0" err="1"/>
              <a:t>Gundestrupský</a:t>
            </a:r>
            <a:r>
              <a:rPr lang="cs-CZ" sz="2000" dirty="0"/>
              <a:t> </a:t>
            </a:r>
            <a:r>
              <a:rPr lang="cs-CZ" sz="2000" dirty="0" smtClean="0"/>
              <a:t>kotel/ </a:t>
            </a:r>
            <a:r>
              <a:rPr lang="cs-CZ" sz="2000" dirty="0" err="1" smtClean="0">
                <a:solidFill>
                  <a:srgbClr val="0070C0"/>
                </a:solidFill>
              </a:rPr>
              <a:t>Gundestrup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cauldron</a:t>
            </a:r>
            <a:endParaRPr lang="cs-CZ" sz="2000" dirty="0">
              <a:solidFill>
                <a:srgbClr val="0070C0"/>
              </a:solidFill>
            </a:endParaRPr>
          </a:p>
          <a:p>
            <a:r>
              <a:rPr lang="cs-CZ" sz="2000" dirty="0" smtClean="0"/>
              <a:t>druidové/ </a:t>
            </a:r>
            <a:r>
              <a:rPr lang="cs-CZ" sz="2000" dirty="0" err="1" smtClean="0">
                <a:solidFill>
                  <a:srgbClr val="0070C0"/>
                </a:solidFill>
              </a:rPr>
              <a:t>druids</a:t>
            </a:r>
            <a:endParaRPr lang="cs-CZ" sz="2000" dirty="0">
              <a:solidFill>
                <a:srgbClr val="0070C0"/>
              </a:solidFill>
            </a:endParaRPr>
          </a:p>
          <a:p>
            <a:r>
              <a:rPr lang="cs-CZ" sz="2000" dirty="0" err="1"/>
              <a:t>Viereckschanze</a:t>
            </a:r>
            <a:r>
              <a:rPr lang="cs-CZ" sz="2000" dirty="0"/>
              <a:t> – </a:t>
            </a:r>
            <a:r>
              <a:rPr lang="cs-CZ" sz="2000" dirty="0" err="1"/>
              <a:t>čtverové</a:t>
            </a:r>
            <a:r>
              <a:rPr lang="cs-CZ" sz="2000" dirty="0"/>
              <a:t> nebo obdélné plochy opevněné palisádou a příkopem – kultovní místa – svatyně nebo dvorce</a:t>
            </a:r>
          </a:p>
          <a:p>
            <a:r>
              <a:rPr lang="cs-CZ" sz="2000" dirty="0"/>
              <a:t>(</a:t>
            </a:r>
            <a:r>
              <a:rPr lang="cs-CZ" sz="2000" dirty="0" err="1"/>
              <a:t>Ludéřov</a:t>
            </a:r>
            <a:r>
              <a:rPr lang="cs-CZ" sz="2000" dirty="0"/>
              <a:t>, </a:t>
            </a:r>
            <a:r>
              <a:rPr lang="cs-CZ" sz="2000" dirty="0" err="1"/>
              <a:t>Mšecké</a:t>
            </a:r>
            <a:r>
              <a:rPr lang="cs-CZ" sz="2000" dirty="0"/>
              <a:t> Žehrovice</a:t>
            </a:r>
            <a:r>
              <a:rPr lang="cs-CZ" sz="2000" dirty="0" smtClean="0"/>
              <a:t>)/ </a:t>
            </a:r>
            <a:r>
              <a:rPr lang="cs-CZ" sz="2000" dirty="0" err="1" smtClean="0">
                <a:solidFill>
                  <a:srgbClr val="0070C0"/>
                </a:solidFill>
              </a:rPr>
              <a:t>Viereckschanze</a:t>
            </a:r>
            <a:r>
              <a:rPr lang="cs-CZ" sz="2000" dirty="0" smtClean="0">
                <a:solidFill>
                  <a:srgbClr val="0070C0"/>
                </a:solidFill>
              </a:rPr>
              <a:t> – square </a:t>
            </a:r>
            <a:r>
              <a:rPr lang="cs-CZ" sz="2000" dirty="0" err="1" smtClean="0">
                <a:solidFill>
                  <a:srgbClr val="0070C0"/>
                </a:solidFill>
              </a:rPr>
              <a:t>or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oblong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fortified</a:t>
            </a:r>
            <a:r>
              <a:rPr lang="cs-CZ" sz="2000" dirty="0" smtClean="0">
                <a:solidFill>
                  <a:srgbClr val="0070C0"/>
                </a:solidFill>
              </a:rPr>
              <a:t> area </a:t>
            </a:r>
            <a:r>
              <a:rPr lang="cs-CZ" sz="2000" dirty="0" err="1" smtClean="0">
                <a:solidFill>
                  <a:srgbClr val="0070C0"/>
                </a:solidFill>
              </a:rPr>
              <a:t>enclosed</a:t>
            </a:r>
            <a:r>
              <a:rPr lang="cs-CZ" sz="2000" dirty="0" smtClean="0">
                <a:solidFill>
                  <a:srgbClr val="0070C0"/>
                </a:solidFill>
              </a:rPr>
              <a:t> by </a:t>
            </a:r>
            <a:r>
              <a:rPr lang="cs-CZ" sz="2000" dirty="0" err="1" smtClean="0">
                <a:solidFill>
                  <a:srgbClr val="0070C0"/>
                </a:solidFill>
              </a:rPr>
              <a:t>moat</a:t>
            </a:r>
            <a:r>
              <a:rPr lang="cs-CZ" sz="2000" dirty="0" smtClean="0">
                <a:solidFill>
                  <a:srgbClr val="0070C0"/>
                </a:solidFill>
              </a:rPr>
              <a:t> – </a:t>
            </a:r>
            <a:r>
              <a:rPr lang="cs-CZ" sz="2000" dirty="0" err="1" smtClean="0">
                <a:solidFill>
                  <a:srgbClr val="0070C0"/>
                </a:solidFill>
              </a:rPr>
              <a:t>cultic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places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smtClean="0">
                <a:solidFill>
                  <a:srgbClr val="0070C0"/>
                </a:solidFill>
              </a:rPr>
              <a:t>– </a:t>
            </a:r>
            <a:r>
              <a:rPr lang="cs-CZ" sz="2000" dirty="0" err="1" smtClean="0">
                <a:solidFill>
                  <a:srgbClr val="0070C0"/>
                </a:solidFill>
              </a:rPr>
              <a:t>sanctuary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or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</a:rPr>
              <a:t>courts</a:t>
            </a:r>
            <a:r>
              <a:rPr lang="cs-CZ" sz="2000" dirty="0" smtClean="0">
                <a:solidFill>
                  <a:srgbClr val="0070C0"/>
                </a:solidFill>
              </a:rPr>
              <a:t> (</a:t>
            </a:r>
            <a:r>
              <a:rPr lang="cs-CZ" sz="2000" dirty="0" err="1" smtClean="0">
                <a:solidFill>
                  <a:srgbClr val="0070C0"/>
                </a:solidFill>
              </a:rPr>
              <a:t>Ludéřov</a:t>
            </a:r>
            <a:r>
              <a:rPr lang="cs-CZ" sz="2000" dirty="0" smtClean="0">
                <a:solidFill>
                  <a:srgbClr val="0070C0"/>
                </a:solidFill>
              </a:rPr>
              <a:t>, </a:t>
            </a:r>
            <a:r>
              <a:rPr lang="cs-CZ" sz="2000" dirty="0" err="1" smtClean="0">
                <a:solidFill>
                  <a:srgbClr val="0070C0"/>
                </a:solidFill>
              </a:rPr>
              <a:t>Mšecké</a:t>
            </a:r>
            <a:r>
              <a:rPr lang="cs-CZ" sz="2000" dirty="0" smtClean="0">
                <a:solidFill>
                  <a:srgbClr val="0070C0"/>
                </a:solidFill>
              </a:rPr>
              <a:t> Žehrovice)</a:t>
            </a:r>
            <a:endParaRPr lang="cs-CZ" sz="20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None/>
            </a:pPr>
            <a:endParaRPr lang="cs-CZ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cs-CZ" sz="2800" dirty="0">
              <a:effectLst/>
            </a:endParaRPr>
          </a:p>
          <a:p>
            <a:endParaRPr lang="cs-CZ" sz="2800" b="1" dirty="0">
              <a:effectLst/>
            </a:endParaRPr>
          </a:p>
          <a:p>
            <a:pPr>
              <a:buFont typeface="Wingdings" pitchFamily="2" charset="2"/>
              <a:buNone/>
            </a:pPr>
            <a:endParaRPr lang="cs-CZ" b="1" dirty="0">
              <a:effectLst/>
            </a:endParaRPr>
          </a:p>
        </p:txBody>
      </p:sp>
      <p:pic>
        <p:nvPicPr>
          <p:cNvPr id="97285" name="Picture 5" descr="kanci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928" y="692696"/>
            <a:ext cx="2362484" cy="1477144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6" name="Picture 6" descr="kul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7" y="2348880"/>
            <a:ext cx="2130681" cy="1512168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7" name="Picture 7" descr="Fellbach-Schmied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76872"/>
            <a:ext cx="1644650" cy="43767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Msecke_Zehrov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77072"/>
            <a:ext cx="2211388" cy="2492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Gundestr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7560963" cy="356734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323850" y="5229200"/>
            <a:ext cx="74885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75000"/>
              <a:buFontTx/>
              <a:buChar char="•"/>
            </a:pPr>
            <a:r>
              <a:rPr lang="cs-CZ" dirty="0"/>
              <a:t> zánik keltského osídlení – 50 </a:t>
            </a:r>
            <a:r>
              <a:rPr lang="cs-CZ" dirty="0" err="1"/>
              <a:t>p.n.l</a:t>
            </a:r>
            <a:r>
              <a:rPr lang="cs-CZ" dirty="0" smtClean="0"/>
              <a:t>./ </a:t>
            </a:r>
            <a:r>
              <a:rPr lang="cs-CZ" dirty="0" smtClean="0">
                <a:solidFill>
                  <a:srgbClr val="0070C0"/>
                </a:solidFill>
              </a:rPr>
              <a:t>end </a:t>
            </a:r>
            <a:r>
              <a:rPr lang="cs-CZ" dirty="0" err="1" smtClean="0">
                <a:solidFill>
                  <a:srgbClr val="0070C0"/>
                </a:solidFill>
              </a:rPr>
              <a:t>of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Celtic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smtClean="0">
                <a:solidFill>
                  <a:srgbClr val="0070C0"/>
                </a:solidFill>
              </a:rPr>
              <a:t>settlement: </a:t>
            </a:r>
            <a:r>
              <a:rPr lang="cs-CZ" dirty="0" smtClean="0">
                <a:solidFill>
                  <a:srgbClr val="0070C0"/>
                </a:solidFill>
              </a:rPr>
              <a:t>50 BC</a:t>
            </a:r>
            <a:endParaRPr lang="cs-CZ" dirty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  <a:buSzPct val="175000"/>
              <a:buFontTx/>
              <a:buChar char="•"/>
            </a:pPr>
            <a:r>
              <a:rPr lang="cs-CZ" dirty="0"/>
              <a:t> příchod prvních Germánů (</a:t>
            </a:r>
            <a:r>
              <a:rPr lang="cs-CZ" dirty="0" err="1"/>
              <a:t>kobylská</a:t>
            </a:r>
            <a:r>
              <a:rPr lang="cs-CZ" dirty="0"/>
              <a:t> a podmokelská skupina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 </a:t>
            </a:r>
            <a:r>
              <a:rPr lang="cs-CZ" dirty="0"/>
              <a:t>SZ-Čechách</a:t>
            </a:r>
            <a:r>
              <a:rPr lang="cs-CZ" dirty="0" smtClean="0"/>
              <a:t>)/ </a:t>
            </a:r>
            <a:r>
              <a:rPr lang="cs-CZ" dirty="0" err="1" smtClean="0">
                <a:solidFill>
                  <a:srgbClr val="0070C0"/>
                </a:solidFill>
              </a:rPr>
              <a:t>arrival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of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first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Germans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smtClean="0">
                <a:solidFill>
                  <a:srgbClr val="0070C0"/>
                </a:solidFill>
              </a:rPr>
              <a:t>(Kobyly </a:t>
            </a:r>
            <a:r>
              <a:rPr lang="cs-CZ" dirty="0" err="1" smtClean="0">
                <a:solidFill>
                  <a:srgbClr val="0070C0"/>
                </a:solidFill>
              </a:rPr>
              <a:t>group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and</a:t>
            </a:r>
            <a:r>
              <a:rPr lang="cs-CZ" dirty="0" smtClean="0">
                <a:solidFill>
                  <a:srgbClr val="0070C0"/>
                </a:solidFill>
              </a:rPr>
              <a:t> Podmokly </a:t>
            </a:r>
            <a:r>
              <a:rPr lang="cs-CZ" dirty="0" err="1" smtClean="0">
                <a:solidFill>
                  <a:srgbClr val="0070C0"/>
                </a:solidFill>
              </a:rPr>
              <a:t>group</a:t>
            </a:r>
            <a:r>
              <a:rPr lang="cs-CZ" dirty="0" smtClean="0">
                <a:solidFill>
                  <a:srgbClr val="0070C0"/>
                </a:solidFill>
              </a:rPr>
              <a:t> in </a:t>
            </a:r>
            <a:r>
              <a:rPr lang="cs-CZ" dirty="0" err="1" smtClean="0">
                <a:solidFill>
                  <a:srgbClr val="0070C0"/>
                </a:solidFill>
              </a:rPr>
              <a:t>Northwestern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smtClean="0">
                <a:solidFill>
                  <a:srgbClr val="0070C0"/>
                </a:solidFill>
              </a:rPr>
              <a:t>Bohemia)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179512" y="548680"/>
            <a:ext cx="80650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cs-CZ" sz="2400" dirty="0" err="1">
                <a:latin typeface="+mj-lt"/>
              </a:rPr>
              <a:t>Gundestrupský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smtClean="0">
                <a:latin typeface="+mj-lt"/>
              </a:rPr>
              <a:t>kotel/ </a:t>
            </a:r>
            <a:r>
              <a:rPr lang="cs-CZ" sz="2400" dirty="0" err="1" smtClean="0">
                <a:solidFill>
                  <a:srgbClr val="0070C0"/>
                </a:solidFill>
                <a:latin typeface="+mj-lt"/>
              </a:rPr>
              <a:t>Gundestrup</a:t>
            </a:r>
            <a:r>
              <a:rPr lang="cs-CZ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  <a:latin typeface="+mj-lt"/>
              </a:rPr>
              <a:t>cauldron</a:t>
            </a:r>
            <a:endParaRPr lang="cs-CZ" sz="24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mapa_kelt_osidleni_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764" y="332656"/>
            <a:ext cx="7049036" cy="6376119"/>
          </a:xfrm>
          <a:noFill/>
          <a:ln w="38100">
            <a:solidFill>
              <a:srgbClr val="B42E1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274638"/>
            <a:ext cx="7914580" cy="922114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1"/>
                </a:solidFill>
              </a:rPr>
              <a:t>Keltské </a:t>
            </a:r>
            <a:r>
              <a:rPr lang="cs-CZ" sz="3200" dirty="0" smtClean="0">
                <a:solidFill>
                  <a:schemeClr val="tx1"/>
                </a:solidFill>
              </a:rPr>
              <a:t>náboženství/ </a:t>
            </a:r>
            <a:r>
              <a:rPr lang="cs-CZ" sz="3200" dirty="0" smtClean="0">
                <a:solidFill>
                  <a:srgbClr val="0070C0"/>
                </a:solidFill>
              </a:rPr>
              <a:t>Religion </a:t>
            </a:r>
            <a:r>
              <a:rPr lang="cs-CZ" sz="3200" dirty="0" err="1" smtClean="0">
                <a:solidFill>
                  <a:srgbClr val="0070C0"/>
                </a:solidFill>
              </a:rPr>
              <a:t>of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Celts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114691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179512" y="1556792"/>
            <a:ext cx="7704856" cy="504056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Polyteismus – mnoho i lokálních </a:t>
            </a:r>
            <a:r>
              <a:rPr lang="cs-CZ" sz="2400" dirty="0" smtClean="0"/>
              <a:t>bohů/ </a:t>
            </a:r>
            <a:r>
              <a:rPr lang="cs-CZ" sz="2400" dirty="0" err="1" smtClean="0">
                <a:solidFill>
                  <a:srgbClr val="0070C0"/>
                </a:solidFill>
              </a:rPr>
              <a:t>Polytheism</a:t>
            </a:r>
            <a:r>
              <a:rPr lang="cs-CZ" sz="2400" dirty="0" smtClean="0">
                <a:solidFill>
                  <a:srgbClr val="0070C0"/>
                </a:solidFill>
              </a:rPr>
              <a:t> – lot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local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deities</a:t>
            </a:r>
            <a:endParaRPr lang="cs-CZ" sz="2400" dirty="0" smtClean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 err="1"/>
              <a:t>Teutates</a:t>
            </a:r>
            <a:r>
              <a:rPr lang="cs-CZ" sz="2400" dirty="0"/>
              <a:t> – vládce </a:t>
            </a:r>
            <a:r>
              <a:rPr lang="cs-CZ" sz="2400" dirty="0" smtClean="0"/>
              <a:t>bohu/ </a:t>
            </a:r>
            <a:r>
              <a:rPr lang="cs-CZ" sz="2400" dirty="0" err="1" smtClean="0">
                <a:solidFill>
                  <a:srgbClr val="0070C0"/>
                </a:solidFill>
              </a:rPr>
              <a:t>ruler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the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gods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 err="1"/>
              <a:t>Taranis</a:t>
            </a:r>
            <a:r>
              <a:rPr lang="cs-CZ" sz="2400" dirty="0"/>
              <a:t> – vládce blesku, </a:t>
            </a:r>
            <a:r>
              <a:rPr lang="cs-CZ" sz="2400" dirty="0" smtClean="0"/>
              <a:t>válečník/ </a:t>
            </a:r>
            <a:r>
              <a:rPr lang="cs-CZ" sz="2400" dirty="0" err="1" smtClean="0">
                <a:solidFill>
                  <a:srgbClr val="0070C0"/>
                </a:solidFill>
              </a:rPr>
              <a:t>god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the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lighting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warrior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 err="1"/>
              <a:t>Epona</a:t>
            </a:r>
            <a:r>
              <a:rPr lang="cs-CZ" sz="2400" dirty="0"/>
              <a:t> – bohyně koní a </a:t>
            </a:r>
            <a:r>
              <a:rPr lang="cs-CZ" sz="2400" dirty="0" smtClean="0"/>
              <a:t>léčitelství/ </a:t>
            </a:r>
            <a:r>
              <a:rPr lang="cs-CZ" sz="2400" dirty="0" err="1" smtClean="0">
                <a:solidFill>
                  <a:srgbClr val="0070C0"/>
                </a:solidFill>
              </a:rPr>
              <a:t>goddess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horses</a:t>
            </a:r>
            <a:r>
              <a:rPr lang="cs-CZ" sz="2400" dirty="0" smtClean="0">
                <a:solidFill>
                  <a:srgbClr val="0070C0"/>
                </a:solidFill>
              </a:rPr>
              <a:t> and </a:t>
            </a:r>
            <a:r>
              <a:rPr lang="cs-CZ" sz="2400" dirty="0" err="1" smtClean="0">
                <a:solidFill>
                  <a:srgbClr val="0070C0"/>
                </a:solidFill>
              </a:rPr>
              <a:t>healers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 err="1"/>
              <a:t>Senona</a:t>
            </a:r>
            <a:r>
              <a:rPr lang="cs-CZ" sz="2400" dirty="0"/>
              <a:t> – lokální </a:t>
            </a:r>
            <a:r>
              <a:rPr lang="cs-CZ" sz="2400" dirty="0" smtClean="0"/>
              <a:t>bohyně/ </a:t>
            </a:r>
            <a:r>
              <a:rPr lang="cs-CZ" sz="2400" dirty="0" err="1" smtClean="0">
                <a:solidFill>
                  <a:srgbClr val="0070C0"/>
                </a:solidFill>
              </a:rPr>
              <a:t>local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goddess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 err="1"/>
              <a:t>Cernunos</a:t>
            </a:r>
            <a:r>
              <a:rPr lang="cs-CZ" sz="2400" dirty="0"/>
              <a:t> – bůh s parohy, zvířata, </a:t>
            </a:r>
            <a:r>
              <a:rPr lang="cs-CZ" sz="2400" dirty="0" smtClean="0"/>
              <a:t>lov/ </a:t>
            </a:r>
            <a:r>
              <a:rPr lang="cs-CZ" sz="2400" dirty="0" err="1" smtClean="0">
                <a:solidFill>
                  <a:srgbClr val="0070C0"/>
                </a:solidFill>
              </a:rPr>
              <a:t>god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with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antlers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animals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hunting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 err="1"/>
              <a:t>Lug</a:t>
            </a:r>
            <a:r>
              <a:rPr lang="cs-CZ" sz="2400" dirty="0"/>
              <a:t> – bůh slunce, </a:t>
            </a:r>
            <a:r>
              <a:rPr lang="cs-CZ" sz="2400" dirty="0" smtClean="0"/>
              <a:t>zářící/ </a:t>
            </a:r>
            <a:r>
              <a:rPr lang="cs-CZ" sz="2400" dirty="0" smtClean="0">
                <a:solidFill>
                  <a:srgbClr val="0070C0"/>
                </a:solidFill>
              </a:rPr>
              <a:t>sun </a:t>
            </a:r>
            <a:r>
              <a:rPr lang="cs-CZ" sz="2400" dirty="0" err="1" smtClean="0">
                <a:solidFill>
                  <a:srgbClr val="0070C0"/>
                </a:solidFill>
              </a:rPr>
              <a:t>god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shining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 err="1"/>
              <a:t>Dagda</a:t>
            </a:r>
            <a:r>
              <a:rPr lang="cs-CZ" sz="2400" dirty="0"/>
              <a:t> – vládce bohů v </a:t>
            </a:r>
            <a:r>
              <a:rPr lang="cs-CZ" sz="2400" dirty="0" smtClean="0"/>
              <a:t>Irsku/ </a:t>
            </a:r>
            <a:r>
              <a:rPr lang="cs-CZ" sz="2400" dirty="0" err="1" smtClean="0">
                <a:solidFill>
                  <a:srgbClr val="0070C0"/>
                </a:solidFill>
              </a:rPr>
              <a:t>ruler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the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gods</a:t>
            </a:r>
            <a:r>
              <a:rPr lang="cs-CZ" sz="2400" dirty="0" smtClean="0">
                <a:solidFill>
                  <a:srgbClr val="0070C0"/>
                </a:solidFill>
              </a:rPr>
              <a:t> in </a:t>
            </a:r>
            <a:r>
              <a:rPr lang="cs-CZ" sz="2400" dirty="0" err="1" smtClean="0">
                <a:solidFill>
                  <a:srgbClr val="0070C0"/>
                </a:solidFill>
              </a:rPr>
              <a:t>Ireland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/>
              <a:t>Brigitte</a:t>
            </a:r>
            <a:r>
              <a:rPr lang="cs-CZ" sz="2400" dirty="0"/>
              <a:t> – ženské božstvo v Irsku, vliv </a:t>
            </a:r>
            <a:r>
              <a:rPr lang="cs-CZ" sz="2400" dirty="0" smtClean="0"/>
              <a:t>křesťanství/ </a:t>
            </a:r>
            <a:r>
              <a:rPr lang="cs-CZ" sz="2400" dirty="0" err="1" smtClean="0">
                <a:solidFill>
                  <a:srgbClr val="0070C0"/>
                </a:solidFill>
              </a:rPr>
              <a:t>female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deity</a:t>
            </a:r>
            <a:r>
              <a:rPr lang="cs-CZ" sz="2400" dirty="0" smtClean="0">
                <a:solidFill>
                  <a:srgbClr val="0070C0"/>
                </a:solidFill>
              </a:rPr>
              <a:t> in </a:t>
            </a:r>
            <a:r>
              <a:rPr lang="cs-CZ" sz="2400" dirty="0" err="1" smtClean="0">
                <a:solidFill>
                  <a:srgbClr val="0070C0"/>
                </a:solidFill>
              </a:rPr>
              <a:t>Ireland</a:t>
            </a:r>
            <a:r>
              <a:rPr lang="cs-CZ" sz="2400" dirty="0" smtClean="0">
                <a:solidFill>
                  <a:srgbClr val="0070C0"/>
                </a:solidFill>
              </a:rPr>
              <a:t>, influence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Christianity</a:t>
            </a:r>
            <a:endParaRPr lang="cs-CZ" sz="2400" dirty="0">
              <a:solidFill>
                <a:srgbClr val="0070C0"/>
              </a:solidFill>
            </a:endParaRPr>
          </a:p>
        </p:txBody>
      </p:sp>
      <p:pic>
        <p:nvPicPr>
          <p:cNvPr id="4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Keltské </a:t>
            </a:r>
            <a:r>
              <a:rPr lang="cs-CZ" dirty="0" smtClean="0">
                <a:solidFill>
                  <a:schemeClr val="tx1"/>
                </a:solidFill>
              </a:rPr>
              <a:t>svátky/ </a:t>
            </a:r>
            <a:r>
              <a:rPr lang="cs-CZ" dirty="0" err="1" smtClean="0">
                <a:solidFill>
                  <a:srgbClr val="0070C0"/>
                </a:solidFill>
              </a:rPr>
              <a:t>Celtic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holidays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15715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179512" y="1412776"/>
            <a:ext cx="7776864" cy="483636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Svátky slunovratů a </a:t>
            </a:r>
            <a:r>
              <a:rPr lang="cs-CZ" sz="2400" dirty="0" smtClean="0"/>
              <a:t>rovnodenností</a:t>
            </a:r>
            <a:r>
              <a:rPr lang="cs-CZ" sz="2400" dirty="0" smtClean="0">
                <a:solidFill>
                  <a:srgbClr val="0070C0"/>
                </a:solidFill>
              </a:rPr>
              <a:t>/ </a:t>
            </a:r>
            <a:r>
              <a:rPr lang="cs-CZ" sz="2400" dirty="0" err="1" smtClean="0">
                <a:solidFill>
                  <a:srgbClr val="0070C0"/>
                </a:solidFill>
              </a:rPr>
              <a:t>solstices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and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equinoxes</a:t>
            </a:r>
            <a:endParaRPr lang="cs-CZ" sz="2400" dirty="0" smtClean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400" b="1" dirty="0" err="1"/>
              <a:t>Samain</a:t>
            </a:r>
            <a:r>
              <a:rPr lang="cs-CZ" sz="2400" dirty="0"/>
              <a:t> – začátek roku, 1.11., konec léta, příprava na zimu, svátek </a:t>
            </a:r>
            <a:r>
              <a:rPr lang="cs-CZ" sz="2400" dirty="0" smtClean="0"/>
              <a:t>zesnulých/ </a:t>
            </a:r>
            <a:r>
              <a:rPr lang="cs-CZ" sz="2400" dirty="0" err="1" smtClean="0">
                <a:solidFill>
                  <a:srgbClr val="0070C0"/>
                </a:solidFill>
              </a:rPr>
              <a:t>beginning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the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year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smtClean="0">
                <a:solidFill>
                  <a:srgbClr val="0070C0"/>
                </a:solidFill>
              </a:rPr>
              <a:t>1st </a:t>
            </a:r>
            <a:r>
              <a:rPr lang="cs-CZ" sz="2400" dirty="0" err="1" smtClean="0">
                <a:solidFill>
                  <a:srgbClr val="0070C0"/>
                </a:solidFill>
              </a:rPr>
              <a:t>November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smtClean="0">
                <a:solidFill>
                  <a:srgbClr val="0070C0"/>
                </a:solidFill>
              </a:rPr>
              <a:t>end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the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summer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preparations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for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winter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Day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the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Dead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400" b="1" dirty="0" err="1"/>
              <a:t>Imbolc</a:t>
            </a:r>
            <a:r>
              <a:rPr lang="cs-CZ" sz="2400" dirty="0"/>
              <a:t> – 2.2., dnes Hromnice, ohlašoval konec </a:t>
            </a:r>
            <a:r>
              <a:rPr lang="cs-CZ" sz="2400" dirty="0" smtClean="0"/>
              <a:t>zimy/ </a:t>
            </a:r>
            <a:r>
              <a:rPr lang="cs-CZ" sz="2400" dirty="0" smtClean="0">
                <a:solidFill>
                  <a:srgbClr val="0070C0"/>
                </a:solidFill>
              </a:rPr>
              <a:t>2nd </a:t>
            </a:r>
            <a:r>
              <a:rPr lang="cs-CZ" sz="2400" dirty="0" err="1" smtClean="0">
                <a:solidFill>
                  <a:srgbClr val="0070C0"/>
                </a:solidFill>
              </a:rPr>
              <a:t>February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today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Groundhod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Day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announced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the</a:t>
            </a:r>
            <a:r>
              <a:rPr lang="cs-CZ" sz="2400" dirty="0" smtClean="0">
                <a:solidFill>
                  <a:srgbClr val="0070C0"/>
                </a:solidFill>
              </a:rPr>
              <a:t> end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the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winter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400" b="1" dirty="0" err="1"/>
              <a:t>Beltaine</a:t>
            </a:r>
            <a:r>
              <a:rPr lang="cs-CZ" sz="2400" dirty="0"/>
              <a:t> – 1.5. – dnes pálení čarodějnic, jasný oheň, nástup léta, pálení všech strastí v podobě </a:t>
            </a:r>
            <a:r>
              <a:rPr lang="cs-CZ" sz="2400" dirty="0" smtClean="0"/>
              <a:t>čarodějnic/ </a:t>
            </a:r>
            <a:r>
              <a:rPr lang="cs-CZ" sz="2400" dirty="0" smtClean="0">
                <a:solidFill>
                  <a:srgbClr val="0070C0"/>
                </a:solidFill>
              </a:rPr>
              <a:t>1st May, </a:t>
            </a:r>
            <a:r>
              <a:rPr lang="cs-CZ" sz="2400" dirty="0" err="1" smtClean="0">
                <a:solidFill>
                  <a:srgbClr val="0070C0"/>
                </a:solidFill>
              </a:rPr>
              <a:t>Walpurgis</a:t>
            </a:r>
            <a:r>
              <a:rPr lang="cs-CZ" sz="2400" dirty="0" smtClean="0">
                <a:solidFill>
                  <a:srgbClr val="0070C0"/>
                </a:solidFill>
              </a:rPr>
              <a:t> Night, </a:t>
            </a:r>
            <a:r>
              <a:rPr lang="cs-CZ" sz="2400" dirty="0" err="1" smtClean="0">
                <a:solidFill>
                  <a:srgbClr val="0070C0"/>
                </a:solidFill>
              </a:rPr>
              <a:t>bright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fire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beginning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the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summer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burning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worries</a:t>
            </a:r>
            <a:r>
              <a:rPr lang="cs-CZ" sz="2400" dirty="0" smtClean="0">
                <a:solidFill>
                  <a:srgbClr val="0070C0"/>
                </a:solidFill>
              </a:rPr>
              <a:t> in </a:t>
            </a:r>
            <a:r>
              <a:rPr lang="cs-CZ" sz="2400" dirty="0" err="1" smtClean="0">
                <a:solidFill>
                  <a:srgbClr val="0070C0"/>
                </a:solidFill>
              </a:rPr>
              <a:t>the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shape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of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witches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400" b="1" dirty="0" err="1"/>
              <a:t>Lugnasad</a:t>
            </a:r>
            <a:r>
              <a:rPr lang="cs-CZ" sz="2400" dirty="0"/>
              <a:t> – 1.8. – oslavy žní, uzavírání manželství, vítání </a:t>
            </a:r>
            <a:r>
              <a:rPr lang="cs-CZ" sz="2400" dirty="0" smtClean="0"/>
              <a:t>slunce/ </a:t>
            </a:r>
            <a:r>
              <a:rPr lang="cs-CZ" sz="2400" dirty="0" smtClean="0">
                <a:solidFill>
                  <a:srgbClr val="0070C0"/>
                </a:solidFill>
              </a:rPr>
              <a:t>1st August </a:t>
            </a:r>
            <a:r>
              <a:rPr lang="cs-CZ" sz="2400" dirty="0" smtClean="0">
                <a:solidFill>
                  <a:srgbClr val="0070C0"/>
                </a:solidFill>
              </a:rPr>
              <a:t>– </a:t>
            </a:r>
            <a:r>
              <a:rPr lang="cs-CZ" sz="2400" dirty="0" err="1" smtClean="0">
                <a:solidFill>
                  <a:srgbClr val="0070C0"/>
                </a:solidFill>
              </a:rPr>
              <a:t>harvest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time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cellebration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marriages</a:t>
            </a:r>
            <a:r>
              <a:rPr lang="cs-CZ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err="1" smtClean="0">
                <a:solidFill>
                  <a:srgbClr val="0070C0"/>
                </a:solidFill>
              </a:rPr>
              <a:t>welcoming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the</a:t>
            </a:r>
            <a:r>
              <a:rPr lang="cs-CZ" sz="2400" dirty="0" smtClean="0">
                <a:solidFill>
                  <a:srgbClr val="0070C0"/>
                </a:solidFill>
              </a:rPr>
              <a:t> sun</a:t>
            </a:r>
            <a:endParaRPr lang="cs-CZ" sz="2400" dirty="0">
              <a:solidFill>
                <a:srgbClr val="0070C0"/>
              </a:solidFill>
            </a:endParaRPr>
          </a:p>
        </p:txBody>
      </p:sp>
      <p:pic>
        <p:nvPicPr>
          <p:cNvPr id="4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Děkuji za </a:t>
            </a:r>
            <a:r>
              <a:rPr lang="cs-CZ" sz="3200" dirty="0" smtClean="0"/>
              <a:t>pozornost/ </a:t>
            </a:r>
            <a:br>
              <a:rPr lang="cs-CZ" sz="3200" dirty="0" smtClean="0"/>
            </a:br>
            <a:r>
              <a:rPr lang="cs-CZ" sz="3200" dirty="0" err="1" smtClean="0">
                <a:solidFill>
                  <a:srgbClr val="0070C0"/>
                </a:solidFill>
              </a:rPr>
              <a:t>Thank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you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for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your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err="1" smtClean="0">
                <a:solidFill>
                  <a:srgbClr val="0070C0"/>
                </a:solidFill>
              </a:rPr>
              <a:t>attention</a:t>
            </a:r>
            <a:endParaRPr lang="cs-CZ" sz="3200" dirty="0">
              <a:solidFill>
                <a:srgbClr val="0070C0"/>
              </a:solidFill>
            </a:endParaRPr>
          </a:p>
        </p:txBody>
      </p:sp>
      <p:pic>
        <p:nvPicPr>
          <p:cNvPr id="5" name="Picture 4" descr="asterix_obelix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150516" cy="458417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50824" y="188913"/>
            <a:ext cx="3313063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3200" dirty="0" smtClean="0">
                <a:latin typeface="+mn-lt"/>
              </a:rPr>
              <a:t>Importy/ </a:t>
            </a:r>
            <a:r>
              <a:rPr lang="cs-CZ" sz="3200" dirty="0" err="1" smtClean="0">
                <a:solidFill>
                  <a:srgbClr val="0070C0"/>
                </a:solidFill>
                <a:latin typeface="+mn-lt"/>
              </a:rPr>
              <a:t>Imports</a:t>
            </a:r>
            <a:endParaRPr lang="cs-CZ" sz="3200" dirty="0">
              <a:solidFill>
                <a:srgbClr val="0070C0"/>
              </a:solidFill>
              <a:latin typeface="+mn-lt"/>
            </a:endParaRPr>
          </a:p>
          <a:p>
            <a:r>
              <a:rPr lang="cs-CZ" dirty="0">
                <a:solidFill>
                  <a:srgbClr val="000000"/>
                </a:solidFill>
                <a:latin typeface="+mn-lt"/>
              </a:rPr>
              <a:t>řecká </a:t>
            </a:r>
            <a:r>
              <a:rPr lang="cs-CZ" dirty="0" smtClean="0">
                <a:solidFill>
                  <a:srgbClr val="000000"/>
                </a:solidFill>
                <a:latin typeface="+mn-lt"/>
              </a:rPr>
              <a:t>keramika/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Greek</a:t>
            </a:r>
            <a:r>
              <a:rPr lang="cs-CZ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pottery</a:t>
            </a:r>
            <a:endParaRPr lang="cs-CZ" dirty="0">
              <a:solidFill>
                <a:srgbClr val="0070C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cs-CZ" dirty="0">
                <a:solidFill>
                  <a:srgbClr val="000000"/>
                </a:solidFill>
                <a:latin typeface="+mn-lt"/>
              </a:rPr>
              <a:t> červeno a černo </a:t>
            </a:r>
            <a:r>
              <a:rPr lang="cs-CZ" dirty="0" smtClean="0">
                <a:solidFill>
                  <a:srgbClr val="000000"/>
                </a:solidFill>
                <a:latin typeface="+mn-lt"/>
              </a:rPr>
              <a:t>figurová/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black</a:t>
            </a:r>
            <a:r>
              <a:rPr lang="cs-CZ" dirty="0" smtClean="0">
                <a:solidFill>
                  <a:srgbClr val="0070C0"/>
                </a:solidFill>
                <a:latin typeface="+mn-lt"/>
              </a:rPr>
              <a:t> and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red</a:t>
            </a:r>
            <a:r>
              <a:rPr lang="cs-CZ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figures</a:t>
            </a:r>
            <a:endParaRPr lang="cs-CZ" dirty="0">
              <a:solidFill>
                <a:srgbClr val="0070C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cs-CZ" dirty="0">
                <a:solidFill>
                  <a:srgbClr val="000000"/>
                </a:solidFill>
                <a:latin typeface="+mn-lt"/>
              </a:rPr>
              <a:t> domácí </a:t>
            </a:r>
            <a:r>
              <a:rPr lang="cs-CZ" dirty="0" smtClean="0">
                <a:solidFill>
                  <a:srgbClr val="000000"/>
                </a:solidFill>
                <a:latin typeface="+mn-lt"/>
              </a:rPr>
              <a:t>napodobeniny/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local</a:t>
            </a:r>
            <a:r>
              <a:rPr lang="cs-CZ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imitations</a:t>
            </a:r>
            <a:endParaRPr lang="cs-CZ" dirty="0">
              <a:solidFill>
                <a:srgbClr val="0070C0"/>
              </a:solidFill>
              <a:latin typeface="+mn-lt"/>
            </a:endParaRPr>
          </a:p>
          <a:p>
            <a:r>
              <a:rPr lang="cs-CZ" dirty="0" smtClean="0">
                <a:solidFill>
                  <a:srgbClr val="000000"/>
                </a:solidFill>
                <a:latin typeface="+mn-lt"/>
              </a:rPr>
              <a:t>toreutika/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toreutics</a:t>
            </a:r>
            <a:endParaRPr lang="cs-CZ" dirty="0">
              <a:solidFill>
                <a:srgbClr val="0070C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cs-CZ" dirty="0">
                <a:solidFill>
                  <a:srgbClr val="000000"/>
                </a:solidFill>
                <a:latin typeface="+mn-lt"/>
              </a:rPr>
              <a:t> zobákovité </a:t>
            </a:r>
            <a:r>
              <a:rPr lang="cs-CZ" dirty="0" smtClean="0">
                <a:solidFill>
                  <a:srgbClr val="000000"/>
                </a:solidFill>
                <a:latin typeface="+mn-lt"/>
              </a:rPr>
              <a:t>konvice/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beak</a:t>
            </a:r>
            <a:r>
              <a:rPr lang="cs-CZ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flagons</a:t>
            </a:r>
            <a:r>
              <a:rPr lang="cs-CZ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+mn-lt"/>
              </a:rPr>
              <a:t>stammos</a:t>
            </a:r>
            <a:r>
              <a:rPr lang="cs-CZ" dirty="0">
                <a:solidFill>
                  <a:srgbClr val="000000"/>
                </a:solidFill>
                <a:latin typeface="+mn-lt"/>
              </a:rPr>
              <a:t> (situla), </a:t>
            </a:r>
            <a:r>
              <a:rPr lang="cs-CZ" dirty="0" err="1" smtClean="0">
                <a:solidFill>
                  <a:srgbClr val="000000"/>
                </a:solidFill>
                <a:latin typeface="+mn-lt"/>
              </a:rPr>
              <a:t>krater</a:t>
            </a:r>
            <a:endParaRPr lang="cs-CZ" dirty="0">
              <a:solidFill>
                <a:srgbClr val="0000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cs-CZ" dirty="0">
                <a:solidFill>
                  <a:srgbClr val="000000"/>
                </a:solidFill>
                <a:latin typeface="+mn-lt"/>
              </a:rPr>
              <a:t> domácí </a:t>
            </a:r>
            <a:r>
              <a:rPr lang="cs-CZ" dirty="0" smtClean="0">
                <a:solidFill>
                  <a:srgbClr val="000000"/>
                </a:solidFill>
                <a:latin typeface="+mn-lt"/>
              </a:rPr>
              <a:t>napodobeniny/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local</a:t>
            </a:r>
            <a:r>
              <a:rPr lang="cs-CZ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dirty="0" err="1" smtClean="0">
                <a:solidFill>
                  <a:srgbClr val="0070C0"/>
                </a:solidFill>
                <a:latin typeface="+mn-lt"/>
              </a:rPr>
              <a:t>imitations</a:t>
            </a:r>
            <a:endParaRPr lang="cs-CZ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3190" name="Picture 6" descr="Roud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3163586" cy="226417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konvice_rourk_Reinhe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3056"/>
            <a:ext cx="1612643" cy="27353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3" name="Picture 9" descr="hradiste_pisek_zobákovit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1436971" cy="273603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mus_innen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1872208" cy="162851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4" name="Picture 10" descr="atticka_ker_Kleinaspergle_KJ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97152"/>
            <a:ext cx="2808311" cy="183134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Radovesi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68960"/>
            <a:ext cx="1697957" cy="3600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62" name="Picture 14" descr="LTA_Branov_bojovn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89" y="1412776"/>
            <a:ext cx="2650315" cy="283370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9512" y="260648"/>
            <a:ext cx="2736304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200" dirty="0" smtClean="0"/>
              <a:t>Zbraně/ </a:t>
            </a:r>
            <a:r>
              <a:rPr lang="cs-CZ" sz="3200" dirty="0" err="1" smtClean="0">
                <a:solidFill>
                  <a:srgbClr val="0070C0"/>
                </a:solidFill>
              </a:rPr>
              <a:t>Weapons</a:t>
            </a:r>
            <a:endParaRPr lang="cs-CZ" sz="3200" dirty="0" smtClean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400" dirty="0">
              <a:solidFill>
                <a:srgbClr val="00000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cs-CZ" sz="2400" dirty="0" smtClean="0">
                <a:solidFill>
                  <a:srgbClr val="000000"/>
                </a:solidFill>
                <a:effectLst/>
              </a:rPr>
              <a:t>kopí/ </a:t>
            </a:r>
            <a:r>
              <a:rPr lang="cs-CZ" sz="2400" dirty="0" smtClean="0">
                <a:solidFill>
                  <a:srgbClr val="0070C0"/>
                </a:solidFill>
                <a:effectLst/>
              </a:rPr>
              <a:t>lance</a:t>
            </a:r>
            <a:endParaRPr lang="cs-CZ" sz="240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cs-CZ" sz="2400" dirty="0" smtClean="0">
                <a:solidFill>
                  <a:srgbClr val="000000"/>
                </a:solidFill>
                <a:effectLst/>
              </a:rPr>
              <a:t>sekáč/ </a:t>
            </a:r>
            <a:r>
              <a:rPr lang="cs-CZ" sz="2400" dirty="0" err="1" smtClean="0">
                <a:solidFill>
                  <a:srgbClr val="0070C0"/>
                </a:solidFill>
                <a:effectLst/>
              </a:rPr>
              <a:t>chopper</a:t>
            </a:r>
            <a:endParaRPr lang="cs-CZ" sz="240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cs-CZ" sz="2400" dirty="0" smtClean="0">
                <a:solidFill>
                  <a:srgbClr val="000000"/>
                </a:solidFill>
                <a:effectLst/>
              </a:rPr>
              <a:t>štít/ </a:t>
            </a:r>
            <a:r>
              <a:rPr lang="cs-CZ" sz="2400" dirty="0" err="1" smtClean="0">
                <a:solidFill>
                  <a:srgbClr val="0070C0"/>
                </a:solidFill>
                <a:effectLst/>
              </a:rPr>
              <a:t>shield</a:t>
            </a:r>
            <a:endParaRPr lang="cs-CZ" sz="240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cs-CZ" sz="2400" dirty="0" smtClean="0">
                <a:solidFill>
                  <a:srgbClr val="000000"/>
                </a:solidFill>
                <a:effectLst/>
              </a:rPr>
              <a:t>meč/ </a:t>
            </a:r>
            <a:r>
              <a:rPr lang="cs-CZ" sz="2400" dirty="0" err="1" smtClean="0">
                <a:solidFill>
                  <a:srgbClr val="0070C0"/>
                </a:solidFill>
                <a:effectLst/>
              </a:rPr>
              <a:t>sword</a:t>
            </a:r>
            <a:endParaRPr lang="cs-CZ" sz="240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cs-CZ" sz="2400" dirty="0" smtClean="0">
                <a:solidFill>
                  <a:srgbClr val="000000"/>
                </a:solidFill>
                <a:effectLst/>
              </a:rPr>
              <a:t>přilba/ </a:t>
            </a:r>
            <a:r>
              <a:rPr lang="cs-CZ" sz="2400" dirty="0" err="1" smtClean="0">
                <a:solidFill>
                  <a:srgbClr val="0070C0"/>
                </a:solidFill>
                <a:effectLst/>
              </a:rPr>
              <a:t>helmet</a:t>
            </a:r>
            <a:endParaRPr lang="cs-CZ" sz="240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endParaRPr lang="cs-CZ" sz="2400" dirty="0">
              <a:solidFill>
                <a:srgbClr val="000000"/>
              </a:solidFill>
              <a:effectLst/>
            </a:endParaRPr>
          </a:p>
        </p:txBody>
      </p:sp>
      <p:pic>
        <p:nvPicPr>
          <p:cNvPr id="78858" name="Picture 10" descr="přilba_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944" y="4365104"/>
            <a:ext cx="1247979" cy="2304728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9" name="Picture 11" descr="sekáč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797152"/>
            <a:ext cx="3744912" cy="7620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0" y="260350"/>
            <a:ext cx="2592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>
              <a:solidFill>
                <a:srgbClr val="000000"/>
              </a:solidFill>
            </a:endParaRPr>
          </a:p>
        </p:txBody>
      </p:sp>
      <p:pic>
        <p:nvPicPr>
          <p:cNvPr id="78863" name="Picture 15" descr="LTA_sekáč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61248"/>
            <a:ext cx="3744912" cy="10255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4" name="Picture 16" descr="Glauberg_ste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30976"/>
            <a:ext cx="2224887" cy="40414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kokovana_situ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11585"/>
            <a:ext cx="2304256" cy="26802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9" name="Rectangle 19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179512" y="188640"/>
            <a:ext cx="4392488" cy="3600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3200" dirty="0" smtClean="0"/>
              <a:t>Keramika/ </a:t>
            </a:r>
            <a:r>
              <a:rPr lang="cs-CZ" sz="3200" dirty="0" err="1" smtClean="0">
                <a:solidFill>
                  <a:srgbClr val="0070C0"/>
                </a:solidFill>
              </a:rPr>
              <a:t>Pottery</a:t>
            </a:r>
            <a:endParaRPr lang="cs-CZ" sz="32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cs-CZ" dirty="0" smtClean="0"/>
              <a:t>tvary/ </a:t>
            </a:r>
            <a:r>
              <a:rPr lang="cs-CZ" dirty="0" err="1" smtClean="0">
                <a:solidFill>
                  <a:srgbClr val="0070C0"/>
                </a:solidFill>
              </a:rPr>
              <a:t>shapes</a:t>
            </a:r>
            <a:r>
              <a:rPr lang="cs-CZ" dirty="0" smtClean="0"/>
              <a:t>:  </a:t>
            </a:r>
            <a:r>
              <a:rPr lang="cs-CZ" dirty="0"/>
              <a:t>lahve, misky (</a:t>
            </a:r>
            <a:r>
              <a:rPr lang="cs-CZ" dirty="0" err="1"/>
              <a:t>braubašské</a:t>
            </a:r>
            <a:r>
              <a:rPr lang="cs-CZ" dirty="0"/>
              <a:t>), </a:t>
            </a:r>
            <a:r>
              <a:rPr lang="cs-CZ" dirty="0" smtClean="0"/>
              <a:t>situly/ </a:t>
            </a:r>
            <a:r>
              <a:rPr lang="cs-CZ" dirty="0" err="1" smtClean="0">
                <a:solidFill>
                  <a:srgbClr val="0070C0"/>
                </a:solidFill>
              </a:rPr>
              <a:t>bottles</a:t>
            </a:r>
            <a:r>
              <a:rPr lang="cs-CZ" dirty="0" smtClean="0">
                <a:solidFill>
                  <a:srgbClr val="0070C0"/>
                </a:solidFill>
              </a:rPr>
              <a:t>, </a:t>
            </a:r>
            <a:r>
              <a:rPr lang="cs-CZ" dirty="0" err="1" smtClean="0">
                <a:solidFill>
                  <a:srgbClr val="0070C0"/>
                </a:solidFill>
              </a:rPr>
              <a:t>bowls</a:t>
            </a:r>
            <a:r>
              <a:rPr lang="cs-CZ" dirty="0" smtClean="0">
                <a:solidFill>
                  <a:srgbClr val="0070C0"/>
                </a:solidFill>
              </a:rPr>
              <a:t> (</a:t>
            </a:r>
            <a:r>
              <a:rPr lang="cs-CZ" dirty="0" err="1" smtClean="0">
                <a:solidFill>
                  <a:srgbClr val="0070C0"/>
                </a:solidFill>
              </a:rPr>
              <a:t>Braubach</a:t>
            </a:r>
            <a:r>
              <a:rPr lang="cs-CZ" dirty="0" smtClean="0">
                <a:solidFill>
                  <a:srgbClr val="0070C0"/>
                </a:solidFill>
              </a:rPr>
              <a:t> type), </a:t>
            </a:r>
            <a:r>
              <a:rPr lang="cs-CZ" dirty="0" err="1" smtClean="0">
                <a:solidFill>
                  <a:srgbClr val="0070C0"/>
                </a:solidFill>
              </a:rPr>
              <a:t>situlas</a:t>
            </a:r>
            <a:endParaRPr lang="cs-CZ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cs-CZ" dirty="0"/>
              <a:t>výzdoba: kolkování, leštění </a:t>
            </a:r>
            <a:r>
              <a:rPr lang="cs-CZ" dirty="0" smtClean="0"/>
              <a:t>povrchu/ </a:t>
            </a:r>
            <a:r>
              <a:rPr lang="cs-CZ" dirty="0" err="1" smtClean="0">
                <a:solidFill>
                  <a:srgbClr val="0070C0"/>
                </a:solidFill>
              </a:rPr>
              <a:t>embellishments</a:t>
            </a:r>
            <a:r>
              <a:rPr lang="cs-CZ" dirty="0" smtClean="0">
                <a:solidFill>
                  <a:srgbClr val="0070C0"/>
                </a:solidFill>
              </a:rPr>
              <a:t>: </a:t>
            </a:r>
            <a:r>
              <a:rPr lang="cs-CZ" dirty="0" err="1" smtClean="0">
                <a:solidFill>
                  <a:srgbClr val="0070C0"/>
                </a:solidFill>
              </a:rPr>
              <a:t>stamping</a:t>
            </a:r>
            <a:r>
              <a:rPr lang="cs-CZ" dirty="0" smtClean="0">
                <a:solidFill>
                  <a:srgbClr val="0070C0"/>
                </a:solidFill>
              </a:rPr>
              <a:t>, </a:t>
            </a:r>
            <a:r>
              <a:rPr lang="cs-CZ" dirty="0" err="1" smtClean="0">
                <a:solidFill>
                  <a:srgbClr val="0070C0"/>
                </a:solidFill>
              </a:rPr>
              <a:t>polishing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15373" name="Picture 13" descr="kolk_Gemeinleba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97152"/>
            <a:ext cx="2251222" cy="18568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keramika_kol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2784475" cy="424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kearamika_kolkovani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57192"/>
            <a:ext cx="2758827" cy="1505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pohřeb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3" y="1628800"/>
            <a:ext cx="7704856" cy="50529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79512" y="332656"/>
            <a:ext cx="75612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dirty="0">
                <a:latin typeface="+mj-lt"/>
              </a:rPr>
              <a:t>Bohaté knížecí pohřby v </a:t>
            </a:r>
            <a:r>
              <a:rPr lang="cs-CZ" sz="3200" dirty="0" smtClean="0">
                <a:latin typeface="+mj-lt"/>
              </a:rPr>
              <a:t>mohylách/</a:t>
            </a:r>
            <a:r>
              <a:rPr lang="cs-CZ" sz="3200" dirty="0" smtClean="0">
                <a:solidFill>
                  <a:srgbClr val="0070C0"/>
                </a:solidFill>
                <a:latin typeface="+mj-lt"/>
              </a:rPr>
              <a:t> </a:t>
            </a:r>
            <a:br>
              <a:rPr lang="cs-CZ" sz="3200" dirty="0" smtClean="0">
                <a:solidFill>
                  <a:srgbClr val="0070C0"/>
                </a:solidFill>
                <a:latin typeface="+mj-lt"/>
              </a:rPr>
            </a:br>
            <a:r>
              <a:rPr lang="cs-CZ" sz="3200" dirty="0" err="1" smtClean="0">
                <a:solidFill>
                  <a:srgbClr val="0070C0"/>
                </a:solidFill>
                <a:latin typeface="+mj-lt"/>
              </a:rPr>
              <a:t>Rich</a:t>
            </a:r>
            <a:r>
              <a:rPr lang="cs-CZ" sz="3200" dirty="0" smtClean="0">
                <a:solidFill>
                  <a:srgbClr val="0070C0"/>
                </a:solidFill>
                <a:latin typeface="+mj-lt"/>
              </a:rPr>
              <a:t> prince‘s </a:t>
            </a:r>
            <a:r>
              <a:rPr lang="cs-CZ" sz="3200" dirty="0" err="1" smtClean="0">
                <a:solidFill>
                  <a:srgbClr val="0070C0"/>
                </a:solidFill>
                <a:latin typeface="+mj-lt"/>
              </a:rPr>
              <a:t>burials</a:t>
            </a:r>
            <a:r>
              <a:rPr lang="cs-CZ" sz="3200" dirty="0" smtClean="0">
                <a:solidFill>
                  <a:srgbClr val="0070C0"/>
                </a:solidFill>
                <a:latin typeface="+mj-lt"/>
              </a:rPr>
              <a:t> in </a:t>
            </a:r>
            <a:r>
              <a:rPr lang="cs-CZ" sz="3200" dirty="0" err="1" smtClean="0">
                <a:solidFill>
                  <a:srgbClr val="0070C0"/>
                </a:solidFill>
                <a:latin typeface="+mj-lt"/>
              </a:rPr>
              <a:t>barrows</a:t>
            </a:r>
            <a:endParaRPr lang="cs-CZ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9512" y="0"/>
            <a:ext cx="3851920" cy="4525963"/>
          </a:xfrm>
        </p:spPr>
        <p:txBody>
          <a:bodyPr>
            <a:normAutofit/>
          </a:bodyPr>
          <a:lstStyle/>
          <a:p>
            <a:r>
              <a:rPr lang="cs-CZ" sz="3200" dirty="0"/>
              <a:t>Mohylové </a:t>
            </a:r>
            <a:r>
              <a:rPr lang="cs-CZ" sz="3200" dirty="0" smtClean="0"/>
              <a:t>pohřby/ </a:t>
            </a:r>
            <a:r>
              <a:rPr lang="cs-CZ" sz="3200" dirty="0" smtClean="0">
                <a:solidFill>
                  <a:srgbClr val="0070C0"/>
                </a:solidFill>
              </a:rPr>
              <a:t>Tumulus </a:t>
            </a:r>
            <a:r>
              <a:rPr lang="cs-CZ" sz="3200" dirty="0" err="1" smtClean="0">
                <a:solidFill>
                  <a:srgbClr val="0070C0"/>
                </a:solidFill>
              </a:rPr>
              <a:t>burial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cs-CZ" sz="1800" dirty="0" smtClean="0"/>
              <a:t>v </a:t>
            </a:r>
            <a:r>
              <a:rPr lang="cs-CZ" sz="1800" dirty="0"/>
              <a:t>Z – Evropě </a:t>
            </a:r>
            <a:r>
              <a:rPr lang="cs-CZ" sz="1800" dirty="0" smtClean="0"/>
              <a:t>vůz/ </a:t>
            </a:r>
            <a:r>
              <a:rPr lang="cs-CZ" sz="1800" dirty="0" smtClean="0">
                <a:solidFill>
                  <a:srgbClr val="0070C0"/>
                </a:solidFill>
              </a:rPr>
              <a:t>in Western </a:t>
            </a:r>
            <a:r>
              <a:rPr lang="cs-CZ" sz="1800" dirty="0" err="1" smtClean="0">
                <a:solidFill>
                  <a:srgbClr val="0070C0"/>
                </a:solidFill>
              </a:rPr>
              <a:t>Europe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wagons</a:t>
            </a:r>
            <a:endParaRPr lang="cs-CZ" sz="1800" dirty="0">
              <a:solidFill>
                <a:srgbClr val="0070C0"/>
              </a:solidFill>
            </a:endParaRPr>
          </a:p>
          <a:p>
            <a:r>
              <a:rPr lang="cs-CZ" sz="1800" dirty="0"/>
              <a:t>Hradiště u Písku, Chlum, </a:t>
            </a:r>
            <a:r>
              <a:rPr lang="cs-CZ" sz="1800" dirty="0" err="1"/>
              <a:t>Mírkovice</a:t>
            </a:r>
            <a:endParaRPr lang="cs-CZ" sz="1800" dirty="0"/>
          </a:p>
          <a:p>
            <a:r>
              <a:rPr lang="cs-CZ" sz="1800" dirty="0" err="1"/>
              <a:t>Vix</a:t>
            </a:r>
            <a:r>
              <a:rPr lang="cs-CZ" sz="1800" dirty="0"/>
              <a:t>, </a:t>
            </a:r>
            <a:r>
              <a:rPr lang="cs-CZ" sz="1800" dirty="0" err="1"/>
              <a:t>Hochdorf</a:t>
            </a:r>
            <a:r>
              <a:rPr lang="cs-CZ" sz="1800" dirty="0"/>
              <a:t>, </a:t>
            </a:r>
            <a:r>
              <a:rPr lang="cs-CZ" sz="1800" dirty="0" err="1"/>
              <a:t>Reinheim</a:t>
            </a:r>
            <a:r>
              <a:rPr lang="cs-CZ" sz="1800" dirty="0"/>
              <a:t>, D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cs-CZ" sz="1800" dirty="0" err="1"/>
              <a:t>rrnberg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smtClean="0"/>
              <a:t>domácí</a:t>
            </a:r>
            <a:r>
              <a:rPr lang="cs-CZ" sz="1800" dirty="0">
                <a:solidFill>
                  <a:srgbClr val="000000"/>
                </a:solidFill>
                <a:effectLst/>
              </a:rPr>
              <a:t>: šperk – zlato (náramky, nákrčník, spony</a:t>
            </a:r>
            <a:r>
              <a:rPr lang="cs-CZ" sz="1800" dirty="0" smtClean="0">
                <a:solidFill>
                  <a:srgbClr val="000000"/>
                </a:solidFill>
                <a:effectLst/>
              </a:rPr>
              <a:t>)/ </a:t>
            </a:r>
            <a:r>
              <a:rPr lang="cs-CZ" sz="1800" dirty="0" err="1" smtClean="0">
                <a:solidFill>
                  <a:srgbClr val="0070C0"/>
                </a:solidFill>
                <a:effectLst/>
              </a:rPr>
              <a:t>local</a:t>
            </a:r>
            <a:r>
              <a:rPr lang="cs-CZ" sz="1800" dirty="0" smtClean="0">
                <a:solidFill>
                  <a:srgbClr val="0070C0"/>
                </a:solidFill>
                <a:effectLst/>
              </a:rPr>
              <a:t>: </a:t>
            </a:r>
            <a:r>
              <a:rPr lang="cs-CZ" sz="1800" dirty="0" err="1" smtClean="0">
                <a:solidFill>
                  <a:srgbClr val="0070C0"/>
                </a:solidFill>
                <a:effectLst/>
              </a:rPr>
              <a:t>jewellery</a:t>
            </a:r>
            <a:r>
              <a:rPr lang="cs-CZ" sz="1800" dirty="0" smtClean="0">
                <a:solidFill>
                  <a:srgbClr val="0070C0"/>
                </a:solidFill>
                <a:effectLst/>
              </a:rPr>
              <a:t> – </a:t>
            </a:r>
            <a:r>
              <a:rPr lang="cs-CZ" sz="1800" dirty="0" err="1" smtClean="0">
                <a:solidFill>
                  <a:srgbClr val="0070C0"/>
                </a:solidFill>
                <a:effectLst/>
              </a:rPr>
              <a:t>golden</a:t>
            </a:r>
            <a:r>
              <a:rPr lang="cs-CZ" sz="1800" dirty="0" smtClean="0">
                <a:solidFill>
                  <a:srgbClr val="0070C0"/>
                </a:solidFill>
                <a:effectLst/>
              </a:rPr>
              <a:t> (</a:t>
            </a:r>
            <a:r>
              <a:rPr lang="cs-CZ" sz="1800" dirty="0" err="1" smtClean="0">
                <a:solidFill>
                  <a:srgbClr val="0070C0"/>
                </a:solidFill>
                <a:effectLst/>
              </a:rPr>
              <a:t>bracelets</a:t>
            </a:r>
            <a:r>
              <a:rPr lang="cs-CZ" sz="1800" dirty="0" smtClean="0">
                <a:solidFill>
                  <a:srgbClr val="0070C0"/>
                </a:solidFill>
                <a:effectLst/>
              </a:rPr>
              <a:t>, </a:t>
            </a:r>
            <a:r>
              <a:rPr lang="cs-CZ" sz="1800" dirty="0" err="1" smtClean="0">
                <a:solidFill>
                  <a:srgbClr val="0070C0"/>
                </a:solidFill>
                <a:effectLst/>
              </a:rPr>
              <a:t>neckring</a:t>
            </a:r>
            <a:r>
              <a:rPr lang="cs-CZ" sz="1800" dirty="0" smtClean="0">
                <a:solidFill>
                  <a:srgbClr val="0070C0"/>
                </a:solidFill>
                <a:effectLst/>
              </a:rPr>
              <a:t>, </a:t>
            </a:r>
            <a:r>
              <a:rPr lang="cs-CZ" sz="1800" dirty="0" err="1" smtClean="0">
                <a:solidFill>
                  <a:srgbClr val="0070C0"/>
                </a:solidFill>
                <a:effectLst/>
              </a:rPr>
              <a:t>brooch</a:t>
            </a:r>
            <a:r>
              <a:rPr lang="cs-CZ" sz="1800" dirty="0" smtClean="0">
                <a:solidFill>
                  <a:srgbClr val="0070C0"/>
                </a:solidFill>
                <a:effectLst/>
              </a:rPr>
              <a:t>)</a:t>
            </a:r>
            <a:endParaRPr lang="cs-CZ" sz="1800" dirty="0">
              <a:solidFill>
                <a:srgbClr val="0070C0"/>
              </a:solidFill>
              <a:effectLst/>
            </a:endParaRPr>
          </a:p>
        </p:txBody>
      </p:sp>
      <p:pic>
        <p:nvPicPr>
          <p:cNvPr id="31754" name="Picture 10" descr="vix_pohre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928" y="4005064"/>
            <a:ext cx="3960514" cy="2712834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6" name="Picture 12" descr="reinheim_HDL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928" y="1069665"/>
            <a:ext cx="3902695" cy="2800809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7" name="Picture 13" descr="zobak_konvice_Bass_Yut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05064"/>
            <a:ext cx="2037801" cy="26658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23528" y="1124744"/>
            <a:ext cx="32400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dirty="0">
                <a:solidFill>
                  <a:srgbClr val="FF0000"/>
                </a:solidFill>
                <a:latin typeface="+mj-lt"/>
              </a:rPr>
              <a:t>Hradiště u Písku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5580112" y="2996952"/>
            <a:ext cx="20875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dirty="0" err="1">
                <a:solidFill>
                  <a:srgbClr val="FF0000"/>
                </a:solidFill>
                <a:latin typeface="+mj-lt"/>
              </a:rPr>
              <a:t>Hořovičky</a:t>
            </a:r>
            <a:endParaRPr lang="cs-CZ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2167" name="Picture 7" descr="hořovičk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0">
            <a:off x="3419872" y="3683570"/>
            <a:ext cx="4536504" cy="291082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hradiste_pisek_knizeci_hro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2816"/>
            <a:ext cx="3288803" cy="482483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Chose\Desktop\11-12\120816.Tesky-Exe\120816-loga\OPVK_MU_vertikal_rgb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1341438"/>
            <a:ext cx="12588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1963</TotalTime>
  <Words>970</Words>
  <Application>Microsoft Office PowerPoint</Application>
  <PresentationFormat>Předvádění na obrazovce (4:3)</PresentationFormat>
  <Paragraphs>137</Paragraphs>
  <Slides>32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Arkýř</vt:lpstr>
      <vt:lpstr>Doba laténská La Téne culture</vt:lpstr>
      <vt:lpstr>PERIODIZACE/ Timeline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Období plochých keltských pohřebišť/  Celtic flat graves Era</vt:lpstr>
      <vt:lpstr>Snímek 11</vt:lpstr>
      <vt:lpstr>Období plochých keltských pohřebišť/ Celtic flat graves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Oppidální období/ time of oppida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Keltské náboženství/ Religion of Celts</vt:lpstr>
      <vt:lpstr>Keltské svátky/ Celtic holidays</vt:lpstr>
      <vt:lpstr>Děkuji za pozornost/  Thank you for your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latén</dc:title>
  <dc:creator>Majitel</dc:creator>
  <cp:lastModifiedBy>Chose</cp:lastModifiedBy>
  <cp:revision>73</cp:revision>
  <dcterms:created xsi:type="dcterms:W3CDTF">2004-11-19T09:23:26Z</dcterms:created>
  <dcterms:modified xsi:type="dcterms:W3CDTF">2013-04-10T21:52:30Z</dcterms:modified>
</cp:coreProperties>
</file>