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62" r:id="rId5"/>
    <p:sldId id="263" r:id="rId6"/>
    <p:sldId id="259" r:id="rId7"/>
    <p:sldId id="260"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A2481B-5154-415F-B752-558547769AA3}" type="datetimeFigureOut">
              <a:rPr lang="cs-CZ" smtClean="0"/>
              <a:pPr/>
              <a:t>14.4.2013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14.4.2013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14.4.2013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defRPr/>
            </a:pPr>
            <a:endParaRPr lang="cs-CZ">
              <a:latin typeface="Arial"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10" descr="OPVK_MU_rgb"/>
          <p:cNvPicPr>
            <a:picLocks noChangeAspect="1" noChangeArrowheads="1"/>
          </p:cNvPicPr>
          <p:nvPr/>
        </p:nvPicPr>
        <p:blipFill>
          <a:blip r:embed="rId3" cstate="print"/>
          <a:srcRect/>
          <a:stretch>
            <a:fillRect/>
          </a:stretch>
        </p:blipFill>
        <p:spPr bwMode="auto">
          <a:xfrm>
            <a:off x="2447925" y="5248275"/>
            <a:ext cx="4205288" cy="801688"/>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r>
              <a:rPr lang="cs-CZ"/>
              <a:t>Klepnutím lze upravit styl předlohy nadpisů.</a:t>
            </a:r>
          </a:p>
        </p:txBody>
      </p:sp>
      <p:sp>
        <p:nvSpPr>
          <p:cNvPr id="6" name="Rectangle 5"/>
          <p:cNvSpPr>
            <a:spLocks noGrp="1" noChangeArrowheads="1"/>
          </p:cNvSpPr>
          <p:nvPr>
            <p:ph type="ftr" sz="quarter" idx="10"/>
          </p:nvPr>
        </p:nvSpPr>
        <p:spPr/>
        <p:txBody>
          <a:bodyPr/>
          <a:lstStyle>
            <a:lvl1pPr>
              <a:defRPr/>
            </a:lvl1pPr>
          </a:lstStyle>
          <a:p>
            <a:pPr>
              <a:defRPr/>
            </a:pPr>
            <a:r>
              <a:rPr lang="cs-CZ"/>
              <a:t>Název prezentace v zápatí</a:t>
            </a:r>
          </a:p>
        </p:txBody>
      </p:sp>
      <p:sp>
        <p:nvSpPr>
          <p:cNvPr id="7" name="Rectangle 6"/>
          <p:cNvSpPr>
            <a:spLocks noGrp="1" noChangeArrowheads="1"/>
          </p:cNvSpPr>
          <p:nvPr>
            <p:ph type="sldNum" sz="quarter" idx="11"/>
          </p:nvPr>
        </p:nvSpPr>
        <p:spPr/>
        <p:txBody>
          <a:bodyPr/>
          <a:lstStyle>
            <a:lvl1pPr>
              <a:defRPr/>
            </a:lvl1pPr>
          </a:lstStyle>
          <a:p>
            <a:pPr>
              <a:defRPr/>
            </a:pPr>
            <a:fld id="{979BF40A-FF61-4421-9E8F-90F94A46B68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A2481B-5154-415F-B752-558547769AA3}" type="datetimeFigureOut">
              <a:rPr lang="cs-CZ" smtClean="0"/>
              <a:pPr/>
              <a:t>14.4.2013</a:t>
            </a:fld>
            <a:endParaRPr lang="cs-CZ"/>
          </a:p>
        </p:txBody>
      </p:sp>
      <p:sp>
        <p:nvSpPr>
          <p:cNvPr id="9" name="Zástupný symbol pro číslo snímku 8"/>
          <p:cNvSpPr>
            <a:spLocks noGrp="1"/>
          </p:cNvSpPr>
          <p:nvPr>
            <p:ph type="sldNum" sz="quarter" idx="15"/>
          </p:nvPr>
        </p:nvSpPr>
        <p:spPr/>
        <p:txBody>
          <a:bodyPr rtlCol="0"/>
          <a:lstStyle/>
          <a:p>
            <a:fld id="{20264769-77EF-4CD0-90DE-F7D7F2D423C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A2481B-5154-415F-B752-558547769AA3}" type="datetimeFigureOut">
              <a:rPr lang="cs-CZ" smtClean="0"/>
              <a:pPr/>
              <a:t>14.4.2013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14.4.2013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14.4.2013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A2481B-5154-415F-B752-558547769AA3}" type="datetimeFigureOut">
              <a:rPr lang="cs-CZ" smtClean="0"/>
              <a:pPr/>
              <a:t>14.4.2013</a:t>
            </a:fld>
            <a:endParaRPr lang="cs-CZ"/>
          </a:p>
        </p:txBody>
      </p:sp>
      <p:sp>
        <p:nvSpPr>
          <p:cNvPr id="7" name="Zástupný symbol pro číslo snímku 6"/>
          <p:cNvSpPr>
            <a:spLocks noGrp="1"/>
          </p:cNvSpPr>
          <p:nvPr>
            <p:ph type="sldNum" sz="quarter" idx="11"/>
          </p:nvPr>
        </p:nvSpPr>
        <p:spPr/>
        <p:txBody>
          <a:bodyPr rtlCol="0"/>
          <a:lstStyle/>
          <a:p>
            <a:fld id="{20264769-77EF-4CD0-90DE-F7D7F2D423C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14.4.2013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A2481B-5154-415F-B752-558547769AA3}" type="datetimeFigureOut">
              <a:rPr lang="cs-CZ" smtClean="0"/>
              <a:pPr/>
              <a:t>14.4.2013</a:t>
            </a:fld>
            <a:endParaRPr lang="cs-CZ"/>
          </a:p>
        </p:txBody>
      </p:sp>
      <p:sp>
        <p:nvSpPr>
          <p:cNvPr id="22" name="Zástupný symbol pro číslo snímku 21"/>
          <p:cNvSpPr>
            <a:spLocks noGrp="1"/>
          </p:cNvSpPr>
          <p:nvPr>
            <p:ph type="sldNum" sz="quarter" idx="15"/>
          </p:nvPr>
        </p:nvSpPr>
        <p:spPr/>
        <p:txBody>
          <a:bodyPr rtlCol="0"/>
          <a:lstStyle/>
          <a:p>
            <a:fld id="{20264769-77EF-4CD0-90DE-F7D7F2D423C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A2481B-5154-415F-B752-558547769AA3}" type="datetimeFigureOut">
              <a:rPr lang="cs-CZ" smtClean="0"/>
              <a:pPr/>
              <a:t>14.4.2013</a:t>
            </a:fld>
            <a:endParaRPr lang="cs-CZ"/>
          </a:p>
        </p:txBody>
      </p:sp>
      <p:sp>
        <p:nvSpPr>
          <p:cNvPr id="18" name="Zástupný symbol pro číslo snímku 17"/>
          <p:cNvSpPr>
            <a:spLocks noGrp="1"/>
          </p:cNvSpPr>
          <p:nvPr>
            <p:ph type="sldNum" sz="quarter" idx="11"/>
          </p:nvPr>
        </p:nvSpPr>
        <p:spPr/>
        <p:txBody>
          <a:bodyPr rtlCol="0"/>
          <a:lstStyle/>
          <a:p>
            <a:fld id="{20264769-77EF-4CD0-90DE-F7D7F2D423C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A2481B-5154-415F-B752-558547769AA3}" type="datetimeFigureOut">
              <a:rPr lang="cs-CZ" smtClean="0"/>
              <a:pPr/>
              <a:t>14.4.2013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ctrTitle"/>
          </p:nvPr>
        </p:nvSpPr>
        <p:spPr>
          <a:xfrm>
            <a:off x="2195513" y="2728913"/>
            <a:ext cx="6010275" cy="1492250"/>
          </a:xfrm>
        </p:spPr>
        <p:txBody>
          <a:bodyPr/>
          <a:lstStyle/>
          <a:p>
            <a:pPr eaLnBrk="1" fontAlgn="auto" hangingPunct="1">
              <a:spcAft>
                <a:spcPts val="0"/>
              </a:spcAft>
              <a:defRPr/>
            </a:pPr>
            <a:r>
              <a:rPr lang="cs-CZ" dirty="0" smtClean="0"/>
              <a:t>MZM</a:t>
            </a:r>
            <a:br>
              <a:rPr lang="cs-CZ" dirty="0" smtClean="0"/>
            </a:br>
            <a:r>
              <a:rPr lang="cs-CZ" dirty="0" err="1" smtClean="0">
                <a:solidFill>
                  <a:srgbClr val="0070C0"/>
                </a:solidFill>
              </a:rPr>
              <a:t>Moravian</a:t>
            </a:r>
            <a:r>
              <a:rPr lang="cs-CZ" dirty="0" smtClean="0">
                <a:solidFill>
                  <a:srgbClr val="0070C0"/>
                </a:solidFill>
              </a:rPr>
              <a:t> Museum</a:t>
            </a:r>
            <a:endParaRPr lang="cs-CZ" dirty="0">
              <a:solidFill>
                <a:srgbClr val="0070C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859216" cy="1143000"/>
          </a:xfrm>
        </p:spPr>
        <p:txBody>
          <a:bodyPr/>
          <a:lstStyle/>
          <a:p>
            <a:r>
              <a:rPr lang="cs-CZ" dirty="0" err="1" smtClean="0"/>
              <a:t>Dietrichsteinský</a:t>
            </a:r>
            <a:r>
              <a:rPr lang="cs-CZ" dirty="0" smtClean="0"/>
              <a:t> palác (MZM)</a:t>
            </a:r>
            <a:br>
              <a:rPr lang="cs-CZ" dirty="0" smtClean="0"/>
            </a:br>
            <a:r>
              <a:rPr lang="cs-CZ" dirty="0" err="1" smtClean="0">
                <a:solidFill>
                  <a:srgbClr val="0070C0"/>
                </a:solidFill>
              </a:rPr>
              <a:t>Dietrichstein</a:t>
            </a:r>
            <a:r>
              <a:rPr lang="cs-CZ" dirty="0" smtClean="0">
                <a:solidFill>
                  <a:srgbClr val="0070C0"/>
                </a:solidFill>
              </a:rPr>
              <a:t> </a:t>
            </a:r>
            <a:r>
              <a:rPr lang="cs-CZ" dirty="0" err="1" smtClean="0">
                <a:solidFill>
                  <a:srgbClr val="0070C0"/>
                </a:solidFill>
              </a:rPr>
              <a:t>Palace</a:t>
            </a:r>
            <a:r>
              <a:rPr lang="cs-CZ" dirty="0" smtClean="0">
                <a:solidFill>
                  <a:srgbClr val="0070C0"/>
                </a:solidFill>
              </a:rPr>
              <a:t> (</a:t>
            </a:r>
            <a:r>
              <a:rPr lang="cs-CZ" dirty="0" err="1" smtClean="0">
                <a:solidFill>
                  <a:srgbClr val="0070C0"/>
                </a:solidFill>
              </a:rPr>
              <a:t>Moravian</a:t>
            </a:r>
            <a:r>
              <a:rPr lang="cs-CZ" dirty="0" smtClean="0">
                <a:solidFill>
                  <a:srgbClr val="0070C0"/>
                </a:solidFill>
              </a:rPr>
              <a:t> Museum)</a:t>
            </a:r>
            <a:endParaRPr lang="cs-CZ" dirty="0"/>
          </a:p>
        </p:txBody>
      </p:sp>
      <p:sp>
        <p:nvSpPr>
          <p:cNvPr id="3" name="Zástupný symbol pro obsah 2"/>
          <p:cNvSpPr>
            <a:spLocks noGrp="1"/>
          </p:cNvSpPr>
          <p:nvPr>
            <p:ph sz="quarter" idx="1"/>
          </p:nvPr>
        </p:nvSpPr>
        <p:spPr/>
        <p:txBody>
          <a:bodyPr>
            <a:normAutofit/>
          </a:bodyPr>
          <a:lstStyle/>
          <a:p>
            <a:r>
              <a:rPr lang="cs-CZ" sz="1800" dirty="0" err="1" smtClean="0"/>
              <a:t>Dietrichteinský</a:t>
            </a:r>
            <a:r>
              <a:rPr lang="cs-CZ" sz="1800" dirty="0" smtClean="0"/>
              <a:t> palác postavený v letech 1613-1616 jako guvernérská rezidence Františka kardinála </a:t>
            </a:r>
            <a:r>
              <a:rPr lang="cs-CZ" sz="1800" dirty="0" err="1" smtClean="0"/>
              <a:t>Dietrichteina</a:t>
            </a:r>
            <a:r>
              <a:rPr lang="cs-CZ" sz="1800" dirty="0" smtClean="0"/>
              <a:t> je jednou </a:t>
            </a:r>
            <a:r>
              <a:rPr lang="cs-CZ" sz="1800" dirty="0" smtClean="0"/>
              <a:t/>
            </a:r>
            <a:br>
              <a:rPr lang="cs-CZ" sz="1800" dirty="0" smtClean="0"/>
            </a:br>
            <a:r>
              <a:rPr lang="cs-CZ" sz="1800" dirty="0" smtClean="0"/>
              <a:t>z </a:t>
            </a:r>
            <a:r>
              <a:rPr lang="cs-CZ" sz="1800" dirty="0" smtClean="0"/>
              <a:t>největších barokních staveb v Brně. Vrcholně barokní tvary získal palác na přelomu 17. a 18. století. </a:t>
            </a:r>
            <a:r>
              <a:rPr lang="cs-CZ" sz="1800" dirty="0" smtClean="0"/>
              <a:t>Od roku 1911 byl využíván k výstavním účelům. Po celkové rekonstrukci v 80. letech 20. století se palác stal nejnavštěvovanějším výstavním zařízením Moravského zemského muzea.  </a:t>
            </a:r>
            <a:endParaRPr lang="cs-CZ" sz="1800" dirty="0" smtClean="0"/>
          </a:p>
          <a:p>
            <a:r>
              <a:rPr lang="cs-CZ" sz="1800" dirty="0" smtClean="0">
                <a:solidFill>
                  <a:srgbClr val="0070C0"/>
                </a:solidFill>
              </a:rPr>
              <a:t>T</a:t>
            </a:r>
            <a:r>
              <a:rPr lang="en-US" sz="1800" dirty="0" smtClean="0">
                <a:solidFill>
                  <a:srgbClr val="0070C0"/>
                </a:solidFill>
              </a:rPr>
              <a:t>he </a:t>
            </a:r>
            <a:r>
              <a:rPr lang="en-US" sz="1800" dirty="0" err="1" smtClean="0">
                <a:solidFill>
                  <a:srgbClr val="0070C0"/>
                </a:solidFill>
              </a:rPr>
              <a:t>Dietrichstein</a:t>
            </a:r>
            <a:r>
              <a:rPr lang="en-US" sz="1800" dirty="0" smtClean="0">
                <a:solidFill>
                  <a:srgbClr val="0070C0"/>
                </a:solidFill>
              </a:rPr>
              <a:t> Palace erected in 1613-1616 as the governor residence of cardinal </a:t>
            </a:r>
            <a:r>
              <a:rPr lang="en-US" sz="1800" dirty="0" err="1" smtClean="0">
                <a:solidFill>
                  <a:srgbClr val="0070C0"/>
                </a:solidFill>
              </a:rPr>
              <a:t>František</a:t>
            </a:r>
            <a:r>
              <a:rPr lang="en-US" sz="1800" dirty="0" smtClean="0">
                <a:solidFill>
                  <a:srgbClr val="0070C0"/>
                </a:solidFill>
              </a:rPr>
              <a:t> </a:t>
            </a:r>
            <a:r>
              <a:rPr lang="en-US" sz="1800" dirty="0" err="1" smtClean="0">
                <a:solidFill>
                  <a:srgbClr val="0070C0"/>
                </a:solidFill>
              </a:rPr>
              <a:t>Dietrichstein</a:t>
            </a:r>
            <a:r>
              <a:rPr lang="en-US" sz="1800" dirty="0" smtClean="0">
                <a:solidFill>
                  <a:srgbClr val="0070C0"/>
                </a:solidFill>
              </a:rPr>
              <a:t> is one of the largest Baroque buildings in Brno. It received its high Baroque shape at the turn of the 17th and 18th centuries. Since 1911 it has been used for exhibition purposes. After a profound renovation in the 1980s the palace has become the most attended exhibition facility of the Moravian Museum.</a:t>
            </a:r>
            <a:endParaRPr lang="cs-CZ" sz="1800" dirty="0" smtClean="0">
              <a:solidFill>
                <a:srgbClr val="0070C0"/>
              </a:solidFill>
            </a:endParaRPr>
          </a:p>
          <a:p>
            <a:endParaRPr lang="cs-CZ" sz="1800" dirty="0" smtClean="0"/>
          </a:p>
          <a:p>
            <a:r>
              <a:rPr lang="cs-CZ" sz="1800" dirty="0" smtClean="0"/>
              <a:t>Zdroj/</a:t>
            </a:r>
            <a:r>
              <a:rPr lang="cs-CZ" sz="1800" dirty="0" err="1" smtClean="0">
                <a:solidFill>
                  <a:srgbClr val="0070C0"/>
                </a:solidFill>
              </a:rPr>
              <a:t>source</a:t>
            </a:r>
            <a:r>
              <a:rPr lang="cs-CZ" sz="1800" dirty="0" smtClean="0"/>
              <a:t>: www.</a:t>
            </a:r>
            <a:r>
              <a:rPr lang="cs-CZ" sz="1800" dirty="0" err="1" smtClean="0"/>
              <a:t>mzm.cz</a:t>
            </a:r>
            <a:endParaRPr lang="cs-CZ" sz="1800" dirty="0"/>
          </a:p>
        </p:txBody>
      </p:sp>
      <p:pic>
        <p:nvPicPr>
          <p:cNvPr id="4" name="Picture 4" descr="C:\Users\Chose\Desktop\11-12\120816.Tesky-Exe\120816-loga\OPVK_MU_vertikal_rgb.tif"/>
          <p:cNvPicPr>
            <a:picLocks noChangeAspect="1" noChangeArrowheads="1"/>
          </p:cNvPicPr>
          <p:nvPr/>
        </p:nvPicPr>
        <p:blipFill>
          <a:blip r:embed="rId2" cstate="print"/>
          <a:srcRect/>
          <a:stretch>
            <a:fillRect/>
          </a:stretch>
        </p:blipFill>
        <p:spPr bwMode="auto">
          <a:xfrm>
            <a:off x="7885113" y="1341438"/>
            <a:ext cx="1258887" cy="55165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Pravěk Moravy</a:t>
            </a:r>
            <a:r>
              <a:rPr lang="cs-CZ" dirty="0" smtClean="0"/>
              <a:t/>
            </a:r>
            <a:br>
              <a:rPr lang="cs-CZ" dirty="0" smtClean="0"/>
            </a:br>
            <a:r>
              <a:rPr lang="cs-CZ" dirty="0" err="1" smtClean="0">
                <a:solidFill>
                  <a:srgbClr val="0070C0"/>
                </a:solidFill>
              </a:rPr>
              <a:t>Prehistory</a:t>
            </a:r>
            <a:r>
              <a:rPr lang="cs-CZ" dirty="0" smtClean="0">
                <a:solidFill>
                  <a:srgbClr val="0070C0"/>
                </a:solidFill>
              </a:rPr>
              <a:t> </a:t>
            </a:r>
            <a:r>
              <a:rPr lang="cs-CZ" dirty="0" err="1" smtClean="0">
                <a:solidFill>
                  <a:srgbClr val="0070C0"/>
                </a:solidFill>
              </a:rPr>
              <a:t>of</a:t>
            </a:r>
            <a:r>
              <a:rPr lang="cs-CZ" dirty="0" smtClean="0">
                <a:solidFill>
                  <a:srgbClr val="0070C0"/>
                </a:solidFill>
              </a:rPr>
              <a:t> </a:t>
            </a:r>
            <a:r>
              <a:rPr lang="cs-CZ" dirty="0" err="1" smtClean="0">
                <a:solidFill>
                  <a:srgbClr val="0070C0"/>
                </a:solidFill>
              </a:rPr>
              <a:t>Moravia</a:t>
            </a:r>
            <a:endParaRPr lang="cs-CZ" dirty="0">
              <a:solidFill>
                <a:srgbClr val="0070C0"/>
              </a:solidFill>
            </a:endParaRPr>
          </a:p>
        </p:txBody>
      </p:sp>
      <p:sp>
        <p:nvSpPr>
          <p:cNvPr id="3" name="Zástupný symbol pro obsah 2"/>
          <p:cNvSpPr>
            <a:spLocks noGrp="1"/>
          </p:cNvSpPr>
          <p:nvPr>
            <p:ph sz="quarter" idx="1"/>
          </p:nvPr>
        </p:nvSpPr>
        <p:spPr/>
        <p:txBody>
          <a:bodyPr>
            <a:normAutofit lnSpcReduction="10000"/>
          </a:bodyPr>
          <a:lstStyle/>
          <a:p>
            <a:r>
              <a:rPr lang="cs-CZ" sz="1800" dirty="0" smtClean="0"/>
              <a:t>Expozice podává přehled vývoje osídlení Moravy od prvních stop člověka na moravském území až po období před vystoupením Slovanů, tj. v časovém úseku zhruba 800 000 let př. n. l. do poloviny 6. st. n. l.</a:t>
            </a:r>
          </a:p>
          <a:p>
            <a:r>
              <a:rPr lang="cs-CZ" sz="1800" dirty="0" smtClean="0"/>
              <a:t>Artefakty představují jednotlivé vývojové etapy a kultury </a:t>
            </a:r>
            <a:br>
              <a:rPr lang="cs-CZ" sz="1800" dirty="0" smtClean="0"/>
            </a:br>
            <a:r>
              <a:rPr lang="cs-CZ" sz="1800" dirty="0" smtClean="0"/>
              <a:t>v chronologické linii, vystaveny jsou také některé unikátní nálezy - depot </a:t>
            </a:r>
            <a:r>
              <a:rPr lang="cs-CZ" sz="1800" dirty="0" smtClean="0"/>
              <a:t>měděných hřiven z </a:t>
            </a:r>
            <a:r>
              <a:rPr lang="cs-CZ" sz="1800" dirty="0" err="1" smtClean="0"/>
              <a:t>Blučiny</a:t>
            </a:r>
            <a:r>
              <a:rPr lang="cs-CZ" sz="1800" dirty="0" smtClean="0"/>
              <a:t>, nálezy zlatých předmětů z různých lokalit, bronzové kování konvice z </a:t>
            </a:r>
            <a:r>
              <a:rPr lang="cs-CZ" sz="1800" dirty="0" err="1" smtClean="0"/>
              <a:t>Brna</a:t>
            </a:r>
            <a:r>
              <a:rPr lang="cs-CZ" sz="1800" dirty="0" smtClean="0"/>
              <a:t>-Maloměřic.</a:t>
            </a:r>
            <a:r>
              <a:rPr lang="cs-CZ" sz="1800" dirty="0" smtClean="0"/>
              <a:t> </a:t>
            </a:r>
          </a:p>
          <a:p>
            <a:endParaRPr lang="cs-CZ" sz="1700" dirty="0" smtClean="0"/>
          </a:p>
          <a:p>
            <a:r>
              <a:rPr lang="cs-CZ" sz="1800" dirty="0" err="1" smtClean="0">
                <a:solidFill>
                  <a:srgbClr val="0070C0"/>
                </a:solidFill>
              </a:rPr>
              <a:t>This</a:t>
            </a:r>
            <a:r>
              <a:rPr lang="cs-CZ" sz="1800" dirty="0" smtClean="0">
                <a:solidFill>
                  <a:srgbClr val="0070C0"/>
                </a:solidFill>
              </a:rPr>
              <a:t> permanent </a:t>
            </a:r>
            <a:r>
              <a:rPr lang="cs-CZ" sz="1800" dirty="0" err="1" smtClean="0">
                <a:solidFill>
                  <a:srgbClr val="0070C0"/>
                </a:solidFill>
              </a:rPr>
              <a:t>exhibition</a:t>
            </a:r>
            <a:r>
              <a:rPr lang="cs-CZ" sz="1800" dirty="0" smtClean="0">
                <a:solidFill>
                  <a:srgbClr val="0070C0"/>
                </a:solidFill>
              </a:rPr>
              <a:t> </a:t>
            </a:r>
            <a:r>
              <a:rPr lang="cs-CZ" sz="1800" dirty="0" err="1" smtClean="0">
                <a:solidFill>
                  <a:srgbClr val="0070C0"/>
                </a:solidFill>
              </a:rPr>
              <a:t>presents</a:t>
            </a:r>
            <a:r>
              <a:rPr lang="cs-CZ" sz="1800" dirty="0" smtClean="0">
                <a:solidFill>
                  <a:srgbClr val="0070C0"/>
                </a:solidFill>
              </a:rPr>
              <a:t> </a:t>
            </a:r>
            <a:r>
              <a:rPr lang="cs-CZ" sz="1800" dirty="0" err="1" smtClean="0">
                <a:solidFill>
                  <a:srgbClr val="0070C0"/>
                </a:solidFill>
              </a:rPr>
              <a:t>the</a:t>
            </a:r>
            <a:r>
              <a:rPr lang="cs-CZ" sz="1800" dirty="0" smtClean="0">
                <a:solidFill>
                  <a:srgbClr val="0070C0"/>
                </a:solidFill>
              </a:rPr>
              <a:t> </a:t>
            </a:r>
            <a:r>
              <a:rPr lang="cs-CZ" sz="1800" dirty="0" err="1" smtClean="0">
                <a:solidFill>
                  <a:srgbClr val="0070C0"/>
                </a:solidFill>
              </a:rPr>
              <a:t>evolution</a:t>
            </a:r>
            <a:r>
              <a:rPr lang="cs-CZ" sz="1800" dirty="0" smtClean="0">
                <a:solidFill>
                  <a:srgbClr val="0070C0"/>
                </a:solidFill>
              </a:rPr>
              <a:t> </a:t>
            </a:r>
            <a:r>
              <a:rPr lang="cs-CZ" sz="1800" dirty="0" err="1" smtClean="0">
                <a:solidFill>
                  <a:srgbClr val="0070C0"/>
                </a:solidFill>
              </a:rPr>
              <a:t>of</a:t>
            </a:r>
            <a:r>
              <a:rPr lang="cs-CZ" sz="1800" dirty="0" smtClean="0">
                <a:solidFill>
                  <a:srgbClr val="0070C0"/>
                </a:solidFill>
              </a:rPr>
              <a:t> </a:t>
            </a:r>
            <a:r>
              <a:rPr lang="cs-CZ" sz="1800" dirty="0" err="1" smtClean="0">
                <a:solidFill>
                  <a:srgbClr val="0070C0"/>
                </a:solidFill>
              </a:rPr>
              <a:t>human</a:t>
            </a:r>
            <a:r>
              <a:rPr lang="cs-CZ" sz="1800" dirty="0" smtClean="0">
                <a:solidFill>
                  <a:srgbClr val="0070C0"/>
                </a:solidFill>
              </a:rPr>
              <a:t> settlement in </a:t>
            </a:r>
            <a:r>
              <a:rPr lang="cs-CZ" sz="1800" dirty="0" err="1" smtClean="0">
                <a:solidFill>
                  <a:srgbClr val="0070C0"/>
                </a:solidFill>
              </a:rPr>
              <a:t>Moravia</a:t>
            </a:r>
            <a:r>
              <a:rPr lang="cs-CZ" sz="1800" dirty="0" smtClean="0">
                <a:solidFill>
                  <a:srgbClr val="0070C0"/>
                </a:solidFill>
              </a:rPr>
              <a:t>  </a:t>
            </a:r>
            <a:r>
              <a:rPr lang="cs-CZ" sz="1800" dirty="0" err="1" smtClean="0">
                <a:solidFill>
                  <a:srgbClr val="0070C0"/>
                </a:solidFill>
              </a:rPr>
              <a:t>from</a:t>
            </a:r>
            <a:r>
              <a:rPr lang="cs-CZ" sz="1800" dirty="0" smtClean="0">
                <a:solidFill>
                  <a:srgbClr val="0070C0"/>
                </a:solidFill>
              </a:rPr>
              <a:t> </a:t>
            </a:r>
            <a:r>
              <a:rPr lang="cs-CZ" sz="1800" dirty="0" err="1" smtClean="0">
                <a:solidFill>
                  <a:srgbClr val="0070C0"/>
                </a:solidFill>
              </a:rPr>
              <a:t>the</a:t>
            </a:r>
            <a:r>
              <a:rPr lang="cs-CZ" sz="1800" dirty="0" smtClean="0">
                <a:solidFill>
                  <a:srgbClr val="0070C0"/>
                </a:solidFill>
              </a:rPr>
              <a:t> </a:t>
            </a:r>
            <a:r>
              <a:rPr lang="cs-CZ" sz="1800" dirty="0" err="1" smtClean="0">
                <a:solidFill>
                  <a:srgbClr val="0070C0"/>
                </a:solidFill>
              </a:rPr>
              <a:t>first</a:t>
            </a:r>
            <a:r>
              <a:rPr lang="cs-CZ" sz="1800" dirty="0" smtClean="0">
                <a:solidFill>
                  <a:srgbClr val="0070C0"/>
                </a:solidFill>
              </a:rPr>
              <a:t> </a:t>
            </a:r>
            <a:r>
              <a:rPr lang="cs-CZ" sz="1800" dirty="0" err="1" smtClean="0">
                <a:solidFill>
                  <a:srgbClr val="0070C0"/>
                </a:solidFill>
              </a:rPr>
              <a:t>human</a:t>
            </a:r>
            <a:r>
              <a:rPr lang="cs-CZ" sz="1800" dirty="0" smtClean="0">
                <a:solidFill>
                  <a:srgbClr val="0070C0"/>
                </a:solidFill>
              </a:rPr>
              <a:t> f</a:t>
            </a:r>
            <a:r>
              <a:rPr lang="en-US" sz="1800" dirty="0" err="1" smtClean="0">
                <a:solidFill>
                  <a:srgbClr val="0070C0"/>
                </a:solidFill>
              </a:rPr>
              <a:t>ootprints</a:t>
            </a:r>
            <a:r>
              <a:rPr lang="en-US" sz="1800" dirty="0" smtClean="0">
                <a:solidFill>
                  <a:srgbClr val="0070C0"/>
                </a:solidFill>
              </a:rPr>
              <a:t> </a:t>
            </a:r>
            <a:r>
              <a:rPr lang="en-US" sz="1800" dirty="0" smtClean="0">
                <a:solidFill>
                  <a:srgbClr val="0070C0"/>
                </a:solidFill>
              </a:rPr>
              <a:t>in the Moravian soil 800 000 years </a:t>
            </a:r>
            <a:r>
              <a:rPr lang="en-US" sz="1800" dirty="0" smtClean="0">
                <a:solidFill>
                  <a:srgbClr val="0070C0"/>
                </a:solidFill>
              </a:rPr>
              <a:t>ago</a:t>
            </a:r>
            <a:r>
              <a:rPr lang="cs-CZ" sz="1800" dirty="0" smtClean="0">
                <a:solidFill>
                  <a:srgbClr val="0070C0"/>
                </a:solidFill>
              </a:rPr>
              <a:t> to </a:t>
            </a:r>
            <a:r>
              <a:rPr lang="cs-CZ" sz="1800" dirty="0" err="1" smtClean="0">
                <a:solidFill>
                  <a:srgbClr val="0070C0"/>
                </a:solidFill>
              </a:rPr>
              <a:t>the</a:t>
            </a:r>
            <a:r>
              <a:rPr lang="cs-CZ" sz="1800" dirty="0" smtClean="0">
                <a:solidFill>
                  <a:srgbClr val="0070C0"/>
                </a:solidFill>
              </a:rPr>
              <a:t> </a:t>
            </a:r>
            <a:r>
              <a:rPr lang="cs-CZ" sz="1800" dirty="0" err="1" smtClean="0">
                <a:solidFill>
                  <a:srgbClr val="0070C0"/>
                </a:solidFill>
              </a:rPr>
              <a:t>Migration</a:t>
            </a:r>
            <a:r>
              <a:rPr lang="cs-CZ" sz="1800" dirty="0" smtClean="0">
                <a:solidFill>
                  <a:srgbClr val="0070C0"/>
                </a:solidFill>
              </a:rPr>
              <a:t> period, </a:t>
            </a:r>
            <a:r>
              <a:rPr lang="cs-CZ" sz="1800" dirty="0" err="1" smtClean="0">
                <a:solidFill>
                  <a:srgbClr val="0070C0"/>
                </a:solidFill>
              </a:rPr>
              <a:t>before</a:t>
            </a:r>
            <a:r>
              <a:rPr lang="cs-CZ" sz="1800" dirty="0" smtClean="0">
                <a:solidFill>
                  <a:srgbClr val="0070C0"/>
                </a:solidFill>
              </a:rPr>
              <a:t> </a:t>
            </a:r>
            <a:r>
              <a:rPr lang="cs-CZ" sz="1800" dirty="0" err="1" smtClean="0">
                <a:solidFill>
                  <a:srgbClr val="0070C0"/>
                </a:solidFill>
              </a:rPr>
              <a:t>the</a:t>
            </a:r>
            <a:r>
              <a:rPr lang="cs-CZ" sz="1800" dirty="0" smtClean="0">
                <a:solidFill>
                  <a:srgbClr val="0070C0"/>
                </a:solidFill>
              </a:rPr>
              <a:t> </a:t>
            </a:r>
            <a:r>
              <a:rPr lang="cs-CZ" sz="1800" dirty="0" err="1" smtClean="0">
                <a:solidFill>
                  <a:srgbClr val="0070C0"/>
                </a:solidFill>
              </a:rPr>
              <a:t>arrival</a:t>
            </a:r>
            <a:r>
              <a:rPr lang="cs-CZ" sz="1800" dirty="0" smtClean="0">
                <a:solidFill>
                  <a:srgbClr val="0070C0"/>
                </a:solidFill>
              </a:rPr>
              <a:t> </a:t>
            </a:r>
            <a:r>
              <a:rPr lang="cs-CZ" sz="1800" dirty="0" err="1" smtClean="0">
                <a:solidFill>
                  <a:srgbClr val="0070C0"/>
                </a:solidFill>
              </a:rPr>
              <a:t>of</a:t>
            </a:r>
            <a:r>
              <a:rPr lang="cs-CZ" sz="1800" dirty="0" smtClean="0">
                <a:solidFill>
                  <a:srgbClr val="0070C0"/>
                </a:solidFill>
              </a:rPr>
              <a:t> </a:t>
            </a:r>
            <a:r>
              <a:rPr lang="cs-CZ" sz="1800" dirty="0" err="1" smtClean="0">
                <a:solidFill>
                  <a:srgbClr val="0070C0"/>
                </a:solidFill>
              </a:rPr>
              <a:t>first</a:t>
            </a:r>
            <a:r>
              <a:rPr lang="cs-CZ" sz="1800" dirty="0" smtClean="0">
                <a:solidFill>
                  <a:srgbClr val="0070C0"/>
                </a:solidFill>
              </a:rPr>
              <a:t> </a:t>
            </a:r>
            <a:r>
              <a:rPr lang="cs-CZ" sz="1800" dirty="0" err="1" smtClean="0">
                <a:solidFill>
                  <a:srgbClr val="0070C0"/>
                </a:solidFill>
              </a:rPr>
              <a:t>Slavs</a:t>
            </a:r>
            <a:r>
              <a:rPr lang="cs-CZ" sz="1800" dirty="0" smtClean="0">
                <a:solidFill>
                  <a:srgbClr val="0070C0"/>
                </a:solidFill>
              </a:rPr>
              <a:t>. </a:t>
            </a:r>
          </a:p>
          <a:p>
            <a:r>
              <a:rPr lang="en-US" sz="1800" dirty="0" smtClean="0">
                <a:solidFill>
                  <a:srgbClr val="0070C0"/>
                </a:solidFill>
              </a:rPr>
              <a:t>In </a:t>
            </a:r>
            <a:r>
              <a:rPr lang="en-US" sz="1800" dirty="0" smtClean="0">
                <a:solidFill>
                  <a:srgbClr val="0070C0"/>
                </a:solidFill>
              </a:rPr>
              <a:t>a chronological line the </a:t>
            </a:r>
            <a:r>
              <a:rPr lang="en-US" sz="1800" dirty="0" err="1" smtClean="0">
                <a:solidFill>
                  <a:srgbClr val="0070C0"/>
                </a:solidFill>
              </a:rPr>
              <a:t>artefacts</a:t>
            </a:r>
            <a:r>
              <a:rPr lang="en-US" sz="1800" dirty="0" smtClean="0">
                <a:solidFill>
                  <a:srgbClr val="0070C0"/>
                </a:solidFill>
              </a:rPr>
              <a:t> present particular evolution periods and cultures, and some unique </a:t>
            </a:r>
            <a:r>
              <a:rPr lang="en-US" sz="1800" dirty="0" smtClean="0">
                <a:solidFill>
                  <a:srgbClr val="0070C0"/>
                </a:solidFill>
              </a:rPr>
              <a:t>f</a:t>
            </a:r>
            <a:r>
              <a:rPr lang="cs-CZ" sz="1800" dirty="0" err="1" smtClean="0">
                <a:solidFill>
                  <a:srgbClr val="0070C0"/>
                </a:solidFill>
              </a:rPr>
              <a:t>ind</a:t>
            </a:r>
            <a:r>
              <a:rPr lang="en-US" sz="1800" dirty="0" smtClean="0">
                <a:solidFill>
                  <a:srgbClr val="0070C0"/>
                </a:solidFill>
              </a:rPr>
              <a:t>s </a:t>
            </a:r>
            <a:r>
              <a:rPr lang="en-US" sz="1800" dirty="0" smtClean="0">
                <a:solidFill>
                  <a:srgbClr val="0070C0"/>
                </a:solidFill>
              </a:rPr>
              <a:t>are </a:t>
            </a:r>
            <a:r>
              <a:rPr lang="en-US" sz="1800" dirty="0" smtClean="0">
                <a:solidFill>
                  <a:srgbClr val="0070C0"/>
                </a:solidFill>
              </a:rPr>
              <a:t>exhibited</a:t>
            </a:r>
            <a:r>
              <a:rPr lang="cs-CZ" sz="1800" dirty="0" smtClean="0">
                <a:solidFill>
                  <a:srgbClr val="0070C0"/>
                </a:solidFill>
              </a:rPr>
              <a:t>:</a:t>
            </a:r>
            <a:r>
              <a:rPr lang="en-US" sz="1800" dirty="0" smtClean="0">
                <a:solidFill>
                  <a:srgbClr val="0070C0"/>
                </a:solidFill>
              </a:rPr>
              <a:t> </a:t>
            </a:r>
            <a:r>
              <a:rPr lang="cs-CZ" sz="1800" dirty="0" err="1" smtClean="0">
                <a:solidFill>
                  <a:srgbClr val="0070C0"/>
                </a:solidFill>
              </a:rPr>
              <a:t>hoard</a:t>
            </a:r>
            <a:r>
              <a:rPr lang="cs-CZ" sz="1800" dirty="0" smtClean="0">
                <a:solidFill>
                  <a:srgbClr val="0070C0"/>
                </a:solidFill>
              </a:rPr>
              <a:t> </a:t>
            </a:r>
            <a:r>
              <a:rPr lang="cs-CZ" sz="1800" dirty="0" err="1" smtClean="0">
                <a:solidFill>
                  <a:srgbClr val="0070C0"/>
                </a:solidFill>
              </a:rPr>
              <a:t>of</a:t>
            </a:r>
            <a:r>
              <a:rPr lang="cs-CZ" sz="1800" dirty="0" smtClean="0">
                <a:solidFill>
                  <a:srgbClr val="0070C0"/>
                </a:solidFill>
              </a:rPr>
              <a:t> </a:t>
            </a:r>
            <a:r>
              <a:rPr lang="en-US" sz="1800" dirty="0" smtClean="0">
                <a:solidFill>
                  <a:srgbClr val="0070C0"/>
                </a:solidFill>
              </a:rPr>
              <a:t>copper </a:t>
            </a:r>
            <a:r>
              <a:rPr lang="en-US" sz="1800" dirty="0" smtClean="0">
                <a:solidFill>
                  <a:srgbClr val="0070C0"/>
                </a:solidFill>
              </a:rPr>
              <a:t>talents from </a:t>
            </a:r>
            <a:r>
              <a:rPr lang="en-US" sz="1800" dirty="0" err="1" smtClean="0">
                <a:solidFill>
                  <a:srgbClr val="0070C0"/>
                </a:solidFill>
              </a:rPr>
              <a:t>Blučina</a:t>
            </a:r>
            <a:r>
              <a:rPr lang="en-US" sz="1800" dirty="0" smtClean="0">
                <a:solidFill>
                  <a:srgbClr val="0070C0"/>
                </a:solidFill>
              </a:rPr>
              <a:t>, golden </a:t>
            </a:r>
            <a:r>
              <a:rPr lang="cs-CZ" sz="1800" dirty="0" err="1" smtClean="0">
                <a:solidFill>
                  <a:srgbClr val="0070C0"/>
                </a:solidFill>
              </a:rPr>
              <a:t>artifa</a:t>
            </a:r>
            <a:r>
              <a:rPr lang="en-US" sz="1800" dirty="0" err="1" smtClean="0">
                <a:solidFill>
                  <a:srgbClr val="0070C0"/>
                </a:solidFill>
              </a:rPr>
              <a:t>cts</a:t>
            </a:r>
            <a:r>
              <a:rPr lang="en-US" sz="1800" dirty="0" smtClean="0">
                <a:solidFill>
                  <a:srgbClr val="0070C0"/>
                </a:solidFill>
              </a:rPr>
              <a:t> </a:t>
            </a:r>
            <a:r>
              <a:rPr lang="en-US" sz="1800" dirty="0" smtClean="0">
                <a:solidFill>
                  <a:srgbClr val="0070C0"/>
                </a:solidFill>
              </a:rPr>
              <a:t>from various places, bronze pot </a:t>
            </a:r>
            <a:r>
              <a:rPr lang="en-US" sz="1800" dirty="0" smtClean="0">
                <a:solidFill>
                  <a:srgbClr val="0070C0"/>
                </a:solidFill>
              </a:rPr>
              <a:t>mounting</a:t>
            </a:r>
            <a:r>
              <a:rPr lang="cs-CZ" sz="1800" dirty="0" smtClean="0">
                <a:solidFill>
                  <a:srgbClr val="0070C0"/>
                </a:solidFill>
              </a:rPr>
              <a:t> </a:t>
            </a:r>
            <a:r>
              <a:rPr lang="en-US" sz="1800" dirty="0" smtClean="0">
                <a:solidFill>
                  <a:srgbClr val="0070C0"/>
                </a:solidFill>
              </a:rPr>
              <a:t>from </a:t>
            </a:r>
            <a:r>
              <a:rPr lang="en-US" sz="1800" dirty="0" smtClean="0">
                <a:solidFill>
                  <a:srgbClr val="0070C0"/>
                </a:solidFill>
              </a:rPr>
              <a:t>Brno-</a:t>
            </a:r>
            <a:r>
              <a:rPr lang="en-US" sz="1800" dirty="0" err="1" smtClean="0">
                <a:solidFill>
                  <a:srgbClr val="0070C0"/>
                </a:solidFill>
              </a:rPr>
              <a:t>Maloměřice</a:t>
            </a:r>
            <a:r>
              <a:rPr lang="en-US" sz="1800" dirty="0" smtClean="0">
                <a:solidFill>
                  <a:srgbClr val="0070C0"/>
                </a:solidFill>
              </a:rPr>
              <a:t>..</a:t>
            </a:r>
            <a:r>
              <a:rPr lang="en-US" sz="1800" dirty="0" smtClean="0"/>
              <a:t> </a:t>
            </a:r>
            <a:endParaRPr lang="cs-CZ" sz="1700" dirty="0"/>
          </a:p>
        </p:txBody>
      </p:sp>
      <p:pic>
        <p:nvPicPr>
          <p:cNvPr id="4" name="Picture 4" descr="C:\Users\Chose\Desktop\11-12\120816.Tesky-Exe\120816-loga\OPVK_MU_vertikal_rgb.tif"/>
          <p:cNvPicPr>
            <a:picLocks noChangeAspect="1" noChangeArrowheads="1"/>
          </p:cNvPicPr>
          <p:nvPr/>
        </p:nvPicPr>
        <p:blipFill>
          <a:blip r:embed="rId2" cstate="print"/>
          <a:srcRect/>
          <a:stretch>
            <a:fillRect/>
          </a:stretch>
        </p:blipFill>
        <p:spPr bwMode="auto">
          <a:xfrm>
            <a:off x="7885113" y="1341438"/>
            <a:ext cx="1258887" cy="55165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Velká Morava</a:t>
            </a:r>
            <a:br>
              <a:rPr lang="cs-CZ" dirty="0" smtClean="0"/>
            </a:br>
            <a:r>
              <a:rPr lang="cs-CZ" dirty="0" smtClean="0">
                <a:solidFill>
                  <a:srgbClr val="0070C0"/>
                </a:solidFill>
              </a:rPr>
              <a:t>Great </a:t>
            </a:r>
            <a:r>
              <a:rPr lang="cs-CZ" dirty="0" err="1" smtClean="0">
                <a:solidFill>
                  <a:srgbClr val="0070C0"/>
                </a:solidFill>
              </a:rPr>
              <a:t>Moravia</a:t>
            </a:r>
            <a:endParaRPr lang="cs-CZ" dirty="0">
              <a:solidFill>
                <a:srgbClr val="0070C0"/>
              </a:solidFill>
            </a:endParaRPr>
          </a:p>
        </p:txBody>
      </p:sp>
      <p:sp>
        <p:nvSpPr>
          <p:cNvPr id="3" name="Zástupný symbol pro obsah 2"/>
          <p:cNvSpPr>
            <a:spLocks noGrp="1"/>
          </p:cNvSpPr>
          <p:nvPr>
            <p:ph sz="quarter" idx="1"/>
          </p:nvPr>
        </p:nvSpPr>
        <p:spPr/>
        <p:txBody>
          <a:bodyPr>
            <a:normAutofit/>
          </a:bodyPr>
          <a:lstStyle/>
          <a:p>
            <a:pPr marL="36000"/>
            <a:r>
              <a:rPr lang="cs-CZ" sz="1700" dirty="0" smtClean="0"/>
              <a:t>T</a:t>
            </a:r>
            <a:r>
              <a:rPr lang="cs-CZ" sz="1700" dirty="0" smtClean="0"/>
              <a:t>ato expozice představuje poklady dokumentující pozoruhodný fenomén Velké Moravy, jednoho z prvních slovanských států. Hlavní pozornost je zaměřena na moravské šperkařství, keramiku, technologickou dovednost </a:t>
            </a:r>
            <a:br>
              <a:rPr lang="cs-CZ" sz="1700" dirty="0" smtClean="0"/>
            </a:br>
            <a:r>
              <a:rPr lang="cs-CZ" sz="1700" dirty="0" smtClean="0"/>
              <a:t>a zručnost moravských umělců. </a:t>
            </a:r>
            <a:r>
              <a:rPr lang="cs-CZ" sz="1700" dirty="0" smtClean="0"/>
              <a:t>Ú</a:t>
            </a:r>
            <a:r>
              <a:rPr lang="cs-CZ" sz="1700" dirty="0" smtClean="0"/>
              <a:t>střední částí expozice je pokladnice </a:t>
            </a:r>
            <a:br>
              <a:rPr lang="cs-CZ" sz="1700" dirty="0" smtClean="0"/>
            </a:br>
            <a:r>
              <a:rPr lang="cs-CZ" sz="1700" dirty="0" smtClean="0"/>
              <a:t>s proslulými a nejkrásnějšími klenoty ze Starého Města u Uherského Hradiště, z Mikulčic a z </a:t>
            </a:r>
            <a:r>
              <a:rPr lang="cs-CZ" sz="1700" dirty="0" err="1" smtClean="0"/>
              <a:t>Břeclavi</a:t>
            </a:r>
            <a:r>
              <a:rPr lang="cs-CZ" sz="1700" dirty="0" smtClean="0"/>
              <a:t>-</a:t>
            </a:r>
            <a:r>
              <a:rPr lang="cs-CZ" sz="1700" dirty="0" err="1" smtClean="0"/>
              <a:t>Pohanska</a:t>
            </a:r>
            <a:r>
              <a:rPr lang="cs-CZ" sz="1700" dirty="0" smtClean="0"/>
              <a:t>. Velkou část návštěvníkovy pozornosti upoutají modely opevněných sídlišť (</a:t>
            </a:r>
            <a:r>
              <a:rPr lang="cs-CZ" sz="1700" dirty="0" err="1" smtClean="0"/>
              <a:t>hradisk</a:t>
            </a:r>
            <a:r>
              <a:rPr lang="cs-CZ" sz="1700" dirty="0" smtClean="0"/>
              <a:t>) u Mikulčic, rekonstrukce šperkařské dílny ze Starého Města a originální dřevěné bednění studny ze stejné lokality. </a:t>
            </a:r>
          </a:p>
          <a:p>
            <a:pPr marL="36000"/>
            <a:r>
              <a:rPr lang="cs-CZ" sz="1700" dirty="0" smtClean="0">
                <a:solidFill>
                  <a:srgbClr val="0070C0"/>
                </a:solidFill>
              </a:rPr>
              <a:t>T</a:t>
            </a:r>
            <a:r>
              <a:rPr lang="en-US" sz="1700" dirty="0" smtClean="0">
                <a:solidFill>
                  <a:srgbClr val="0070C0"/>
                </a:solidFill>
              </a:rPr>
              <a:t>his </a:t>
            </a:r>
            <a:r>
              <a:rPr lang="en-US" sz="1700" dirty="0" smtClean="0">
                <a:solidFill>
                  <a:srgbClr val="0070C0"/>
                </a:solidFill>
              </a:rPr>
              <a:t>exhibition </a:t>
            </a:r>
            <a:r>
              <a:rPr lang="cs-CZ" sz="1700" dirty="0" err="1" smtClean="0">
                <a:solidFill>
                  <a:srgbClr val="0070C0"/>
                </a:solidFill>
              </a:rPr>
              <a:t>presents</a:t>
            </a:r>
            <a:r>
              <a:rPr lang="en-US" sz="1700" dirty="0" smtClean="0">
                <a:solidFill>
                  <a:srgbClr val="0070C0"/>
                </a:solidFill>
              </a:rPr>
              <a:t> </a:t>
            </a:r>
            <a:r>
              <a:rPr lang="en-US" sz="1700" dirty="0" smtClean="0">
                <a:solidFill>
                  <a:srgbClr val="0070C0"/>
                </a:solidFill>
              </a:rPr>
              <a:t>the </a:t>
            </a:r>
            <a:r>
              <a:rPr lang="en-US" sz="1700" dirty="0" smtClean="0">
                <a:solidFill>
                  <a:srgbClr val="0070C0"/>
                </a:solidFill>
              </a:rPr>
              <a:t>treasures </a:t>
            </a:r>
            <a:r>
              <a:rPr lang="en-US" sz="1700" dirty="0" smtClean="0">
                <a:solidFill>
                  <a:srgbClr val="0070C0"/>
                </a:solidFill>
              </a:rPr>
              <a:t>documenting the remarkable phenomenon of Great Moravia, </a:t>
            </a:r>
            <a:r>
              <a:rPr lang="cs-CZ" sz="1700" dirty="0" err="1" smtClean="0">
                <a:solidFill>
                  <a:srgbClr val="0070C0"/>
                </a:solidFill>
              </a:rPr>
              <a:t>one</a:t>
            </a:r>
            <a:r>
              <a:rPr lang="cs-CZ" sz="1700" dirty="0" smtClean="0">
                <a:solidFill>
                  <a:srgbClr val="0070C0"/>
                </a:solidFill>
              </a:rPr>
              <a:t> </a:t>
            </a:r>
            <a:r>
              <a:rPr lang="cs-CZ" sz="1700" dirty="0" err="1" smtClean="0">
                <a:solidFill>
                  <a:srgbClr val="0070C0"/>
                </a:solidFill>
              </a:rPr>
              <a:t>of</a:t>
            </a:r>
            <a:r>
              <a:rPr lang="cs-CZ" sz="1700" dirty="0" smtClean="0">
                <a:solidFill>
                  <a:srgbClr val="0070C0"/>
                </a:solidFill>
              </a:rPr>
              <a:t> </a:t>
            </a:r>
            <a:r>
              <a:rPr lang="cs-CZ" sz="1700" dirty="0" err="1" smtClean="0">
                <a:solidFill>
                  <a:srgbClr val="0070C0"/>
                </a:solidFill>
              </a:rPr>
              <a:t>the</a:t>
            </a:r>
            <a:r>
              <a:rPr lang="en-US" sz="1700" dirty="0" smtClean="0">
                <a:solidFill>
                  <a:srgbClr val="0070C0"/>
                </a:solidFill>
              </a:rPr>
              <a:t> </a:t>
            </a:r>
            <a:r>
              <a:rPr lang="en-US" sz="1700" dirty="0" smtClean="0">
                <a:solidFill>
                  <a:srgbClr val="0070C0"/>
                </a:solidFill>
              </a:rPr>
              <a:t>first Slavonic </a:t>
            </a:r>
            <a:r>
              <a:rPr lang="cs-CZ" sz="1700" dirty="0" err="1" smtClean="0">
                <a:solidFill>
                  <a:srgbClr val="0070C0"/>
                </a:solidFill>
              </a:rPr>
              <a:t>realms</a:t>
            </a:r>
            <a:r>
              <a:rPr lang="en-US" sz="1700" dirty="0" smtClean="0">
                <a:solidFill>
                  <a:srgbClr val="0070C0"/>
                </a:solidFill>
              </a:rPr>
              <a:t>. </a:t>
            </a:r>
            <a:r>
              <a:rPr lang="cs-CZ" sz="1700" dirty="0" err="1" smtClean="0">
                <a:solidFill>
                  <a:srgbClr val="0070C0"/>
                </a:solidFill>
              </a:rPr>
              <a:t>Main</a:t>
            </a:r>
            <a:r>
              <a:rPr lang="cs-CZ" sz="1700" dirty="0" smtClean="0">
                <a:solidFill>
                  <a:srgbClr val="0070C0"/>
                </a:solidFill>
              </a:rPr>
              <a:t> </a:t>
            </a:r>
            <a:r>
              <a:rPr lang="cs-CZ" sz="1700" dirty="0" err="1" smtClean="0">
                <a:solidFill>
                  <a:srgbClr val="0070C0"/>
                </a:solidFill>
              </a:rPr>
              <a:t>attention</a:t>
            </a:r>
            <a:r>
              <a:rPr lang="cs-CZ" sz="1700" dirty="0" smtClean="0">
                <a:solidFill>
                  <a:srgbClr val="0070C0"/>
                </a:solidFill>
              </a:rPr>
              <a:t> </a:t>
            </a:r>
            <a:r>
              <a:rPr lang="cs-CZ" sz="1700" dirty="0" err="1" smtClean="0">
                <a:solidFill>
                  <a:srgbClr val="0070C0"/>
                </a:solidFill>
              </a:rPr>
              <a:t>is</a:t>
            </a:r>
            <a:r>
              <a:rPr lang="cs-CZ" sz="1700" dirty="0" smtClean="0">
                <a:solidFill>
                  <a:srgbClr val="0070C0"/>
                </a:solidFill>
              </a:rPr>
              <a:t> </a:t>
            </a:r>
            <a:r>
              <a:rPr lang="cs-CZ" sz="1700" dirty="0" err="1" smtClean="0">
                <a:solidFill>
                  <a:srgbClr val="0070C0"/>
                </a:solidFill>
              </a:rPr>
              <a:t>focused</a:t>
            </a:r>
            <a:r>
              <a:rPr lang="cs-CZ" sz="1700" dirty="0" smtClean="0">
                <a:solidFill>
                  <a:srgbClr val="0070C0"/>
                </a:solidFill>
              </a:rPr>
              <a:t> to</a:t>
            </a:r>
            <a:r>
              <a:rPr lang="en-US" sz="1700" dirty="0" smtClean="0">
                <a:solidFill>
                  <a:srgbClr val="0070C0"/>
                </a:solidFill>
              </a:rPr>
              <a:t> </a:t>
            </a:r>
            <a:r>
              <a:rPr lang="en-US" sz="1700" dirty="0" smtClean="0">
                <a:solidFill>
                  <a:srgbClr val="0070C0"/>
                </a:solidFill>
              </a:rPr>
              <a:t>Moravian </a:t>
            </a:r>
            <a:r>
              <a:rPr lang="en-US" sz="1700" dirty="0" err="1" smtClean="0">
                <a:solidFill>
                  <a:srgbClr val="0070C0"/>
                </a:solidFill>
              </a:rPr>
              <a:t>jewellery</a:t>
            </a:r>
            <a:r>
              <a:rPr lang="en-US" sz="1700" dirty="0" smtClean="0">
                <a:solidFill>
                  <a:srgbClr val="0070C0"/>
                </a:solidFill>
              </a:rPr>
              <a:t>, pottery, technological skills and handicraft of Moravian craftsmen. The central point of the exhibition </a:t>
            </a:r>
            <a:r>
              <a:rPr lang="cs-CZ" sz="1700" dirty="0" err="1" smtClean="0">
                <a:solidFill>
                  <a:srgbClr val="0070C0"/>
                </a:solidFill>
              </a:rPr>
              <a:t>is</a:t>
            </a:r>
            <a:r>
              <a:rPr lang="en-US" sz="1700" dirty="0" smtClean="0">
                <a:solidFill>
                  <a:srgbClr val="0070C0"/>
                </a:solidFill>
              </a:rPr>
              <a:t> a treasury with the famous and most beautiful jewels from </a:t>
            </a:r>
            <a:r>
              <a:rPr lang="en-US" sz="1700" dirty="0" err="1" smtClean="0">
                <a:solidFill>
                  <a:srgbClr val="0070C0"/>
                </a:solidFill>
              </a:rPr>
              <a:t>Staré</a:t>
            </a:r>
            <a:r>
              <a:rPr lang="en-US" sz="1700" dirty="0" smtClean="0">
                <a:solidFill>
                  <a:srgbClr val="0070C0"/>
                </a:solidFill>
              </a:rPr>
              <a:t> </a:t>
            </a:r>
            <a:r>
              <a:rPr lang="en-US" sz="1700" dirty="0" err="1" smtClean="0">
                <a:solidFill>
                  <a:srgbClr val="0070C0"/>
                </a:solidFill>
              </a:rPr>
              <a:t>Město</a:t>
            </a:r>
            <a:r>
              <a:rPr lang="en-US" sz="1700" dirty="0" smtClean="0">
                <a:solidFill>
                  <a:srgbClr val="0070C0"/>
                </a:solidFill>
              </a:rPr>
              <a:t> near </a:t>
            </a:r>
            <a:r>
              <a:rPr lang="en-US" sz="1700" dirty="0" err="1" smtClean="0">
                <a:solidFill>
                  <a:srgbClr val="0070C0"/>
                </a:solidFill>
              </a:rPr>
              <a:t>Uherské</a:t>
            </a:r>
            <a:r>
              <a:rPr lang="en-US" sz="1700" dirty="0" smtClean="0">
                <a:solidFill>
                  <a:srgbClr val="0070C0"/>
                </a:solidFill>
              </a:rPr>
              <a:t> </a:t>
            </a:r>
            <a:r>
              <a:rPr lang="en-US" sz="1700" dirty="0" err="1" smtClean="0">
                <a:solidFill>
                  <a:srgbClr val="0070C0"/>
                </a:solidFill>
              </a:rPr>
              <a:t>Hradiště</a:t>
            </a:r>
            <a:r>
              <a:rPr lang="en-US" sz="1700" dirty="0" smtClean="0">
                <a:solidFill>
                  <a:srgbClr val="0070C0"/>
                </a:solidFill>
              </a:rPr>
              <a:t>, </a:t>
            </a:r>
            <a:r>
              <a:rPr lang="en-US" sz="1700" dirty="0" err="1" smtClean="0">
                <a:solidFill>
                  <a:srgbClr val="0070C0"/>
                </a:solidFill>
              </a:rPr>
              <a:t>Mikulčice</a:t>
            </a:r>
            <a:r>
              <a:rPr lang="en-US" sz="1700" dirty="0" smtClean="0">
                <a:solidFill>
                  <a:srgbClr val="0070C0"/>
                </a:solidFill>
              </a:rPr>
              <a:t> and </a:t>
            </a:r>
            <a:r>
              <a:rPr lang="en-US" sz="1700" dirty="0" err="1" smtClean="0">
                <a:solidFill>
                  <a:srgbClr val="0070C0"/>
                </a:solidFill>
              </a:rPr>
              <a:t>Břeclav</a:t>
            </a:r>
            <a:r>
              <a:rPr lang="cs-CZ" sz="1700" dirty="0" smtClean="0">
                <a:solidFill>
                  <a:srgbClr val="0070C0"/>
                </a:solidFill>
              </a:rPr>
              <a:t>-</a:t>
            </a:r>
            <a:r>
              <a:rPr lang="en-US" sz="1700" dirty="0" err="1" smtClean="0">
                <a:solidFill>
                  <a:srgbClr val="0070C0"/>
                </a:solidFill>
              </a:rPr>
              <a:t>Pohansko</a:t>
            </a:r>
            <a:r>
              <a:rPr lang="en-US" sz="1700" dirty="0" smtClean="0">
                <a:solidFill>
                  <a:srgbClr val="0070C0"/>
                </a:solidFill>
              </a:rPr>
              <a:t>. A great part of your attention will be attracted by models of the fortified settlements </a:t>
            </a:r>
            <a:r>
              <a:rPr lang="en-US" sz="1700" dirty="0" smtClean="0">
                <a:solidFill>
                  <a:srgbClr val="0070C0"/>
                </a:solidFill>
              </a:rPr>
              <a:t>(</a:t>
            </a:r>
            <a:r>
              <a:rPr lang="cs-CZ" sz="1700" dirty="0" err="1" smtClean="0">
                <a:solidFill>
                  <a:srgbClr val="0070C0"/>
                </a:solidFill>
              </a:rPr>
              <a:t>castles</a:t>
            </a:r>
            <a:r>
              <a:rPr lang="en-US" sz="1700" dirty="0" smtClean="0">
                <a:solidFill>
                  <a:srgbClr val="0070C0"/>
                </a:solidFill>
              </a:rPr>
              <a:t>) </a:t>
            </a:r>
            <a:r>
              <a:rPr lang="en-US" sz="1700" dirty="0" smtClean="0">
                <a:solidFill>
                  <a:srgbClr val="0070C0"/>
                </a:solidFill>
              </a:rPr>
              <a:t>near </a:t>
            </a:r>
            <a:r>
              <a:rPr lang="en-US" sz="1700" dirty="0" err="1" smtClean="0">
                <a:solidFill>
                  <a:srgbClr val="0070C0"/>
                </a:solidFill>
              </a:rPr>
              <a:t>Mikulčice</a:t>
            </a:r>
            <a:r>
              <a:rPr lang="en-US" sz="1700" dirty="0" smtClean="0">
                <a:solidFill>
                  <a:srgbClr val="0070C0"/>
                </a:solidFill>
              </a:rPr>
              <a:t>, reconstruction of a </a:t>
            </a:r>
            <a:r>
              <a:rPr lang="en-US" sz="1700" dirty="0" err="1" smtClean="0">
                <a:solidFill>
                  <a:srgbClr val="0070C0"/>
                </a:solidFill>
              </a:rPr>
              <a:t>jewellery</a:t>
            </a:r>
            <a:r>
              <a:rPr lang="en-US" sz="1700" dirty="0" smtClean="0">
                <a:solidFill>
                  <a:srgbClr val="0070C0"/>
                </a:solidFill>
              </a:rPr>
              <a:t> workshop from </a:t>
            </a:r>
            <a:r>
              <a:rPr lang="en-US" sz="1700" dirty="0" err="1" smtClean="0">
                <a:solidFill>
                  <a:srgbClr val="0070C0"/>
                </a:solidFill>
              </a:rPr>
              <a:t>Staré</a:t>
            </a:r>
            <a:r>
              <a:rPr lang="en-US" sz="1700" dirty="0" smtClean="0">
                <a:solidFill>
                  <a:srgbClr val="0070C0"/>
                </a:solidFill>
              </a:rPr>
              <a:t> </a:t>
            </a:r>
            <a:r>
              <a:rPr lang="en-US" sz="1700" dirty="0" err="1" smtClean="0">
                <a:solidFill>
                  <a:srgbClr val="0070C0"/>
                </a:solidFill>
              </a:rPr>
              <a:t>Město</a:t>
            </a:r>
            <a:r>
              <a:rPr lang="en-US" sz="1700" dirty="0" smtClean="0">
                <a:solidFill>
                  <a:srgbClr val="0070C0"/>
                </a:solidFill>
              </a:rPr>
              <a:t> and original wooden well boarding from the same </a:t>
            </a:r>
            <a:r>
              <a:rPr lang="cs-CZ" sz="1700" dirty="0" err="1" smtClean="0">
                <a:solidFill>
                  <a:srgbClr val="0070C0"/>
                </a:solidFill>
              </a:rPr>
              <a:t>site</a:t>
            </a:r>
            <a:r>
              <a:rPr lang="cs-CZ" sz="1700" dirty="0" smtClean="0">
                <a:solidFill>
                  <a:srgbClr val="0070C0"/>
                </a:solidFill>
              </a:rPr>
              <a:t>.</a:t>
            </a:r>
            <a:endParaRPr lang="cs-CZ" sz="1700" dirty="0">
              <a:solidFill>
                <a:srgbClr val="0070C0"/>
              </a:solidFill>
            </a:endParaRPr>
          </a:p>
        </p:txBody>
      </p:sp>
      <p:pic>
        <p:nvPicPr>
          <p:cNvPr id="4" name="Picture 4" descr="C:\Users\Chose\Desktop\11-12\120816.Tesky-Exe\120816-loga\OPVK_MU_vertikal_rgb.tif"/>
          <p:cNvPicPr>
            <a:picLocks noChangeAspect="1" noChangeArrowheads="1"/>
          </p:cNvPicPr>
          <p:nvPr/>
        </p:nvPicPr>
        <p:blipFill>
          <a:blip r:embed="rId2" cstate="print"/>
          <a:srcRect/>
          <a:stretch>
            <a:fillRect/>
          </a:stretch>
        </p:blipFill>
        <p:spPr bwMode="auto">
          <a:xfrm>
            <a:off x="7885113" y="1341438"/>
            <a:ext cx="1258887" cy="55165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Morava ve středověku</a:t>
            </a:r>
            <a:br>
              <a:rPr lang="cs-CZ" dirty="0" smtClean="0"/>
            </a:br>
            <a:r>
              <a:rPr lang="cs-CZ" dirty="0" err="1" smtClean="0">
                <a:solidFill>
                  <a:srgbClr val="0070C0"/>
                </a:solidFill>
              </a:rPr>
              <a:t>Moravia</a:t>
            </a:r>
            <a:r>
              <a:rPr lang="cs-CZ" dirty="0" smtClean="0">
                <a:solidFill>
                  <a:srgbClr val="0070C0"/>
                </a:solidFill>
              </a:rPr>
              <a:t> in </a:t>
            </a:r>
            <a:r>
              <a:rPr lang="cs-CZ" dirty="0" err="1" smtClean="0">
                <a:solidFill>
                  <a:srgbClr val="0070C0"/>
                </a:solidFill>
              </a:rPr>
              <a:t>Middle</a:t>
            </a:r>
            <a:r>
              <a:rPr lang="cs-CZ" dirty="0" smtClean="0">
                <a:solidFill>
                  <a:srgbClr val="0070C0"/>
                </a:solidFill>
              </a:rPr>
              <a:t> </a:t>
            </a:r>
            <a:r>
              <a:rPr lang="cs-CZ" dirty="0" err="1" smtClean="0">
                <a:solidFill>
                  <a:srgbClr val="0070C0"/>
                </a:solidFill>
              </a:rPr>
              <a:t>Ages</a:t>
            </a:r>
            <a:endParaRPr lang="cs-CZ" dirty="0">
              <a:solidFill>
                <a:srgbClr val="0070C0"/>
              </a:solidFill>
            </a:endParaRPr>
          </a:p>
        </p:txBody>
      </p:sp>
      <p:sp>
        <p:nvSpPr>
          <p:cNvPr id="3" name="Zástupný symbol pro obsah 2"/>
          <p:cNvSpPr>
            <a:spLocks noGrp="1"/>
          </p:cNvSpPr>
          <p:nvPr>
            <p:ph sz="quarter" idx="1"/>
          </p:nvPr>
        </p:nvSpPr>
        <p:spPr/>
        <p:txBody>
          <a:bodyPr>
            <a:normAutofit/>
          </a:bodyPr>
          <a:lstStyle/>
          <a:p>
            <a:r>
              <a:rPr lang="cs-CZ" sz="2000" dirty="0" smtClean="0"/>
              <a:t>Tato expozice ukazuje v chronologické linii hlavní společenské změny přinesené feudalismem po zániku Velké Moravy. Návštěvník může vidět způsob života Moravanů v 10. až 15. století. </a:t>
            </a:r>
            <a:endParaRPr lang="cs-CZ" sz="2000" dirty="0" smtClean="0"/>
          </a:p>
          <a:p>
            <a:r>
              <a:rPr lang="cs-CZ" sz="2000" dirty="0" smtClean="0">
                <a:solidFill>
                  <a:srgbClr val="0070C0"/>
                </a:solidFill>
              </a:rPr>
              <a:t>T</a:t>
            </a:r>
            <a:r>
              <a:rPr lang="en-US" sz="2000" dirty="0" smtClean="0">
                <a:solidFill>
                  <a:srgbClr val="0070C0"/>
                </a:solidFill>
              </a:rPr>
              <a:t>his exhibition shows in a chronological line the main social changes brought by feudalism after Great Moravia ceased. </a:t>
            </a:r>
            <a:r>
              <a:rPr lang="cs-CZ" sz="2000" dirty="0" err="1" smtClean="0">
                <a:solidFill>
                  <a:srgbClr val="0070C0"/>
                </a:solidFill>
              </a:rPr>
              <a:t>The</a:t>
            </a:r>
            <a:r>
              <a:rPr lang="cs-CZ" sz="2000" dirty="0" smtClean="0">
                <a:solidFill>
                  <a:srgbClr val="0070C0"/>
                </a:solidFill>
              </a:rPr>
              <a:t> </a:t>
            </a:r>
            <a:r>
              <a:rPr lang="cs-CZ" sz="2000" dirty="0" err="1" smtClean="0">
                <a:solidFill>
                  <a:srgbClr val="0070C0"/>
                </a:solidFill>
              </a:rPr>
              <a:t>visitor</a:t>
            </a:r>
            <a:r>
              <a:rPr lang="cs-CZ" sz="2000" dirty="0" smtClean="0">
                <a:solidFill>
                  <a:srgbClr val="0070C0"/>
                </a:solidFill>
              </a:rPr>
              <a:t> </a:t>
            </a:r>
            <a:r>
              <a:rPr lang="cs-CZ" sz="2000" dirty="0" err="1" smtClean="0">
                <a:solidFill>
                  <a:srgbClr val="0070C0"/>
                </a:solidFill>
              </a:rPr>
              <a:t>is</a:t>
            </a:r>
            <a:r>
              <a:rPr lang="cs-CZ" sz="2000" dirty="0" smtClean="0">
                <a:solidFill>
                  <a:srgbClr val="0070C0"/>
                </a:solidFill>
              </a:rPr>
              <a:t> </a:t>
            </a:r>
            <a:r>
              <a:rPr lang="cs-CZ" sz="2000" dirty="0" err="1" smtClean="0">
                <a:solidFill>
                  <a:srgbClr val="0070C0"/>
                </a:solidFill>
              </a:rPr>
              <a:t>able</a:t>
            </a:r>
            <a:r>
              <a:rPr lang="cs-CZ" sz="2000" dirty="0" smtClean="0">
                <a:solidFill>
                  <a:srgbClr val="0070C0"/>
                </a:solidFill>
              </a:rPr>
              <a:t> </a:t>
            </a:r>
            <a:r>
              <a:rPr lang="en-US" sz="2000" dirty="0" smtClean="0">
                <a:solidFill>
                  <a:srgbClr val="0070C0"/>
                </a:solidFill>
              </a:rPr>
              <a:t>to see the way Moravian people lived between the 10th and 15th centuries. </a:t>
            </a:r>
            <a:endParaRPr lang="cs-CZ" sz="2000" dirty="0" smtClean="0">
              <a:solidFill>
                <a:srgbClr val="0070C0"/>
              </a:solidFill>
            </a:endParaRPr>
          </a:p>
          <a:p>
            <a:endParaRPr lang="cs-CZ" sz="2000" dirty="0" smtClean="0">
              <a:solidFill>
                <a:srgbClr val="0070C0"/>
              </a:solidFill>
            </a:endParaRPr>
          </a:p>
          <a:p>
            <a:r>
              <a:rPr lang="cs-CZ" sz="2000" dirty="0" smtClean="0"/>
              <a:t>Zdroj/</a:t>
            </a:r>
            <a:r>
              <a:rPr lang="cs-CZ" sz="2000" dirty="0" err="1" smtClean="0">
                <a:solidFill>
                  <a:srgbClr val="0070C0"/>
                </a:solidFill>
              </a:rPr>
              <a:t>source</a:t>
            </a:r>
            <a:r>
              <a:rPr lang="cs-CZ" sz="2000" dirty="0" smtClean="0"/>
              <a:t>: www.</a:t>
            </a:r>
            <a:r>
              <a:rPr lang="cs-CZ" sz="2000" dirty="0" err="1" smtClean="0"/>
              <a:t>mzm.cz</a:t>
            </a:r>
            <a:endParaRPr lang="cs-CZ" sz="2000" dirty="0" smtClean="0"/>
          </a:p>
          <a:p>
            <a:pPr>
              <a:buNone/>
            </a:pPr>
            <a:r>
              <a:rPr lang="en-US" sz="2000" dirty="0" smtClean="0">
                <a:solidFill>
                  <a:srgbClr val="0070C0"/>
                </a:solidFill>
              </a:rPr>
              <a:t> </a:t>
            </a:r>
            <a:endParaRPr lang="cs-CZ" sz="2000" dirty="0">
              <a:solidFill>
                <a:srgbClr val="0070C0"/>
              </a:solidFill>
            </a:endParaRPr>
          </a:p>
        </p:txBody>
      </p:sp>
      <p:pic>
        <p:nvPicPr>
          <p:cNvPr id="4" name="Picture 4" descr="C:\Users\Chose\Desktop\11-12\120816.Tesky-Exe\120816-loga\OPVK_MU_vertikal_rgb.tif"/>
          <p:cNvPicPr>
            <a:picLocks noChangeAspect="1" noChangeArrowheads="1"/>
          </p:cNvPicPr>
          <p:nvPr/>
        </p:nvPicPr>
        <p:blipFill>
          <a:blip r:embed="rId2" cstate="print"/>
          <a:srcRect/>
          <a:stretch>
            <a:fillRect/>
          </a:stretch>
        </p:blipFill>
        <p:spPr bwMode="auto">
          <a:xfrm>
            <a:off x="7885113" y="1341438"/>
            <a:ext cx="1258887" cy="55165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Lokalizace MZM</a:t>
            </a:r>
            <a:br>
              <a:rPr lang="cs-CZ" dirty="0" smtClean="0"/>
            </a:br>
            <a:r>
              <a:rPr lang="cs-CZ" dirty="0" err="1" smtClean="0">
                <a:solidFill>
                  <a:srgbClr val="0070C0"/>
                </a:solidFill>
              </a:rPr>
              <a:t>Localisation</a:t>
            </a:r>
            <a:r>
              <a:rPr lang="cs-CZ" dirty="0" smtClean="0">
                <a:solidFill>
                  <a:srgbClr val="0070C0"/>
                </a:solidFill>
              </a:rPr>
              <a:t> </a:t>
            </a:r>
            <a:r>
              <a:rPr lang="cs-CZ" dirty="0" err="1" smtClean="0">
                <a:solidFill>
                  <a:srgbClr val="0070C0"/>
                </a:solidFill>
              </a:rPr>
              <a:t>of</a:t>
            </a:r>
            <a:r>
              <a:rPr lang="cs-CZ" dirty="0" smtClean="0">
                <a:solidFill>
                  <a:srgbClr val="0070C0"/>
                </a:solidFill>
              </a:rPr>
              <a:t> </a:t>
            </a:r>
            <a:r>
              <a:rPr lang="cs-CZ" dirty="0" err="1" smtClean="0">
                <a:solidFill>
                  <a:srgbClr val="0070C0"/>
                </a:solidFill>
              </a:rPr>
              <a:t>Moravian</a:t>
            </a:r>
            <a:r>
              <a:rPr lang="cs-CZ" dirty="0" smtClean="0">
                <a:solidFill>
                  <a:srgbClr val="0070C0"/>
                </a:solidFill>
              </a:rPr>
              <a:t> Museum</a:t>
            </a:r>
            <a:endParaRPr lang="cs-CZ" dirty="0">
              <a:solidFill>
                <a:srgbClr val="0070C0"/>
              </a:solidFill>
            </a:endParaRPr>
          </a:p>
        </p:txBody>
      </p:sp>
      <p:pic>
        <p:nvPicPr>
          <p:cNvPr id="4" name="Picture 4" descr="C:\Users\Chose\Desktop\11-12\120816.Tesky-Exe\120816-loga\OPVK_MU_vertikal_rgb.tif"/>
          <p:cNvPicPr>
            <a:picLocks noChangeAspect="1" noChangeArrowheads="1"/>
          </p:cNvPicPr>
          <p:nvPr/>
        </p:nvPicPr>
        <p:blipFill>
          <a:blip r:embed="rId2" cstate="print"/>
          <a:srcRect/>
          <a:stretch>
            <a:fillRect/>
          </a:stretch>
        </p:blipFill>
        <p:spPr bwMode="auto">
          <a:xfrm>
            <a:off x="7885113" y="1341438"/>
            <a:ext cx="1258887" cy="5516562"/>
          </a:xfrm>
          <a:prstGeom prst="rect">
            <a:avLst/>
          </a:prstGeom>
          <a:noFill/>
          <a:ln w="9525">
            <a:noFill/>
            <a:miter lim="800000"/>
            <a:headEnd/>
            <a:tailEnd/>
          </a:ln>
        </p:spPr>
      </p:pic>
      <p:pic>
        <p:nvPicPr>
          <p:cNvPr id="3" name="Picture 2" descr="C:\Users\Chose\Desktop\MZM-plan.jpg"/>
          <p:cNvPicPr>
            <a:picLocks noGrp="1" noChangeAspect="1" noChangeArrowheads="1"/>
          </p:cNvPicPr>
          <p:nvPr>
            <p:ph sz="quarter" idx="1"/>
          </p:nvPr>
        </p:nvPicPr>
        <p:blipFill>
          <a:blip r:embed="rId3" cstate="print"/>
          <a:srcRect/>
          <a:stretch>
            <a:fillRect/>
          </a:stretch>
        </p:blipFill>
        <p:spPr bwMode="auto">
          <a:xfrm>
            <a:off x="539552" y="1600200"/>
            <a:ext cx="6912768" cy="51511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412776"/>
            <a:ext cx="7467600" cy="1143000"/>
          </a:xfrm>
        </p:spPr>
        <p:txBody>
          <a:bodyPr/>
          <a:lstStyle/>
          <a:p>
            <a:r>
              <a:rPr lang="cs-CZ" dirty="0" smtClean="0"/>
              <a:t>Na shledanou v MZM</a:t>
            </a:r>
            <a:br>
              <a:rPr lang="cs-CZ" dirty="0" smtClean="0"/>
            </a:br>
            <a:r>
              <a:rPr lang="cs-CZ" dirty="0" err="1" smtClean="0">
                <a:solidFill>
                  <a:srgbClr val="0070C0"/>
                </a:solidFill>
              </a:rPr>
              <a:t>See</a:t>
            </a:r>
            <a:r>
              <a:rPr lang="cs-CZ" dirty="0" smtClean="0">
                <a:solidFill>
                  <a:srgbClr val="0070C0"/>
                </a:solidFill>
              </a:rPr>
              <a:t> </a:t>
            </a:r>
            <a:r>
              <a:rPr lang="cs-CZ" dirty="0" err="1" smtClean="0">
                <a:solidFill>
                  <a:srgbClr val="0070C0"/>
                </a:solidFill>
              </a:rPr>
              <a:t>You</a:t>
            </a:r>
            <a:r>
              <a:rPr lang="cs-CZ" dirty="0" smtClean="0">
                <a:solidFill>
                  <a:srgbClr val="0070C0"/>
                </a:solidFill>
              </a:rPr>
              <a:t> in </a:t>
            </a:r>
            <a:r>
              <a:rPr lang="cs-CZ" dirty="0" err="1" smtClean="0">
                <a:solidFill>
                  <a:srgbClr val="0070C0"/>
                </a:solidFill>
              </a:rPr>
              <a:t>Moraviam</a:t>
            </a:r>
            <a:r>
              <a:rPr lang="cs-CZ" dirty="0" smtClean="0">
                <a:solidFill>
                  <a:srgbClr val="0070C0"/>
                </a:solidFill>
              </a:rPr>
              <a:t> Museum</a:t>
            </a:r>
            <a:endParaRPr lang="cs-CZ" dirty="0">
              <a:solidFill>
                <a:srgbClr val="0070C0"/>
              </a:solidFill>
            </a:endParaRPr>
          </a:p>
        </p:txBody>
      </p:sp>
      <p:pic>
        <p:nvPicPr>
          <p:cNvPr id="4" name="Picture 4" descr="C:\Users\Chose\Desktop\11-12\120816.Tesky-Exe\120816-loga\OPVK_MU_vertikal_rgb.tif"/>
          <p:cNvPicPr>
            <a:picLocks noChangeAspect="1" noChangeArrowheads="1"/>
          </p:cNvPicPr>
          <p:nvPr/>
        </p:nvPicPr>
        <p:blipFill>
          <a:blip r:embed="rId2" cstate="print"/>
          <a:srcRect/>
          <a:stretch>
            <a:fillRect/>
          </a:stretch>
        </p:blipFill>
        <p:spPr bwMode="auto">
          <a:xfrm>
            <a:off x="7885113" y="1341438"/>
            <a:ext cx="1258887" cy="5516562"/>
          </a:xfrm>
          <a:prstGeom prst="rect">
            <a:avLst/>
          </a:prstGeom>
          <a:noFill/>
          <a:ln w="9525">
            <a:noFill/>
            <a:miter lim="800000"/>
            <a:headEnd/>
            <a:tailEnd/>
          </a:ln>
        </p:spPr>
      </p:pic>
      <p:sp>
        <p:nvSpPr>
          <p:cNvPr id="5" name="Zástupný symbol pro obsah 2"/>
          <p:cNvSpPr>
            <a:spLocks noGrp="1"/>
          </p:cNvSpPr>
          <p:nvPr>
            <p:ph sz="quarter" idx="1"/>
          </p:nvPr>
        </p:nvSpPr>
        <p:spPr>
          <a:xfrm>
            <a:off x="457200" y="3501008"/>
            <a:ext cx="7467600" cy="2972944"/>
          </a:xfrm>
        </p:spPr>
        <p:txBody>
          <a:bodyPr/>
          <a:lstStyle/>
          <a:p>
            <a:r>
              <a:rPr lang="cs-CZ" dirty="0" smtClean="0"/>
              <a:t>Datum/ </a:t>
            </a:r>
            <a:r>
              <a:rPr lang="cs-CZ" dirty="0" err="1" smtClean="0">
                <a:solidFill>
                  <a:srgbClr val="0070C0"/>
                </a:solidFill>
              </a:rPr>
              <a:t>Date</a:t>
            </a:r>
            <a:r>
              <a:rPr lang="cs-CZ" dirty="0" smtClean="0"/>
              <a:t>:</a:t>
            </a:r>
          </a:p>
          <a:p>
            <a:r>
              <a:rPr lang="cs-CZ" dirty="0" smtClean="0"/>
              <a:t>Čas/ </a:t>
            </a:r>
            <a:r>
              <a:rPr lang="cs-CZ" dirty="0" err="1" smtClean="0">
                <a:solidFill>
                  <a:srgbClr val="0070C0"/>
                </a:solidFill>
              </a:rPr>
              <a:t>Time</a:t>
            </a:r>
            <a:r>
              <a:rPr lang="cs-CZ" dirty="0" smtClean="0"/>
              <a:t>:</a:t>
            </a:r>
          </a:p>
          <a:p>
            <a:r>
              <a:rPr lang="cs-CZ" dirty="0" smtClean="0"/>
              <a:t>Vstupné/ </a:t>
            </a:r>
            <a:r>
              <a:rPr lang="cs-CZ" dirty="0" err="1" smtClean="0">
                <a:solidFill>
                  <a:srgbClr val="0070C0"/>
                </a:solidFill>
              </a:rPr>
              <a:t>Fee</a:t>
            </a:r>
            <a:r>
              <a:rPr lang="cs-CZ" dirty="0" smtClean="0"/>
              <a:t>:</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TotalTime>
  <Words>116</Words>
  <Application>Microsoft Office PowerPoint</Application>
  <PresentationFormat>Předvádění na obrazovce (4:3)</PresentationFormat>
  <Paragraphs>26</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Arkýř</vt:lpstr>
      <vt:lpstr>MZM Moravian Museum</vt:lpstr>
      <vt:lpstr>Dietrichsteinský palác (MZM) Dietrichstein Palace (Moravian Museum)</vt:lpstr>
      <vt:lpstr>Pravěk Moravy Prehistory of Moravia</vt:lpstr>
      <vt:lpstr>Velká Morava Great Moravia</vt:lpstr>
      <vt:lpstr>Morava ve středověku Moravia in Middle Ages</vt:lpstr>
      <vt:lpstr>Lokalizace MZM Localisation of Moravian Museum</vt:lpstr>
      <vt:lpstr>Na shledanou v MZM See You in Moraviam Museum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Pavilon Anthropos Anthropos pavilion</dc:title>
  <dc:creator>Chose</dc:creator>
  <cp:lastModifiedBy>Chose</cp:lastModifiedBy>
  <cp:revision>17</cp:revision>
  <dcterms:created xsi:type="dcterms:W3CDTF">2013-04-14T18:06:58Z</dcterms:created>
  <dcterms:modified xsi:type="dcterms:W3CDTF">2013-04-14T19:17:27Z</dcterms:modified>
</cp:coreProperties>
</file>