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8"/>
  </p:notesMasterIdLst>
  <p:handoutMasterIdLst>
    <p:handoutMasterId r:id="rId29"/>
  </p:handoutMasterIdLst>
  <p:sldIdLst>
    <p:sldId id="259" r:id="rId3"/>
    <p:sldId id="262" r:id="rId4"/>
    <p:sldId id="312" r:id="rId5"/>
    <p:sldId id="311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04" r:id="rId17"/>
    <p:sldId id="305" r:id="rId18"/>
    <p:sldId id="323" r:id="rId19"/>
    <p:sldId id="328" r:id="rId20"/>
    <p:sldId id="324" r:id="rId21"/>
    <p:sldId id="325" r:id="rId22"/>
    <p:sldId id="326" r:id="rId23"/>
    <p:sldId id="307" r:id="rId24"/>
    <p:sldId id="309" r:id="rId25"/>
    <p:sldId id="327" r:id="rId26"/>
    <p:sldId id="281" r:id="rId27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057"/>
    <a:srgbClr val="66FF66"/>
    <a:srgbClr val="0C0C0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4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6A78CB-0CDA-4888-AE29-37F39D4210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947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FEAE7B-5989-437D-81F7-19CE4312E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179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6761FE-C2CE-4A6B-9A25-1648296C4CB1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150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4D31A-07D8-48ED-B53B-DC855C44B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70274-E5FC-47C6-AAE9-091F7A8E98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DA17C-B902-43DA-9557-C2DDBEEBE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E207-5CCF-4BFF-92C9-0D21CFEE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97C0B-46E6-4DDD-B07F-D2076B9B78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D9894-B6B4-4DFF-B838-9C67BA2DD5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BFA1E-2342-4D4F-885D-6EF607FB5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7E90B-70C3-4E0E-AC43-404ED5A07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ECAAC-973E-4211-9BD8-8873ECF869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06037-00F2-4EE6-87C2-379E8526A9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6C4A-6670-4E35-B639-38698DFF1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DE8F0-4383-4398-8597-C1E9DC8BEF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EE50F-32D7-479D-B08F-7CB7593D44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02E70-FB80-4B5D-B311-97EF98B168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DE878-B2EF-4FBF-A016-572379FB3C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130C1-FE16-41D8-A72C-4A88319D7F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F5F8F-F27F-476A-8DE5-482D5D413F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C2A8-06CD-4957-90A4-67F3C3471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FAF6B-FDF9-48CF-B267-64D58B417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9CD01-BA4F-4B26-BF27-90E955C6B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F019-DE54-4048-AE76-F109E4E015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B99CA-5D59-4595-BD40-18E6400E3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CE8684-EDED-4201-A17D-9E3C0819E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B9419B0-7B5B-4CC9-8B24-1B3F22F105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4437063"/>
            <a:ext cx="6043613" cy="50482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chemeClr val="tx1"/>
                </a:solidFill>
              </a:rPr>
              <a:t/>
            </a:r>
            <a:br>
              <a:rPr lang="cs-CZ" sz="4000" b="1" smtClean="0">
                <a:solidFill>
                  <a:schemeClr val="tx1"/>
                </a:solidFill>
              </a:rPr>
            </a:br>
            <a:endParaRPr lang="cs-CZ" sz="4000" b="1" smtClean="0">
              <a:solidFill>
                <a:schemeClr val="tx1"/>
              </a:solidFill>
            </a:endParaRPr>
          </a:p>
        </p:txBody>
      </p:sp>
      <p:sp>
        <p:nvSpPr>
          <p:cNvPr id="3075" name="Rectangle 14"/>
          <p:cNvSpPr>
            <a:spLocks noChangeArrowheads="1"/>
          </p:cNvSpPr>
          <p:nvPr/>
        </p:nvSpPr>
        <p:spPr bwMode="auto">
          <a:xfrm>
            <a:off x="0" y="1989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6" name="Rectangle 15"/>
          <p:cNvSpPr>
            <a:spLocks noChangeArrowheads="1"/>
          </p:cNvSpPr>
          <p:nvPr/>
        </p:nvSpPr>
        <p:spPr bwMode="auto">
          <a:xfrm>
            <a:off x="0" y="2009775"/>
            <a:ext cx="327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7" name="Rectangle 16"/>
          <p:cNvSpPr>
            <a:spLocks noChangeArrowheads="1"/>
          </p:cNvSpPr>
          <p:nvPr/>
        </p:nvSpPr>
        <p:spPr bwMode="auto">
          <a:xfrm>
            <a:off x="0" y="2852738"/>
            <a:ext cx="6127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0" y="3705225"/>
            <a:ext cx="6127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 charset="0"/>
              </a:rPr>
              <a:t>               </a:t>
            </a:r>
            <a:endParaRPr lang="cs-CZ">
              <a:ea typeface="Times New Roman" pitchFamily="18" charset="0"/>
              <a:cs typeface="TimesNewRomanPSMT" charset="0"/>
            </a:endParaRPr>
          </a:p>
        </p:txBody>
      </p:sp>
      <p:sp>
        <p:nvSpPr>
          <p:cNvPr id="3079" name="Rectangle 22"/>
          <p:cNvSpPr>
            <a:spLocks noChangeArrowheads="1"/>
          </p:cNvSpPr>
          <p:nvPr/>
        </p:nvSpPr>
        <p:spPr bwMode="auto">
          <a:xfrm>
            <a:off x="-765175" y="2566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23"/>
          <p:cNvSpPr>
            <a:spLocks noChangeArrowheads="1"/>
          </p:cNvSpPr>
          <p:nvPr/>
        </p:nvSpPr>
        <p:spPr bwMode="auto">
          <a:xfrm>
            <a:off x="-757238" y="25654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1835150" y="1946275"/>
            <a:ext cx="640873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/>
              <a:t>Japonská studia pro Univerzitu Palackého v Olomouci se zaměřením na modularitu a uplatnění v praxi</a:t>
            </a:r>
          </a:p>
          <a:p>
            <a:pPr algn="ctr"/>
            <a:endParaRPr lang="cs-CZ" sz="3200"/>
          </a:p>
          <a:p>
            <a:pPr algn="ctr"/>
            <a:r>
              <a:rPr lang="cs-CZ" sz="3200" b="1"/>
              <a:t>CZ 1.07/2.2.00/28.0160</a:t>
            </a:r>
            <a:endParaRPr lang="cs-CZ" sz="3200"/>
          </a:p>
        </p:txBody>
      </p:sp>
      <p:sp>
        <p:nvSpPr>
          <p:cNvPr id="3082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7312F-5261-4425-B538-1B0807097536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上司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部下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挨拶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検討する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恐れ入ります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2844" y="1571625"/>
            <a:ext cx="8643998" cy="3357563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242886" y="1814522"/>
            <a:ext cx="8615394" cy="30432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A&gt;</a:t>
            </a:r>
            <a:r>
              <a:rPr lang="ja-JP" altLang="en-US" smtClean="0">
                <a:ea typeface="MS PGothic" pitchFamily="34" charset="-128"/>
              </a:rPr>
              <a:t>　はじめまして、私、～～～の～～と申します。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　　　どうぞ宜しくお願い致します。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B&gt;</a:t>
            </a:r>
            <a:r>
              <a:rPr lang="ja-JP" altLang="en-US" smtClean="0">
                <a:ea typeface="MS PGothic" pitchFamily="34" charset="-128"/>
              </a:rPr>
              <a:t>　はじめまして、私、～～～と申します。</a:t>
            </a:r>
            <a:endParaRPr lang="cs-CZ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　　　こちらこそ、宜しくお願い致します。</a:t>
            </a:r>
            <a:endParaRPr lang="cs-CZ" dirty="0" smtClean="0"/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C0FC5-2C0F-47C1-85DF-D3D6166E0834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6" name="Rounded Rectangle 5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5750" y="1357313"/>
            <a:ext cx="8572500" cy="492920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＞お待たせ致しました。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＞恐れ入りますが、もう一度お名前をお願い致します。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＞私は、～社の～と申します。</a:t>
            </a:r>
            <a:endParaRPr lang="cs-CZ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＞～社の～様でございますね。</a:t>
            </a:r>
            <a:endParaRPr lang="cs-CZ" dirty="0" smtClean="0"/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25AD2-E13C-4DF8-A12D-946A1629723A}" type="slidenum">
              <a:rPr lang="cs-CZ" smtClean="0"/>
              <a:pPr/>
              <a:t>16</a:t>
            </a:fld>
            <a:endParaRPr lang="cs-CZ" smtClean="0"/>
          </a:p>
        </p:txBody>
      </p:sp>
      <p:pic>
        <p:nvPicPr>
          <p:cNvPr id="6" name="Picture 5" descr="meishi koukan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4429132"/>
            <a:ext cx="1285884" cy="128588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786454"/>
          </a:xfrm>
        </p:spPr>
        <p:txBody>
          <a:bodyPr/>
          <a:lstStyle/>
          <a:p>
            <a:pPr algn="ctr">
              <a:buNone/>
            </a:pPr>
            <a:r>
              <a:rPr lang="ja-JP" altLang="en-US" b="1" smtClean="0"/>
              <a:t>お・ごの使い方</a:t>
            </a:r>
            <a:r>
              <a:rPr lang="en-US" altLang="ja-JP" dirty="0" smtClean="0"/>
              <a:t>		</a:t>
            </a:r>
          </a:p>
          <a:p>
            <a:r>
              <a:rPr lang="ja-JP" altLang="en-US" smtClean="0"/>
              <a:t>お名前</a:t>
            </a:r>
            <a:r>
              <a:rPr lang="en-US" altLang="ja-JP" dirty="0" smtClean="0"/>
              <a:t>				</a:t>
            </a:r>
            <a:r>
              <a:rPr lang="ja-JP" altLang="en-US" smtClean="0"/>
              <a:t>ご氏名</a:t>
            </a:r>
            <a:endParaRPr lang="en-US" altLang="ja-JP" dirty="0" smtClean="0"/>
          </a:p>
          <a:p>
            <a:r>
              <a:rPr lang="ja-JP" altLang="en-US" smtClean="0"/>
              <a:t>お住まい</a:t>
            </a:r>
            <a:r>
              <a:rPr lang="en-US" altLang="ja-JP" dirty="0" smtClean="0"/>
              <a:t>			</a:t>
            </a:r>
            <a:r>
              <a:rPr lang="ja-JP" altLang="en-US" smtClean="0"/>
              <a:t>ご住所</a:t>
            </a:r>
            <a:r>
              <a:rPr lang="en-US" altLang="ja-JP" dirty="0" smtClean="0"/>
              <a:t>		</a:t>
            </a:r>
          </a:p>
          <a:p>
            <a:r>
              <a:rPr lang="ja-JP" altLang="en-US" smtClean="0"/>
              <a:t>お考え</a:t>
            </a:r>
            <a:r>
              <a:rPr lang="en-US" altLang="ja-JP" dirty="0" smtClean="0"/>
              <a:t>				</a:t>
            </a:r>
            <a:r>
              <a:rPr lang="ja-JP" altLang="en-US" smtClean="0"/>
              <a:t>ご意見</a:t>
            </a:r>
            <a:endParaRPr lang="en-US" altLang="ja-JP" dirty="0" smtClean="0"/>
          </a:p>
          <a:p>
            <a:r>
              <a:rPr lang="ja-JP" altLang="en-US" smtClean="0"/>
              <a:t>お話</a:t>
            </a:r>
            <a:r>
              <a:rPr lang="en-US" altLang="ja-JP" dirty="0" smtClean="0"/>
              <a:t>				</a:t>
            </a:r>
            <a:r>
              <a:rPr lang="ja-JP" altLang="en-US" smtClean="0"/>
              <a:t>ご挨拶</a:t>
            </a:r>
            <a:endParaRPr lang="en-US" altLang="ja-JP" dirty="0" smtClean="0"/>
          </a:p>
          <a:p>
            <a:r>
              <a:rPr lang="ja-JP" altLang="en-US" smtClean="0"/>
              <a:t>お疲れ</a:t>
            </a:r>
            <a:r>
              <a:rPr lang="en-US" altLang="ja-JP" dirty="0" smtClean="0"/>
              <a:t>				</a:t>
            </a:r>
            <a:r>
              <a:rPr lang="ja-JP" altLang="en-US" smtClean="0"/>
              <a:t>ご苦労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smtClean="0"/>
              <a:t>お電話番号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smtClean="0"/>
              <a:t>お返事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smtClean="0"/>
              <a:t>お約束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15206" y="5000636"/>
            <a:ext cx="1524000" cy="1524000"/>
          </a:xfrm>
          <a:prstGeom prst="rect">
            <a:avLst/>
          </a:prstGeom>
        </p:spPr>
      </p:pic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13" name="Rounded Rectangle 12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90670" y="2499855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来客への応対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3608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28596" y="1000108"/>
            <a:ext cx="8143875" cy="1428744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15206" y="5000636"/>
            <a:ext cx="1524000" cy="1524000"/>
          </a:xfrm>
          <a:prstGeom prst="rect">
            <a:avLst/>
          </a:prstGeom>
        </p:spPr>
      </p:pic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428596" y="1071546"/>
            <a:ext cx="81439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A</a:t>
            </a:r>
            <a:r>
              <a:rPr lang="ja-JP" altLang="en-US" sz="2400" b="1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恐れ入りますが、～（部／課）はどちらでしょうか。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 b="1">
                <a:latin typeface="MS PGothic" pitchFamily="34" charset="-128"/>
                <a:ea typeface="MS PGothic" pitchFamily="34" charset="-128"/>
              </a:rPr>
              <a:t>受付：</a:t>
            </a:r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～（部／課）は～（どこ）でございます。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ご案内いたしますので、どうぞこちらへお越し下さい。</a:t>
            </a:r>
            <a:endParaRPr lang="cs-CZ" sz="24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714375" y="2500306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b="1">
                <a:latin typeface="MS PGothic" pitchFamily="34" charset="-128"/>
                <a:ea typeface="MS PGothic" pitchFamily="34" charset="-128"/>
              </a:rPr>
              <a:t>練習</a:t>
            </a:r>
            <a:endParaRPr lang="en-US" altLang="ja-JP" sz="2400" b="1" dirty="0">
              <a:latin typeface="MS PGothic" pitchFamily="34" charset="-128"/>
              <a:ea typeface="MS PGothic" pitchFamily="34" charset="-128"/>
            </a:endParaRPr>
          </a:p>
          <a:p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１）営業部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３階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２）人事課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エレベーターの左側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３）庶務課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新館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４）製造第一課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 smtClean="0">
                <a:latin typeface="MS PGothic" pitchFamily="34" charset="-128"/>
                <a:ea typeface="MS PGothic" pitchFamily="34" charset="-128"/>
              </a:rPr>
              <a:t>第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２工場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５）企画課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１階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６）営業部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第一工場の２階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７）経理課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キャンティーンの右側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８）品質管理課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 smtClean="0">
                <a:latin typeface="MS PGothic" pitchFamily="34" charset="-128"/>
                <a:ea typeface="MS PGothic" pitchFamily="34" charset="-128"/>
              </a:rPr>
              <a:t>２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階の奥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９）保全課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第一工場の１</a:t>
            </a:r>
            <a:r>
              <a:rPr lang="ja-JP" altLang="en-US" sz="2400" smtClean="0">
                <a:latin typeface="MS PGothic" pitchFamily="34" charset="-128"/>
                <a:ea typeface="MS PGothic" pitchFamily="34" charset="-128"/>
              </a:rPr>
              <a:t>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sz="1600" dirty="0" smtClean="0"/>
              <a:t>Bc. Jana </a:t>
            </a:r>
            <a:r>
              <a:rPr lang="cs-CZ" sz="1600" dirty="0" smtClean="0"/>
              <a:t>Pospíchalová</a:t>
            </a: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993F8A-4EA0-42AB-B07E-81B40857CC84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71563" y="5214938"/>
            <a:ext cx="8072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16.10.2015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14282" y="3429000"/>
            <a:ext cx="8715435" cy="26432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" name="Rounded Rectangle 7"/>
          <p:cNvSpPr/>
          <p:nvPr/>
        </p:nvSpPr>
        <p:spPr>
          <a:xfrm>
            <a:off x="428625" y="1214438"/>
            <a:ext cx="8143875" cy="1428744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C36124-C276-407C-A01A-FE73643E18FA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714375" y="1357313"/>
            <a:ext cx="7786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社内の人について敬称は使いません</a:t>
            </a:r>
            <a:endParaRPr lang="en-US" altLang="ja-JP" sz="2400" b="1" dirty="0" smtClean="0">
              <a:latin typeface="MS Gothic" pitchFamily="49" charset="-128"/>
              <a:ea typeface="MS Gothic" pitchFamily="49" charset="-128"/>
            </a:endParaRPr>
          </a:p>
          <a:p>
            <a:pPr algn="ctr"/>
            <a:endParaRPr lang="en-US" altLang="ja-JP" sz="2400" b="1" dirty="0" smtClean="0">
              <a:latin typeface="MS Gothic" pitchFamily="49" charset="-128"/>
              <a:ea typeface="MS Gothic" pitchFamily="49" charset="-128"/>
            </a:endParaRPr>
          </a:p>
          <a:p>
            <a:pPr algn="ctr"/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大久保部長　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  <a:sym typeface="Wingdings" pitchFamily="2" charset="2"/>
              </a:rPr>
              <a:t>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部長の大久保</a:t>
            </a:r>
            <a:endParaRPr lang="en-US" sz="2400" b="1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14282" y="3429000"/>
            <a:ext cx="85725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～は、た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だいま会議中ですので、こちらで少々お待ち下さい。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～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は、す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ぐ参ります。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～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は、ただいま席をはずしております。</a:t>
            </a: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endParaRPr lang="en-US" sz="2400" b="1" dirty="0"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082" y="5191148"/>
            <a:ext cx="1524000" cy="1524000"/>
          </a:xfrm>
          <a:prstGeom prst="rect">
            <a:avLst/>
          </a:prstGeom>
        </p:spPr>
      </p:pic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4AE6C5-459D-44CE-8E4C-73C0778035DB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428625" y="1214438"/>
            <a:ext cx="8143875" cy="192881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500034" y="1214422"/>
            <a:ext cx="800102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000" b="1">
                <a:ea typeface="MS PGothic" pitchFamily="34" charset="-128"/>
              </a:rPr>
              <a:t>恐れ入りますが、もう一度おっしゃって頂けませんでしょうか。</a:t>
            </a:r>
            <a:endParaRPr lang="en-US" altLang="ja-JP" sz="2000" b="1" dirty="0"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ja-JP" altLang="en-US" sz="2000" b="1">
                <a:ea typeface="MS PGothic" pitchFamily="34" charset="-128"/>
              </a:rPr>
              <a:t>恐れ入りますが、～というのはどういう意味でしょうか。</a:t>
            </a:r>
            <a:endParaRPr lang="en-US" altLang="ja-JP" sz="2000" b="1" dirty="0"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ja-JP" altLang="en-US" sz="2000" b="1">
                <a:ea typeface="MS PGothic" pitchFamily="34" charset="-128"/>
              </a:rPr>
              <a:t>恐れ入りますが、私ではわかりかねますので、係りの者と代わります</a:t>
            </a:r>
            <a:r>
              <a:rPr lang="ja-JP" altLang="en-US" sz="2000" b="1" smtClean="0">
                <a:ea typeface="MS PGothic" pitchFamily="34" charset="-128"/>
              </a:rPr>
              <a:t>。</a:t>
            </a:r>
            <a:endParaRPr lang="cs-CZ" altLang="ja-JP" sz="2000" b="1" dirty="0" smtClean="0">
              <a:ea typeface="MS PGothic" pitchFamily="34" charset="-128"/>
            </a:endParaRPr>
          </a:p>
          <a:p>
            <a:r>
              <a:rPr lang="ja-JP" altLang="en-US" sz="2000" b="1" smtClean="0">
                <a:ea typeface="MS PGothic" pitchFamily="34" charset="-128"/>
              </a:rPr>
              <a:t>少</a:t>
            </a:r>
            <a:r>
              <a:rPr lang="ja-JP" altLang="en-US" sz="2000" b="1">
                <a:ea typeface="MS PGothic" pitchFamily="34" charset="-128"/>
              </a:rPr>
              <a:t>々お待ち下さい。</a:t>
            </a:r>
            <a:endParaRPr lang="en-US" sz="2000" b="1" dirty="0"/>
          </a:p>
        </p:txBody>
      </p:sp>
      <p:sp>
        <p:nvSpPr>
          <p:cNvPr id="8199" name="TextBox 9"/>
          <p:cNvSpPr txBox="1">
            <a:spLocks noChangeArrowheads="1"/>
          </p:cNvSpPr>
          <p:nvPr/>
        </p:nvSpPr>
        <p:spPr bwMode="auto">
          <a:xfrm>
            <a:off x="714375" y="3360738"/>
            <a:ext cx="778668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練習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１）係りの人を呼んでく</a:t>
            </a:r>
            <a:r>
              <a:rPr lang="ja-JP" altLang="en-US" b="1" smtClean="0">
                <a:ea typeface="MS PGothic" pitchFamily="34" charset="-128"/>
              </a:rPr>
              <a:t>る</a:t>
            </a:r>
            <a:r>
              <a:rPr lang="cs-CZ" altLang="ja-JP" b="1" dirty="0" smtClean="0">
                <a:ea typeface="MS PGothic" pitchFamily="34" charset="-128"/>
              </a:rPr>
              <a:t>		</a:t>
            </a:r>
            <a:r>
              <a:rPr lang="ja-JP" altLang="en-US" b="1" smtClean="0">
                <a:ea typeface="MS PGothic" pitchFamily="34" charset="-128"/>
              </a:rPr>
              <a:t>７）担当する課長を呼んで来る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２）担当者と代わ</a:t>
            </a:r>
            <a:r>
              <a:rPr lang="ja-JP" altLang="en-US" b="1" smtClean="0">
                <a:ea typeface="MS PGothic" pitchFamily="34" charset="-128"/>
              </a:rPr>
              <a:t>る</a:t>
            </a:r>
            <a:r>
              <a:rPr lang="cs-CZ" altLang="ja-JP" b="1" dirty="0" smtClean="0">
                <a:ea typeface="MS PGothic" pitchFamily="34" charset="-128"/>
              </a:rPr>
              <a:t>			</a:t>
            </a:r>
            <a:r>
              <a:rPr lang="ja-JP" altLang="en-US" b="1" smtClean="0">
                <a:ea typeface="MS PGothic" pitchFamily="34" charset="-128"/>
              </a:rPr>
              <a:t>８）主任と変わる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３）責任者と代わ</a:t>
            </a:r>
            <a:r>
              <a:rPr lang="ja-JP" altLang="en-US" b="1" smtClean="0">
                <a:ea typeface="MS PGothic" pitchFamily="34" charset="-128"/>
              </a:rPr>
              <a:t>る</a:t>
            </a:r>
            <a:r>
              <a:rPr lang="cs-CZ" altLang="ja-JP" b="1" dirty="0" smtClean="0">
                <a:ea typeface="MS PGothic" pitchFamily="34" charset="-128"/>
              </a:rPr>
              <a:t>			</a:t>
            </a:r>
            <a:r>
              <a:rPr lang="ja-JP" altLang="en-US" b="1" smtClean="0">
                <a:ea typeface="MS PGothic" pitchFamily="34" charset="-128"/>
              </a:rPr>
              <a:t>９）先輩を呼んで来る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４）担当者を呼んで来る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５）プロジェクトリーダーと代わる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６）上司に代わ</a:t>
            </a:r>
            <a:r>
              <a:rPr lang="ja-JP" altLang="en-US" b="1" smtClean="0">
                <a:ea typeface="MS PGothic" pitchFamily="34" charset="-128"/>
              </a:rPr>
              <a:t>る</a:t>
            </a:r>
            <a:endParaRPr lang="en-US" altLang="ja-JP" b="1" dirty="0">
              <a:ea typeface="MS PGothic" pitchFamily="34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50" y="1357313"/>
            <a:ext cx="8572500" cy="464343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357188" y="1600200"/>
            <a:ext cx="8501062" cy="3543300"/>
          </a:xfrm>
        </p:spPr>
        <p:txBody>
          <a:bodyPr/>
          <a:lstStyle/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下記の状況を想像して、どうすれば良いかを書いて、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そしてなぜそう思うかも書いて下さい。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ja-JP" altLang="en-US" sz="2800" dirty="0" smtClean="0">
                <a:ea typeface="MS PGothic" pitchFamily="34" charset="-128"/>
              </a:rPr>
              <a:t>①　</a:t>
            </a:r>
            <a:r>
              <a:rPr lang="ja-JP" sz="2800" dirty="0" smtClean="0">
                <a:ea typeface="MS PGothic" pitchFamily="34" charset="-128"/>
              </a:rPr>
              <a:t>得意先と名刺を交換したい。相手もあなたも同時に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名刺を持あげて受け渡そうとしたい。</a:t>
            </a:r>
            <a:endParaRPr lang="cs-CZ" altLang="ja-JP" sz="2800" dirty="0" smtClean="0"/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相手の名刺より自分の名刺を少し上げて受け渡します。</a:t>
            </a:r>
            <a:endParaRPr lang="cs-CZ" sz="2800" dirty="0" smtClean="0"/>
          </a:p>
          <a:p>
            <a:pPr>
              <a:buFontTx/>
              <a:buNone/>
            </a:pPr>
            <a:r>
              <a:rPr lang="ja-JP" altLang="en-US" sz="2800" dirty="0" smtClean="0">
                <a:ea typeface="MS PGothic" pitchFamily="34" charset="-128"/>
              </a:rPr>
              <a:t>Ｑ＞この</a:t>
            </a:r>
            <a:r>
              <a:rPr lang="ja-JP" sz="2800" dirty="0" smtClean="0">
                <a:ea typeface="MS PGothic" pitchFamily="34" charset="-128"/>
              </a:rPr>
              <a:t>仕方は</a:t>
            </a:r>
            <a:r>
              <a:rPr lang="ja-JP" altLang="en-US" sz="2800" dirty="0" smtClean="0">
                <a:ea typeface="MS PGothic" pitchFamily="34" charset="-128"/>
              </a:rPr>
              <a:t>正しいですか</a:t>
            </a:r>
            <a:r>
              <a:rPr lang="ja-JP" sz="2800" dirty="0" smtClean="0">
                <a:ea typeface="MS PGothic" pitchFamily="34" charset="-128"/>
              </a:rPr>
              <a:t>？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 </a:t>
            </a:r>
          </a:p>
          <a:p>
            <a:endParaRPr lang="cs-CZ" sz="2800" dirty="0" smtClean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30906D-C159-43D7-8A07-C28E0F0C59F0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50" y="1357313"/>
            <a:ext cx="8572500" cy="464343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8215DA-4F43-4146-9947-E5D54444E8C8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75773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②　</a:t>
            </a:r>
            <a:r>
              <a:rPr lang="ja-JP" sz="2800" smtClean="0">
                <a:ea typeface="MS PGothic" pitchFamily="34" charset="-128"/>
              </a:rPr>
              <a:t>あなたは外国人です。名刺は日本語ですが、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裏面はローマ字で書いてあります。</a:t>
            </a:r>
            <a:endParaRPr lang="cs-CZ" altLang="ja-JP" sz="2800" smtClean="0"/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相手日本人です。名刺を受け渡すの時にどの面を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上にしますか（日本語の面・ローマ字の面）。</a:t>
            </a:r>
            <a:endParaRPr lang="cs-CZ" sz="2800" smtClean="0"/>
          </a:p>
          <a:p>
            <a:pPr>
              <a:buFontTx/>
              <a:buNone/>
            </a:pPr>
            <a:r>
              <a:rPr lang="cs-CZ" sz="2800" smtClean="0"/>
              <a:t> </a:t>
            </a:r>
          </a:p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③　</a:t>
            </a:r>
            <a:r>
              <a:rPr lang="ja-JP" sz="2800" smtClean="0">
                <a:ea typeface="MS PGothic" pitchFamily="34" charset="-128"/>
              </a:rPr>
              <a:t>相手の名前を名刺に書き込むのは失礼に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あたりますが相手の名前が難しくて覚えられないと心配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しています</a:t>
            </a:r>
            <a:r>
              <a:rPr lang="ja-JP" altLang="en-US" sz="2800" smtClean="0">
                <a:ea typeface="MS PGothic" pitchFamily="34" charset="-128"/>
              </a:rPr>
              <a:t>。</a:t>
            </a:r>
            <a:r>
              <a:rPr lang="ja-JP" sz="2800" smtClean="0">
                <a:ea typeface="MS PGothic" pitchFamily="34" charset="-128"/>
              </a:rPr>
              <a:t>どうしますか？</a:t>
            </a:r>
            <a:endParaRPr lang="cs-CZ" sz="2800" smtClean="0"/>
          </a:p>
          <a:p>
            <a:endParaRPr lang="cs-CZ" sz="2800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1E88B-8AFD-4961-8B86-B364898B2975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428625" y="1071563"/>
            <a:ext cx="80724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ja-JP" sz="2400" dirty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質問①～③を読んで、解答を簡単に書いて下さい。</a:t>
            </a:r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期</a:t>
            </a:r>
            <a:r>
              <a:rPr lang="ja-JP" altLang="en-US" sz="2400" b="1" dirty="0">
                <a:latin typeface="MS Mincho" pitchFamily="49" charset="-128"/>
                <a:ea typeface="MS Mincho" pitchFamily="49" charset="-128"/>
              </a:rPr>
              <a:t>限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＞</a:t>
            </a:r>
            <a:r>
              <a:rPr lang="cs-CZ" altLang="ja-JP" sz="2400" b="1" dirty="0" smtClean="0">
                <a:latin typeface="MS Mincho" pitchFamily="49" charset="-128"/>
                <a:ea typeface="MS Mincho" pitchFamily="49" charset="-128"/>
              </a:rPr>
              <a:t>10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月</a:t>
            </a:r>
            <a:r>
              <a:rPr lang="cs-CZ" altLang="ja-JP" sz="2400" b="1" dirty="0" smtClean="0">
                <a:latin typeface="MS Mincho" pitchFamily="49" charset="-128"/>
                <a:ea typeface="MS Mincho" pitchFamily="49" charset="-128"/>
              </a:rPr>
              <a:t>23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日</a:t>
            </a:r>
            <a:r>
              <a:rPr lang="ja-JP" altLang="en-US" sz="2400" b="1" dirty="0">
                <a:latin typeface="MS Mincho" pitchFamily="49" charset="-128"/>
                <a:ea typeface="MS Mincho" pitchFamily="49" charset="-128"/>
              </a:rPr>
              <a:t>（金）</a:t>
            </a:r>
            <a:endParaRPr lang="en-US" altLang="ja-JP" sz="2400" b="1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57158" y="2071678"/>
            <a:ext cx="3286148" cy="5857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10" name="Picture 9" descr="messag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429000"/>
            <a:ext cx="1514466" cy="1545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5981BE-2E5C-485A-A3AC-9F20C41E6098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授業内容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語彙チェック</a:t>
            </a:r>
            <a:endParaRPr lang="en-US" altLang="ja-JP" dirty="0" smtClean="0"/>
          </a:p>
          <a:p>
            <a:r>
              <a:rPr lang="ja-JP" altLang="en-US" smtClean="0"/>
              <a:t>第一課＞　</a:t>
            </a:r>
            <a:r>
              <a:rPr lang="ja-JP" altLang="en-US" b="1" smtClean="0"/>
              <a:t>名刺交換</a:t>
            </a:r>
            <a:endParaRPr lang="en-US" altLang="ja-JP" b="1" dirty="0" smtClean="0"/>
          </a:p>
          <a:p>
            <a:r>
              <a:rPr lang="ja-JP" altLang="en-US" smtClean="0"/>
              <a:t>第二課＞</a:t>
            </a:r>
            <a:r>
              <a:rPr lang="ja-JP" altLang="en-US" b="1" smtClean="0"/>
              <a:t>　来客への応対</a:t>
            </a:r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97C0B-46E6-4DDD-B07F-D2076B9B78D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総務部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丁寧</a:t>
            </a:r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な</a:t>
            </a:r>
            <a:endParaRPr lang="cs-CZ" altLang="ja-JP" sz="9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お</a:t>
            </a:r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辞儀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名刺入れ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確認する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役職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工場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488</Words>
  <Application>Microsoft Office PowerPoint</Application>
  <PresentationFormat>Předvádění na obrazovce (4:3)</PresentationFormat>
  <Paragraphs>142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MS Gothic</vt:lpstr>
      <vt:lpstr>MS Mincho</vt:lpstr>
      <vt:lpstr>MS PGothic</vt:lpstr>
      <vt:lpstr>TimesNewRomanPSMT</vt:lpstr>
      <vt:lpstr>Arial</vt:lpstr>
      <vt:lpstr>Times New Roman</vt:lpstr>
      <vt:lpstr>Wingdings</vt:lpstr>
      <vt:lpstr>Vlastní návrh</vt:lpstr>
      <vt:lpstr>Výchozí návrh</vt:lpstr>
      <vt:lpstr> </vt:lpstr>
      <vt:lpstr>Obchodní Japonština Bc. Jana Pospíchalová</vt:lpstr>
      <vt:lpstr>授業内容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UP Olomouc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Svubova Jana</cp:lastModifiedBy>
  <cp:revision>138</cp:revision>
  <dcterms:created xsi:type="dcterms:W3CDTF">2009-02-24T14:51:48Z</dcterms:created>
  <dcterms:modified xsi:type="dcterms:W3CDTF">2015-10-14T12:34:47Z</dcterms:modified>
</cp:coreProperties>
</file>