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8" r:id="rId2"/>
  </p:sldMasterIdLst>
  <p:notesMasterIdLst>
    <p:notesMasterId r:id="rId25"/>
  </p:notesMasterIdLst>
  <p:handoutMasterIdLst>
    <p:handoutMasterId r:id="rId26"/>
  </p:handoutMasterIdLst>
  <p:sldIdLst>
    <p:sldId id="259" r:id="rId3"/>
    <p:sldId id="262" r:id="rId4"/>
    <p:sldId id="318" r:id="rId5"/>
    <p:sldId id="326" r:id="rId6"/>
    <p:sldId id="327" r:id="rId7"/>
    <p:sldId id="319" r:id="rId8"/>
    <p:sldId id="320" r:id="rId9"/>
    <p:sldId id="321" r:id="rId10"/>
    <p:sldId id="322" r:id="rId11"/>
    <p:sldId id="323" r:id="rId12"/>
    <p:sldId id="324" r:id="rId13"/>
    <p:sldId id="305" r:id="rId14"/>
    <p:sldId id="325" r:id="rId15"/>
    <p:sldId id="328" r:id="rId16"/>
    <p:sldId id="311" r:id="rId17"/>
    <p:sldId id="312" r:id="rId18"/>
    <p:sldId id="313" r:id="rId19"/>
    <p:sldId id="314" r:id="rId20"/>
    <p:sldId id="315" r:id="rId21"/>
    <p:sldId id="316" r:id="rId22"/>
    <p:sldId id="329" r:id="rId23"/>
    <p:sldId id="281" r:id="rId24"/>
  </p:sldIdLst>
  <p:sldSz cx="9144000" cy="6858000" type="screen4x3"/>
  <p:notesSz cx="6669088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E057"/>
    <a:srgbClr val="66FF66"/>
    <a:srgbClr val="0C0C0C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90" autoAdjust="0"/>
    <p:restoredTop sz="94624" autoAdjust="0"/>
  </p:normalViewPr>
  <p:slideViewPr>
    <p:cSldViewPr>
      <p:cViewPr varScale="1">
        <p:scale>
          <a:sx n="87" d="100"/>
          <a:sy n="87" d="100"/>
        </p:scale>
        <p:origin x="157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4" d="100"/>
          <a:sy n="74" d="100"/>
        </p:scale>
        <p:origin x="-1584" y="-96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5B4BE577-C188-411B-918C-1E59F18A73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2583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1F9F357A-6D3A-4EA6-81E1-CD8F493B86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26341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FFFED1-4461-436F-9C89-A01CD74AF3F3}" type="slidenum">
              <a:rPr lang="cs-CZ" smtClean="0"/>
              <a:pPr/>
              <a:t>1</a:t>
            </a:fld>
            <a:endParaRPr lang="cs-CZ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00638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E784FF-9985-4F29-BDFF-CBF5FC2A2F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203D9E-4FF9-4157-8E68-8C8F8FEF54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C9D838-45D9-4D17-BB12-DC3BAD64B25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0F4CA4-BE0B-40BA-B364-28A6935867E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5258BF-E7C1-4D45-B69A-B0C1D78865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F8ADD4-5D55-4A79-A0E9-E33C06BAA5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835150" y="1600200"/>
            <a:ext cx="3349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37175" y="1600200"/>
            <a:ext cx="3349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9D2C6F-D5FE-4C72-A83D-8E8D63A15E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CB7194-C8D2-4A1A-AABF-21211DF0C16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0DE7AE-454F-4F4D-8035-180388B8DA0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85E936-9DA1-4965-A186-4DE9C30C7E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B062E4-1B1B-4141-9B55-ED263A427E5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57835A-EC30-48B7-9F39-BF04297039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4344AD-4282-4780-A3C1-4F0360BA9F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8389A5-D1BB-4AD5-957D-F5FC030885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973888" y="274638"/>
            <a:ext cx="1712912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835150" y="274638"/>
            <a:ext cx="4986338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C113F4-2E75-4FD3-9E1A-86BFBF79F79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16284-BC9D-45B4-8B20-B73D5F90A30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5D6811-4091-4288-A31B-598524CFA4A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E58803-5FD2-49BD-B0EB-337EE2E718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FE4E4E-31F1-4DDE-A1C8-D26F929A92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C6A913-3B21-45E4-9571-01D027157BB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F4104A-54F9-42F9-88BD-5E98518841B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D9D2FC-2112-43BE-BC66-79AEBC7F8C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EC44EA2A-FBAC-488D-844C-01EFDC9FF1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35150" y="274638"/>
            <a:ext cx="68516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35150" y="1600200"/>
            <a:ext cx="685165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B95579C8-9717-4103-993A-1B80A708460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1700213" cy="4652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08175" y="4437063"/>
            <a:ext cx="6043613" cy="504825"/>
          </a:xfrm>
        </p:spPr>
        <p:txBody>
          <a:bodyPr/>
          <a:lstStyle/>
          <a:p>
            <a:pPr eaLnBrk="1" hangingPunct="1"/>
            <a:r>
              <a:rPr lang="cs-CZ" sz="4000" b="1" smtClean="0">
                <a:solidFill>
                  <a:schemeClr val="tx1"/>
                </a:solidFill>
              </a:rPr>
              <a:t/>
            </a:r>
            <a:br>
              <a:rPr lang="cs-CZ" sz="4000" b="1" smtClean="0">
                <a:solidFill>
                  <a:schemeClr val="tx1"/>
                </a:solidFill>
              </a:rPr>
            </a:br>
            <a:endParaRPr lang="cs-CZ" sz="4000" b="1" smtClean="0">
              <a:solidFill>
                <a:schemeClr val="tx1"/>
              </a:solidFill>
            </a:endParaRPr>
          </a:p>
        </p:txBody>
      </p:sp>
      <p:sp>
        <p:nvSpPr>
          <p:cNvPr id="3075" name="Rectangle 14"/>
          <p:cNvSpPr>
            <a:spLocks noChangeArrowheads="1"/>
          </p:cNvSpPr>
          <p:nvPr/>
        </p:nvSpPr>
        <p:spPr bwMode="auto">
          <a:xfrm>
            <a:off x="0" y="19891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76" name="Rectangle 15"/>
          <p:cNvSpPr>
            <a:spLocks noChangeArrowheads="1"/>
          </p:cNvSpPr>
          <p:nvPr/>
        </p:nvSpPr>
        <p:spPr bwMode="auto">
          <a:xfrm>
            <a:off x="0" y="2009775"/>
            <a:ext cx="3270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cs-CZ" sz="800">
                <a:solidFill>
                  <a:srgbClr val="808080"/>
                </a:solidFill>
                <a:ea typeface="Times New Roman" pitchFamily="18" charset="0"/>
                <a:cs typeface="TimesNewRomanPSMT"/>
              </a:rPr>
              <a:t>     </a:t>
            </a:r>
            <a:endParaRPr lang="cs-CZ">
              <a:ea typeface="Times New Roman" pitchFamily="18" charset="0"/>
              <a:cs typeface="TimesNewRomanPSMT"/>
            </a:endParaRPr>
          </a:p>
        </p:txBody>
      </p:sp>
      <p:sp>
        <p:nvSpPr>
          <p:cNvPr id="3077" name="Rectangle 16"/>
          <p:cNvSpPr>
            <a:spLocks noChangeArrowheads="1"/>
          </p:cNvSpPr>
          <p:nvPr/>
        </p:nvSpPr>
        <p:spPr bwMode="auto">
          <a:xfrm>
            <a:off x="0" y="2852738"/>
            <a:ext cx="612775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cs-CZ" sz="800">
                <a:solidFill>
                  <a:srgbClr val="808080"/>
                </a:solidFill>
                <a:ea typeface="Times New Roman" pitchFamily="18" charset="0"/>
                <a:cs typeface="TimesNewRomanPSMT"/>
              </a:rPr>
              <a:t>               </a:t>
            </a:r>
            <a:endParaRPr lang="cs-CZ">
              <a:ea typeface="Times New Roman" pitchFamily="18" charset="0"/>
              <a:cs typeface="TimesNewRomanPSMT"/>
            </a:endParaRPr>
          </a:p>
        </p:txBody>
      </p:sp>
      <p:sp>
        <p:nvSpPr>
          <p:cNvPr id="3078" name="Rectangle 17"/>
          <p:cNvSpPr>
            <a:spLocks noChangeArrowheads="1"/>
          </p:cNvSpPr>
          <p:nvPr/>
        </p:nvSpPr>
        <p:spPr bwMode="auto">
          <a:xfrm>
            <a:off x="0" y="3705225"/>
            <a:ext cx="61277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cs-CZ" sz="800">
                <a:solidFill>
                  <a:srgbClr val="808080"/>
                </a:solidFill>
                <a:ea typeface="Times New Roman" pitchFamily="18" charset="0"/>
                <a:cs typeface="TimesNewRomanPSMT"/>
              </a:rPr>
              <a:t>               </a:t>
            </a:r>
            <a:endParaRPr lang="cs-CZ">
              <a:ea typeface="Times New Roman" pitchFamily="18" charset="0"/>
              <a:cs typeface="TimesNewRomanPSMT"/>
            </a:endParaRPr>
          </a:p>
        </p:txBody>
      </p:sp>
      <p:sp>
        <p:nvSpPr>
          <p:cNvPr id="3079" name="Rectangle 22"/>
          <p:cNvSpPr>
            <a:spLocks noChangeArrowheads="1"/>
          </p:cNvSpPr>
          <p:nvPr/>
        </p:nvSpPr>
        <p:spPr bwMode="auto">
          <a:xfrm>
            <a:off x="-765175" y="2566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80" name="Rectangle 23"/>
          <p:cNvSpPr>
            <a:spLocks noChangeArrowheads="1"/>
          </p:cNvSpPr>
          <p:nvPr/>
        </p:nvSpPr>
        <p:spPr bwMode="auto">
          <a:xfrm>
            <a:off x="-757238" y="2565400"/>
            <a:ext cx="9144001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81" name="Rectangle 24"/>
          <p:cNvSpPr>
            <a:spLocks noChangeArrowheads="1"/>
          </p:cNvSpPr>
          <p:nvPr/>
        </p:nvSpPr>
        <p:spPr bwMode="auto">
          <a:xfrm>
            <a:off x="1835150" y="1946275"/>
            <a:ext cx="6408738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cs-CZ" sz="3200" b="1"/>
              <a:t>Japonská studia pro Univerzitu Palackého v Olomouci se zaměřením na modularitu a uplatnění v praxi</a:t>
            </a:r>
          </a:p>
          <a:p>
            <a:pPr algn="ctr"/>
            <a:endParaRPr lang="cs-CZ" sz="3200"/>
          </a:p>
          <a:p>
            <a:pPr algn="ctr"/>
            <a:r>
              <a:rPr lang="cs-CZ" sz="3200" b="1"/>
              <a:t>CZ 1.07/2.2.00/28.0160</a:t>
            </a:r>
            <a:endParaRPr lang="cs-CZ" sz="3200"/>
          </a:p>
        </p:txBody>
      </p:sp>
      <p:sp>
        <p:nvSpPr>
          <p:cNvPr id="3082" name="Zástupný symbol pro číslo snímku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DFF58D6-59C3-4A0A-9E48-CFA825C7B177}" type="slidenum">
              <a:rPr lang="cs-CZ" smtClean="0"/>
              <a:pPr/>
              <a:t>1</a:t>
            </a:fld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85ACB7-A9DD-4BE3-B99E-46BC6BBE2EFD}" type="slidenum">
              <a:rPr lang="cs-CZ" smtClean="0"/>
              <a:pPr/>
              <a:t>10</a:t>
            </a:fld>
            <a:endParaRPr lang="cs-CZ" smtClean="0"/>
          </a:p>
        </p:txBody>
      </p:sp>
      <p:cxnSp>
        <p:nvCxnSpPr>
          <p:cNvPr id="6" name="Přímá spojnice 5"/>
          <p:cNvCxnSpPr/>
          <p:nvPr/>
        </p:nvCxnSpPr>
        <p:spPr>
          <a:xfrm>
            <a:off x="179388" y="981075"/>
            <a:ext cx="8640762" cy="0"/>
          </a:xfrm>
          <a:prstGeom prst="line">
            <a:avLst/>
          </a:prstGeom>
          <a:ln>
            <a:headEnd type="diamond" w="med" len="med"/>
            <a:tailEnd type="diamond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1857356" y="2285992"/>
            <a:ext cx="5143536" cy="242889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7200" b="1" dirty="0" smtClean="0">
                <a:solidFill>
                  <a:srgbClr val="002060"/>
                </a:solidFill>
                <a:latin typeface="+mj-ea"/>
                <a:ea typeface="+mj-ea"/>
              </a:rPr>
              <a:t>根回し</a:t>
            </a:r>
            <a:endParaRPr lang="cs-CZ" sz="7200" b="1" dirty="0">
              <a:solidFill>
                <a:srgbClr val="00206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596455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85ACB7-A9DD-4BE3-B99E-46BC6BBE2EFD}" type="slidenum">
              <a:rPr lang="cs-CZ" smtClean="0"/>
              <a:pPr/>
              <a:t>11</a:t>
            </a:fld>
            <a:endParaRPr lang="cs-CZ" smtClean="0"/>
          </a:p>
        </p:txBody>
      </p:sp>
      <p:cxnSp>
        <p:nvCxnSpPr>
          <p:cNvPr id="6" name="Přímá spojnice 5"/>
          <p:cNvCxnSpPr/>
          <p:nvPr/>
        </p:nvCxnSpPr>
        <p:spPr>
          <a:xfrm>
            <a:off x="179388" y="981075"/>
            <a:ext cx="8640762" cy="0"/>
          </a:xfrm>
          <a:prstGeom prst="line">
            <a:avLst/>
          </a:prstGeom>
          <a:ln>
            <a:headEnd type="diamond" w="med" len="med"/>
            <a:tailEnd type="diamond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1857356" y="2285992"/>
            <a:ext cx="5143536" cy="242889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7200" b="1" dirty="0">
                <a:solidFill>
                  <a:srgbClr val="002060"/>
                </a:solidFill>
                <a:latin typeface="+mj-ea"/>
                <a:ea typeface="+mj-ea"/>
              </a:rPr>
              <a:t>用件</a:t>
            </a:r>
            <a:endParaRPr lang="cs-CZ" sz="7200" b="1" dirty="0">
              <a:solidFill>
                <a:srgbClr val="00206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530713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itle 1"/>
          <p:cNvSpPr>
            <a:spLocks noGrp="1"/>
          </p:cNvSpPr>
          <p:nvPr>
            <p:ph type="title"/>
          </p:nvPr>
        </p:nvSpPr>
        <p:spPr>
          <a:xfrm>
            <a:off x="493713" y="115888"/>
            <a:ext cx="8229600" cy="1143000"/>
          </a:xfrm>
        </p:spPr>
        <p:txBody>
          <a:bodyPr/>
          <a:lstStyle/>
          <a:p>
            <a:r>
              <a:rPr lang="ja-JP" altLang="en-US" dirty="0" smtClean="0">
                <a:ea typeface="MS PGothic" pitchFamily="34" charset="-128"/>
              </a:rPr>
              <a:t>来客への対応　纏め</a:t>
            </a:r>
            <a:endParaRPr lang="cs-CZ" dirty="0" smtClean="0"/>
          </a:p>
        </p:txBody>
      </p:sp>
      <p:sp>
        <p:nvSpPr>
          <p:cNvPr id="614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CA3BBF-3ECD-4B3B-8AC2-A9412FF51147}" type="slidenum">
              <a:rPr lang="cs-CZ" smtClean="0"/>
              <a:pPr/>
              <a:t>12</a:t>
            </a:fld>
            <a:endParaRPr lang="cs-CZ" smtClean="0"/>
          </a:p>
        </p:txBody>
      </p:sp>
      <p:cxnSp>
        <p:nvCxnSpPr>
          <p:cNvPr id="10" name="Přímá spojnice 9"/>
          <p:cNvCxnSpPr/>
          <p:nvPr/>
        </p:nvCxnSpPr>
        <p:spPr>
          <a:xfrm>
            <a:off x="179388" y="981075"/>
            <a:ext cx="8640762" cy="0"/>
          </a:xfrm>
          <a:prstGeom prst="line">
            <a:avLst/>
          </a:prstGeom>
          <a:ln>
            <a:headEnd type="diamond" w="med" len="med"/>
            <a:tailEnd type="diamond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pSp>
        <p:nvGrpSpPr>
          <p:cNvPr id="3" name="Skupina 2"/>
          <p:cNvGrpSpPr/>
          <p:nvPr/>
        </p:nvGrpSpPr>
        <p:grpSpPr>
          <a:xfrm>
            <a:off x="427831" y="1746455"/>
            <a:ext cx="8143875" cy="1643058"/>
            <a:chOff x="428625" y="1214438"/>
            <a:chExt cx="8143875" cy="1643058"/>
          </a:xfrm>
        </p:grpSpPr>
        <p:sp>
          <p:nvSpPr>
            <p:cNvPr id="6150" name="TextBox 5"/>
            <p:cNvSpPr txBox="1">
              <a:spLocks noChangeArrowheads="1"/>
            </p:cNvSpPr>
            <p:nvPr/>
          </p:nvSpPr>
          <p:spPr bwMode="auto">
            <a:xfrm>
              <a:off x="589744" y="1365694"/>
              <a:ext cx="7820050" cy="13849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altLang="ja-JP" sz="2400" b="1" dirty="0">
                  <a:latin typeface="MS PGothic" pitchFamily="34" charset="-128"/>
                  <a:ea typeface="MS PGothic" pitchFamily="34" charset="-128"/>
                </a:rPr>
                <a:t>A</a:t>
              </a:r>
              <a:r>
                <a:rPr lang="ja-JP" altLang="en-US" sz="2400" b="1" dirty="0">
                  <a:latin typeface="MS PGothic" pitchFamily="34" charset="-128"/>
                  <a:ea typeface="MS PGothic" pitchFamily="34" charset="-128"/>
                </a:rPr>
                <a:t>：</a:t>
              </a:r>
              <a:r>
                <a:rPr lang="en-US" altLang="ja-JP" sz="2400" dirty="0">
                  <a:latin typeface="MS PGothic" pitchFamily="34" charset="-128"/>
                  <a:ea typeface="MS PGothic" pitchFamily="34" charset="-128"/>
                </a:rPr>
                <a:t>	</a:t>
              </a:r>
              <a:r>
                <a:rPr lang="ja-JP" altLang="en-US" sz="2400" b="1" dirty="0">
                  <a:latin typeface="MS PGothic" pitchFamily="34" charset="-128"/>
                  <a:ea typeface="MS PGothic" pitchFamily="34" charset="-128"/>
                </a:rPr>
                <a:t>恐れ入りますが、～</a:t>
              </a:r>
              <a:r>
                <a:rPr lang="ja-JP" altLang="en-US" sz="2400" dirty="0">
                  <a:latin typeface="MS PGothic" pitchFamily="34" charset="-128"/>
                  <a:ea typeface="MS PGothic" pitchFamily="34" charset="-128"/>
                </a:rPr>
                <a:t>（部／課）</a:t>
              </a:r>
              <a:r>
                <a:rPr lang="ja-JP" altLang="en-US" sz="2400" b="1" dirty="0">
                  <a:latin typeface="MS PGothic" pitchFamily="34" charset="-128"/>
                  <a:ea typeface="MS PGothic" pitchFamily="34" charset="-128"/>
                </a:rPr>
                <a:t>はどちらでしょうか。</a:t>
              </a:r>
              <a:endParaRPr lang="en-US" altLang="ja-JP" sz="2400" b="1" dirty="0">
                <a:latin typeface="MS PGothic" pitchFamily="34" charset="-128"/>
                <a:ea typeface="MS PGothic" pitchFamily="34" charset="-128"/>
              </a:endParaRPr>
            </a:p>
            <a:p>
              <a:r>
                <a:rPr lang="ja-JP" altLang="en-US" sz="2400" b="1" dirty="0">
                  <a:latin typeface="MS PGothic" pitchFamily="34" charset="-128"/>
                  <a:ea typeface="MS PGothic" pitchFamily="34" charset="-128"/>
                </a:rPr>
                <a:t>受付：</a:t>
              </a:r>
              <a:r>
                <a:rPr lang="en-US" altLang="ja-JP" sz="2400" b="1" dirty="0">
                  <a:latin typeface="MS PGothic" pitchFamily="34" charset="-128"/>
                  <a:ea typeface="MS PGothic" pitchFamily="34" charset="-128"/>
                </a:rPr>
                <a:t>	</a:t>
              </a:r>
              <a:r>
                <a:rPr lang="ja-JP" altLang="en-US" sz="2400" b="1" dirty="0">
                  <a:latin typeface="MS PGothic" pitchFamily="34" charset="-128"/>
                  <a:ea typeface="MS PGothic" pitchFamily="34" charset="-128"/>
                </a:rPr>
                <a:t>～</a:t>
              </a:r>
              <a:r>
                <a:rPr lang="ja-JP" altLang="en-US" sz="2400" dirty="0">
                  <a:latin typeface="MS PGothic" pitchFamily="34" charset="-128"/>
                  <a:ea typeface="MS PGothic" pitchFamily="34" charset="-128"/>
                </a:rPr>
                <a:t>（部／課）</a:t>
              </a:r>
              <a:r>
                <a:rPr lang="ja-JP" altLang="en-US" sz="2400" b="1" dirty="0">
                  <a:latin typeface="MS PGothic" pitchFamily="34" charset="-128"/>
                  <a:ea typeface="MS PGothic" pitchFamily="34" charset="-128"/>
                </a:rPr>
                <a:t>は～</a:t>
              </a:r>
              <a:r>
                <a:rPr lang="ja-JP" altLang="en-US" sz="2400" dirty="0">
                  <a:latin typeface="MS PGothic" pitchFamily="34" charset="-128"/>
                  <a:ea typeface="MS PGothic" pitchFamily="34" charset="-128"/>
                </a:rPr>
                <a:t>（どこ）</a:t>
              </a:r>
              <a:r>
                <a:rPr lang="ja-JP" altLang="en-US" sz="2400" b="1" dirty="0">
                  <a:latin typeface="MS PGothic" pitchFamily="34" charset="-128"/>
                  <a:ea typeface="MS PGothic" pitchFamily="34" charset="-128"/>
                </a:rPr>
                <a:t>でございます。</a:t>
              </a:r>
              <a:endParaRPr lang="en-US" altLang="ja-JP" sz="2400" b="1" dirty="0">
                <a:latin typeface="MS PGothic" pitchFamily="34" charset="-128"/>
                <a:ea typeface="MS PGothic" pitchFamily="34" charset="-128"/>
              </a:endParaRPr>
            </a:p>
            <a:p>
              <a:pPr>
                <a:lnSpc>
                  <a:spcPct val="150000"/>
                </a:lnSpc>
              </a:pPr>
              <a:r>
                <a:rPr lang="en-US" altLang="ja-JP" sz="2400" b="1" dirty="0">
                  <a:latin typeface="MS PGothic" pitchFamily="34" charset="-128"/>
                  <a:ea typeface="MS PGothic" pitchFamily="34" charset="-128"/>
                </a:rPr>
                <a:t>	</a:t>
              </a:r>
              <a:r>
                <a:rPr lang="ja-JP" altLang="en-US" sz="2400" b="1" dirty="0">
                  <a:latin typeface="MS PGothic" pitchFamily="34" charset="-128"/>
                  <a:ea typeface="MS PGothic" pitchFamily="34" charset="-128"/>
                </a:rPr>
                <a:t>ご案内いたしますので、どうぞこちらへお越し下さい。</a:t>
              </a:r>
              <a:endParaRPr lang="cs-CZ" sz="2400" b="1" dirty="0">
                <a:latin typeface="MS PGothic" pitchFamily="34" charset="-128"/>
                <a:ea typeface="MS PGothic" pitchFamily="34" charset="-128"/>
              </a:endParaRP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428625" y="1214438"/>
              <a:ext cx="8143875" cy="1643058"/>
            </a:xfrm>
            <a:prstGeom prst="roundRect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 sz="2400" dirty="0"/>
            </a:p>
          </p:txBody>
        </p:sp>
      </p:grpSp>
      <p:sp>
        <p:nvSpPr>
          <p:cNvPr id="12" name="Obdélník 11"/>
          <p:cNvSpPr/>
          <p:nvPr/>
        </p:nvSpPr>
        <p:spPr>
          <a:xfrm>
            <a:off x="0" y="27384"/>
            <a:ext cx="179388" cy="6858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493713" y="4322088"/>
            <a:ext cx="8143875" cy="1643058"/>
            <a:chOff x="493713" y="4322088"/>
            <a:chExt cx="8143875" cy="1643058"/>
          </a:xfrm>
        </p:grpSpPr>
        <p:sp>
          <p:nvSpPr>
            <p:cNvPr id="13" name="TextBox 5"/>
            <p:cNvSpPr txBox="1">
              <a:spLocks noChangeArrowheads="1"/>
            </p:cNvSpPr>
            <p:nvPr/>
          </p:nvSpPr>
          <p:spPr bwMode="auto">
            <a:xfrm>
              <a:off x="715169" y="4543452"/>
              <a:ext cx="7786688" cy="1200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ja-JP" altLang="en-US" sz="2400" b="1" dirty="0" smtClean="0">
                  <a:latin typeface="MS Gothic" pitchFamily="49" charset="-128"/>
                  <a:ea typeface="MS Gothic" pitchFamily="49" charset="-128"/>
                </a:rPr>
                <a:t>①　</a:t>
              </a:r>
              <a:r>
                <a:rPr lang="ja-JP" altLang="en-US" sz="2400" b="1" u="sng" dirty="0" smtClean="0">
                  <a:latin typeface="MS Gothic" pitchFamily="49" charset="-128"/>
                  <a:ea typeface="MS Gothic" pitchFamily="49" charset="-128"/>
                </a:rPr>
                <a:t>社</a:t>
              </a:r>
              <a:r>
                <a:rPr lang="ja-JP" altLang="en-US" sz="2400" b="1" u="sng" dirty="0">
                  <a:latin typeface="MS Gothic" pitchFamily="49" charset="-128"/>
                  <a:ea typeface="MS Gothic" pitchFamily="49" charset="-128"/>
                </a:rPr>
                <a:t>内</a:t>
              </a:r>
              <a:r>
                <a:rPr lang="ja-JP" altLang="en-US" sz="2400" b="1" dirty="0">
                  <a:latin typeface="MS Gothic" pitchFamily="49" charset="-128"/>
                  <a:ea typeface="MS Gothic" pitchFamily="49" charset="-128"/>
                </a:rPr>
                <a:t>の人について</a:t>
              </a:r>
              <a:r>
                <a:rPr lang="ja-JP" altLang="en-US" sz="2400" b="1" u="sng" dirty="0">
                  <a:latin typeface="MS Gothic" pitchFamily="49" charset="-128"/>
                  <a:ea typeface="MS Gothic" pitchFamily="49" charset="-128"/>
                </a:rPr>
                <a:t>敬称は使いません</a:t>
              </a:r>
              <a:endParaRPr lang="en-US" altLang="ja-JP" sz="2400" b="1" u="sng" dirty="0">
                <a:latin typeface="MS Gothic" pitchFamily="49" charset="-128"/>
                <a:ea typeface="MS Gothic" pitchFamily="49" charset="-128"/>
              </a:endParaRPr>
            </a:p>
            <a:p>
              <a:endParaRPr lang="en-US" altLang="ja-JP" sz="2400" b="1" dirty="0">
                <a:latin typeface="MS Gothic" pitchFamily="49" charset="-128"/>
                <a:ea typeface="MS Gothic" pitchFamily="49" charset="-128"/>
              </a:endParaRPr>
            </a:p>
            <a:p>
              <a:r>
                <a:rPr lang="ja-JP" altLang="en-US" sz="2400" b="1" dirty="0" smtClean="0">
                  <a:latin typeface="MS Gothic" pitchFamily="49" charset="-128"/>
                  <a:ea typeface="MS Gothic" pitchFamily="49" charset="-128"/>
                </a:rPr>
                <a:t>②　大</a:t>
              </a:r>
              <a:r>
                <a:rPr lang="ja-JP" altLang="en-US" sz="2400" b="1" dirty="0">
                  <a:latin typeface="MS Gothic" pitchFamily="49" charset="-128"/>
                  <a:ea typeface="MS Gothic" pitchFamily="49" charset="-128"/>
                </a:rPr>
                <a:t>久保部長　　</a:t>
              </a:r>
              <a:r>
                <a:rPr lang="ja-JP" altLang="en-US" sz="2400" b="1" dirty="0">
                  <a:latin typeface="MS Gothic" pitchFamily="49" charset="-128"/>
                  <a:ea typeface="MS Gothic" pitchFamily="49" charset="-128"/>
                  <a:sym typeface="Wingdings" pitchFamily="2" charset="2"/>
                </a:rPr>
                <a:t>　</a:t>
              </a:r>
              <a:r>
                <a:rPr lang="ja-JP" altLang="en-US" sz="2400" b="1" dirty="0">
                  <a:latin typeface="MS Gothic" pitchFamily="49" charset="-128"/>
                  <a:ea typeface="MS Gothic" pitchFamily="49" charset="-128"/>
                </a:rPr>
                <a:t>部長の大久</a:t>
              </a:r>
              <a:r>
                <a:rPr lang="ja-JP" altLang="en-US" sz="2400" b="1" dirty="0" smtClean="0">
                  <a:latin typeface="MS Gothic" pitchFamily="49" charset="-128"/>
                  <a:ea typeface="MS Gothic" pitchFamily="49" charset="-128"/>
                </a:rPr>
                <a:t>保</a:t>
              </a:r>
              <a:endParaRPr lang="en-US" altLang="ja-JP" sz="2400" b="1" dirty="0">
                <a:latin typeface="MS Gothic" pitchFamily="49" charset="-128"/>
                <a:ea typeface="MS Gothic" pitchFamily="49" charset="-128"/>
              </a:endParaRPr>
            </a:p>
          </p:txBody>
        </p:sp>
        <p:sp>
          <p:nvSpPr>
            <p:cNvPr id="14" name="Rounded Rectangle 10"/>
            <p:cNvSpPr/>
            <p:nvPr/>
          </p:nvSpPr>
          <p:spPr>
            <a:xfrm>
              <a:off x="493713" y="4322088"/>
              <a:ext cx="8143875" cy="1643058"/>
            </a:xfrm>
            <a:prstGeom prst="roundRect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 sz="24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itle 1"/>
          <p:cNvSpPr>
            <a:spLocks noGrp="1"/>
          </p:cNvSpPr>
          <p:nvPr>
            <p:ph type="title"/>
          </p:nvPr>
        </p:nvSpPr>
        <p:spPr>
          <a:xfrm>
            <a:off x="493713" y="115888"/>
            <a:ext cx="8229600" cy="1143000"/>
          </a:xfrm>
        </p:spPr>
        <p:txBody>
          <a:bodyPr/>
          <a:lstStyle/>
          <a:p>
            <a:r>
              <a:rPr lang="ja-JP" altLang="en-US" dirty="0" smtClean="0">
                <a:ea typeface="MS PGothic" pitchFamily="34" charset="-128"/>
              </a:rPr>
              <a:t>来客への対応　纏め</a:t>
            </a:r>
            <a:endParaRPr lang="cs-CZ" dirty="0" smtClean="0"/>
          </a:p>
        </p:txBody>
      </p:sp>
      <p:sp>
        <p:nvSpPr>
          <p:cNvPr id="614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CA3BBF-3ECD-4B3B-8AC2-A9412FF51147}" type="slidenum">
              <a:rPr lang="cs-CZ" smtClean="0"/>
              <a:pPr/>
              <a:t>13</a:t>
            </a:fld>
            <a:endParaRPr lang="cs-CZ" smtClean="0"/>
          </a:p>
        </p:txBody>
      </p:sp>
      <p:cxnSp>
        <p:nvCxnSpPr>
          <p:cNvPr id="10" name="Přímá spojnice 9"/>
          <p:cNvCxnSpPr/>
          <p:nvPr/>
        </p:nvCxnSpPr>
        <p:spPr>
          <a:xfrm>
            <a:off x="179388" y="981075"/>
            <a:ext cx="8640762" cy="0"/>
          </a:xfrm>
          <a:prstGeom prst="line">
            <a:avLst/>
          </a:prstGeom>
          <a:ln>
            <a:headEnd type="diamond" w="med" len="med"/>
            <a:tailEnd type="diamond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2" name="Obdélník 11"/>
          <p:cNvSpPr/>
          <p:nvPr/>
        </p:nvSpPr>
        <p:spPr>
          <a:xfrm>
            <a:off x="0" y="27384"/>
            <a:ext cx="179388" cy="6858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542925" y="1934767"/>
            <a:ext cx="8143875" cy="3493026"/>
            <a:chOff x="527667" y="1232118"/>
            <a:chExt cx="8143875" cy="3493026"/>
          </a:xfrm>
        </p:grpSpPr>
        <p:sp>
          <p:nvSpPr>
            <p:cNvPr id="14" name="Rounded Rectangle 10"/>
            <p:cNvSpPr/>
            <p:nvPr/>
          </p:nvSpPr>
          <p:spPr>
            <a:xfrm>
              <a:off x="527667" y="1232118"/>
              <a:ext cx="8143875" cy="3493026"/>
            </a:xfrm>
            <a:prstGeom prst="roundRect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 sz="2400" dirty="0"/>
            </a:p>
          </p:txBody>
        </p:sp>
        <p:sp>
          <p:nvSpPr>
            <p:cNvPr id="15" name="TextBox 7"/>
            <p:cNvSpPr txBox="1">
              <a:spLocks noChangeArrowheads="1"/>
            </p:cNvSpPr>
            <p:nvPr/>
          </p:nvSpPr>
          <p:spPr bwMode="auto">
            <a:xfrm>
              <a:off x="715169" y="1581949"/>
              <a:ext cx="7786688" cy="26776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buFont typeface="Arial" pitchFamily="34" charset="0"/>
                <a:buChar char="•"/>
              </a:pPr>
              <a:r>
                <a:rPr lang="ja-JP" altLang="en-US" sz="2400" b="1" dirty="0">
                  <a:ea typeface="MS PGothic" pitchFamily="34" charset="-128"/>
                </a:rPr>
                <a:t>恐れ入りますが、もう一度おっしゃって頂けませんでしょうか。</a:t>
              </a:r>
              <a:endParaRPr lang="en-US" altLang="ja-JP" sz="2400" b="1" dirty="0">
                <a:ea typeface="MS PGothic" pitchFamily="34" charset="-128"/>
              </a:endParaRPr>
            </a:p>
            <a:p>
              <a:pPr>
                <a:buFont typeface="Arial" pitchFamily="34" charset="0"/>
                <a:buChar char="•"/>
              </a:pPr>
              <a:endParaRPr lang="en-US" sz="2400" b="1" dirty="0"/>
            </a:p>
            <a:p>
              <a:pPr>
                <a:buFont typeface="Arial" pitchFamily="34" charset="0"/>
                <a:buChar char="•"/>
              </a:pPr>
              <a:r>
                <a:rPr lang="ja-JP" altLang="en-US" sz="2400" b="1" dirty="0">
                  <a:ea typeface="MS PGothic" pitchFamily="34" charset="-128"/>
                </a:rPr>
                <a:t>恐れ入りますが、～というのはどういう意味でしょうか。</a:t>
              </a:r>
              <a:endParaRPr lang="en-US" altLang="ja-JP" sz="2400" b="1" dirty="0">
                <a:ea typeface="MS PGothic" pitchFamily="34" charset="-128"/>
              </a:endParaRPr>
            </a:p>
            <a:p>
              <a:pPr>
                <a:buFont typeface="Arial" pitchFamily="34" charset="0"/>
                <a:buChar char="•"/>
              </a:pPr>
              <a:endParaRPr lang="en-US" sz="2400" b="1" dirty="0"/>
            </a:p>
            <a:p>
              <a:pPr>
                <a:buFont typeface="Arial" pitchFamily="34" charset="0"/>
                <a:buChar char="•"/>
              </a:pPr>
              <a:r>
                <a:rPr lang="ja-JP" altLang="en-US" sz="2400" b="1" dirty="0">
                  <a:ea typeface="MS PGothic" pitchFamily="34" charset="-128"/>
                </a:rPr>
                <a:t>恐れ入りますが、私ではわかりかねますので、係りの者と代わります</a:t>
              </a:r>
              <a:r>
                <a:rPr lang="ja-JP" altLang="en-US" sz="2400" b="1" dirty="0" smtClean="0">
                  <a:ea typeface="MS PGothic" pitchFamily="34" charset="-128"/>
                </a:rPr>
                <a:t>。少</a:t>
              </a:r>
              <a:r>
                <a:rPr lang="ja-JP" altLang="en-US" sz="2400" b="1" dirty="0">
                  <a:ea typeface="MS PGothic" pitchFamily="34" charset="-128"/>
                </a:rPr>
                <a:t>々お待ち下さい。</a:t>
              </a:r>
              <a:endParaRPr lang="en-US" sz="24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858078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5892" y="1916832"/>
            <a:ext cx="8229600" cy="1143000"/>
          </a:xfrm>
        </p:spPr>
        <p:txBody>
          <a:bodyPr/>
          <a:lstStyle/>
          <a:p>
            <a:r>
              <a:rPr lang="ja-JP" altLang="en-US" sz="6000" b="1" dirty="0" smtClean="0"/>
              <a:t>電話を受ける</a:t>
            </a:r>
            <a:endParaRPr lang="cs-CZ" sz="60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57835A-EC30-48B7-9F39-BF042970393D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0" y="27384"/>
            <a:ext cx="179388" cy="6858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4829" y="3861048"/>
            <a:ext cx="2371725" cy="192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2207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79388" y="1628775"/>
            <a:ext cx="8785225" cy="3455988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315" name="Nadpis 1"/>
          <p:cNvSpPr>
            <a:spLocks noGrp="1"/>
          </p:cNvSpPr>
          <p:nvPr>
            <p:ph type="title"/>
          </p:nvPr>
        </p:nvSpPr>
        <p:spPr>
          <a:xfrm>
            <a:off x="457200" y="9525"/>
            <a:ext cx="8229600" cy="1143000"/>
          </a:xfrm>
        </p:spPr>
        <p:txBody>
          <a:bodyPr/>
          <a:lstStyle/>
          <a:p>
            <a:r>
              <a:rPr lang="ja-JP" altLang="en-US" smtClean="0">
                <a:ea typeface="MS PGothic" pitchFamily="34" charset="-128"/>
              </a:rPr>
              <a:t>第</a:t>
            </a:r>
            <a:r>
              <a:rPr lang="en-US" altLang="ja-JP" smtClean="0">
                <a:ea typeface="MS PGothic" pitchFamily="34" charset="-128"/>
              </a:rPr>
              <a:t>3</a:t>
            </a:r>
            <a:r>
              <a:rPr lang="ja-JP" altLang="en-US" smtClean="0">
                <a:ea typeface="MS PGothic" pitchFamily="34" charset="-128"/>
              </a:rPr>
              <a:t>課　電話を受ける</a:t>
            </a:r>
            <a:endParaRPr lang="en-US" smtClean="0"/>
          </a:p>
        </p:txBody>
      </p:sp>
      <p:sp>
        <p:nvSpPr>
          <p:cNvPr id="13316" name="Zástupný symbol pro obsah 2"/>
          <p:cNvSpPr>
            <a:spLocks noGrp="1"/>
          </p:cNvSpPr>
          <p:nvPr>
            <p:ph idx="1"/>
          </p:nvPr>
        </p:nvSpPr>
        <p:spPr>
          <a:xfrm>
            <a:off x="395288" y="1773238"/>
            <a:ext cx="8507412" cy="316865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ja-JP" smtClean="0">
                <a:ea typeface="MS PGothic" pitchFamily="34" charset="-128"/>
              </a:rPr>
              <a:t>A&gt;</a:t>
            </a:r>
            <a:r>
              <a:rPr lang="ja-JP" altLang="en-US" smtClean="0">
                <a:ea typeface="MS PGothic" pitchFamily="34" charset="-128"/>
              </a:rPr>
              <a:t>　はい、～（社）の～部でございます。</a:t>
            </a:r>
            <a:endParaRPr lang="en-US" altLang="ja-JP" smtClean="0">
              <a:ea typeface="MS PGothic" pitchFamily="34" charset="-128"/>
            </a:endParaRPr>
          </a:p>
          <a:p>
            <a:pPr marL="0" indent="0">
              <a:buFontTx/>
              <a:buNone/>
            </a:pPr>
            <a:r>
              <a:rPr lang="en-US" altLang="ja-JP" smtClean="0">
                <a:ea typeface="MS PGothic" pitchFamily="34" charset="-128"/>
              </a:rPr>
              <a:t>B&gt;	</a:t>
            </a:r>
            <a:r>
              <a:rPr lang="ja-JP" altLang="en-US" smtClean="0">
                <a:ea typeface="MS PGothic" pitchFamily="34" charset="-128"/>
              </a:rPr>
              <a:t>私、～（社）の～（名前）と申します。</a:t>
            </a:r>
            <a:endParaRPr lang="en-US" altLang="ja-JP" smtClean="0">
              <a:ea typeface="MS PGothic" pitchFamily="34" charset="-128"/>
            </a:endParaRPr>
          </a:p>
          <a:p>
            <a:pPr marL="0" indent="0">
              <a:buFontTx/>
              <a:buNone/>
            </a:pPr>
            <a:r>
              <a:rPr lang="ja-JP" altLang="en-US" smtClean="0">
                <a:ea typeface="MS PGothic" pitchFamily="34" charset="-128"/>
              </a:rPr>
              <a:t>いつもお世話になっております。</a:t>
            </a:r>
            <a:endParaRPr lang="en-US" altLang="ja-JP" smtClean="0">
              <a:ea typeface="MS PGothic" pitchFamily="34" charset="-128"/>
            </a:endParaRPr>
          </a:p>
          <a:p>
            <a:pPr marL="0" indent="0">
              <a:buFontTx/>
              <a:buNone/>
            </a:pPr>
            <a:r>
              <a:rPr lang="en-US" altLang="ja-JP" smtClean="0">
                <a:ea typeface="MS PGothic" pitchFamily="34" charset="-128"/>
              </a:rPr>
              <a:t>A&gt;	</a:t>
            </a:r>
            <a:r>
              <a:rPr lang="ja-JP" altLang="en-US" smtClean="0">
                <a:ea typeface="MS PGothic" pitchFamily="34" charset="-128"/>
              </a:rPr>
              <a:t>～（社）の～様でいらっしゃいますね。こちらこそお世話になっております。</a:t>
            </a:r>
            <a:endParaRPr lang="en-US" smtClean="0"/>
          </a:p>
        </p:txBody>
      </p:sp>
      <p:sp>
        <p:nvSpPr>
          <p:cNvPr id="13317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92B769-12BC-49F9-89F8-6576D2E255C5}" type="slidenum">
              <a:rPr lang="cs-CZ" smtClean="0"/>
              <a:pPr/>
              <a:t>15</a:t>
            </a:fld>
            <a:endParaRPr lang="cs-CZ" smtClean="0"/>
          </a:p>
        </p:txBody>
      </p:sp>
      <p:cxnSp>
        <p:nvCxnSpPr>
          <p:cNvPr id="6" name="Přímá spojnice 5"/>
          <p:cNvCxnSpPr/>
          <p:nvPr/>
        </p:nvCxnSpPr>
        <p:spPr>
          <a:xfrm>
            <a:off x="179388" y="981075"/>
            <a:ext cx="8640762" cy="0"/>
          </a:xfrm>
          <a:prstGeom prst="line">
            <a:avLst/>
          </a:prstGeom>
          <a:ln>
            <a:headEnd type="diamond" w="med" len="med"/>
            <a:tailEnd type="diamond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/>
          </a:blip>
          <a:stretch>
            <a:fillRect/>
          </a:stretch>
        </p:blipFill>
        <p:spPr>
          <a:xfrm>
            <a:off x="250269" y="5373216"/>
            <a:ext cx="1143000" cy="1143000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0" y="27384"/>
            <a:ext cx="179388" cy="6858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>
          <a:xfrm>
            <a:off x="457200" y="9525"/>
            <a:ext cx="8229600" cy="1143000"/>
          </a:xfrm>
        </p:spPr>
        <p:txBody>
          <a:bodyPr/>
          <a:lstStyle/>
          <a:p>
            <a:r>
              <a:rPr lang="ja-JP" altLang="en-US" smtClean="0">
                <a:ea typeface="MS PGothic" pitchFamily="34" charset="-128"/>
              </a:rPr>
              <a:t>電話を受ける＜練習＞</a:t>
            </a:r>
            <a:endParaRPr lang="en-US" smtClean="0"/>
          </a:p>
        </p:txBody>
      </p:sp>
      <p:sp>
        <p:nvSpPr>
          <p:cNvPr id="14339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E7FAEE-7AB1-448B-A96A-8DAFD710FD4B}" type="slidenum">
              <a:rPr lang="cs-CZ" smtClean="0"/>
              <a:pPr/>
              <a:t>16</a:t>
            </a:fld>
            <a:endParaRPr lang="cs-CZ" smtClean="0"/>
          </a:p>
        </p:txBody>
      </p:sp>
      <p:sp>
        <p:nvSpPr>
          <p:cNvPr id="14341" name="TextBox 6"/>
          <p:cNvSpPr txBox="1">
            <a:spLocks noChangeArrowheads="1"/>
          </p:cNvSpPr>
          <p:nvPr/>
        </p:nvSpPr>
        <p:spPr bwMode="auto">
          <a:xfrm>
            <a:off x="1583680" y="3988722"/>
            <a:ext cx="6263977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2400" b="1" dirty="0">
                <a:ea typeface="MS PGothic" pitchFamily="34" charset="-128"/>
              </a:rPr>
              <a:t>練習</a:t>
            </a:r>
            <a:endParaRPr lang="en-US" altLang="ja-JP" sz="2400" b="1" dirty="0">
              <a:ea typeface="MS PGothic" pitchFamily="34" charset="-128"/>
            </a:endParaRPr>
          </a:p>
          <a:p>
            <a:endParaRPr lang="en-US" altLang="ja-JP" sz="2400" dirty="0">
              <a:ea typeface="MS PGothic" pitchFamily="34" charset="-128"/>
            </a:endParaRPr>
          </a:p>
          <a:p>
            <a:r>
              <a:rPr lang="ja-JP" altLang="en-US" sz="2400" dirty="0">
                <a:ea typeface="MS PGothic" pitchFamily="34" charset="-128"/>
              </a:rPr>
              <a:t>１）営業部</a:t>
            </a:r>
            <a:r>
              <a:rPr lang="en-US" altLang="ja-JP" sz="2400" dirty="0">
                <a:ea typeface="MS PGothic" pitchFamily="34" charset="-128"/>
              </a:rPr>
              <a:t>		</a:t>
            </a:r>
            <a:r>
              <a:rPr lang="ja-JP" altLang="en-US" sz="2400" dirty="0">
                <a:ea typeface="MS PGothic" pitchFamily="34" charset="-128"/>
              </a:rPr>
              <a:t>３階</a:t>
            </a:r>
            <a:endParaRPr lang="en-US" altLang="ja-JP" sz="2400" dirty="0">
              <a:ea typeface="MS PGothic" pitchFamily="34" charset="-128"/>
            </a:endParaRPr>
          </a:p>
          <a:p>
            <a:r>
              <a:rPr lang="ja-JP" altLang="en-US" sz="2400" dirty="0">
                <a:ea typeface="MS PGothic" pitchFamily="34" charset="-128"/>
              </a:rPr>
              <a:t>２）人事課</a:t>
            </a:r>
            <a:r>
              <a:rPr lang="en-US" altLang="ja-JP" sz="2400" dirty="0">
                <a:ea typeface="MS PGothic" pitchFamily="34" charset="-128"/>
              </a:rPr>
              <a:t>		</a:t>
            </a:r>
            <a:r>
              <a:rPr lang="ja-JP" altLang="en-US" sz="2400" dirty="0">
                <a:ea typeface="MS PGothic" pitchFamily="34" charset="-128"/>
              </a:rPr>
              <a:t>エレベーターの左側</a:t>
            </a:r>
            <a:endParaRPr lang="en-US" altLang="ja-JP" sz="2400" dirty="0">
              <a:ea typeface="MS PGothic" pitchFamily="34" charset="-128"/>
            </a:endParaRPr>
          </a:p>
          <a:p>
            <a:r>
              <a:rPr lang="ja-JP" altLang="en-US" sz="2400" dirty="0">
                <a:ea typeface="MS PGothic" pitchFamily="34" charset="-128"/>
              </a:rPr>
              <a:t>３）庶務課</a:t>
            </a:r>
            <a:r>
              <a:rPr lang="en-US" altLang="ja-JP" sz="2400" dirty="0">
                <a:ea typeface="MS PGothic" pitchFamily="34" charset="-128"/>
              </a:rPr>
              <a:t>		</a:t>
            </a:r>
            <a:r>
              <a:rPr lang="ja-JP" altLang="en-US" sz="2400" dirty="0">
                <a:ea typeface="MS PGothic" pitchFamily="34" charset="-128"/>
              </a:rPr>
              <a:t>新館</a:t>
            </a:r>
            <a:endParaRPr lang="en-US" altLang="ja-JP" sz="2400" dirty="0">
              <a:ea typeface="MS PGothic" pitchFamily="34" charset="-128"/>
            </a:endParaRPr>
          </a:p>
          <a:p>
            <a:r>
              <a:rPr lang="ja-JP" altLang="en-US" sz="2400" dirty="0">
                <a:ea typeface="MS PGothic" pitchFamily="34" charset="-128"/>
              </a:rPr>
              <a:t>４）製造第一課</a:t>
            </a:r>
            <a:r>
              <a:rPr lang="en-US" altLang="ja-JP" sz="2400" dirty="0">
                <a:ea typeface="MS PGothic" pitchFamily="34" charset="-128"/>
              </a:rPr>
              <a:t>	</a:t>
            </a:r>
            <a:r>
              <a:rPr lang="ja-JP" altLang="en-US" sz="2400" dirty="0" smtClean="0">
                <a:ea typeface="MS PGothic" pitchFamily="34" charset="-128"/>
              </a:rPr>
              <a:t>第</a:t>
            </a:r>
            <a:r>
              <a:rPr lang="ja-JP" altLang="en-US" sz="2400" dirty="0">
                <a:ea typeface="MS PGothic" pitchFamily="34" charset="-128"/>
              </a:rPr>
              <a:t>２工場</a:t>
            </a:r>
            <a:endParaRPr lang="en-US" altLang="ja-JP" sz="2400" dirty="0">
              <a:ea typeface="MS PGothic" pitchFamily="34" charset="-128"/>
            </a:endParaRPr>
          </a:p>
          <a:p>
            <a:r>
              <a:rPr lang="ja-JP" altLang="en-US" sz="2400" dirty="0">
                <a:ea typeface="MS PGothic" pitchFamily="34" charset="-128"/>
              </a:rPr>
              <a:t>５）企画課</a:t>
            </a:r>
            <a:r>
              <a:rPr lang="en-US" altLang="ja-JP" sz="2400" dirty="0">
                <a:ea typeface="MS PGothic" pitchFamily="34" charset="-128"/>
              </a:rPr>
              <a:t>		</a:t>
            </a:r>
            <a:r>
              <a:rPr lang="ja-JP" altLang="en-US" sz="2400" dirty="0">
                <a:ea typeface="MS PGothic" pitchFamily="34" charset="-128"/>
              </a:rPr>
              <a:t>１</a:t>
            </a:r>
            <a:r>
              <a:rPr lang="ja-JP" altLang="en-US" sz="2400" dirty="0" smtClean="0">
                <a:ea typeface="MS PGothic" pitchFamily="34" charset="-128"/>
              </a:rPr>
              <a:t>階</a:t>
            </a:r>
            <a:endParaRPr lang="en-US" altLang="ja-JP" sz="2400" dirty="0">
              <a:ea typeface="MS PGothic" pitchFamily="34" charset="-128"/>
            </a:endParaRPr>
          </a:p>
        </p:txBody>
      </p:sp>
      <p:sp>
        <p:nvSpPr>
          <p:cNvPr id="14342" name="Zástupný symbol pro obsah 2"/>
          <p:cNvSpPr>
            <a:spLocks noGrp="1"/>
          </p:cNvSpPr>
          <p:nvPr>
            <p:ph idx="1"/>
          </p:nvPr>
        </p:nvSpPr>
        <p:spPr>
          <a:xfrm>
            <a:off x="287338" y="1428736"/>
            <a:ext cx="8856662" cy="17272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ja-JP" sz="2400" b="1" dirty="0" smtClean="0">
                <a:ea typeface="MS PGothic" pitchFamily="34" charset="-128"/>
              </a:rPr>
              <a:t>A</a:t>
            </a:r>
            <a:r>
              <a:rPr lang="ja-JP" altLang="en-US" sz="2400" dirty="0" smtClean="0">
                <a:ea typeface="MS PGothic" pitchFamily="34" charset="-128"/>
              </a:rPr>
              <a:t>　　</a:t>
            </a:r>
            <a:r>
              <a:rPr lang="en-US" altLang="ja-JP" sz="2400" dirty="0" smtClean="0">
                <a:ea typeface="MS PGothic" pitchFamily="34" charset="-128"/>
              </a:rPr>
              <a:t>	</a:t>
            </a:r>
            <a:r>
              <a:rPr lang="ja-JP" altLang="en-US" sz="2400" dirty="0" smtClean="0">
                <a:ea typeface="MS PGothic" pitchFamily="34" charset="-128"/>
              </a:rPr>
              <a:t>はい、～（社）の～</a:t>
            </a:r>
            <a:r>
              <a:rPr lang="ja-JP" altLang="en-US" sz="2400" b="1" dirty="0" smtClean="0">
                <a:ea typeface="MS PGothic" pitchFamily="34" charset="-128"/>
              </a:rPr>
              <a:t>部でございます</a:t>
            </a:r>
            <a:r>
              <a:rPr lang="ja-JP" altLang="en-US" sz="2400" dirty="0" smtClean="0">
                <a:ea typeface="MS PGothic" pitchFamily="34" charset="-128"/>
              </a:rPr>
              <a:t>。</a:t>
            </a:r>
            <a:endParaRPr lang="en-US" altLang="ja-JP" sz="2400" dirty="0" smtClean="0">
              <a:ea typeface="MS PGothic" pitchFamily="34" charset="-128"/>
            </a:endParaRPr>
          </a:p>
          <a:p>
            <a:pPr marL="0" indent="0">
              <a:buFontTx/>
              <a:buNone/>
            </a:pPr>
            <a:r>
              <a:rPr lang="en-US" altLang="ja-JP" sz="2400" b="1" dirty="0" smtClean="0">
                <a:ea typeface="MS PGothic" pitchFamily="34" charset="-128"/>
              </a:rPr>
              <a:t>B</a:t>
            </a:r>
            <a:r>
              <a:rPr lang="ja-JP" altLang="en-US" sz="2400" dirty="0" smtClean="0">
                <a:ea typeface="MS PGothic" pitchFamily="34" charset="-128"/>
              </a:rPr>
              <a:t>　　</a:t>
            </a:r>
            <a:r>
              <a:rPr lang="en-US" altLang="ja-JP" sz="2400" dirty="0" smtClean="0">
                <a:ea typeface="MS PGothic" pitchFamily="34" charset="-128"/>
              </a:rPr>
              <a:t>	</a:t>
            </a:r>
            <a:r>
              <a:rPr lang="ja-JP" altLang="en-US" sz="2400" dirty="0" smtClean="0">
                <a:ea typeface="MS PGothic" pitchFamily="34" charset="-128"/>
              </a:rPr>
              <a:t>私、～（社）の～（名前）</a:t>
            </a:r>
            <a:r>
              <a:rPr lang="ja-JP" altLang="en-US" sz="2400" b="1" dirty="0" smtClean="0">
                <a:ea typeface="MS PGothic" pitchFamily="34" charset="-128"/>
              </a:rPr>
              <a:t>と申します</a:t>
            </a:r>
            <a:r>
              <a:rPr lang="ja-JP" altLang="en-US" sz="2400" dirty="0" smtClean="0">
                <a:ea typeface="MS PGothic" pitchFamily="34" charset="-128"/>
              </a:rPr>
              <a:t>。</a:t>
            </a:r>
            <a:endParaRPr lang="en-US" altLang="ja-JP" sz="2400" dirty="0" smtClean="0">
              <a:ea typeface="MS PGothic" pitchFamily="34" charset="-128"/>
            </a:endParaRPr>
          </a:p>
          <a:p>
            <a:pPr marL="0" indent="0">
              <a:buFontTx/>
              <a:buNone/>
            </a:pPr>
            <a:r>
              <a:rPr lang="en-US" altLang="ja-JP" sz="2400" dirty="0">
                <a:ea typeface="MS PGothic" pitchFamily="34" charset="-128"/>
              </a:rPr>
              <a:t>	</a:t>
            </a:r>
            <a:r>
              <a:rPr lang="ja-JP" altLang="en-US" sz="2400" b="1" dirty="0" smtClean="0">
                <a:ea typeface="MS PGothic" pitchFamily="34" charset="-128"/>
              </a:rPr>
              <a:t>いつもお世話になっております</a:t>
            </a:r>
            <a:r>
              <a:rPr lang="ja-JP" altLang="en-US" sz="2400" dirty="0" smtClean="0">
                <a:ea typeface="MS PGothic" pitchFamily="34" charset="-128"/>
              </a:rPr>
              <a:t>。</a:t>
            </a:r>
            <a:endParaRPr lang="en-US" altLang="ja-JP" sz="2400" dirty="0" smtClean="0">
              <a:ea typeface="MS PGothic" pitchFamily="34" charset="-128"/>
            </a:endParaRPr>
          </a:p>
          <a:p>
            <a:pPr marL="0" indent="0">
              <a:buFontTx/>
              <a:buNone/>
            </a:pPr>
            <a:r>
              <a:rPr lang="en-US" altLang="ja-JP" sz="2400" b="1" dirty="0" smtClean="0">
                <a:ea typeface="MS PGothic" pitchFamily="34" charset="-128"/>
              </a:rPr>
              <a:t>A</a:t>
            </a:r>
            <a:r>
              <a:rPr lang="ja-JP" altLang="en-US" sz="2400" dirty="0" smtClean="0">
                <a:ea typeface="MS PGothic" pitchFamily="34" charset="-128"/>
              </a:rPr>
              <a:t>　　</a:t>
            </a:r>
            <a:r>
              <a:rPr lang="en-US" altLang="ja-JP" sz="2400" dirty="0" smtClean="0">
                <a:ea typeface="MS PGothic" pitchFamily="34" charset="-128"/>
              </a:rPr>
              <a:t>	</a:t>
            </a:r>
            <a:r>
              <a:rPr lang="ja-JP" altLang="en-US" sz="2400" dirty="0" smtClean="0">
                <a:ea typeface="MS PGothic" pitchFamily="34" charset="-128"/>
              </a:rPr>
              <a:t>～（社）の～</a:t>
            </a:r>
            <a:r>
              <a:rPr lang="ja-JP" altLang="en-US" sz="2400" b="1" dirty="0" smtClean="0">
                <a:ea typeface="MS PGothic" pitchFamily="34" charset="-128"/>
              </a:rPr>
              <a:t>様でいらっしゃいますね</a:t>
            </a:r>
            <a:r>
              <a:rPr lang="ja-JP" altLang="en-US" sz="2400" dirty="0" smtClean="0">
                <a:ea typeface="MS PGothic" pitchFamily="34" charset="-128"/>
              </a:rPr>
              <a:t>。</a:t>
            </a:r>
            <a:endParaRPr lang="en-US" altLang="ja-JP" sz="2400" dirty="0" smtClean="0">
              <a:ea typeface="MS PGothic" pitchFamily="34" charset="-128"/>
            </a:endParaRPr>
          </a:p>
          <a:p>
            <a:pPr marL="0" indent="0">
              <a:buFontTx/>
              <a:buNone/>
            </a:pPr>
            <a:r>
              <a:rPr lang="en-US" altLang="ja-JP" sz="2400" dirty="0" smtClean="0">
                <a:ea typeface="MS PGothic" pitchFamily="34" charset="-128"/>
              </a:rPr>
              <a:t>	</a:t>
            </a:r>
            <a:r>
              <a:rPr lang="ja-JP" altLang="en-US" sz="2400" b="1" dirty="0" smtClean="0">
                <a:ea typeface="MS PGothic" pitchFamily="34" charset="-128"/>
              </a:rPr>
              <a:t>こちらこそお世話になっております。</a:t>
            </a:r>
            <a:endParaRPr lang="en-US" sz="2400" b="1" dirty="0" smtClean="0"/>
          </a:p>
        </p:txBody>
      </p:sp>
      <p:cxnSp>
        <p:nvCxnSpPr>
          <p:cNvPr id="8" name="Přímá spojnice 7"/>
          <p:cNvCxnSpPr/>
          <p:nvPr/>
        </p:nvCxnSpPr>
        <p:spPr>
          <a:xfrm>
            <a:off x="179388" y="981075"/>
            <a:ext cx="8640762" cy="0"/>
          </a:xfrm>
          <a:prstGeom prst="line">
            <a:avLst/>
          </a:prstGeom>
          <a:ln>
            <a:headEnd type="diamond" w="med" len="med"/>
            <a:tailEnd type="diamond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" name="Obdélník 4"/>
          <p:cNvSpPr/>
          <p:nvPr/>
        </p:nvSpPr>
        <p:spPr>
          <a:xfrm>
            <a:off x="179388" y="1357299"/>
            <a:ext cx="8785225" cy="2431741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sz="2000" dirty="0"/>
          </a:p>
        </p:txBody>
      </p:sp>
      <p:sp>
        <p:nvSpPr>
          <p:cNvPr id="10" name="Obdélník 9"/>
          <p:cNvSpPr/>
          <p:nvPr/>
        </p:nvSpPr>
        <p:spPr>
          <a:xfrm>
            <a:off x="0" y="27384"/>
            <a:ext cx="179388" cy="6858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Nadpis 1"/>
          <p:cNvSpPr>
            <a:spLocks noGrp="1"/>
          </p:cNvSpPr>
          <p:nvPr>
            <p:ph type="title"/>
          </p:nvPr>
        </p:nvSpPr>
        <p:spPr>
          <a:xfrm>
            <a:off x="457200" y="7938"/>
            <a:ext cx="8229600" cy="1143000"/>
          </a:xfrm>
        </p:spPr>
        <p:txBody>
          <a:bodyPr/>
          <a:lstStyle/>
          <a:p>
            <a:r>
              <a:rPr lang="ja-JP" altLang="en-US" smtClean="0">
                <a:ea typeface="MS PGothic" pitchFamily="34" charset="-128"/>
              </a:rPr>
              <a:t>名指し人が不在時の対応</a:t>
            </a:r>
            <a:endParaRPr lang="en-US" smtClean="0"/>
          </a:p>
        </p:txBody>
      </p:sp>
      <p:sp>
        <p:nvSpPr>
          <p:cNvPr id="15364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9083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ja-JP" dirty="0" smtClean="0">
                <a:ea typeface="MS PGothic" pitchFamily="34" charset="-128"/>
              </a:rPr>
              <a:t>1</a:t>
            </a:r>
            <a:r>
              <a:rPr lang="ja-JP" altLang="en-US" dirty="0" smtClean="0">
                <a:ea typeface="MS PGothic" pitchFamily="34" charset="-128"/>
              </a:rPr>
              <a:t>）私、同じ課の～と申します。お差支えなければ、代わりにご用件を承りま</a:t>
            </a:r>
            <a:r>
              <a:rPr lang="ja-JP" altLang="en-US" dirty="0">
                <a:ea typeface="MS PGothic" pitchFamily="34" charset="-128"/>
              </a:rPr>
              <a:t>し</a:t>
            </a:r>
            <a:r>
              <a:rPr lang="ja-JP" altLang="en-US" dirty="0" smtClean="0">
                <a:ea typeface="MS PGothic" pitchFamily="34" charset="-128"/>
              </a:rPr>
              <a:t>ょうか</a:t>
            </a:r>
            <a:r>
              <a:rPr lang="ja-JP" altLang="en-US" dirty="0">
                <a:ea typeface="MS PGothic" pitchFamily="34" charset="-128"/>
              </a:rPr>
              <a:t>。</a:t>
            </a:r>
            <a:endParaRPr lang="cs-CZ" altLang="ja-JP" dirty="0" smtClean="0">
              <a:ea typeface="MS PGothic" pitchFamily="34" charset="-128"/>
            </a:endParaRPr>
          </a:p>
          <a:p>
            <a:pPr marL="0" indent="0">
              <a:buFontTx/>
              <a:buNone/>
            </a:pPr>
            <a:endParaRPr lang="en-US" altLang="ja-JP" dirty="0" smtClean="0">
              <a:ea typeface="MS PGothic" pitchFamily="34" charset="-128"/>
            </a:endParaRPr>
          </a:p>
          <a:p>
            <a:pPr marL="0" indent="0">
              <a:buFontTx/>
              <a:buNone/>
            </a:pPr>
            <a:r>
              <a:rPr lang="en-US" altLang="ja-JP" dirty="0" smtClean="0">
                <a:ea typeface="MS PGothic" pitchFamily="34" charset="-128"/>
              </a:rPr>
              <a:t>2</a:t>
            </a:r>
            <a:r>
              <a:rPr lang="ja-JP" altLang="en-US" dirty="0" smtClean="0">
                <a:ea typeface="MS PGothic" pitchFamily="34" charset="-128"/>
              </a:rPr>
              <a:t>）～時頃に戻りますので、もういちどお電話を頂けませんか？</a:t>
            </a:r>
            <a:endParaRPr lang="cs-CZ" altLang="ja-JP" dirty="0" smtClean="0">
              <a:ea typeface="MS PGothic" pitchFamily="34" charset="-128"/>
            </a:endParaRPr>
          </a:p>
          <a:p>
            <a:pPr marL="0" indent="0">
              <a:buFontTx/>
              <a:buNone/>
            </a:pPr>
            <a:endParaRPr lang="en-US" altLang="ja-JP" dirty="0" smtClean="0">
              <a:ea typeface="MS PGothic" pitchFamily="34" charset="-128"/>
            </a:endParaRPr>
          </a:p>
          <a:p>
            <a:pPr marL="0" indent="0">
              <a:buFontTx/>
              <a:buNone/>
            </a:pPr>
            <a:r>
              <a:rPr lang="en-US" altLang="ja-JP" dirty="0" smtClean="0">
                <a:ea typeface="MS PGothic" pitchFamily="34" charset="-128"/>
              </a:rPr>
              <a:t>3</a:t>
            </a:r>
            <a:r>
              <a:rPr lang="ja-JP" altLang="en-US" dirty="0" smtClean="0">
                <a:ea typeface="MS PGothic" pitchFamily="34" charset="-128"/>
              </a:rPr>
              <a:t>）失礼致しました。</a:t>
            </a:r>
            <a:endParaRPr lang="en-US" dirty="0" smtClean="0"/>
          </a:p>
        </p:txBody>
      </p:sp>
      <p:sp>
        <p:nvSpPr>
          <p:cNvPr id="15365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F838614-823D-4A81-A67C-625649775A2E}" type="slidenum">
              <a:rPr lang="cs-CZ" smtClean="0"/>
              <a:pPr/>
              <a:t>17</a:t>
            </a:fld>
            <a:endParaRPr lang="cs-CZ" smtClean="0"/>
          </a:p>
        </p:txBody>
      </p:sp>
      <p:cxnSp>
        <p:nvCxnSpPr>
          <p:cNvPr id="7" name="Přímá spojnice 6"/>
          <p:cNvCxnSpPr/>
          <p:nvPr/>
        </p:nvCxnSpPr>
        <p:spPr>
          <a:xfrm>
            <a:off x="179388" y="981075"/>
            <a:ext cx="8640762" cy="0"/>
          </a:xfrm>
          <a:prstGeom prst="line">
            <a:avLst/>
          </a:prstGeom>
          <a:ln>
            <a:headEnd type="diamond" w="med" len="med"/>
            <a:tailEnd type="diamond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" name="Obdélník 4"/>
          <p:cNvSpPr/>
          <p:nvPr/>
        </p:nvSpPr>
        <p:spPr>
          <a:xfrm>
            <a:off x="179388" y="1357298"/>
            <a:ext cx="8785225" cy="4143403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8" name="Picture 7" descr="telefon2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6446" y="4972286"/>
            <a:ext cx="2419048" cy="1885714"/>
          </a:xfrm>
          <a:prstGeom prst="rect">
            <a:avLst/>
          </a:prstGeom>
        </p:spPr>
      </p:pic>
      <p:sp>
        <p:nvSpPr>
          <p:cNvPr id="10" name="Obdélník 9"/>
          <p:cNvSpPr/>
          <p:nvPr/>
        </p:nvSpPr>
        <p:spPr>
          <a:xfrm>
            <a:off x="0" y="27384"/>
            <a:ext cx="179388" cy="6858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Nadpis 1"/>
          <p:cNvSpPr>
            <a:spLocks noGrp="1"/>
          </p:cNvSpPr>
          <p:nvPr>
            <p:ph type="title"/>
          </p:nvPr>
        </p:nvSpPr>
        <p:spPr>
          <a:xfrm>
            <a:off x="142875" y="7938"/>
            <a:ext cx="8543925" cy="1143000"/>
          </a:xfrm>
        </p:spPr>
        <p:txBody>
          <a:bodyPr/>
          <a:lstStyle/>
          <a:p>
            <a:r>
              <a:rPr lang="ja-JP" altLang="en-US" smtClean="0">
                <a:ea typeface="MS PGothic" pitchFamily="34" charset="-128"/>
              </a:rPr>
              <a:t>名指し人が不在時の対応＜練習＞</a:t>
            </a:r>
            <a:endParaRPr lang="en-US" smtClean="0"/>
          </a:p>
        </p:txBody>
      </p:sp>
      <p:sp>
        <p:nvSpPr>
          <p:cNvPr id="16388" name="Zástupný symbol pro obsah 2"/>
          <p:cNvSpPr>
            <a:spLocks noGrp="1"/>
          </p:cNvSpPr>
          <p:nvPr>
            <p:ph idx="1"/>
          </p:nvPr>
        </p:nvSpPr>
        <p:spPr>
          <a:xfrm>
            <a:off x="214282" y="1600201"/>
            <a:ext cx="8715436" cy="3400436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ja-JP" dirty="0" smtClean="0">
                <a:ea typeface="MS PGothic" pitchFamily="34" charset="-128"/>
              </a:rPr>
              <a:t>A	</a:t>
            </a:r>
            <a:r>
              <a:rPr lang="ja-JP" altLang="en-US" smtClean="0">
                <a:ea typeface="MS PGothic" pitchFamily="34" charset="-128"/>
              </a:rPr>
              <a:t>私、～の～と申します。</a:t>
            </a:r>
            <a:endParaRPr lang="en-US" altLang="ja-JP" dirty="0" smtClean="0">
              <a:ea typeface="MS PGothic" pitchFamily="34" charset="-128"/>
            </a:endParaRPr>
          </a:p>
          <a:p>
            <a:pPr marL="0" indent="0">
              <a:buFontTx/>
              <a:buNone/>
            </a:pPr>
            <a:r>
              <a:rPr lang="en-US" altLang="ja-JP" dirty="0" smtClean="0">
                <a:ea typeface="MS PGothic" pitchFamily="34" charset="-128"/>
              </a:rPr>
              <a:t>	</a:t>
            </a:r>
            <a:r>
              <a:rPr lang="ja-JP" altLang="en-US" smtClean="0">
                <a:ea typeface="MS PGothic" pitchFamily="34" charset="-128"/>
              </a:rPr>
              <a:t>～部の～様いらっしゃいますか？</a:t>
            </a:r>
            <a:endParaRPr lang="en-US" altLang="ja-JP" dirty="0" smtClean="0">
              <a:ea typeface="MS PGothic" pitchFamily="34" charset="-128"/>
            </a:endParaRPr>
          </a:p>
          <a:p>
            <a:pPr marL="0" indent="0">
              <a:buFontTx/>
              <a:buNone/>
            </a:pPr>
            <a:r>
              <a:rPr lang="en-US" altLang="ja-JP" dirty="0" smtClean="0">
                <a:ea typeface="MS PGothic" pitchFamily="34" charset="-128"/>
              </a:rPr>
              <a:t>B	</a:t>
            </a:r>
            <a:r>
              <a:rPr lang="ja-JP" altLang="en-US" smtClean="0">
                <a:ea typeface="MS PGothic" pitchFamily="34" charset="-128"/>
              </a:rPr>
              <a:t>申し訳ございませんが、～（名）は席を外し</a:t>
            </a:r>
            <a:r>
              <a:rPr lang="en-US" altLang="ja-JP" dirty="0" smtClean="0">
                <a:ea typeface="MS PGothic" pitchFamily="34" charset="-128"/>
              </a:rPr>
              <a:t>	</a:t>
            </a:r>
            <a:r>
              <a:rPr lang="ja-JP" altLang="en-US" smtClean="0">
                <a:ea typeface="MS PGothic" pitchFamily="34" charset="-128"/>
              </a:rPr>
              <a:t>ておりまして、～時に戻る予定でございます</a:t>
            </a:r>
            <a:endParaRPr lang="en-US" altLang="ja-JP" dirty="0" smtClean="0">
              <a:ea typeface="MS PGothic" pitchFamily="34" charset="-128"/>
            </a:endParaRPr>
          </a:p>
          <a:p>
            <a:pPr marL="0" indent="0">
              <a:buFontTx/>
              <a:buNone/>
            </a:pPr>
            <a:r>
              <a:rPr lang="en-US" altLang="ja-JP" dirty="0" smtClean="0">
                <a:ea typeface="MS PGothic" pitchFamily="34" charset="-128"/>
              </a:rPr>
              <a:t>	</a:t>
            </a:r>
            <a:r>
              <a:rPr lang="ja-JP" altLang="en-US" smtClean="0">
                <a:ea typeface="MS PGothic" pitchFamily="34" charset="-128"/>
              </a:rPr>
              <a:t>お差し支えなければ、代わりにご用件を承</a:t>
            </a:r>
            <a:r>
              <a:rPr lang="en-US" altLang="ja-JP" dirty="0" smtClean="0">
                <a:ea typeface="MS PGothic" pitchFamily="34" charset="-128"/>
              </a:rPr>
              <a:t>	</a:t>
            </a:r>
            <a:r>
              <a:rPr lang="ja-JP" altLang="en-US" smtClean="0">
                <a:ea typeface="MS PGothic" pitchFamily="34" charset="-128"/>
              </a:rPr>
              <a:t>りましょうか。</a:t>
            </a:r>
            <a:endParaRPr lang="en-US" dirty="0" smtClean="0"/>
          </a:p>
        </p:txBody>
      </p:sp>
      <p:sp>
        <p:nvSpPr>
          <p:cNvPr id="16389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0FEB1BD-4002-45B8-A2D8-2658AADCD469}" type="slidenum">
              <a:rPr lang="cs-CZ" smtClean="0"/>
              <a:pPr/>
              <a:t>18</a:t>
            </a:fld>
            <a:endParaRPr lang="cs-CZ" smtClean="0"/>
          </a:p>
        </p:txBody>
      </p:sp>
      <p:cxnSp>
        <p:nvCxnSpPr>
          <p:cNvPr id="7" name="Přímá spojnice 6"/>
          <p:cNvCxnSpPr/>
          <p:nvPr/>
        </p:nvCxnSpPr>
        <p:spPr>
          <a:xfrm>
            <a:off x="179388" y="981075"/>
            <a:ext cx="8640762" cy="0"/>
          </a:xfrm>
          <a:prstGeom prst="line">
            <a:avLst/>
          </a:prstGeom>
          <a:ln>
            <a:headEnd type="diamond" w="med" len="med"/>
            <a:tailEnd type="diamond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" name="Obdélník 4"/>
          <p:cNvSpPr/>
          <p:nvPr/>
        </p:nvSpPr>
        <p:spPr>
          <a:xfrm>
            <a:off x="179388" y="1628775"/>
            <a:ext cx="8785225" cy="3443300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9" name="Picture 8" descr="timemanagement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4744" y="5143512"/>
            <a:ext cx="1524000" cy="1333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Nadpis 1"/>
          <p:cNvSpPr>
            <a:spLocks noGrp="1"/>
          </p:cNvSpPr>
          <p:nvPr>
            <p:ph type="title"/>
          </p:nvPr>
        </p:nvSpPr>
        <p:spPr>
          <a:xfrm>
            <a:off x="142875" y="7938"/>
            <a:ext cx="8543925" cy="1143000"/>
          </a:xfrm>
        </p:spPr>
        <p:txBody>
          <a:bodyPr/>
          <a:lstStyle/>
          <a:p>
            <a:r>
              <a:rPr lang="ja-JP" altLang="en-US" smtClean="0">
                <a:ea typeface="MS PGothic" pitchFamily="34" charset="-128"/>
              </a:rPr>
              <a:t>名指し人が不在時の対応＜練習＞</a:t>
            </a:r>
            <a:endParaRPr lang="en-US" smtClean="0"/>
          </a:p>
        </p:txBody>
      </p:sp>
      <p:sp>
        <p:nvSpPr>
          <p:cNvPr id="17412" name="Zástupný symbol pro obsah 2"/>
          <p:cNvSpPr>
            <a:spLocks noGrp="1"/>
          </p:cNvSpPr>
          <p:nvPr>
            <p:ph idx="1"/>
          </p:nvPr>
        </p:nvSpPr>
        <p:spPr>
          <a:xfrm>
            <a:off x="285750" y="1600200"/>
            <a:ext cx="8401050" cy="4257675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ja-JP" altLang="en-US" dirty="0" smtClean="0">
                <a:ea typeface="MS PGothic" pitchFamily="34" charset="-128"/>
              </a:rPr>
              <a:t>「担当者から後ほど連絡させますので、お電話番号とお名前をもう一度お願い致します。」</a:t>
            </a:r>
            <a:endParaRPr lang="en-US" altLang="ja-JP" dirty="0" smtClean="0">
              <a:ea typeface="MS PGothic" pitchFamily="34" charset="-128"/>
            </a:endParaRPr>
          </a:p>
          <a:p>
            <a:pPr marL="0" indent="0">
              <a:buFontTx/>
              <a:buNone/>
            </a:pPr>
            <a:endParaRPr lang="en-US" altLang="ja-JP" dirty="0" smtClean="0">
              <a:ea typeface="MS PGothic" pitchFamily="34" charset="-128"/>
            </a:endParaRPr>
          </a:p>
          <a:p>
            <a:pPr marL="0" indent="0">
              <a:buFontTx/>
              <a:buNone/>
            </a:pPr>
            <a:r>
              <a:rPr lang="ja-JP" altLang="en-US" dirty="0" smtClean="0">
                <a:ea typeface="MS PGothic" pitchFamily="34" charset="-128"/>
              </a:rPr>
              <a:t>「私、同じ課の～と申します」</a:t>
            </a:r>
            <a:endParaRPr lang="en-US" altLang="ja-JP" dirty="0" smtClean="0">
              <a:ea typeface="MS PGothic" pitchFamily="34" charset="-128"/>
            </a:endParaRPr>
          </a:p>
          <a:p>
            <a:pPr marL="0" indent="0">
              <a:buFontTx/>
              <a:buNone/>
            </a:pPr>
            <a:endParaRPr lang="en-US" dirty="0" smtClean="0"/>
          </a:p>
        </p:txBody>
      </p:sp>
      <p:sp>
        <p:nvSpPr>
          <p:cNvPr id="17413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2ACC4C-8CFB-4C68-BC38-2BEE19535275}" type="slidenum">
              <a:rPr lang="cs-CZ" smtClean="0"/>
              <a:pPr/>
              <a:t>19</a:t>
            </a:fld>
            <a:endParaRPr lang="cs-CZ" smtClean="0"/>
          </a:p>
        </p:txBody>
      </p:sp>
      <p:cxnSp>
        <p:nvCxnSpPr>
          <p:cNvPr id="7" name="Přímá spojnice 6"/>
          <p:cNvCxnSpPr/>
          <p:nvPr/>
        </p:nvCxnSpPr>
        <p:spPr>
          <a:xfrm>
            <a:off x="179388" y="981075"/>
            <a:ext cx="8640762" cy="0"/>
          </a:xfrm>
          <a:prstGeom prst="line">
            <a:avLst/>
          </a:prstGeom>
          <a:ln>
            <a:headEnd type="diamond" w="med" len="med"/>
            <a:tailEnd type="diamond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" name="Obdélník 4"/>
          <p:cNvSpPr/>
          <p:nvPr/>
        </p:nvSpPr>
        <p:spPr>
          <a:xfrm>
            <a:off x="179388" y="1628775"/>
            <a:ext cx="8785225" cy="2514605"/>
          </a:xfrm>
          <a:prstGeom prst="rect">
            <a:avLst/>
          </a:prstGeom>
          <a:noFill/>
          <a:ln w="19050"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9" name="Picture 8" descr="timemanagement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4744" y="5143512"/>
            <a:ext cx="1524000" cy="133350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0" y="0"/>
            <a:ext cx="179388" cy="6858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713" y="3173413"/>
            <a:ext cx="6851650" cy="2200275"/>
          </a:xfrm>
        </p:spPr>
        <p:txBody>
          <a:bodyPr/>
          <a:lstStyle/>
          <a:p>
            <a:pPr eaLnBrk="1" hangingPunct="1"/>
            <a:r>
              <a:rPr lang="cs-CZ" dirty="0" smtClean="0"/>
              <a:t>Obchodní Japonština</a:t>
            </a:r>
            <a:br>
              <a:rPr lang="cs-CZ" dirty="0" smtClean="0"/>
            </a:br>
            <a:r>
              <a:rPr lang="cs-CZ" sz="1600" dirty="0" smtClean="0"/>
              <a:t>Bc. Jana </a:t>
            </a:r>
            <a:r>
              <a:rPr lang="cs-CZ" sz="1600" dirty="0" smtClean="0"/>
              <a:t>Pospíchalová</a:t>
            </a:r>
            <a:endParaRPr lang="en-US" sz="1600" dirty="0" smtClean="0"/>
          </a:p>
        </p:txBody>
      </p:sp>
      <p:pic>
        <p:nvPicPr>
          <p:cNvPr id="4099" name="Obrázek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55875" y="188913"/>
            <a:ext cx="5080000" cy="355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Zástupný symbol pro číslo snímku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183C94D-0985-47A1-8271-7583CB174FCF}" type="slidenum">
              <a:rPr lang="cs-CZ" smtClean="0"/>
              <a:pPr/>
              <a:t>2</a:t>
            </a:fld>
            <a:endParaRPr lang="cs-CZ" smtClean="0"/>
          </a:p>
        </p:txBody>
      </p:sp>
      <p:sp>
        <p:nvSpPr>
          <p:cNvPr id="5" name="Nadpis 1"/>
          <p:cNvSpPr txBox="1">
            <a:spLocks/>
          </p:cNvSpPr>
          <p:nvPr/>
        </p:nvSpPr>
        <p:spPr bwMode="auto">
          <a:xfrm>
            <a:off x="428597" y="5214938"/>
            <a:ext cx="8715404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cs-CZ" sz="36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Lekce 3 / 4 </a:t>
            </a:r>
            <a:endParaRPr lang="en-US" sz="36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Nadpis 1"/>
          <p:cNvSpPr>
            <a:spLocks noGrp="1"/>
          </p:cNvSpPr>
          <p:nvPr>
            <p:ph type="title"/>
          </p:nvPr>
        </p:nvSpPr>
        <p:spPr>
          <a:xfrm>
            <a:off x="142875" y="7938"/>
            <a:ext cx="8543925" cy="1143000"/>
          </a:xfrm>
        </p:spPr>
        <p:txBody>
          <a:bodyPr/>
          <a:lstStyle/>
          <a:p>
            <a:r>
              <a:rPr lang="ja-JP" altLang="en-US" dirty="0" smtClean="0">
                <a:ea typeface="MS PGothic" pitchFamily="34" charset="-128"/>
              </a:rPr>
              <a:t>名指し人が不在時の対応＜練習＞</a:t>
            </a:r>
            <a:endParaRPr lang="en-US" dirty="0" smtClean="0"/>
          </a:p>
        </p:txBody>
      </p:sp>
      <p:sp>
        <p:nvSpPr>
          <p:cNvPr id="18436" name="Zástupný symbol pro obsah 2"/>
          <p:cNvSpPr>
            <a:spLocks noGrp="1"/>
          </p:cNvSpPr>
          <p:nvPr>
            <p:ph idx="1"/>
          </p:nvPr>
        </p:nvSpPr>
        <p:spPr>
          <a:xfrm>
            <a:off x="285750" y="1600200"/>
            <a:ext cx="8401050" cy="4257675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ja-JP" altLang="en-US" dirty="0" smtClean="0">
                <a:ea typeface="MS PGothic" pitchFamily="34" charset="-128"/>
              </a:rPr>
              <a:t>～様お電話がありました。</a:t>
            </a:r>
            <a:endParaRPr lang="en-US" altLang="ja-JP" dirty="0" smtClean="0">
              <a:ea typeface="MS PGothic" pitchFamily="34" charset="-128"/>
            </a:endParaRPr>
          </a:p>
          <a:p>
            <a:pPr marL="0" indent="0">
              <a:buFontTx/>
              <a:buNone/>
            </a:pPr>
            <a:r>
              <a:rPr lang="ja-JP" altLang="en-US" dirty="0" smtClean="0">
                <a:ea typeface="MS PGothic" pitchFamily="34" charset="-128"/>
              </a:rPr>
              <a:t>お電話いただい</a:t>
            </a:r>
            <a:r>
              <a:rPr lang="ja-JP" altLang="en-US" dirty="0">
                <a:ea typeface="MS PGothic" pitchFamily="34" charset="-128"/>
              </a:rPr>
              <a:t>たい</a:t>
            </a:r>
            <a:r>
              <a:rPr lang="ja-JP" altLang="en-US" u="sng" dirty="0" smtClean="0">
                <a:ea typeface="MS PGothic" pitchFamily="34" charset="-128"/>
              </a:rPr>
              <a:t>とのことです。</a:t>
            </a:r>
            <a:endParaRPr lang="en-US" altLang="ja-JP" u="sng" dirty="0" smtClean="0">
              <a:ea typeface="MS PGothic" pitchFamily="34" charset="-128"/>
            </a:endParaRPr>
          </a:p>
          <a:p>
            <a:pPr marL="0" indent="0">
              <a:buFontTx/>
              <a:buNone/>
            </a:pPr>
            <a:r>
              <a:rPr lang="ja-JP" altLang="en-US" dirty="0" smtClean="0">
                <a:ea typeface="MS PGothic" pitchFamily="34" charset="-128"/>
              </a:rPr>
              <a:t>後ほど改めてお電話くださる</a:t>
            </a:r>
            <a:r>
              <a:rPr lang="ja-JP" altLang="en-US" u="sng" dirty="0" smtClean="0">
                <a:ea typeface="MS PGothic" pitchFamily="34" charset="-128"/>
              </a:rPr>
              <a:t>とのことです。</a:t>
            </a:r>
            <a:endParaRPr lang="en-US" altLang="ja-JP" u="sng" dirty="0" smtClean="0">
              <a:ea typeface="MS PGothic" pitchFamily="34" charset="-128"/>
            </a:endParaRPr>
          </a:p>
          <a:p>
            <a:pPr marL="0" indent="0">
              <a:buFontTx/>
              <a:buNone/>
            </a:pPr>
            <a:endParaRPr lang="en-US" u="sng" dirty="0" smtClean="0"/>
          </a:p>
        </p:txBody>
      </p:sp>
      <p:sp>
        <p:nvSpPr>
          <p:cNvPr id="18437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8182E69-A5E8-45AF-A54F-6CE4EFB10154}" type="slidenum">
              <a:rPr lang="cs-CZ" smtClean="0"/>
              <a:pPr/>
              <a:t>20</a:t>
            </a:fld>
            <a:endParaRPr lang="cs-CZ" dirty="0" smtClean="0"/>
          </a:p>
        </p:txBody>
      </p:sp>
      <p:cxnSp>
        <p:nvCxnSpPr>
          <p:cNvPr id="7" name="Přímá spojnice 6"/>
          <p:cNvCxnSpPr/>
          <p:nvPr/>
        </p:nvCxnSpPr>
        <p:spPr>
          <a:xfrm>
            <a:off x="179388" y="981075"/>
            <a:ext cx="8640762" cy="0"/>
          </a:xfrm>
          <a:prstGeom prst="line">
            <a:avLst/>
          </a:prstGeom>
          <a:ln>
            <a:headEnd type="diamond" w="med" len="med"/>
            <a:tailEnd type="diamond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" name="Obdélník 4"/>
          <p:cNvSpPr/>
          <p:nvPr/>
        </p:nvSpPr>
        <p:spPr>
          <a:xfrm>
            <a:off x="142844" y="1428736"/>
            <a:ext cx="8785225" cy="2786082"/>
          </a:xfrm>
          <a:prstGeom prst="rect">
            <a:avLst/>
          </a:prstGeom>
          <a:noFill/>
          <a:ln w="19050"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10" name="Picture 9" descr="horens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6182" y="5000636"/>
            <a:ext cx="1552575" cy="1514475"/>
          </a:xfrm>
          <a:prstGeom prst="rect">
            <a:avLst/>
          </a:prstGeom>
        </p:spPr>
      </p:pic>
      <p:sp>
        <p:nvSpPr>
          <p:cNvPr id="9" name="Obdélník 8"/>
          <p:cNvSpPr/>
          <p:nvPr/>
        </p:nvSpPr>
        <p:spPr>
          <a:xfrm>
            <a:off x="0" y="27384"/>
            <a:ext cx="179388" cy="6858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285860"/>
            <a:ext cx="8229600" cy="5286412"/>
          </a:xfrm>
        </p:spPr>
        <p:txBody>
          <a:bodyPr/>
          <a:lstStyle/>
          <a:p>
            <a:pPr>
              <a:buNone/>
            </a:pPr>
            <a:r>
              <a:rPr lang="ja-JP" altLang="en-US" smtClean="0"/>
              <a:t>①　会議の時に得意先からあなたの携帯電話に電話が出ます。しかし、部長が今大事なことを説明しています。どうしましょうか？会議室でますか？または電話を取らないか？</a:t>
            </a:r>
            <a:endParaRPr lang="en-US" altLang="ja-JP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ja-JP" altLang="en-US" smtClean="0"/>
              <a:t>②　部長のテーブルにある電話が鳴っています。部長が不在ので、あなたが代わりに電話を受けたいですが、相手先に何を言いましょうか？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57835A-EC30-48B7-9F39-BF042970393D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0" y="27384"/>
            <a:ext cx="179388" cy="6858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142875" y="7938"/>
            <a:ext cx="8543925" cy="1143000"/>
          </a:xfrm>
        </p:spPr>
        <p:txBody>
          <a:bodyPr/>
          <a:lstStyle/>
          <a:p>
            <a:r>
              <a:rPr lang="ja-JP" altLang="en-US" dirty="0">
                <a:ea typeface="MS PGothic" pitchFamily="34" charset="-128"/>
              </a:rPr>
              <a:t>宿題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331422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A5BD5D3-50CD-496F-AE18-5F32B19962CB}" type="slidenum">
              <a:rPr lang="cs-CZ" smtClean="0"/>
              <a:pPr/>
              <a:t>22</a:t>
            </a:fld>
            <a:endParaRPr lang="cs-CZ" smtClean="0"/>
          </a:p>
        </p:txBody>
      </p:sp>
      <p:sp>
        <p:nvSpPr>
          <p:cNvPr id="5" name="Rectangle 4"/>
          <p:cNvSpPr/>
          <p:nvPr/>
        </p:nvSpPr>
        <p:spPr>
          <a:xfrm>
            <a:off x="1938911" y="2143116"/>
            <a:ext cx="7133683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ja-JP" altLang="en-US" sz="3600" cap="all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+mn-cs"/>
              </a:rPr>
              <a:t>ご清聴ありがとうございました。</a:t>
            </a:r>
            <a:endParaRPr lang="en-US" sz="36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cs typeface="+mn-cs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rot="5400000">
            <a:off x="-1929606" y="3429794"/>
            <a:ext cx="6858000" cy="158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35150" y="274638"/>
            <a:ext cx="6851650" cy="778098"/>
          </a:xfrm>
        </p:spPr>
        <p:txBody>
          <a:bodyPr/>
          <a:lstStyle/>
          <a:p>
            <a:pPr algn="l"/>
            <a:r>
              <a:rPr lang="ja-JP" altLang="en-US" dirty="0" smtClean="0"/>
              <a:t>授業内容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b="1" dirty="0" smtClean="0"/>
              <a:t>宿題</a:t>
            </a:r>
            <a:r>
              <a:rPr lang="en-US" altLang="ja-JP" b="1" dirty="0" smtClean="0"/>
              <a:t>		</a:t>
            </a:r>
            <a:r>
              <a:rPr lang="ja-JP" altLang="en-US" b="1" dirty="0" smtClean="0"/>
              <a:t>フィードバック</a:t>
            </a:r>
            <a:endParaRPr lang="en-US" altLang="ja-JP" b="1" dirty="0" smtClean="0"/>
          </a:p>
          <a:p>
            <a:r>
              <a:rPr lang="ja-JP" altLang="en-US" b="1" dirty="0" smtClean="0"/>
              <a:t>テスト</a:t>
            </a:r>
            <a:r>
              <a:rPr lang="cs-CZ" altLang="ja-JP" dirty="0"/>
              <a:t>	</a:t>
            </a:r>
            <a:r>
              <a:rPr lang="en-US" altLang="ja-JP" dirty="0" smtClean="0"/>
              <a:t>	</a:t>
            </a:r>
            <a:r>
              <a:rPr lang="ja-JP" altLang="en-US" dirty="0" smtClean="0"/>
              <a:t>名刺交換</a:t>
            </a:r>
            <a:r>
              <a:rPr lang="en-US" altLang="ja-JP" dirty="0" smtClean="0"/>
              <a:t>	</a:t>
            </a:r>
          </a:p>
          <a:p>
            <a:r>
              <a:rPr lang="ja-JP" altLang="en-US" b="1" dirty="0" smtClean="0"/>
              <a:t>まとめ</a:t>
            </a:r>
            <a:r>
              <a:rPr lang="cs-CZ" altLang="ja-JP" dirty="0"/>
              <a:t>	</a:t>
            </a:r>
            <a:r>
              <a:rPr lang="en-US" altLang="ja-JP" dirty="0" smtClean="0"/>
              <a:t>	</a:t>
            </a:r>
            <a:r>
              <a:rPr lang="ja-JP" altLang="en-US" dirty="0" smtClean="0"/>
              <a:t>来客への</a:t>
            </a:r>
            <a:r>
              <a:rPr lang="ja-JP" altLang="en-US" dirty="0"/>
              <a:t>対</a:t>
            </a:r>
            <a:r>
              <a:rPr lang="ja-JP" altLang="en-US" dirty="0" smtClean="0"/>
              <a:t>応の</a:t>
            </a:r>
            <a:r>
              <a:rPr lang="ja-JP" altLang="en-US" dirty="0"/>
              <a:t>纏</a:t>
            </a:r>
            <a:r>
              <a:rPr lang="ja-JP" altLang="en-US" dirty="0" smtClean="0"/>
              <a:t>め</a:t>
            </a:r>
            <a:endParaRPr lang="en-US" altLang="ja-JP" dirty="0" smtClean="0"/>
          </a:p>
          <a:p>
            <a:r>
              <a:rPr lang="ja-JP" altLang="en-US" b="1" dirty="0" smtClean="0"/>
              <a:t>課題</a:t>
            </a:r>
            <a:r>
              <a:rPr lang="cs-CZ" altLang="ja-JP" dirty="0"/>
              <a:t>	</a:t>
            </a:r>
            <a:r>
              <a:rPr lang="en-US" altLang="ja-JP" dirty="0" smtClean="0"/>
              <a:t>	</a:t>
            </a:r>
            <a:r>
              <a:rPr lang="ja-JP" altLang="en-US" dirty="0" smtClean="0"/>
              <a:t>電話をうける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5258BF-E7C1-4D45-B69A-B0C1D78865C4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1188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85750" y="1357313"/>
            <a:ext cx="8572500" cy="4643437"/>
          </a:xfrm>
          <a:prstGeom prst="round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8196" name="Content Placeholder 2"/>
          <p:cNvSpPr>
            <a:spLocks noGrp="1"/>
          </p:cNvSpPr>
          <p:nvPr>
            <p:ph idx="1"/>
          </p:nvPr>
        </p:nvSpPr>
        <p:spPr>
          <a:xfrm>
            <a:off x="357188" y="1600200"/>
            <a:ext cx="8501062" cy="3543300"/>
          </a:xfrm>
        </p:spPr>
        <p:txBody>
          <a:bodyPr/>
          <a:lstStyle/>
          <a:p>
            <a:pPr>
              <a:buFontTx/>
              <a:buNone/>
            </a:pPr>
            <a:endParaRPr lang="cs-CZ" sz="2800" dirty="0" smtClean="0"/>
          </a:p>
          <a:p>
            <a:pPr>
              <a:buFontTx/>
              <a:buNone/>
            </a:pPr>
            <a:r>
              <a:rPr lang="ja-JP" altLang="en-US" sz="2800" dirty="0" smtClean="0">
                <a:ea typeface="MS PGothic" pitchFamily="34" charset="-128"/>
              </a:rPr>
              <a:t>①　</a:t>
            </a:r>
            <a:r>
              <a:rPr lang="ja-JP" sz="2800" dirty="0" smtClean="0">
                <a:ea typeface="MS PGothic" pitchFamily="34" charset="-128"/>
              </a:rPr>
              <a:t>得意先と名刺を交換したい。相手もあなたも同時に</a:t>
            </a:r>
            <a:endParaRPr lang="en-US" altLang="ja-JP" sz="2800" dirty="0" smtClean="0">
              <a:ea typeface="MS PGothic" pitchFamily="34" charset="-128"/>
            </a:endParaRPr>
          </a:p>
          <a:p>
            <a:pPr>
              <a:buFontTx/>
              <a:buNone/>
            </a:pPr>
            <a:r>
              <a:rPr lang="ja-JP" sz="2800" dirty="0" smtClean="0">
                <a:ea typeface="MS PGothic" pitchFamily="34" charset="-128"/>
              </a:rPr>
              <a:t>名刺を持あげて受け渡そうとしたい。</a:t>
            </a:r>
            <a:endParaRPr lang="cs-CZ" altLang="ja-JP" sz="2800" dirty="0" smtClean="0"/>
          </a:p>
          <a:p>
            <a:pPr>
              <a:buFontTx/>
              <a:buNone/>
            </a:pPr>
            <a:r>
              <a:rPr lang="ja-JP" sz="2800" dirty="0" smtClean="0">
                <a:ea typeface="MS PGothic" pitchFamily="34" charset="-128"/>
              </a:rPr>
              <a:t>相手の名刺より自分の名刺を少し上げて受け渡します。</a:t>
            </a:r>
            <a:endParaRPr lang="cs-CZ" sz="2800" dirty="0" smtClean="0"/>
          </a:p>
          <a:p>
            <a:pPr>
              <a:buFontTx/>
              <a:buNone/>
            </a:pPr>
            <a:r>
              <a:rPr lang="ja-JP" sz="2800" dirty="0" smtClean="0">
                <a:ea typeface="MS PGothic" pitchFamily="34" charset="-128"/>
              </a:rPr>
              <a:t>仕方はどうでしょうか？</a:t>
            </a:r>
            <a:endParaRPr lang="cs-CZ" sz="2800" dirty="0" smtClean="0"/>
          </a:p>
          <a:p>
            <a:pPr>
              <a:buFontTx/>
              <a:buNone/>
            </a:pPr>
            <a:r>
              <a:rPr lang="cs-CZ" sz="2800" dirty="0" smtClean="0"/>
              <a:t> </a:t>
            </a:r>
          </a:p>
          <a:p>
            <a:endParaRPr lang="cs-CZ" sz="2800" dirty="0" smtClean="0"/>
          </a:p>
        </p:txBody>
      </p:sp>
      <p:sp>
        <p:nvSpPr>
          <p:cNvPr id="819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D30906D-C159-43D7-8A07-C28E0F0C59F0}" type="slidenum">
              <a:rPr lang="cs-CZ" smtClean="0"/>
              <a:pPr/>
              <a:t>4</a:t>
            </a:fld>
            <a:endParaRPr lang="cs-CZ" smtClean="0"/>
          </a:p>
        </p:txBody>
      </p:sp>
      <p:sp>
        <p:nvSpPr>
          <p:cNvPr id="7" name="Rounded Rectangle 6"/>
          <p:cNvSpPr/>
          <p:nvPr/>
        </p:nvSpPr>
        <p:spPr>
          <a:xfrm>
            <a:off x="285720" y="214313"/>
            <a:ext cx="8286750" cy="571500"/>
          </a:xfrm>
          <a:prstGeom prst="roundRect">
            <a:avLst/>
          </a:prstGeom>
          <a:solidFill>
            <a:srgbClr val="00B0F0"/>
          </a:solidFill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4000" b="1" smtClean="0">
                <a:solidFill>
                  <a:srgbClr val="0C0C0C"/>
                </a:solidFill>
                <a:latin typeface="MS Mincho" pitchFamily="49" charset="-128"/>
                <a:ea typeface="MS Mincho" pitchFamily="49" charset="-128"/>
              </a:rPr>
              <a:t>宿題へのフィードバック</a:t>
            </a:r>
            <a:endParaRPr lang="cs-CZ" sz="4000" b="1" dirty="0">
              <a:solidFill>
                <a:srgbClr val="0C0C0C"/>
              </a:solidFill>
              <a:latin typeface="MS Mincho" pitchFamily="49" charset="-128"/>
              <a:ea typeface="MS Mincho" pitchFamily="49" charset="-128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0919" y="4439479"/>
            <a:ext cx="2133600" cy="2057400"/>
          </a:xfrm>
          <a:prstGeom prst="rect">
            <a:avLst/>
          </a:prstGeom>
        </p:spPr>
      </p:pic>
      <p:cxnSp>
        <p:nvCxnSpPr>
          <p:cNvPr id="4" name="Přímá spojnice 3"/>
          <p:cNvCxnSpPr/>
          <p:nvPr/>
        </p:nvCxnSpPr>
        <p:spPr>
          <a:xfrm>
            <a:off x="3095836" y="5468179"/>
            <a:ext cx="2952328" cy="0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567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57835A-EC30-48B7-9F39-BF042970393D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50" cy="4757738"/>
          </a:xfrm>
        </p:spPr>
        <p:txBody>
          <a:bodyPr/>
          <a:lstStyle/>
          <a:p>
            <a:pPr>
              <a:buFontTx/>
              <a:buNone/>
            </a:pPr>
            <a:r>
              <a:rPr lang="ja-JP" altLang="en-US" sz="2800" smtClean="0">
                <a:ea typeface="MS PGothic" pitchFamily="34" charset="-128"/>
              </a:rPr>
              <a:t>②　</a:t>
            </a:r>
            <a:r>
              <a:rPr lang="ja-JP" sz="2800" smtClean="0">
                <a:ea typeface="MS PGothic" pitchFamily="34" charset="-128"/>
              </a:rPr>
              <a:t>あなたは外国人です。名刺は日本語ですが、</a:t>
            </a:r>
            <a:endParaRPr lang="en-US" altLang="ja-JP" sz="2800" dirty="0" smtClean="0">
              <a:ea typeface="MS PGothic" pitchFamily="34" charset="-128"/>
            </a:endParaRPr>
          </a:p>
          <a:p>
            <a:pPr>
              <a:buFontTx/>
              <a:buNone/>
            </a:pPr>
            <a:r>
              <a:rPr lang="ja-JP" sz="2800" smtClean="0">
                <a:ea typeface="MS PGothic" pitchFamily="34" charset="-128"/>
              </a:rPr>
              <a:t>裏面はローマ字で書いてあります。</a:t>
            </a:r>
            <a:endParaRPr lang="cs-CZ" altLang="ja-JP" sz="2800" dirty="0" smtClean="0"/>
          </a:p>
          <a:p>
            <a:pPr>
              <a:buFontTx/>
              <a:buNone/>
            </a:pPr>
            <a:r>
              <a:rPr lang="ja-JP" sz="2800" smtClean="0">
                <a:ea typeface="MS PGothic" pitchFamily="34" charset="-128"/>
              </a:rPr>
              <a:t>相手日本人です。名刺を受け渡すの時にどの面を</a:t>
            </a:r>
            <a:endParaRPr lang="en-US" altLang="ja-JP" sz="2800" dirty="0" smtClean="0">
              <a:ea typeface="MS PGothic" pitchFamily="34" charset="-128"/>
            </a:endParaRPr>
          </a:p>
          <a:p>
            <a:pPr>
              <a:buFontTx/>
              <a:buNone/>
            </a:pPr>
            <a:r>
              <a:rPr lang="ja-JP" sz="2800" smtClean="0">
                <a:ea typeface="MS PGothic" pitchFamily="34" charset="-128"/>
              </a:rPr>
              <a:t>上にしますか（日本語の面・ローマ字の面）。</a:t>
            </a:r>
            <a:endParaRPr lang="cs-CZ" sz="2800" dirty="0" smtClean="0"/>
          </a:p>
          <a:p>
            <a:pPr>
              <a:buFontTx/>
              <a:buNone/>
            </a:pPr>
            <a:r>
              <a:rPr lang="cs-CZ" sz="2800" dirty="0" smtClean="0"/>
              <a:t> </a:t>
            </a:r>
          </a:p>
          <a:p>
            <a:pPr>
              <a:buFontTx/>
              <a:buNone/>
            </a:pPr>
            <a:r>
              <a:rPr lang="ja-JP" altLang="en-US" sz="2800" smtClean="0">
                <a:ea typeface="MS PGothic" pitchFamily="34" charset="-128"/>
              </a:rPr>
              <a:t>③　</a:t>
            </a:r>
            <a:r>
              <a:rPr lang="ja-JP" sz="2800" smtClean="0">
                <a:ea typeface="MS PGothic" pitchFamily="34" charset="-128"/>
              </a:rPr>
              <a:t>相手の名前を名刺に書き込むのは失礼に</a:t>
            </a:r>
            <a:endParaRPr lang="en-US" altLang="ja-JP" sz="2800" dirty="0" smtClean="0">
              <a:ea typeface="MS PGothic" pitchFamily="34" charset="-128"/>
            </a:endParaRPr>
          </a:p>
          <a:p>
            <a:pPr>
              <a:buFontTx/>
              <a:buNone/>
            </a:pPr>
            <a:r>
              <a:rPr lang="ja-JP" sz="2800" smtClean="0">
                <a:ea typeface="MS PGothic" pitchFamily="34" charset="-128"/>
              </a:rPr>
              <a:t>あたりますが相手の名前が難しくて覚えられないと心配</a:t>
            </a:r>
            <a:endParaRPr lang="en-US" altLang="ja-JP" sz="2800" dirty="0" smtClean="0">
              <a:ea typeface="MS PGothic" pitchFamily="34" charset="-128"/>
            </a:endParaRPr>
          </a:p>
          <a:p>
            <a:pPr>
              <a:buFontTx/>
              <a:buNone/>
            </a:pPr>
            <a:r>
              <a:rPr lang="ja-JP" sz="2800" smtClean="0">
                <a:ea typeface="MS PGothic" pitchFamily="34" charset="-128"/>
              </a:rPr>
              <a:t>しています</a:t>
            </a:r>
            <a:r>
              <a:rPr lang="ja-JP" altLang="en-US" sz="2800" smtClean="0">
                <a:ea typeface="MS PGothic" pitchFamily="34" charset="-128"/>
              </a:rPr>
              <a:t>。</a:t>
            </a:r>
            <a:r>
              <a:rPr lang="ja-JP" sz="2800" smtClean="0">
                <a:ea typeface="MS PGothic" pitchFamily="34" charset="-128"/>
              </a:rPr>
              <a:t>どうしますか？</a:t>
            </a:r>
            <a:endParaRPr lang="cs-CZ" sz="2800" dirty="0" smtClean="0"/>
          </a:p>
          <a:p>
            <a:endParaRPr lang="cs-CZ" sz="2800" dirty="0" smtClean="0"/>
          </a:p>
        </p:txBody>
      </p:sp>
      <p:sp>
        <p:nvSpPr>
          <p:cNvPr id="6" name="Rounded Rectangle 5"/>
          <p:cNvSpPr/>
          <p:nvPr/>
        </p:nvSpPr>
        <p:spPr>
          <a:xfrm>
            <a:off x="285720" y="214313"/>
            <a:ext cx="8286750" cy="571500"/>
          </a:xfrm>
          <a:prstGeom prst="roundRect">
            <a:avLst/>
          </a:prstGeom>
          <a:solidFill>
            <a:srgbClr val="00B0F0"/>
          </a:solidFill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4000" b="1" smtClean="0">
                <a:solidFill>
                  <a:srgbClr val="0C0C0C"/>
                </a:solidFill>
                <a:latin typeface="MS Mincho" pitchFamily="49" charset="-128"/>
                <a:ea typeface="MS Mincho" pitchFamily="49" charset="-128"/>
              </a:rPr>
              <a:t>宿題へのフィードバック</a:t>
            </a:r>
            <a:endParaRPr lang="cs-CZ" sz="4000" b="1" dirty="0">
              <a:solidFill>
                <a:srgbClr val="0C0C0C"/>
              </a:solidFill>
              <a:latin typeface="MS Mincho" pitchFamily="49" charset="-128"/>
              <a:ea typeface="MS Mincho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52623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85ACB7-A9DD-4BE3-B99E-46BC6BBE2EFD}" type="slidenum">
              <a:rPr lang="cs-CZ" smtClean="0"/>
              <a:pPr/>
              <a:t>6</a:t>
            </a:fld>
            <a:endParaRPr lang="cs-CZ" smtClean="0"/>
          </a:p>
        </p:txBody>
      </p:sp>
      <p:cxnSp>
        <p:nvCxnSpPr>
          <p:cNvPr id="6" name="Přímá spojnice 5"/>
          <p:cNvCxnSpPr/>
          <p:nvPr/>
        </p:nvCxnSpPr>
        <p:spPr>
          <a:xfrm>
            <a:off x="179388" y="981075"/>
            <a:ext cx="8640762" cy="0"/>
          </a:xfrm>
          <a:prstGeom prst="line">
            <a:avLst/>
          </a:prstGeom>
          <a:ln>
            <a:headEnd type="diamond" w="med" len="med"/>
            <a:tailEnd type="diamond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1857356" y="2285992"/>
            <a:ext cx="5143536" cy="242889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7200" b="1" dirty="0">
                <a:solidFill>
                  <a:srgbClr val="002060"/>
                </a:solidFill>
                <a:latin typeface="+mj-ea"/>
                <a:ea typeface="+mj-ea"/>
              </a:rPr>
              <a:t>総</a:t>
            </a:r>
            <a:r>
              <a:rPr lang="ja-JP" altLang="en-US" sz="7200" b="1" dirty="0" smtClean="0">
                <a:solidFill>
                  <a:srgbClr val="002060"/>
                </a:solidFill>
                <a:latin typeface="+mj-ea"/>
                <a:ea typeface="+mj-ea"/>
              </a:rPr>
              <a:t>務</a:t>
            </a:r>
            <a:r>
              <a:rPr lang="ja-JP" altLang="en-US" sz="7200" b="1" dirty="0">
                <a:solidFill>
                  <a:srgbClr val="002060"/>
                </a:solidFill>
                <a:latin typeface="+mj-ea"/>
                <a:ea typeface="+mj-ea"/>
              </a:rPr>
              <a:t>部</a:t>
            </a:r>
            <a:endParaRPr lang="cs-CZ" sz="7200" b="1" dirty="0">
              <a:solidFill>
                <a:srgbClr val="00206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511905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85ACB7-A9DD-4BE3-B99E-46BC6BBE2EFD}" type="slidenum">
              <a:rPr lang="cs-CZ" smtClean="0"/>
              <a:pPr/>
              <a:t>7</a:t>
            </a:fld>
            <a:endParaRPr lang="cs-CZ" smtClean="0"/>
          </a:p>
        </p:txBody>
      </p:sp>
      <p:cxnSp>
        <p:nvCxnSpPr>
          <p:cNvPr id="6" name="Přímá spojnice 5"/>
          <p:cNvCxnSpPr/>
          <p:nvPr/>
        </p:nvCxnSpPr>
        <p:spPr>
          <a:xfrm>
            <a:off x="179388" y="981075"/>
            <a:ext cx="8640762" cy="0"/>
          </a:xfrm>
          <a:prstGeom prst="line">
            <a:avLst/>
          </a:prstGeom>
          <a:ln>
            <a:headEnd type="diamond" w="med" len="med"/>
            <a:tailEnd type="diamond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" name="Rounded Rectangle 9"/>
          <p:cNvSpPr/>
          <p:nvPr/>
        </p:nvSpPr>
        <p:spPr>
          <a:xfrm>
            <a:off x="883885" y="2398704"/>
            <a:ext cx="7231768" cy="242889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7200" b="1" dirty="0">
                <a:solidFill>
                  <a:srgbClr val="002060"/>
                </a:solidFill>
                <a:latin typeface="+mj-ea"/>
              </a:rPr>
              <a:t>敬称を呼び捨てにする</a:t>
            </a:r>
            <a:endParaRPr lang="cs-CZ" sz="7200" b="1" dirty="0">
              <a:solidFill>
                <a:srgbClr val="002060"/>
              </a:solidFill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29808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85ACB7-A9DD-4BE3-B99E-46BC6BBE2EFD}" type="slidenum">
              <a:rPr lang="cs-CZ" smtClean="0"/>
              <a:pPr/>
              <a:t>8</a:t>
            </a:fld>
            <a:endParaRPr lang="cs-CZ" smtClean="0"/>
          </a:p>
        </p:txBody>
      </p:sp>
      <p:cxnSp>
        <p:nvCxnSpPr>
          <p:cNvPr id="6" name="Přímá spojnice 5"/>
          <p:cNvCxnSpPr/>
          <p:nvPr/>
        </p:nvCxnSpPr>
        <p:spPr>
          <a:xfrm>
            <a:off x="179388" y="981075"/>
            <a:ext cx="8640762" cy="0"/>
          </a:xfrm>
          <a:prstGeom prst="line">
            <a:avLst/>
          </a:prstGeom>
          <a:ln>
            <a:headEnd type="diamond" w="med" len="med"/>
            <a:tailEnd type="diamond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1857356" y="2285992"/>
            <a:ext cx="5143536" cy="242889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7200" b="1" dirty="0">
                <a:solidFill>
                  <a:srgbClr val="002060"/>
                </a:solidFill>
                <a:latin typeface="+mj-ea"/>
                <a:ea typeface="+mj-ea"/>
              </a:rPr>
              <a:t>伝</a:t>
            </a:r>
            <a:r>
              <a:rPr lang="ja-JP" altLang="en-US" sz="7200" b="1" dirty="0" smtClean="0">
                <a:solidFill>
                  <a:srgbClr val="002060"/>
                </a:solidFill>
                <a:latin typeface="+mj-ea"/>
                <a:ea typeface="+mj-ea"/>
              </a:rPr>
              <a:t>言す</a:t>
            </a:r>
            <a:r>
              <a:rPr lang="ja-JP" altLang="en-US" sz="7200" b="1" dirty="0">
                <a:solidFill>
                  <a:srgbClr val="002060"/>
                </a:solidFill>
                <a:latin typeface="+mj-ea"/>
                <a:ea typeface="+mj-ea"/>
              </a:rPr>
              <a:t>る</a:t>
            </a:r>
            <a:endParaRPr lang="cs-CZ" sz="7200" b="1" dirty="0">
              <a:solidFill>
                <a:srgbClr val="00206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45592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85ACB7-A9DD-4BE3-B99E-46BC6BBE2EFD}" type="slidenum">
              <a:rPr lang="cs-CZ" smtClean="0"/>
              <a:pPr/>
              <a:t>9</a:t>
            </a:fld>
            <a:endParaRPr lang="cs-CZ" smtClean="0"/>
          </a:p>
        </p:txBody>
      </p:sp>
      <p:cxnSp>
        <p:nvCxnSpPr>
          <p:cNvPr id="6" name="Přímá spojnice 5"/>
          <p:cNvCxnSpPr/>
          <p:nvPr/>
        </p:nvCxnSpPr>
        <p:spPr>
          <a:xfrm>
            <a:off x="179388" y="981075"/>
            <a:ext cx="8640762" cy="0"/>
          </a:xfrm>
          <a:prstGeom prst="line">
            <a:avLst/>
          </a:prstGeom>
          <a:ln>
            <a:headEnd type="diamond" w="med" len="med"/>
            <a:tailEnd type="diamond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1857356" y="2285992"/>
            <a:ext cx="5143536" cy="242889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7200" b="1" dirty="0">
                <a:solidFill>
                  <a:srgbClr val="002060"/>
                </a:solidFill>
                <a:latin typeface="+mj-ea"/>
                <a:ea typeface="+mj-ea"/>
              </a:rPr>
              <a:t>秘密</a:t>
            </a:r>
            <a:endParaRPr lang="cs-CZ" sz="7200" b="1" dirty="0">
              <a:solidFill>
                <a:srgbClr val="00206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855366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lastní návrh">
  <a:themeElements>
    <a:clrScheme name="Vlastn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lastn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FF9933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E78A2D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14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E75C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2192</TotalTime>
  <Words>496</Words>
  <Application>Microsoft Office PowerPoint</Application>
  <PresentationFormat>Předvádění na obrazovce (4:3)</PresentationFormat>
  <Paragraphs>115</Paragraphs>
  <Slides>22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22</vt:i4>
      </vt:variant>
    </vt:vector>
  </HeadingPairs>
  <TitlesOfParts>
    <vt:vector size="31" baseType="lpstr">
      <vt:lpstr>MS Gothic</vt:lpstr>
      <vt:lpstr>MS Mincho</vt:lpstr>
      <vt:lpstr>MS PGothic</vt:lpstr>
      <vt:lpstr>TimesNewRomanPSMT</vt:lpstr>
      <vt:lpstr>Arial</vt:lpstr>
      <vt:lpstr>Times New Roman</vt:lpstr>
      <vt:lpstr>Wingdings</vt:lpstr>
      <vt:lpstr>Vlastní návrh</vt:lpstr>
      <vt:lpstr>Výchozí návrh</vt:lpstr>
      <vt:lpstr> </vt:lpstr>
      <vt:lpstr>Obchodní Japonština Bc. Jana Pospíchalová</vt:lpstr>
      <vt:lpstr>授業内容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来客への対応　纏め</vt:lpstr>
      <vt:lpstr>来客への対応　纏め</vt:lpstr>
      <vt:lpstr>電話を受ける</vt:lpstr>
      <vt:lpstr>第3課　電話を受ける</vt:lpstr>
      <vt:lpstr>電話を受ける＜練習＞</vt:lpstr>
      <vt:lpstr>名指し人が不在時の対応</vt:lpstr>
      <vt:lpstr>名指し人が不在時の対応＜練習＞</vt:lpstr>
      <vt:lpstr>名指し人が不在時の対応＜練習＞</vt:lpstr>
      <vt:lpstr>名指し人が不在時の対応＜練習＞</vt:lpstr>
      <vt:lpstr>宿題</vt:lpstr>
      <vt:lpstr>Prezentace aplikace PowerPoint</vt:lpstr>
    </vt:vector>
  </TitlesOfParts>
  <Company>PrF UP Olomouc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PROJEKTU</dc:title>
  <dc:creator>PrF UP Olomouc</dc:creator>
  <cp:lastModifiedBy>Svubova Jana</cp:lastModifiedBy>
  <cp:revision>166</cp:revision>
  <dcterms:created xsi:type="dcterms:W3CDTF">2009-02-24T14:51:48Z</dcterms:created>
  <dcterms:modified xsi:type="dcterms:W3CDTF">2015-10-30T06:44:43Z</dcterms:modified>
</cp:coreProperties>
</file>