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27"/>
  </p:notesMasterIdLst>
  <p:handoutMasterIdLst>
    <p:handoutMasterId r:id="rId28"/>
  </p:handoutMasterIdLst>
  <p:sldIdLst>
    <p:sldId id="262" r:id="rId3"/>
    <p:sldId id="319" r:id="rId4"/>
    <p:sldId id="328" r:id="rId5"/>
    <p:sldId id="337" r:id="rId6"/>
    <p:sldId id="336" r:id="rId7"/>
    <p:sldId id="335" r:id="rId8"/>
    <p:sldId id="334" r:id="rId9"/>
    <p:sldId id="333" r:id="rId10"/>
    <p:sldId id="332" r:id="rId11"/>
    <p:sldId id="331" r:id="rId12"/>
    <p:sldId id="330" r:id="rId13"/>
    <p:sldId id="329" r:id="rId14"/>
    <p:sldId id="304" r:id="rId15"/>
    <p:sldId id="318" r:id="rId16"/>
    <p:sldId id="315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281" r:id="rId26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E8DCBA"/>
    <a:srgbClr val="D6C184"/>
    <a:srgbClr val="0C0C0C"/>
    <a:srgbClr val="000066"/>
    <a:srgbClr val="F3E0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24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CAF8528-E553-4A80-9B85-89B8B8E36DD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048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4F0AD15-A58C-465A-B11D-89F437443C2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467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BD614-B4DB-4BD7-B6A2-401CF97D6AA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1DCCC-59B9-45B3-B2D7-9583726FE8B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EA599-7002-4531-9DD1-BA1574D4B77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D324A-4DB0-4BE8-A533-F3938CAA366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02D22-93FC-404C-96EB-E482C8C86AF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5FC9B-8E18-44B0-9A32-1B2B08B676A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210BA-097C-461C-ABDE-47C5E77CE1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AA4CE-0FEE-49B2-A7A9-E873A6DA08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5984F-B2AA-42A0-9415-97894647FB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98C5B-8434-45F2-A8D3-A6F48F016B2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9D737-17F4-42BD-B6CE-384AD309142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974F2-E81F-432B-8098-B9B2B86048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525CB-1DB2-4A8C-B054-76EA7AC861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B28D7-C531-4F6F-9F65-2D553F811C6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369E5-648E-42DF-B268-4C4CD5B5E50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092FF-1212-49E7-A4BD-50B4C797008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85A36-0D84-4241-9853-8550760698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447FC-B42C-4428-BD67-C59C6FAF93B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56CE5-BA29-4EC9-94AD-86081DCDCF5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C9831-22D5-4C42-B168-8485003793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C6973-F28B-4D3E-A774-2C65D75A3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5CC06-0196-43CC-A5D4-DF177426EF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62E2949-88E5-4ED0-95D3-7EBC60C3EE8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B576CDD-C852-428B-820C-CC4EED1CD9F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200275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</a:t>
            </a:r>
            <a:br>
              <a:rPr lang="cs-CZ" dirty="0" smtClean="0"/>
            </a:br>
            <a:r>
              <a:rPr lang="cs-CZ" sz="1600" dirty="0" smtClean="0"/>
              <a:t>Bc. Jana Pospíchalová</a:t>
            </a:r>
            <a:br>
              <a:rPr lang="cs-CZ" sz="1600" dirty="0" smtClean="0"/>
            </a:b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DDBBAA-2D41-45B0-867F-854E42D344AB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071563" y="5214938"/>
            <a:ext cx="8072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400" kern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Lekce 5 / 6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10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準備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3337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11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無視する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4569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12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優先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659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訪問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13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57158" y="1071546"/>
            <a:ext cx="8429684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>
                <a:ea typeface="MS PGothic" pitchFamily="34" charset="-128"/>
              </a:rPr>
              <a:t>練習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A</a:t>
            </a:r>
            <a:r>
              <a:rPr lang="ja-JP" altLang="en-US" sz="2400" b="1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＞　社の～と申しますが、</a:t>
            </a:r>
            <a:r>
              <a:rPr lang="ja-JP" altLang="en-US" sz="2400" b="1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  <a:sym typeface="Wingdings"/>
              </a:rPr>
              <a:t>～様は、いらっしゃいますでしょうか。</a:t>
            </a:r>
            <a:endParaRPr lang="en-US" altLang="ja-JP" sz="2400" b="1" dirty="0" smtClean="0">
              <a:solidFill>
                <a:schemeClr val="accent5">
                  <a:lumMod val="10000"/>
                </a:schemeClr>
              </a:solidFill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 smtClean="0">
                <a:solidFill>
                  <a:srgbClr val="000066"/>
                </a:solidFill>
                <a:ea typeface="MS PGothic" pitchFamily="34" charset="-128"/>
                <a:sym typeface="Wingdings"/>
              </a:rPr>
              <a:t>B</a:t>
            </a:r>
            <a:r>
              <a:rPr lang="ja-JP" altLang="en-US" sz="2400" b="1" smtClean="0">
                <a:solidFill>
                  <a:srgbClr val="000066"/>
                </a:solidFill>
                <a:ea typeface="MS PGothic" pitchFamily="34" charset="-128"/>
                <a:sym typeface="Wingdings"/>
              </a:rPr>
              <a:t>＞　社の～様でございますね。いつもお世話になっております。～の～（名）でございますね。～（名）とは、お約束でございましょうか？</a:t>
            </a:r>
            <a:endParaRPr lang="en-US" altLang="ja-JP" sz="2400" b="1" dirty="0" smtClean="0">
              <a:solidFill>
                <a:srgbClr val="000066"/>
              </a:solidFill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 smtClean="0">
                <a:solidFill>
                  <a:srgbClr val="0C0C0C"/>
                </a:solidFill>
                <a:ea typeface="MS PGothic" pitchFamily="34" charset="-128"/>
                <a:sym typeface="Wingdings"/>
              </a:rPr>
              <a:t>A</a:t>
            </a:r>
            <a:r>
              <a:rPr lang="ja-JP" altLang="en-US" sz="2400" b="1" smtClean="0">
                <a:solidFill>
                  <a:srgbClr val="0C0C0C"/>
                </a:solidFill>
                <a:ea typeface="MS PGothic" pitchFamily="34" charset="-128"/>
                <a:sym typeface="Wingdings"/>
              </a:rPr>
              <a:t>＞　はい、～時にお会いする約束になっております。</a:t>
            </a:r>
            <a:endParaRPr lang="en-US" altLang="ja-JP" sz="2400" b="1" dirty="0" smtClean="0">
              <a:solidFill>
                <a:srgbClr val="0C0C0C"/>
              </a:solidFill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>
              <a:ea typeface="MS PGothic" pitchFamily="34" charset="-128"/>
              <a:sym typeface="Wingdings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ja-JP" altLang="en-US" b="1">
                <a:ea typeface="MS PGothic" pitchFamily="34" charset="-128"/>
              </a:rPr>
              <a:t>営業</a:t>
            </a:r>
            <a:r>
              <a:rPr lang="ja-JP" altLang="en-US" b="1" smtClean="0">
                <a:ea typeface="MS PGothic" pitchFamily="34" charset="-128"/>
              </a:rPr>
              <a:t>部の辻課長・２時</a:t>
            </a:r>
            <a:r>
              <a:rPr lang="en-US" altLang="ja-JP" b="1" dirty="0" smtClean="0">
                <a:ea typeface="MS PGothic" pitchFamily="34" charset="-128"/>
              </a:rPr>
              <a:t>		5)</a:t>
            </a:r>
            <a:r>
              <a:rPr lang="ja-JP" altLang="en-US" b="1" smtClean="0">
                <a:ea typeface="MS PGothic" pitchFamily="34" charset="-128"/>
              </a:rPr>
              <a:t>　製造部の井上部長・１０時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2) </a:t>
            </a:r>
            <a:r>
              <a:rPr lang="ja-JP" altLang="en-US" b="1" smtClean="0">
                <a:ea typeface="MS PGothic" pitchFamily="34" charset="-128"/>
              </a:rPr>
              <a:t>経理部の吉田課長・５時</a:t>
            </a:r>
            <a:r>
              <a:rPr lang="en-US" altLang="ja-JP" b="1" dirty="0" smtClean="0">
                <a:ea typeface="MS PGothic" pitchFamily="34" charset="-128"/>
              </a:rPr>
              <a:t>		6)</a:t>
            </a:r>
            <a:r>
              <a:rPr lang="ja-JP" altLang="en-US" b="1" smtClean="0">
                <a:ea typeface="MS PGothic" pitchFamily="34" charset="-128"/>
              </a:rPr>
              <a:t>　営業部の斉藤部長・８時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3)</a:t>
            </a:r>
            <a:r>
              <a:rPr lang="ja-JP" altLang="en-US" b="1" smtClean="0">
                <a:ea typeface="MS PGothic" pitchFamily="34" charset="-128"/>
              </a:rPr>
              <a:t>　総務課の武田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  <a:r>
              <a:rPr lang="ja-JP" altLang="en-US" b="1" smtClean="0">
                <a:ea typeface="MS PGothic" pitchFamily="34" charset="-128"/>
              </a:rPr>
              <a:t>・１１時</a:t>
            </a:r>
            <a:r>
              <a:rPr lang="en-US" altLang="ja-JP" b="1" dirty="0" smtClean="0">
                <a:ea typeface="MS PGothic" pitchFamily="34" charset="-128"/>
              </a:rPr>
              <a:t>		7)</a:t>
            </a:r>
            <a:r>
              <a:rPr lang="ja-JP" altLang="en-US" b="1" smtClean="0">
                <a:ea typeface="MS PGothic" pitchFamily="34" charset="-128"/>
              </a:rPr>
              <a:t>　社長の藤川・４時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4)</a:t>
            </a:r>
            <a:r>
              <a:rPr lang="ja-JP" altLang="en-US" b="1" smtClean="0">
                <a:ea typeface="MS PGothic" pitchFamily="34" charset="-128"/>
              </a:rPr>
              <a:t>　人事課の高橋係長・２時</a:t>
            </a:r>
            <a:r>
              <a:rPr lang="en-US" altLang="ja-JP" b="1" dirty="0" smtClean="0">
                <a:ea typeface="MS PGothic" pitchFamily="34" charset="-128"/>
              </a:rPr>
              <a:t>		8)</a:t>
            </a:r>
            <a:r>
              <a:rPr lang="ja-JP" altLang="en-US" b="1" smtClean="0">
                <a:ea typeface="MS PGothic" pitchFamily="34" charset="-128"/>
              </a:rPr>
              <a:t>　生産技術化の内藤課長・９：３０</a:t>
            </a:r>
            <a:endParaRPr lang="en-US" altLang="ja-JP" b="1" dirty="0" smtClean="0">
              <a:ea typeface="MS PGothic" pitchFamily="34" charset="-128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dirty="0"/>
              <a:t>訪問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14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71472" y="1225689"/>
            <a:ext cx="7786688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ea typeface="MS PGothic" pitchFamily="34" charset="-128"/>
              </a:rPr>
              <a:t>練</a:t>
            </a:r>
            <a:r>
              <a:rPr lang="ja-JP" altLang="en-US" b="1" dirty="0" smtClean="0">
                <a:ea typeface="MS PGothic" pitchFamily="34" charset="-128"/>
              </a:rPr>
              <a:t>習②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smtClean="0">
                <a:ea typeface="MS PGothic" pitchFamily="34" charset="-128"/>
                <a:sym typeface="Wingdings"/>
              </a:rPr>
              <a:t>「誠に申</a:t>
            </a:r>
            <a:r>
              <a:rPr lang="ja-JP" altLang="en-US" sz="2400" b="1" dirty="0" smtClean="0">
                <a:ea typeface="MS PGothic" pitchFamily="34" charset="-128"/>
                <a:sym typeface="Wingdings"/>
              </a:rPr>
              <a:t>し訳ございませんが、～日の～時のお約束を～日の～時に変更して頂きたいのですが」</a:t>
            </a:r>
            <a:endParaRPr lang="en-US" altLang="ja-JP" sz="2400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>
              <a:ea typeface="MS PGothic" pitchFamily="34" charset="-128"/>
              <a:sym typeface="Wingdings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ja-JP" altLang="en-US" b="1" dirty="0">
                <a:ea typeface="MS PGothic" pitchFamily="34" charset="-128"/>
              </a:rPr>
              <a:t>再来</a:t>
            </a:r>
            <a:r>
              <a:rPr lang="ja-JP" altLang="en-US" b="1" dirty="0" smtClean="0">
                <a:ea typeface="MS PGothic" pitchFamily="34" charset="-128"/>
              </a:rPr>
              <a:t>週の</a:t>
            </a:r>
            <a:r>
              <a:rPr lang="en-US" altLang="ja-JP" b="1" dirty="0" smtClean="0">
                <a:ea typeface="MS PGothic" pitchFamily="34" charset="-128"/>
              </a:rPr>
              <a:t>1</a:t>
            </a:r>
            <a:r>
              <a:rPr lang="ja-JP" altLang="en-US" b="1" dirty="0" smtClean="0">
                <a:ea typeface="MS PGothic" pitchFamily="34" charset="-128"/>
              </a:rPr>
              <a:t>時　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  <a:r>
              <a:rPr lang="ja-JP" altLang="en-US" b="1" dirty="0" smtClean="0">
                <a:ea typeface="MS PGothic" pitchFamily="34" charset="-128"/>
              </a:rPr>
              <a:t>＞　今週の木曜日の</a:t>
            </a:r>
            <a:r>
              <a:rPr lang="en-US" altLang="ja-JP" b="1" dirty="0" smtClean="0">
                <a:ea typeface="MS PGothic" pitchFamily="34" charset="-128"/>
              </a:rPr>
              <a:t>8</a:t>
            </a:r>
            <a:r>
              <a:rPr lang="ja-JP" altLang="en-US" b="1" dirty="0" smtClean="0">
                <a:ea typeface="MS PGothic" pitchFamily="34" charset="-128"/>
              </a:rPr>
              <a:t>時</a:t>
            </a:r>
            <a:r>
              <a:rPr lang="en-US" altLang="ja-JP" b="1" dirty="0" smtClean="0">
                <a:ea typeface="MS PGothic" pitchFamily="34" charset="-128"/>
              </a:rPr>
              <a:t>		</a:t>
            </a: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2) 13</a:t>
            </a:r>
            <a:r>
              <a:rPr lang="ja-JP" altLang="en-US" b="1" dirty="0" smtClean="0">
                <a:ea typeface="MS PGothic" pitchFamily="34" charset="-128"/>
              </a:rPr>
              <a:t>日</a:t>
            </a:r>
            <a:r>
              <a:rPr lang="en-US" altLang="ja-JP" b="1" dirty="0" smtClean="0">
                <a:ea typeface="MS PGothic" pitchFamily="34" charset="-128"/>
              </a:rPr>
              <a:t>13</a:t>
            </a:r>
            <a:r>
              <a:rPr lang="ja-JP" altLang="en-US" b="1" dirty="0" smtClean="0">
                <a:ea typeface="MS PGothic" pitchFamily="34" charset="-128"/>
              </a:rPr>
              <a:t>時　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  <a:r>
              <a:rPr lang="ja-JP" altLang="en-US" b="1" dirty="0" smtClean="0">
                <a:ea typeface="MS PGothic" pitchFamily="34" charset="-128"/>
              </a:rPr>
              <a:t>＞　</a:t>
            </a:r>
            <a:r>
              <a:rPr lang="en-US" altLang="ja-JP" b="1" dirty="0" smtClean="0">
                <a:ea typeface="MS PGothic" pitchFamily="34" charset="-128"/>
              </a:rPr>
              <a:t>12</a:t>
            </a:r>
            <a:r>
              <a:rPr lang="ja-JP" altLang="en-US" b="1" dirty="0" smtClean="0">
                <a:ea typeface="MS PGothic" pitchFamily="34" charset="-128"/>
              </a:rPr>
              <a:t>日の</a:t>
            </a:r>
            <a:r>
              <a:rPr lang="en-US" altLang="ja-JP" b="1" dirty="0" smtClean="0">
                <a:ea typeface="MS PGothic" pitchFamily="34" charset="-128"/>
              </a:rPr>
              <a:t>9</a:t>
            </a:r>
            <a:r>
              <a:rPr lang="ja-JP" altLang="en-US" b="1" dirty="0" smtClean="0">
                <a:ea typeface="MS PGothic" pitchFamily="34" charset="-128"/>
              </a:rPr>
              <a:t>時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3)</a:t>
            </a:r>
            <a:r>
              <a:rPr lang="ja-JP" altLang="en-US" b="1" dirty="0" smtClean="0">
                <a:ea typeface="MS PGothic" pitchFamily="34" charset="-128"/>
              </a:rPr>
              <a:t>　</a:t>
            </a:r>
            <a:r>
              <a:rPr lang="en-US" altLang="ja-JP" b="1" dirty="0" smtClean="0">
                <a:ea typeface="MS PGothic" pitchFamily="34" charset="-128"/>
              </a:rPr>
              <a:t>28</a:t>
            </a:r>
            <a:r>
              <a:rPr lang="ja-JP" altLang="en-US" b="1" dirty="0" smtClean="0">
                <a:ea typeface="MS PGothic" pitchFamily="34" charset="-128"/>
              </a:rPr>
              <a:t>日</a:t>
            </a:r>
            <a:r>
              <a:rPr lang="en-US" altLang="ja-JP" b="1" dirty="0" smtClean="0">
                <a:ea typeface="MS PGothic" pitchFamily="34" charset="-128"/>
              </a:rPr>
              <a:t>10</a:t>
            </a:r>
            <a:r>
              <a:rPr lang="ja-JP" altLang="en-US" b="1" dirty="0" smtClean="0">
                <a:ea typeface="MS PGothic" pitchFamily="34" charset="-128"/>
              </a:rPr>
              <a:t>時　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  <a:r>
              <a:rPr lang="ja-JP" altLang="en-US" b="1" dirty="0" smtClean="0">
                <a:ea typeface="MS PGothic" pitchFamily="34" charset="-128"/>
              </a:rPr>
              <a:t>＞　来月の１</a:t>
            </a:r>
            <a:r>
              <a:rPr lang="ja-JP" altLang="en-US" b="1" smtClean="0">
                <a:ea typeface="MS PGothic" pitchFamily="34" charset="-128"/>
              </a:rPr>
              <a:t>日に</a:t>
            </a:r>
            <a:r>
              <a:rPr lang="cs-CZ" altLang="ja-JP" b="1" dirty="0" smtClean="0">
                <a:ea typeface="MS PGothic" pitchFamily="34" charset="-128"/>
              </a:rPr>
              <a:t>10</a:t>
            </a:r>
            <a:r>
              <a:rPr lang="ja-JP" altLang="en-US" b="1" smtClean="0">
                <a:ea typeface="MS PGothic" pitchFamily="34" charset="-128"/>
              </a:rPr>
              <a:t>時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4)</a:t>
            </a:r>
            <a:r>
              <a:rPr lang="ja-JP" altLang="en-US" b="1" smtClean="0">
                <a:ea typeface="MS PGothic" pitchFamily="34" charset="-128"/>
              </a:rPr>
              <a:t>　</a:t>
            </a:r>
            <a:r>
              <a:rPr lang="cs-CZ" altLang="ja-JP" b="1" dirty="0" smtClean="0">
                <a:ea typeface="MS PGothic" pitchFamily="34" charset="-128"/>
              </a:rPr>
              <a:t>19</a:t>
            </a:r>
            <a:r>
              <a:rPr lang="ja-JP" altLang="en-US" b="1" smtClean="0">
                <a:ea typeface="MS PGothic" pitchFamily="34" charset="-128"/>
              </a:rPr>
              <a:t>日の</a:t>
            </a:r>
            <a:r>
              <a:rPr lang="cs-CZ" altLang="ja-JP" b="1" dirty="0" smtClean="0">
                <a:ea typeface="MS PGothic" pitchFamily="34" charset="-128"/>
              </a:rPr>
              <a:t>4</a:t>
            </a:r>
            <a:r>
              <a:rPr lang="ja-JP" altLang="en-US" b="1" smtClean="0">
                <a:ea typeface="MS PGothic" pitchFamily="34" charset="-128"/>
              </a:rPr>
              <a:t>時</a:t>
            </a:r>
            <a:r>
              <a:rPr lang="ja-JP" altLang="en-US" b="1" dirty="0" smtClean="0">
                <a:ea typeface="MS PGothic" pitchFamily="34" charset="-128"/>
              </a:rPr>
              <a:t>　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  <a:r>
              <a:rPr lang="ja-JP" altLang="en-US" b="1" dirty="0" smtClean="0">
                <a:ea typeface="MS PGothic" pitchFamily="34" charset="-128"/>
              </a:rPr>
              <a:t>＞</a:t>
            </a:r>
            <a:r>
              <a:rPr lang="ja-JP" altLang="en-US" b="1" smtClean="0">
                <a:ea typeface="MS PGothic" pitchFamily="34" charset="-128"/>
              </a:rPr>
              <a:t>　</a:t>
            </a:r>
            <a:r>
              <a:rPr lang="cs-CZ" altLang="ja-JP" b="1" dirty="0" smtClean="0">
                <a:ea typeface="MS PGothic" pitchFamily="34" charset="-128"/>
              </a:rPr>
              <a:t>27</a:t>
            </a:r>
            <a:r>
              <a:rPr lang="ja-JP" altLang="en-US" b="1" smtClean="0">
                <a:ea typeface="MS PGothic" pitchFamily="34" charset="-128"/>
              </a:rPr>
              <a:t>日の</a:t>
            </a:r>
            <a:r>
              <a:rPr lang="cs-CZ" altLang="ja-JP" b="1" dirty="0" smtClean="0">
                <a:ea typeface="MS PGothic" pitchFamily="34" charset="-128"/>
              </a:rPr>
              <a:t>8</a:t>
            </a:r>
            <a:r>
              <a:rPr lang="ja-JP" altLang="en-US" b="1" smtClean="0">
                <a:ea typeface="MS PGothic" pitchFamily="34" charset="-128"/>
              </a:rPr>
              <a:t>時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>
                <a:ea typeface="MS PGothic" pitchFamily="34" charset="-128"/>
              </a:rPr>
              <a:t>	</a:t>
            </a:r>
            <a:endParaRPr lang="cs-CZ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/>
              <a:t>訪問</a:t>
            </a:r>
            <a:endParaRPr lang="en-US" dirty="0" smtClean="0"/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285750" y="1600200"/>
            <a:ext cx="8401050" cy="42576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「本日は、貴重なお時間を割いて頂きまして、どうもありがとうございました」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「申し訳ございませんが、次の約束がありますので、本日はこれで失礼させて頂きます」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None/>
            </a:pPr>
            <a:r>
              <a:rPr lang="ja-JP" altLang="en-US" dirty="0" smtClean="0">
                <a:ea typeface="MS PGothic" pitchFamily="34" charset="-128"/>
              </a:rPr>
              <a:t>「では、次の機会に、また本日のお話を続きを、お聞かせてください」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1741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4DAD44-5B30-4250-82B1-3D88ADCFB1D8}" type="slidenum">
              <a:rPr lang="cs-CZ" smtClean="0"/>
              <a:pPr/>
              <a:t>15</a:t>
            </a:fld>
            <a:endParaRPr lang="cs-CZ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 smtClean="0"/>
              <a:t>宿題①</a:t>
            </a:r>
            <a:endParaRPr lang="en-US" dirty="0" smtClean="0"/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179388" y="1052736"/>
            <a:ext cx="8964612" cy="1944216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ja-JP" altLang="en-US" b="1" dirty="0" smtClean="0"/>
              <a:t>応</a:t>
            </a:r>
            <a:r>
              <a:rPr lang="ja-JP" altLang="en-US" b="1" dirty="0"/>
              <a:t>接</a:t>
            </a:r>
            <a:r>
              <a:rPr lang="ja-JP" altLang="en-US" b="1" dirty="0" smtClean="0"/>
              <a:t>室</a:t>
            </a:r>
            <a:endParaRPr lang="en-US" altLang="ja-JP" b="1" dirty="0" smtClean="0"/>
          </a:p>
          <a:p>
            <a:pPr marL="0" indent="0">
              <a:buFontTx/>
              <a:buNone/>
            </a:pPr>
            <a:r>
              <a:rPr lang="ja-JP" altLang="en-US" dirty="0"/>
              <a:t>応接</a:t>
            </a:r>
            <a:r>
              <a:rPr lang="ja-JP" altLang="en-US" dirty="0" smtClean="0"/>
              <a:t>室では</a:t>
            </a:r>
            <a:r>
              <a:rPr lang="ja-JP" altLang="en-US" dirty="0"/>
              <a:t>、</a:t>
            </a:r>
            <a:r>
              <a:rPr lang="ja-JP" altLang="en-US" dirty="0" smtClean="0"/>
              <a:t>「</a:t>
            </a:r>
            <a:r>
              <a:rPr lang="ja-JP" altLang="en-US" b="1" dirty="0" smtClean="0"/>
              <a:t>上座</a:t>
            </a:r>
            <a:r>
              <a:rPr lang="ja-JP" altLang="en-US" dirty="0" smtClean="0"/>
              <a:t>」と「</a:t>
            </a:r>
            <a:r>
              <a:rPr lang="ja-JP" altLang="en-US" b="1" dirty="0" smtClean="0"/>
              <a:t>下座</a:t>
            </a:r>
            <a:r>
              <a:rPr lang="ja-JP" altLang="en-US" dirty="0" smtClean="0"/>
              <a:t>」はどこでしょうか？</a:t>
            </a:r>
            <a:endParaRPr lang="en-US" altLang="ja-JP" dirty="0" smtClean="0"/>
          </a:p>
        </p:txBody>
      </p:sp>
      <p:sp>
        <p:nvSpPr>
          <p:cNvPr id="1741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84076" y="6231927"/>
            <a:ext cx="2133600" cy="476250"/>
          </a:xfrm>
          <a:noFill/>
        </p:spPr>
        <p:txBody>
          <a:bodyPr/>
          <a:lstStyle/>
          <a:p>
            <a:fld id="{234DAD44-5B30-4250-82B1-3D88ADCFB1D8}" type="slidenum">
              <a:rPr lang="cs-CZ" smtClean="0"/>
              <a:pPr/>
              <a:t>16</a:t>
            </a:fld>
            <a:endParaRPr lang="cs-CZ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8" name="Skupina 17"/>
          <p:cNvGrpSpPr/>
          <p:nvPr/>
        </p:nvGrpSpPr>
        <p:grpSpPr>
          <a:xfrm>
            <a:off x="2097855" y="2923207"/>
            <a:ext cx="4994481" cy="3437999"/>
            <a:chOff x="2097855" y="3032956"/>
            <a:chExt cx="4994481" cy="3437999"/>
          </a:xfrm>
        </p:grpSpPr>
        <p:sp>
          <p:nvSpPr>
            <p:cNvPr id="3" name="Obdélník 2"/>
            <p:cNvSpPr/>
            <p:nvPr/>
          </p:nvSpPr>
          <p:spPr>
            <a:xfrm>
              <a:off x="2123784" y="3140968"/>
              <a:ext cx="4968552" cy="30243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Obdélník 1"/>
            <p:cNvSpPr/>
            <p:nvPr/>
          </p:nvSpPr>
          <p:spPr>
            <a:xfrm>
              <a:off x="4139952" y="3861048"/>
              <a:ext cx="936216" cy="1224136"/>
            </a:xfrm>
            <a:prstGeom prst="rect">
              <a:avLst/>
            </a:prstGeom>
            <a:solidFill>
              <a:srgbClr val="E8DC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テーブル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2951597" y="3492489"/>
              <a:ext cx="720080" cy="194421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5604115" y="3501008"/>
              <a:ext cx="576064" cy="86409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5604115" y="4653136"/>
              <a:ext cx="576064" cy="86409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Obdélník 3"/>
            <p:cNvSpPr/>
            <p:nvPr/>
          </p:nvSpPr>
          <p:spPr>
            <a:xfrm>
              <a:off x="3779911" y="3032956"/>
              <a:ext cx="1584177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窓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Přímá spojnice 10"/>
            <p:cNvCxnSpPr/>
            <p:nvPr/>
          </p:nvCxnSpPr>
          <p:spPr>
            <a:xfrm flipV="1">
              <a:off x="5591201" y="5733256"/>
              <a:ext cx="0" cy="4320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blouk 11"/>
            <p:cNvSpPr/>
            <p:nvPr/>
          </p:nvSpPr>
          <p:spPr>
            <a:xfrm rot="15743761">
              <a:off x="5226185" y="5660977"/>
              <a:ext cx="755861" cy="864096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5033695" y="6193053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/>
                <a:t>入り口</a:t>
              </a:r>
              <a:endParaRPr lang="en-US" sz="1200" b="1" dirty="0"/>
            </a:p>
          </p:txBody>
        </p:sp>
        <p:sp>
          <p:nvSpPr>
            <p:cNvPr id="20" name="Obdélník 19"/>
            <p:cNvSpPr/>
            <p:nvPr/>
          </p:nvSpPr>
          <p:spPr>
            <a:xfrm rot="5400000">
              <a:off x="3059860" y="4941196"/>
              <a:ext cx="288032" cy="2160184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2150829" y="5882788"/>
              <a:ext cx="2133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サイドテーブル</a:t>
              </a:r>
              <a:endParaRPr lang="en-US" sz="1200" dirty="0"/>
            </a:p>
          </p:txBody>
        </p:sp>
        <p:sp>
          <p:nvSpPr>
            <p:cNvPr id="17" name="Výbuch 1 16"/>
            <p:cNvSpPr/>
            <p:nvPr/>
          </p:nvSpPr>
          <p:spPr>
            <a:xfrm>
              <a:off x="2150829" y="3142523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Výbuch 1 22"/>
            <p:cNvSpPr/>
            <p:nvPr/>
          </p:nvSpPr>
          <p:spPr>
            <a:xfrm>
              <a:off x="6444208" y="3168351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Výbuch 1 23"/>
            <p:cNvSpPr/>
            <p:nvPr/>
          </p:nvSpPr>
          <p:spPr>
            <a:xfrm>
              <a:off x="6516272" y="5666764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150829" y="351491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6484076" y="358736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6516272" y="5387561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8" name="Obdélník 27"/>
            <p:cNvSpPr/>
            <p:nvPr/>
          </p:nvSpPr>
          <p:spPr>
            <a:xfrm rot="10800000">
              <a:off x="2133832" y="4055789"/>
              <a:ext cx="288032" cy="864068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2097855" y="4210824"/>
              <a:ext cx="359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花</a:t>
              </a:r>
              <a:endParaRPr lang="en-US" altLang="ja-JP" sz="1200" dirty="0" smtClean="0"/>
            </a:p>
            <a:p>
              <a:pPr algn="ctr"/>
              <a:r>
                <a:rPr lang="ja-JP" altLang="en-US" sz="1200" dirty="0" smtClean="0"/>
                <a:t>瓶</a:t>
              </a:r>
              <a:endParaRPr lang="en-US" sz="1200" dirty="0"/>
            </a:p>
          </p:txBody>
        </p:sp>
      </p:grpSp>
      <p:sp>
        <p:nvSpPr>
          <p:cNvPr id="30" name="TextovéPole 29"/>
          <p:cNvSpPr txBox="1"/>
          <p:nvPr/>
        </p:nvSpPr>
        <p:spPr>
          <a:xfrm>
            <a:off x="3131645" y="3870242"/>
            <a:ext cx="359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肘掛長いす</a:t>
            </a:r>
            <a:endParaRPr lang="en-US" sz="12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5712155" y="3405163"/>
            <a:ext cx="359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肘掛いす</a:t>
            </a:r>
            <a:endParaRPr lang="en-US" sz="12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722390" y="4559936"/>
            <a:ext cx="359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肘掛いす</a:t>
            </a:r>
            <a:endParaRPr lang="en-US" sz="1200" dirty="0"/>
          </a:p>
        </p:txBody>
      </p:sp>
      <p:sp>
        <p:nvSpPr>
          <p:cNvPr id="33" name="Obdélník 32"/>
          <p:cNvSpPr/>
          <p:nvPr/>
        </p:nvSpPr>
        <p:spPr>
          <a:xfrm>
            <a:off x="0" y="-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88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 smtClean="0"/>
              <a:t>宿題②</a:t>
            </a:r>
            <a:endParaRPr lang="en-US" dirty="0" smtClean="0"/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8964612" cy="1944216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ja-JP" altLang="en-US" b="1" dirty="0" smtClean="0"/>
              <a:t>応</a:t>
            </a:r>
            <a:r>
              <a:rPr lang="ja-JP" altLang="en-US" b="1" dirty="0"/>
              <a:t>接</a:t>
            </a:r>
            <a:r>
              <a:rPr lang="ja-JP" altLang="en-US" b="1" dirty="0" smtClean="0"/>
              <a:t>室での席次</a:t>
            </a:r>
            <a:endParaRPr lang="en-US" altLang="ja-JP" b="1" dirty="0" smtClean="0"/>
          </a:p>
          <a:p>
            <a:pPr marL="0" indent="0">
              <a:buFontTx/>
              <a:buNone/>
            </a:pPr>
            <a:r>
              <a:rPr lang="ja-JP" altLang="en-US" sz="2800" dirty="0" smtClean="0"/>
              <a:t>得意先へ訪問しに行きます。参</a:t>
            </a:r>
            <a:r>
              <a:rPr lang="ja-JP" altLang="en-US" sz="2800" dirty="0"/>
              <a:t>加</a:t>
            </a:r>
            <a:r>
              <a:rPr lang="ja-JP" altLang="en-US" sz="2800" dirty="0" smtClean="0"/>
              <a:t>者は＞あなた</a:t>
            </a:r>
            <a:r>
              <a:rPr lang="en-US" altLang="ja-JP" sz="2800" dirty="0" smtClean="0"/>
              <a:t>+</a:t>
            </a:r>
            <a:r>
              <a:rPr lang="ja-JP" altLang="en-US" sz="2800" dirty="0" smtClean="0"/>
              <a:t>山田部長（あなたの上司）と得意先の富山部長</a:t>
            </a:r>
            <a:r>
              <a:rPr lang="en-US" altLang="ja-JP" sz="2800" dirty="0" smtClean="0"/>
              <a:t>+</a:t>
            </a:r>
            <a:r>
              <a:rPr lang="ja-JP" altLang="en-US" sz="2800" dirty="0" smtClean="0"/>
              <a:t>得意先の田中係長</a:t>
            </a:r>
            <a:r>
              <a:rPr lang="ja-JP" altLang="en-US" sz="2800" dirty="0"/>
              <a:t>です。</a:t>
            </a:r>
            <a:r>
              <a:rPr lang="ja-JP" altLang="en-US" sz="2800" dirty="0" smtClean="0"/>
              <a:t>応接室での席次はどうなりますか？</a:t>
            </a:r>
            <a:endParaRPr lang="en-US" sz="2800" dirty="0" smtClean="0"/>
          </a:p>
        </p:txBody>
      </p:sp>
      <p:sp>
        <p:nvSpPr>
          <p:cNvPr id="1741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84076" y="6231927"/>
            <a:ext cx="2133600" cy="476250"/>
          </a:xfrm>
          <a:noFill/>
        </p:spPr>
        <p:txBody>
          <a:bodyPr/>
          <a:lstStyle/>
          <a:p>
            <a:fld id="{234DAD44-5B30-4250-82B1-3D88ADCFB1D8}" type="slidenum">
              <a:rPr lang="cs-CZ" smtClean="0"/>
              <a:pPr/>
              <a:t>17</a:t>
            </a:fld>
            <a:endParaRPr lang="cs-CZ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8" name="Skupina 17"/>
          <p:cNvGrpSpPr/>
          <p:nvPr/>
        </p:nvGrpSpPr>
        <p:grpSpPr>
          <a:xfrm>
            <a:off x="2097855" y="3375377"/>
            <a:ext cx="4994481" cy="3437999"/>
            <a:chOff x="2097855" y="3032956"/>
            <a:chExt cx="4994481" cy="3437999"/>
          </a:xfrm>
        </p:grpSpPr>
        <p:sp>
          <p:nvSpPr>
            <p:cNvPr id="3" name="Obdélník 2"/>
            <p:cNvSpPr/>
            <p:nvPr/>
          </p:nvSpPr>
          <p:spPr>
            <a:xfrm>
              <a:off x="2123784" y="3140968"/>
              <a:ext cx="4968552" cy="30243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Obdélník 1"/>
            <p:cNvSpPr/>
            <p:nvPr/>
          </p:nvSpPr>
          <p:spPr>
            <a:xfrm>
              <a:off x="4139952" y="3861048"/>
              <a:ext cx="936216" cy="1224136"/>
            </a:xfrm>
            <a:prstGeom prst="rect">
              <a:avLst/>
            </a:prstGeom>
            <a:solidFill>
              <a:srgbClr val="E8DC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テーブル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2951597" y="3492489"/>
              <a:ext cx="720080" cy="194421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③</a:t>
              </a:r>
              <a:endParaRPr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④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5604115" y="3501008"/>
              <a:ext cx="576064" cy="86409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①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5604115" y="4653136"/>
              <a:ext cx="576064" cy="864096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②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Obdélník 3"/>
            <p:cNvSpPr/>
            <p:nvPr/>
          </p:nvSpPr>
          <p:spPr>
            <a:xfrm>
              <a:off x="3779911" y="3032956"/>
              <a:ext cx="1584177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窓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Přímá spojnice 10"/>
            <p:cNvCxnSpPr/>
            <p:nvPr/>
          </p:nvCxnSpPr>
          <p:spPr>
            <a:xfrm flipV="1">
              <a:off x="5591201" y="5733256"/>
              <a:ext cx="0" cy="4320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blouk 11"/>
            <p:cNvSpPr/>
            <p:nvPr/>
          </p:nvSpPr>
          <p:spPr>
            <a:xfrm rot="15743761">
              <a:off x="5226185" y="5660977"/>
              <a:ext cx="755861" cy="864096"/>
            </a:xfrm>
            <a:prstGeom prst="arc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5033695" y="6193053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/>
                <a:t>入り口</a:t>
              </a:r>
              <a:endParaRPr lang="en-US" sz="1200" b="1" dirty="0"/>
            </a:p>
          </p:txBody>
        </p:sp>
        <p:sp>
          <p:nvSpPr>
            <p:cNvPr id="20" name="Obdélník 19"/>
            <p:cNvSpPr/>
            <p:nvPr/>
          </p:nvSpPr>
          <p:spPr>
            <a:xfrm rot="5400000">
              <a:off x="3059860" y="4941196"/>
              <a:ext cx="288032" cy="2160184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2150829" y="5882788"/>
              <a:ext cx="21331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サイドテーブル</a:t>
              </a:r>
              <a:endParaRPr lang="en-US" sz="1200" dirty="0"/>
            </a:p>
          </p:txBody>
        </p:sp>
        <p:sp>
          <p:nvSpPr>
            <p:cNvPr id="17" name="Výbuch 1 16"/>
            <p:cNvSpPr/>
            <p:nvPr/>
          </p:nvSpPr>
          <p:spPr>
            <a:xfrm>
              <a:off x="2150829" y="3142523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Výbuch 1 22"/>
            <p:cNvSpPr/>
            <p:nvPr/>
          </p:nvSpPr>
          <p:spPr>
            <a:xfrm>
              <a:off x="6444208" y="3168351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Výbuch 1 23"/>
            <p:cNvSpPr/>
            <p:nvPr/>
          </p:nvSpPr>
          <p:spPr>
            <a:xfrm>
              <a:off x="6516272" y="5666764"/>
              <a:ext cx="576064" cy="432048"/>
            </a:xfrm>
            <a:prstGeom prst="irregularSeal1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150829" y="351491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6484076" y="358736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6516272" y="5387561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植物</a:t>
              </a:r>
              <a:endParaRPr lang="en-US" sz="1200" dirty="0"/>
            </a:p>
          </p:txBody>
        </p:sp>
        <p:sp>
          <p:nvSpPr>
            <p:cNvPr id="28" name="Obdélník 27"/>
            <p:cNvSpPr/>
            <p:nvPr/>
          </p:nvSpPr>
          <p:spPr>
            <a:xfrm rot="10800000">
              <a:off x="2133832" y="4055789"/>
              <a:ext cx="288032" cy="864068"/>
            </a:xfrm>
            <a:prstGeom prst="rect">
              <a:avLst/>
            </a:prstGeom>
            <a:solidFill>
              <a:srgbClr val="D6C18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2097855" y="4210824"/>
              <a:ext cx="359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/>
                <a:t>花</a:t>
              </a:r>
              <a:endParaRPr lang="en-US" altLang="ja-JP" sz="1200" dirty="0" smtClean="0"/>
            </a:p>
            <a:p>
              <a:pPr algn="ctr"/>
              <a:r>
                <a:rPr lang="ja-JP" altLang="en-US" sz="1200" dirty="0" smtClean="0"/>
                <a:t>瓶</a:t>
              </a:r>
              <a:endParaRPr lang="en-US" sz="1200" dirty="0"/>
            </a:p>
          </p:txBody>
        </p:sp>
      </p:grpSp>
      <p:sp>
        <p:nvSpPr>
          <p:cNvPr id="31" name="TextovéPole 30"/>
          <p:cNvSpPr txBox="1"/>
          <p:nvPr/>
        </p:nvSpPr>
        <p:spPr>
          <a:xfrm>
            <a:off x="5246524" y="96098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/>
              <a:t>せきじ</a:t>
            </a:r>
            <a:endParaRPr lang="en-US" sz="1400" b="1" dirty="0"/>
          </a:p>
        </p:txBody>
      </p:sp>
      <p:sp>
        <p:nvSpPr>
          <p:cNvPr id="30" name="Obdélník 29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76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 smtClean="0"/>
              <a:t>宿題③</a:t>
            </a:r>
            <a:endParaRPr lang="en-US" dirty="0" smtClean="0"/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299244" y="1124744"/>
            <a:ext cx="6273020" cy="5472608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ja-JP" altLang="en-US" b="1" dirty="0" smtClean="0"/>
              <a:t>お茶を出すタイミン</a:t>
            </a:r>
            <a:r>
              <a:rPr lang="ja-JP" altLang="en-US" b="1" smtClean="0"/>
              <a:t>グは</a:t>
            </a:r>
            <a:endParaRPr lang="cs-CZ" altLang="ja-JP" b="1" dirty="0" smtClean="0"/>
          </a:p>
          <a:p>
            <a:pPr marL="0" indent="0" algn="ctr">
              <a:buFontTx/>
              <a:buNone/>
            </a:pPr>
            <a:r>
              <a:rPr lang="ja-JP" altLang="en-US" b="1" smtClean="0"/>
              <a:t>い</a:t>
            </a:r>
            <a:r>
              <a:rPr lang="ja-JP" altLang="en-US" b="1" dirty="0" smtClean="0"/>
              <a:t>つでしょう？</a:t>
            </a:r>
            <a:endParaRPr lang="en-US" altLang="ja-JP" b="1" dirty="0" smtClean="0"/>
          </a:p>
          <a:p>
            <a:pPr marL="0" indent="0">
              <a:buFontTx/>
              <a:buNone/>
            </a:pPr>
            <a:r>
              <a:rPr lang="ja-JP" altLang="en-US" dirty="0" smtClean="0"/>
              <a:t>お客さんを応接室へ案内しました。次の進め方はどうなりますか？順番を考えて下さい。</a:t>
            </a:r>
            <a:endParaRPr lang="en-US" altLang="ja-JP" dirty="0" smtClean="0"/>
          </a:p>
          <a:p>
            <a:pPr marL="0" indent="0">
              <a:buFontTx/>
              <a:buNone/>
            </a:pPr>
            <a:endParaRPr lang="en-US" altLang="ja-JP" dirty="0" smtClean="0"/>
          </a:p>
          <a:p>
            <a:pPr marL="400050" lvl="1" indent="0">
              <a:buFontTx/>
              <a:buNone/>
            </a:pPr>
            <a:r>
              <a:rPr lang="cs-CZ" altLang="ja-JP" dirty="0" smtClean="0"/>
              <a:t>a) </a:t>
            </a:r>
            <a:r>
              <a:rPr lang="ja-JP" altLang="en-US" smtClean="0"/>
              <a:t>面</a:t>
            </a:r>
            <a:r>
              <a:rPr lang="ja-JP" altLang="en-US" dirty="0" smtClean="0"/>
              <a:t>談に入ります</a:t>
            </a:r>
            <a:endParaRPr lang="en-US" altLang="ja-JP" dirty="0" smtClean="0"/>
          </a:p>
          <a:p>
            <a:pPr marL="400050" lvl="1" indent="0">
              <a:buFontTx/>
              <a:buNone/>
            </a:pPr>
            <a:r>
              <a:rPr lang="cs-CZ" altLang="ja-JP" dirty="0" smtClean="0"/>
              <a:t>b) </a:t>
            </a:r>
            <a:r>
              <a:rPr lang="ja-JP" altLang="en-US" smtClean="0"/>
              <a:t>お</a:t>
            </a:r>
            <a:r>
              <a:rPr lang="ja-JP" altLang="en-US" dirty="0" smtClean="0"/>
              <a:t>茶を出します</a:t>
            </a:r>
            <a:endParaRPr lang="en-US" altLang="ja-JP" dirty="0" smtClean="0"/>
          </a:p>
          <a:p>
            <a:pPr marL="400050" lvl="1" indent="0">
              <a:buFontTx/>
              <a:buNone/>
            </a:pPr>
            <a:r>
              <a:rPr lang="cs-CZ" altLang="ja-JP" dirty="0" smtClean="0"/>
              <a:t>c) </a:t>
            </a:r>
            <a:r>
              <a:rPr lang="ja-JP" altLang="en-US" smtClean="0"/>
              <a:t>名刺交換をします</a:t>
            </a:r>
            <a:endParaRPr lang="en-US" altLang="ja-JP" dirty="0" smtClean="0"/>
          </a:p>
          <a:p>
            <a:pPr marL="400050" lvl="1" indent="0">
              <a:buNone/>
            </a:pPr>
            <a:r>
              <a:rPr lang="cs-CZ" altLang="ja-JP" dirty="0" smtClean="0"/>
              <a:t>d) </a:t>
            </a:r>
            <a:r>
              <a:rPr lang="ja-JP" altLang="en-US" smtClean="0"/>
              <a:t>挨拶をします</a:t>
            </a:r>
            <a:endParaRPr lang="en-US" altLang="ja-JP" dirty="0" smtClean="0"/>
          </a:p>
          <a:p>
            <a:pPr marL="0" indent="0">
              <a:buFontTx/>
              <a:buNone/>
            </a:pPr>
            <a:endParaRPr lang="en-US" altLang="ja-JP" dirty="0" smtClean="0"/>
          </a:p>
          <a:p>
            <a:pPr marL="0" indent="0">
              <a:buFontTx/>
              <a:buNone/>
            </a:pPr>
            <a:endParaRPr lang="en-US" altLang="ja-JP" dirty="0" smtClean="0"/>
          </a:p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1741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4DAD44-5B30-4250-82B1-3D88ADCFB1D8}" type="slidenum">
              <a:rPr lang="cs-CZ" smtClean="0"/>
              <a:pPr/>
              <a:t>18</a:t>
            </a:fld>
            <a:endParaRPr lang="cs-CZ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" name="Obrázek 4" descr="000082_03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1285860"/>
            <a:ext cx="1785918" cy="53578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46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19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57158" y="1071546"/>
            <a:ext cx="8429684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ea typeface="MS PGothic" pitchFamily="34" charset="-128"/>
              </a:rPr>
              <a:t>練習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A</a:t>
            </a:r>
            <a:r>
              <a:rPr lang="ja-JP" altLang="en-US" sz="2400" b="1" dirty="0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＞　恐れ入りますが、「～～」についてもう一度おしゃっていただけませんか</a:t>
            </a:r>
            <a:r>
              <a:rPr lang="ja-JP" altLang="en-US" sz="2400" b="1" dirty="0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  <a:sym typeface="Wingdings"/>
              </a:rPr>
              <a:t>。</a:t>
            </a:r>
            <a:endParaRPr lang="en-US" altLang="ja-JP" sz="2400" b="1" dirty="0" smtClean="0">
              <a:solidFill>
                <a:schemeClr val="accent5">
                  <a:lumMod val="10000"/>
                </a:schemeClr>
              </a:solidFill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>
              <a:ea typeface="MS PGothic" pitchFamily="34" charset="-128"/>
              <a:sym typeface="Wingdings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ja-JP" altLang="en-US" b="1" dirty="0" smtClean="0">
                <a:ea typeface="MS PGothic" pitchFamily="34" charset="-128"/>
              </a:rPr>
              <a:t>打ち合わせの時間</a:t>
            </a:r>
            <a:r>
              <a:rPr lang="en-US" altLang="ja-JP" b="1" dirty="0" smtClean="0">
                <a:ea typeface="MS PGothic" pitchFamily="34" charset="-128"/>
              </a:rPr>
              <a:t>		5)</a:t>
            </a:r>
            <a:r>
              <a:rPr lang="ja-JP" altLang="en-US" b="1" dirty="0" smtClean="0">
                <a:ea typeface="MS PGothic" pitchFamily="34" charset="-128"/>
              </a:rPr>
              <a:t>　相手の名前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2) </a:t>
            </a:r>
            <a:r>
              <a:rPr lang="ja-JP" altLang="en-US" b="1" dirty="0" smtClean="0">
                <a:ea typeface="MS PGothic" pitchFamily="34" charset="-128"/>
              </a:rPr>
              <a:t>　お客さんの名前</a:t>
            </a:r>
            <a:r>
              <a:rPr lang="en-US" altLang="ja-JP" b="1" dirty="0" smtClean="0">
                <a:ea typeface="MS PGothic" pitchFamily="34" charset="-128"/>
              </a:rPr>
              <a:t>		6)</a:t>
            </a:r>
            <a:r>
              <a:rPr lang="ja-JP" altLang="en-US" b="1" dirty="0" smtClean="0">
                <a:ea typeface="MS PGothic" pitchFamily="34" charset="-128"/>
              </a:rPr>
              <a:t>　銀行口座の番号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3)</a:t>
            </a:r>
            <a:r>
              <a:rPr lang="ja-JP" altLang="en-US" b="1" dirty="0" smtClean="0">
                <a:ea typeface="MS PGothic" pitchFamily="34" charset="-128"/>
              </a:rPr>
              <a:t>　出発時間</a:t>
            </a:r>
            <a:r>
              <a:rPr lang="en-US" altLang="ja-JP" b="1" dirty="0" smtClean="0">
                <a:ea typeface="MS PGothic" pitchFamily="34" charset="-128"/>
              </a:rPr>
              <a:t>			7)</a:t>
            </a:r>
            <a:r>
              <a:rPr lang="ja-JP" altLang="en-US" b="1" dirty="0" smtClean="0">
                <a:ea typeface="MS PGothic" pitchFamily="34" charset="-128"/>
              </a:rPr>
              <a:t>　締め切り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4)</a:t>
            </a:r>
            <a:r>
              <a:rPr lang="ja-JP" altLang="en-US" b="1" dirty="0" smtClean="0">
                <a:ea typeface="MS PGothic" pitchFamily="34" charset="-128"/>
              </a:rPr>
              <a:t>　電話番号</a:t>
            </a:r>
            <a:r>
              <a:rPr lang="en-US" altLang="ja-JP" b="1" dirty="0" smtClean="0">
                <a:ea typeface="MS PGothic" pitchFamily="34" charset="-128"/>
              </a:rPr>
              <a:t>			8)</a:t>
            </a:r>
            <a:r>
              <a:rPr lang="ja-JP" altLang="en-US" b="1" dirty="0" smtClean="0">
                <a:ea typeface="MS PGothic" pitchFamily="34" charset="-128"/>
              </a:rPr>
              <a:t>　計算の進め方</a:t>
            </a:r>
            <a:endParaRPr lang="cs-CZ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endParaRPr lang="cs-CZ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endParaRPr lang="en-US" altLang="ja-JP" b="1" dirty="0" smtClean="0">
              <a:ea typeface="MS PGothic" pitchFamily="34" charset="-128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6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5286412"/>
          </a:xfrm>
        </p:spPr>
        <p:txBody>
          <a:bodyPr/>
          <a:lstStyle/>
          <a:p>
            <a:pPr>
              <a:buNone/>
            </a:pPr>
            <a:r>
              <a:rPr lang="ja-JP" altLang="en-US" smtClean="0"/>
              <a:t>①　会議の時に得意先からあなたの携帯電話に電話が出ます。しかし、部長が今大事なことを説明しています。どうしましょうか？会議室でますか？または電話を取らないか？</a:t>
            </a:r>
            <a:endParaRPr lang="en-US" altLang="ja-JP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ja-JP" altLang="en-US" smtClean="0"/>
              <a:t>②　部長のテーブルにある電話が鳴っています。部長が不在ので、あなたが代わりに電話を受けたいですが、相手先に何を言いましょうか？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7835A-EC30-48B7-9F39-BF042970393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1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20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57158" y="1071546"/>
            <a:ext cx="8429684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>
                <a:ea typeface="MS PGothic" pitchFamily="34" charset="-128"/>
              </a:rPr>
              <a:t>練習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「恐れ入りますが、この「～～」は、</a:t>
            </a:r>
            <a:endParaRPr lang="en-US" altLang="ja-JP" sz="2400" b="1" dirty="0" smtClean="0">
              <a:solidFill>
                <a:schemeClr val="accent5">
                  <a:lumMod val="10000"/>
                </a:schemeClr>
              </a:solidFill>
              <a:ea typeface="MS PGothic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</a:rPr>
              <a:t>どのようにすればいいのでしょうか</a:t>
            </a:r>
            <a:r>
              <a:rPr lang="ja-JP" altLang="en-US" sz="2400" b="1" smtClean="0">
                <a:solidFill>
                  <a:schemeClr val="accent5">
                    <a:lumMod val="10000"/>
                  </a:schemeClr>
                </a:solidFill>
                <a:ea typeface="MS PGothic" pitchFamily="34" charset="-128"/>
                <a:sym typeface="Wingdings"/>
              </a:rPr>
              <a:t>。」</a:t>
            </a:r>
            <a:endParaRPr lang="en-US" altLang="ja-JP" sz="2400" b="1" dirty="0" smtClean="0">
              <a:solidFill>
                <a:schemeClr val="accent5">
                  <a:lumMod val="10000"/>
                </a:schemeClr>
              </a:solidFill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>
              <a:ea typeface="MS PGothic" pitchFamily="34" charset="-128"/>
              <a:sym typeface="Wingdings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ja-JP" altLang="en-US" b="1" smtClean="0">
                <a:ea typeface="MS PGothic" pitchFamily="34" charset="-128"/>
              </a:rPr>
              <a:t>コピー機・使う</a:t>
            </a:r>
            <a:r>
              <a:rPr lang="en-US" altLang="ja-JP" b="1" dirty="0" smtClean="0">
                <a:ea typeface="MS PGothic" pitchFamily="34" charset="-128"/>
              </a:rPr>
              <a:t>		5)</a:t>
            </a:r>
            <a:r>
              <a:rPr lang="ja-JP" altLang="en-US" b="1" smtClean="0">
                <a:ea typeface="MS PGothic" pitchFamily="34" charset="-128"/>
              </a:rPr>
              <a:t>　設備・立ち上げる</a:t>
            </a:r>
            <a:r>
              <a:rPr lang="en-US" altLang="ja-JP" b="1" dirty="0" smtClean="0">
                <a:ea typeface="MS PGothic" pitchFamily="34" charset="-128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2) </a:t>
            </a:r>
            <a:r>
              <a:rPr lang="ja-JP" altLang="en-US" b="1" smtClean="0">
                <a:ea typeface="MS PGothic" pitchFamily="34" charset="-128"/>
              </a:rPr>
              <a:t>　データ・整理</a:t>
            </a:r>
            <a:r>
              <a:rPr lang="en-US" altLang="ja-JP" b="1" dirty="0" smtClean="0">
                <a:ea typeface="MS PGothic" pitchFamily="34" charset="-128"/>
              </a:rPr>
              <a:t>		6)</a:t>
            </a:r>
            <a:r>
              <a:rPr lang="ja-JP" altLang="en-US" b="1" smtClean="0">
                <a:ea typeface="MS PGothic" pitchFamily="34" charset="-128"/>
              </a:rPr>
              <a:t>　先方用の手紙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3)</a:t>
            </a:r>
            <a:r>
              <a:rPr lang="ja-JP" altLang="en-US" b="1" smtClean="0">
                <a:ea typeface="MS PGothic" pitchFamily="34" charset="-128"/>
              </a:rPr>
              <a:t>　グラフ・作る</a:t>
            </a:r>
            <a:r>
              <a:rPr lang="en-US" altLang="ja-JP" b="1" dirty="0" smtClean="0">
                <a:ea typeface="MS PGothic" pitchFamily="34" charset="-128"/>
              </a:rPr>
              <a:t>		7)</a:t>
            </a:r>
            <a:r>
              <a:rPr lang="ja-JP" altLang="en-US" b="1" smtClean="0">
                <a:ea typeface="MS PGothic" pitchFamily="34" charset="-128"/>
              </a:rPr>
              <a:t>　プロジェクター・使う</a:t>
            </a:r>
            <a:endParaRPr lang="en-US" altLang="ja-JP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ea typeface="MS PGothic" pitchFamily="34" charset="-128"/>
              </a:rPr>
              <a:t>4)</a:t>
            </a:r>
            <a:r>
              <a:rPr lang="ja-JP" altLang="en-US" b="1" smtClean="0">
                <a:ea typeface="MS PGothic" pitchFamily="34" charset="-128"/>
              </a:rPr>
              <a:t>　はんこう・使う</a:t>
            </a:r>
            <a:r>
              <a:rPr lang="en-US" altLang="ja-JP" b="1" dirty="0" smtClean="0">
                <a:ea typeface="MS PGothic" pitchFamily="34" charset="-128"/>
              </a:rPr>
              <a:t>		8)</a:t>
            </a:r>
            <a:r>
              <a:rPr lang="ja-JP" altLang="en-US" b="1" smtClean="0">
                <a:ea typeface="MS PGothic" pitchFamily="34" charset="-128"/>
              </a:rPr>
              <a:t>　メール・答える</a:t>
            </a:r>
            <a:endParaRPr lang="en-US" altLang="ja-JP" b="1" dirty="0" smtClean="0">
              <a:ea typeface="MS PGothic" pitchFamily="34" charset="-128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50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21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71472" y="1225689"/>
            <a:ext cx="7786688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ea typeface="MS PGothic" pitchFamily="34" charset="-128"/>
              </a:rPr>
              <a:t>練</a:t>
            </a:r>
            <a:r>
              <a:rPr lang="ja-JP" altLang="en-US" b="1" dirty="0" smtClean="0">
                <a:ea typeface="MS PGothic" pitchFamily="34" charset="-128"/>
              </a:rPr>
              <a:t>習②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 smtClean="0">
                <a:ea typeface="MS PGothic" pitchFamily="34" charset="-128"/>
                <a:sym typeface="Wingdings"/>
              </a:rPr>
              <a:t>A&gt;</a:t>
            </a:r>
            <a:r>
              <a:rPr lang="ja-JP" altLang="en-US" sz="2400" b="1" smtClean="0">
                <a:ea typeface="MS PGothic" pitchFamily="34" charset="-128"/>
                <a:sym typeface="Wingdings"/>
              </a:rPr>
              <a:t>　恐れ入りますが、先ほどおしゃった～～という言葉の意味がわからないので教えて頂けませんか。</a:t>
            </a:r>
            <a:endParaRPr lang="en-US" altLang="ja-JP" sz="2400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 smtClean="0">
                <a:solidFill>
                  <a:srgbClr val="000066"/>
                </a:solidFill>
                <a:ea typeface="MS PGothic" pitchFamily="34" charset="-128"/>
                <a:sym typeface="Wingdings"/>
              </a:rPr>
              <a:t>B&gt;  </a:t>
            </a:r>
            <a:r>
              <a:rPr lang="ja-JP" altLang="en-US" sz="2400" b="1" smtClean="0">
                <a:solidFill>
                  <a:srgbClr val="000066"/>
                </a:solidFill>
                <a:ea typeface="MS PGothic" pitchFamily="34" charset="-128"/>
                <a:sym typeface="Wingdings"/>
              </a:rPr>
              <a:t>～～というのは、～～のことです。</a:t>
            </a:r>
            <a:endParaRPr lang="en-US" altLang="ja-JP" sz="2400" b="1" dirty="0" smtClean="0">
              <a:solidFill>
                <a:srgbClr val="000066"/>
              </a:solidFill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sz="2400" b="1" dirty="0" smtClean="0">
              <a:ea typeface="MS PGothic" pitchFamily="34" charset="-128"/>
              <a:sym typeface="Wingdings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ja-JP" altLang="en-US" sz="2000" b="1" smtClean="0">
                <a:ea typeface="MS PGothic" pitchFamily="34" charset="-128"/>
              </a:rPr>
              <a:t>打ち合わせ</a:t>
            </a:r>
            <a:r>
              <a:rPr lang="en-US" altLang="ja-JP" sz="2000" b="1" dirty="0" smtClean="0">
                <a:ea typeface="MS PGothic" pitchFamily="34" charset="-128"/>
              </a:rPr>
              <a:t>		5)</a:t>
            </a:r>
            <a:r>
              <a:rPr lang="ja-JP" altLang="en-US" sz="2000" b="1" smtClean="0">
                <a:ea typeface="MS PGothic" pitchFamily="34" charset="-128"/>
              </a:rPr>
              <a:t>　締め切り</a:t>
            </a:r>
            <a:endParaRPr lang="en-US" altLang="ja-JP" sz="2000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000" b="1" dirty="0" smtClean="0">
                <a:ea typeface="MS PGothic" pitchFamily="34" charset="-128"/>
              </a:rPr>
              <a:t>2) </a:t>
            </a:r>
            <a:r>
              <a:rPr lang="ja-JP" altLang="en-US" sz="2000" b="1" smtClean="0">
                <a:ea typeface="MS PGothic" pitchFamily="34" charset="-128"/>
              </a:rPr>
              <a:t>報告書</a:t>
            </a:r>
            <a:r>
              <a:rPr lang="en-US" altLang="ja-JP" sz="2000" b="1" dirty="0" smtClean="0">
                <a:ea typeface="MS PGothic" pitchFamily="34" charset="-128"/>
              </a:rPr>
              <a:t>		6)</a:t>
            </a:r>
            <a:r>
              <a:rPr lang="ja-JP" altLang="en-US" sz="2000" b="1" smtClean="0">
                <a:ea typeface="MS PGothic" pitchFamily="34" charset="-128"/>
              </a:rPr>
              <a:t>　無視</a:t>
            </a:r>
            <a:endParaRPr lang="en-US" altLang="ja-JP" sz="2000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000" b="1" dirty="0" smtClean="0">
                <a:ea typeface="MS PGothic" pitchFamily="34" charset="-128"/>
              </a:rPr>
              <a:t>3)</a:t>
            </a:r>
            <a:r>
              <a:rPr lang="ja-JP" altLang="en-US" sz="2000" b="1" smtClean="0">
                <a:ea typeface="MS PGothic" pitchFamily="34" charset="-128"/>
              </a:rPr>
              <a:t>　翻訳</a:t>
            </a:r>
            <a:r>
              <a:rPr lang="en-US" altLang="ja-JP" sz="2000" b="1" dirty="0" smtClean="0">
                <a:ea typeface="MS PGothic" pitchFamily="34" charset="-128"/>
              </a:rPr>
              <a:t>			7)</a:t>
            </a:r>
            <a:r>
              <a:rPr lang="ja-JP" altLang="en-US" sz="2000" b="1" smtClean="0">
                <a:ea typeface="MS PGothic" pitchFamily="34" charset="-128"/>
              </a:rPr>
              <a:t>　納入</a:t>
            </a:r>
            <a:endParaRPr lang="en-US" altLang="ja-JP" sz="2000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000" b="1" dirty="0" smtClean="0">
                <a:ea typeface="MS PGothic" pitchFamily="34" charset="-128"/>
              </a:rPr>
              <a:t>4)</a:t>
            </a:r>
            <a:r>
              <a:rPr lang="ja-JP" altLang="en-US" sz="2000" b="1" smtClean="0">
                <a:ea typeface="MS PGothic" pitchFamily="34" charset="-128"/>
              </a:rPr>
              <a:t>　成功</a:t>
            </a:r>
            <a:r>
              <a:rPr lang="en-US" altLang="ja-JP" sz="2000" b="1" dirty="0" smtClean="0">
                <a:ea typeface="MS PGothic" pitchFamily="34" charset="-128"/>
              </a:rPr>
              <a:t>			8)</a:t>
            </a:r>
            <a:r>
              <a:rPr lang="ja-JP" altLang="en-US" sz="2000" b="1" smtClean="0">
                <a:ea typeface="MS PGothic" pitchFamily="34" charset="-128"/>
              </a:rPr>
              <a:t>　アポイント</a:t>
            </a:r>
            <a:endParaRPr lang="en-US" altLang="ja-JP" sz="2000" b="1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b="1" dirty="0">
                <a:ea typeface="MS PGothic" pitchFamily="34" charset="-128"/>
              </a:rPr>
              <a:t>	</a:t>
            </a:r>
            <a:endParaRPr lang="cs-CZ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3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22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71472" y="1225689"/>
            <a:ext cx="8072494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>
                <a:ea typeface="MS PGothic" pitchFamily="34" charset="-128"/>
              </a:rPr>
              <a:t>練</a:t>
            </a:r>
            <a:r>
              <a:rPr lang="ja-JP" altLang="en-US" b="1" smtClean="0">
                <a:ea typeface="MS PGothic" pitchFamily="34" charset="-128"/>
              </a:rPr>
              <a:t>習</a:t>
            </a:r>
            <a:endParaRPr lang="en-US" altLang="ja-JP" b="1" dirty="0" smtClean="0">
              <a:ea typeface="MS PGothic" pitchFamily="34" charset="-128"/>
            </a:endParaRPr>
          </a:p>
          <a:p>
            <a:endParaRPr lang="en-US" altLang="ja-JP" b="1" dirty="0" smtClean="0">
              <a:ea typeface="MS PGothic" pitchFamily="34" charset="-128"/>
            </a:endParaRPr>
          </a:p>
          <a:p>
            <a:r>
              <a:rPr lang="ja-JP" altLang="en-US" sz="2400" b="1" smtClean="0">
                <a:ea typeface="MS PGothic" pitchFamily="34" charset="-128"/>
              </a:rPr>
              <a:t>「～と～とどちらのほうが優先させばいいのですか」</a:t>
            </a:r>
            <a:endParaRPr lang="en-US" altLang="ja-JP" sz="2400" b="1" dirty="0" smtClean="0">
              <a:ea typeface="MS PGothic" pitchFamily="34" charset="-128"/>
            </a:endParaRPr>
          </a:p>
          <a:p>
            <a:endParaRPr lang="en-US" altLang="ja-JP" sz="2400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１）計算・データ処理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２）お茶を準備する・会議室を片付ける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３）先方に電話する・課長にメールする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４）会議に行く・報告を終わらす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５）</a:t>
            </a:r>
            <a:r>
              <a:rPr lang="en-US" altLang="ja-JP" b="1" dirty="0" smtClean="0">
                <a:ea typeface="MS PGothic" pitchFamily="34" charset="-128"/>
                <a:sym typeface="Wingdings"/>
              </a:rPr>
              <a:t>IT</a:t>
            </a:r>
            <a:r>
              <a:rPr lang="ja-JP" altLang="en-US" b="1" smtClean="0">
                <a:ea typeface="MS PGothic" pitchFamily="34" charset="-128"/>
                <a:sym typeface="Wingdings"/>
              </a:rPr>
              <a:t>に電話する・</a:t>
            </a:r>
            <a:r>
              <a:rPr lang="en-US" altLang="ja-JP" b="1" dirty="0" smtClean="0">
                <a:ea typeface="MS PGothic" pitchFamily="34" charset="-128"/>
                <a:sym typeface="Wingdings"/>
              </a:rPr>
              <a:t>GA</a:t>
            </a:r>
            <a:r>
              <a:rPr lang="ja-JP" altLang="en-US" b="1" smtClean="0">
                <a:ea typeface="MS PGothic" pitchFamily="34" charset="-128"/>
                <a:sym typeface="Wingdings"/>
              </a:rPr>
              <a:t>に電話する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６）翻訳をする・打ち合わせへ行く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７）結論をまとめる・分析をする</a:t>
            </a:r>
            <a:endParaRPr lang="en-US" altLang="ja-JP" b="1" dirty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 smtClean="0">
              <a:ea typeface="MS PGothic" pitchFamily="34" charset="-128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0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mtClean="0"/>
              <a:t>命令を受ける</a:t>
            </a:r>
            <a:endParaRPr lang="cs-CZ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23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71472" y="1225689"/>
            <a:ext cx="8072494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>
                <a:ea typeface="MS PGothic" pitchFamily="34" charset="-128"/>
              </a:rPr>
              <a:t>練</a:t>
            </a:r>
            <a:r>
              <a:rPr lang="ja-JP" altLang="en-US" b="1" smtClean="0">
                <a:ea typeface="MS PGothic" pitchFamily="34" charset="-128"/>
              </a:rPr>
              <a:t>習</a:t>
            </a:r>
            <a:endParaRPr lang="en-US" altLang="ja-JP" b="1" dirty="0" smtClean="0">
              <a:ea typeface="MS PGothic" pitchFamily="34" charset="-128"/>
            </a:endParaRPr>
          </a:p>
          <a:p>
            <a:endParaRPr lang="en-US" altLang="ja-JP" b="1" dirty="0" smtClean="0">
              <a:ea typeface="MS PGothic" pitchFamily="34" charset="-128"/>
            </a:endParaRPr>
          </a:p>
          <a:p>
            <a:r>
              <a:rPr lang="en-US" altLang="ja-JP" sz="2400" b="1" dirty="0" smtClean="0">
                <a:ea typeface="MS PGothic" pitchFamily="34" charset="-128"/>
              </a:rPr>
              <a:t>A&gt;</a:t>
            </a:r>
            <a:r>
              <a:rPr lang="ja-JP" altLang="en-US" sz="2400" b="1" smtClean="0">
                <a:ea typeface="MS PGothic" pitchFamily="34" charset="-128"/>
              </a:rPr>
              <a:t>　</a:t>
            </a:r>
            <a:r>
              <a:rPr lang="en-US" altLang="ja-JP" sz="2400" b="1" dirty="0" smtClean="0">
                <a:ea typeface="MS PGothic" pitchFamily="34" charset="-128"/>
              </a:rPr>
              <a:t>B</a:t>
            </a:r>
            <a:r>
              <a:rPr lang="ja-JP" altLang="en-US" sz="2400" b="1" smtClean="0">
                <a:ea typeface="MS PGothic" pitchFamily="34" charset="-128"/>
              </a:rPr>
              <a:t>さん、～をお願いします。</a:t>
            </a:r>
            <a:endParaRPr lang="en-US" altLang="ja-JP" sz="2400" b="1" dirty="0" smtClean="0">
              <a:ea typeface="MS PGothic" pitchFamily="34" charset="-128"/>
            </a:endParaRPr>
          </a:p>
          <a:p>
            <a:r>
              <a:rPr lang="en-US" altLang="ja-JP" sz="2400" b="1" dirty="0" smtClean="0">
                <a:ea typeface="MS PGothic" pitchFamily="34" charset="-128"/>
              </a:rPr>
              <a:t>B&gt;</a:t>
            </a:r>
            <a:r>
              <a:rPr lang="ja-JP" altLang="en-US" sz="2400" b="1" smtClean="0">
                <a:ea typeface="MS PGothic" pitchFamily="34" charset="-128"/>
              </a:rPr>
              <a:t>　実は、～から依頼された～をしているところなのですが、</a:t>
            </a:r>
            <a:endParaRPr lang="en-US" altLang="ja-JP" sz="2400" b="1" dirty="0" smtClean="0">
              <a:ea typeface="MS PGothic" pitchFamily="34" charset="-128"/>
            </a:endParaRPr>
          </a:p>
          <a:p>
            <a:r>
              <a:rPr lang="ja-JP" altLang="en-US" sz="2400" b="1" smtClean="0">
                <a:ea typeface="MS PGothic" pitchFamily="34" charset="-128"/>
              </a:rPr>
              <a:t>　　　～と～とどちらのほうが優先させればいいですか。</a:t>
            </a:r>
            <a:endParaRPr lang="en-US" altLang="ja-JP" sz="2400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１）データ処理・課長・用紙を記入する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２）プロジェクターの準備・部長・資料をまとまめる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３）データを分析・課長・大至急にこれを翻訳する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b="1" smtClean="0">
                <a:ea typeface="MS PGothic" pitchFamily="34" charset="-128"/>
                <a:sym typeface="Wingdings"/>
              </a:rPr>
              <a:t>４）社内車の予約・課長・議事録を取る</a:t>
            </a:r>
            <a:endParaRPr lang="en-US" altLang="ja-JP" b="1" dirty="0" smtClean="0">
              <a:ea typeface="MS PGothic" pitchFamily="34" charset="-128"/>
              <a:sym typeface="Wingdings"/>
            </a:endParaRPr>
          </a:p>
          <a:p>
            <a:pPr>
              <a:lnSpc>
                <a:spcPct val="150000"/>
              </a:lnSpc>
            </a:pPr>
            <a:endParaRPr lang="en-US" altLang="ja-JP" b="1" dirty="0" smtClean="0">
              <a:ea typeface="MS PGothic" pitchFamily="34" charset="-128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097" y="4293096"/>
            <a:ext cx="1328936" cy="132893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58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58FF95-DFB0-43DA-8BAE-CABF7235D8B3}" type="slidenum">
              <a:rPr lang="cs-CZ" smtClean="0"/>
              <a:pPr/>
              <a:t>24</a:t>
            </a:fld>
            <a:endParaRPr lang="cs-CZ" dirty="0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3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名指し人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7018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4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>
                <a:solidFill>
                  <a:srgbClr val="002060"/>
                </a:solidFill>
                <a:latin typeface="+mj-ea"/>
                <a:ea typeface="+mj-ea"/>
              </a:rPr>
              <a:t>ベ</a:t>
            </a:r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ルが</a:t>
            </a:r>
            <a:r>
              <a:rPr lang="ja-JP" altLang="en-US" sz="7200" b="1" dirty="0">
                <a:solidFill>
                  <a:srgbClr val="002060"/>
                </a:solidFill>
                <a:latin typeface="+mj-ea"/>
                <a:ea typeface="+mj-ea"/>
              </a:rPr>
              <a:t>鳴</a:t>
            </a:r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る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088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5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>
                <a:solidFill>
                  <a:srgbClr val="002060"/>
                </a:solidFill>
                <a:latin typeface="+mj-ea"/>
                <a:ea typeface="+mj-ea"/>
              </a:rPr>
              <a:t>急用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8780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6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簡潔に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2257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7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691680" y="2276872"/>
            <a:ext cx="6099020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smtClean="0">
                <a:solidFill>
                  <a:srgbClr val="002060"/>
                </a:solidFill>
                <a:latin typeface="+mj-ea"/>
                <a:ea typeface="+mj-ea"/>
              </a:rPr>
              <a:t>恐れ入ります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332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8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交換する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2884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9</a:t>
            </a:fld>
            <a:endParaRPr lang="cs-CZ" dirty="0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依頼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924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742</Words>
  <Application>Microsoft Office PowerPoint</Application>
  <PresentationFormat>Předvádění na obrazovce (4:3)</PresentationFormat>
  <Paragraphs>169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MS Mincho</vt:lpstr>
      <vt:lpstr>MS PGothic</vt:lpstr>
      <vt:lpstr>Arial</vt:lpstr>
      <vt:lpstr>Wingdings</vt:lpstr>
      <vt:lpstr>Vlastní návrh</vt:lpstr>
      <vt:lpstr>Výchozí návrh</vt:lpstr>
      <vt:lpstr>Obchodní Japonština Bc. Jana Pospíchalová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訪問</vt:lpstr>
      <vt:lpstr>訪問</vt:lpstr>
      <vt:lpstr>訪問</vt:lpstr>
      <vt:lpstr>宿題①</vt:lpstr>
      <vt:lpstr>宿題②</vt:lpstr>
      <vt:lpstr>宿題③</vt:lpstr>
      <vt:lpstr>命令を受ける</vt:lpstr>
      <vt:lpstr>命令を受ける</vt:lpstr>
      <vt:lpstr>命令を受ける</vt:lpstr>
      <vt:lpstr>命令を受ける</vt:lpstr>
      <vt:lpstr>命令を受ける</vt:lpstr>
      <vt:lpstr>Prezentace aplikace PowerPoint</vt:lpstr>
    </vt:vector>
  </TitlesOfParts>
  <Company>PrF UP Olomouc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Svubova Jana</cp:lastModifiedBy>
  <cp:revision>189</cp:revision>
  <dcterms:created xsi:type="dcterms:W3CDTF">2009-02-24T14:51:48Z</dcterms:created>
  <dcterms:modified xsi:type="dcterms:W3CDTF">2015-11-13T06:36:50Z</dcterms:modified>
</cp:coreProperties>
</file>