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5"/>
  </p:notesMasterIdLst>
  <p:handoutMasterIdLst>
    <p:handoutMasterId r:id="rId26"/>
  </p:handoutMasterIdLst>
  <p:sldIdLst>
    <p:sldId id="262" r:id="rId3"/>
    <p:sldId id="338" r:id="rId4"/>
    <p:sldId id="339" r:id="rId5"/>
    <p:sldId id="320" r:id="rId6"/>
    <p:sldId id="321" r:id="rId7"/>
    <p:sldId id="322" r:id="rId8"/>
    <p:sldId id="328" r:id="rId9"/>
    <p:sldId id="337" r:id="rId10"/>
    <p:sldId id="336" r:id="rId11"/>
    <p:sldId id="335" r:id="rId12"/>
    <p:sldId id="334" r:id="rId13"/>
    <p:sldId id="333" r:id="rId14"/>
    <p:sldId id="332" r:id="rId15"/>
    <p:sldId id="331" r:id="rId16"/>
    <p:sldId id="330" r:id="rId17"/>
    <p:sldId id="329" r:id="rId18"/>
    <p:sldId id="323" r:id="rId19"/>
    <p:sldId id="324" r:id="rId20"/>
    <p:sldId id="325" r:id="rId21"/>
    <p:sldId id="326" r:id="rId22"/>
    <p:sldId id="327" r:id="rId23"/>
    <p:sldId id="281" r:id="rId2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E8DCBA"/>
    <a:srgbClr val="D6C184"/>
    <a:srgbClr val="0C0C0C"/>
    <a:srgbClr val="000066"/>
    <a:srgbClr val="F3E0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2" autoAdjust="0"/>
    <p:restoredTop sz="94624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CAF8528-E553-4A80-9B85-89B8B8E36DD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4048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F0AD15-A58C-465A-B11D-89F437443C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646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BD614-B4DB-4BD7-B6A2-401CF97D6AA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1DCCC-59B9-45B3-B2D7-9583726FE8B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EA599-7002-4531-9DD1-BA1574D4B7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324A-4DB0-4BE8-A533-F3938CAA366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02D22-93FC-404C-96EB-E482C8C86A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FC9B-8E18-44B0-9A32-1B2B08B676A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210BA-097C-461C-ABDE-47C5E77CE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A4CE-0FEE-49B2-A7A9-E873A6DA08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5984F-B2AA-42A0-9415-97894647FB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98C5B-8434-45F2-A8D3-A6F48F016B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9D737-17F4-42BD-B6CE-384AD30914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974F2-E81F-432B-8098-B9B2B86048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525CB-1DB2-4A8C-B054-76EA7AC861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28D7-C531-4F6F-9F65-2D553F811C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369E5-648E-42DF-B268-4C4CD5B5E50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092FF-1212-49E7-A4BD-50B4C797008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85A36-0D84-4241-9853-8550760698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447FC-B42C-4428-BD67-C59C6FAF93B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56CE5-BA29-4EC9-94AD-86081DCDCF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C9831-22D5-4C42-B168-8485003793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C6973-F28B-4D3E-A774-2C65D75A3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CC06-0196-43CC-A5D4-DF177426EF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62E2949-88E5-4ED0-95D3-7EBC60C3EE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B576CDD-C852-428B-820C-CC4EED1CD9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Pospíchalová</a:t>
            </a:r>
            <a:br>
              <a:rPr lang="cs-CZ" sz="1600" dirty="0" smtClean="0"/>
            </a:b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DDBBAA-2D41-45B0-867F-854E42D344AB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71563" y="5214938"/>
            <a:ext cx="8072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Lekce </a:t>
            </a: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10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余裕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5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11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691680" y="2276872"/>
            <a:ext cx="6099020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設定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32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12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交換する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8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13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依頼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24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14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準備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337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15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中旬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6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16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変更する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9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17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7158" y="1071546"/>
            <a:ext cx="8429684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A</a:t>
            </a:r>
            <a:r>
              <a:rPr lang="ja-JP" altLang="en-US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＞　恐れ入りますが、「～～」についてもう一度おしゃっていただけませんか</a:t>
            </a:r>
            <a:r>
              <a:rPr lang="ja-JP" altLang="en-US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  <a:sym typeface="Wingdings"/>
              </a:rPr>
              <a:t>。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 dirty="0" smtClean="0">
                <a:ea typeface="MS PGothic" pitchFamily="34" charset="-128"/>
              </a:rPr>
              <a:t>打ち合わせの時間</a:t>
            </a:r>
            <a:r>
              <a:rPr lang="en-US" altLang="ja-JP" b="1" dirty="0" smtClean="0">
                <a:ea typeface="MS PGothic" pitchFamily="34" charset="-128"/>
              </a:rPr>
              <a:t>		5)</a:t>
            </a:r>
            <a:r>
              <a:rPr lang="ja-JP" altLang="en-US" b="1" dirty="0" smtClean="0">
                <a:ea typeface="MS PGothic" pitchFamily="34" charset="-128"/>
              </a:rPr>
              <a:t>　相手の名前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</a:t>
            </a:r>
            <a:r>
              <a:rPr lang="ja-JP" altLang="en-US" b="1" dirty="0" smtClean="0">
                <a:ea typeface="MS PGothic" pitchFamily="34" charset="-128"/>
              </a:rPr>
              <a:t>　お客さんの名前</a:t>
            </a:r>
            <a:r>
              <a:rPr lang="en-US" altLang="ja-JP" b="1" dirty="0" smtClean="0">
                <a:ea typeface="MS PGothic" pitchFamily="34" charset="-128"/>
              </a:rPr>
              <a:t>		6)</a:t>
            </a:r>
            <a:r>
              <a:rPr lang="ja-JP" altLang="en-US" b="1" dirty="0" smtClean="0">
                <a:ea typeface="MS PGothic" pitchFamily="34" charset="-128"/>
              </a:rPr>
              <a:t>　銀行口座の番号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dirty="0" smtClean="0">
                <a:ea typeface="MS PGothic" pitchFamily="34" charset="-128"/>
              </a:rPr>
              <a:t>　出発時間</a:t>
            </a:r>
            <a:r>
              <a:rPr lang="en-US" altLang="ja-JP" b="1" dirty="0" smtClean="0">
                <a:ea typeface="MS PGothic" pitchFamily="34" charset="-128"/>
              </a:rPr>
              <a:t>			7)</a:t>
            </a:r>
            <a:r>
              <a:rPr lang="ja-JP" altLang="en-US" b="1" dirty="0" smtClean="0">
                <a:ea typeface="MS PGothic" pitchFamily="34" charset="-128"/>
              </a:rPr>
              <a:t>　締め切り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dirty="0" smtClean="0">
                <a:ea typeface="MS PGothic" pitchFamily="34" charset="-128"/>
              </a:rPr>
              <a:t>　電話番号</a:t>
            </a:r>
            <a:r>
              <a:rPr lang="en-US" altLang="ja-JP" b="1" dirty="0" smtClean="0">
                <a:ea typeface="MS PGothic" pitchFamily="34" charset="-128"/>
              </a:rPr>
              <a:t>			8)</a:t>
            </a:r>
            <a:r>
              <a:rPr lang="ja-JP" altLang="en-US" b="1" dirty="0" smtClean="0">
                <a:ea typeface="MS PGothic" pitchFamily="34" charset="-128"/>
              </a:rPr>
              <a:t>　計算の進め方</a:t>
            </a:r>
            <a:endParaRPr lang="cs-CZ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cs-CZ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606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18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7158" y="1071546"/>
            <a:ext cx="8429684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「恐れ入りますが、この「～～」は、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どのようにすればいいのでしょうか</a:t>
            </a: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  <a:sym typeface="Wingdings"/>
              </a:rPr>
              <a:t>。」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 smtClean="0">
                <a:ea typeface="MS PGothic" pitchFamily="34" charset="-128"/>
              </a:rPr>
              <a:t>コピー機・使う</a:t>
            </a:r>
            <a:r>
              <a:rPr lang="en-US" altLang="ja-JP" b="1" dirty="0" smtClean="0">
                <a:ea typeface="MS PGothic" pitchFamily="34" charset="-128"/>
              </a:rPr>
              <a:t>		5)</a:t>
            </a:r>
            <a:r>
              <a:rPr lang="ja-JP" altLang="en-US" b="1" smtClean="0">
                <a:ea typeface="MS PGothic" pitchFamily="34" charset="-128"/>
              </a:rPr>
              <a:t>　設備・立ち上げる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</a:t>
            </a:r>
            <a:r>
              <a:rPr lang="ja-JP" altLang="en-US" b="1" smtClean="0">
                <a:ea typeface="MS PGothic" pitchFamily="34" charset="-128"/>
              </a:rPr>
              <a:t>　データ・整理</a:t>
            </a:r>
            <a:r>
              <a:rPr lang="en-US" altLang="ja-JP" b="1" dirty="0" smtClean="0">
                <a:ea typeface="MS PGothic" pitchFamily="34" charset="-128"/>
              </a:rPr>
              <a:t>		6)</a:t>
            </a:r>
            <a:r>
              <a:rPr lang="ja-JP" altLang="en-US" b="1" smtClean="0">
                <a:ea typeface="MS PGothic" pitchFamily="34" charset="-128"/>
              </a:rPr>
              <a:t>　先方用の手紙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smtClean="0">
                <a:ea typeface="MS PGothic" pitchFamily="34" charset="-128"/>
              </a:rPr>
              <a:t>　グラフ・作る</a:t>
            </a:r>
            <a:r>
              <a:rPr lang="en-US" altLang="ja-JP" b="1" dirty="0" smtClean="0">
                <a:ea typeface="MS PGothic" pitchFamily="34" charset="-128"/>
              </a:rPr>
              <a:t>		7)</a:t>
            </a:r>
            <a:r>
              <a:rPr lang="ja-JP" altLang="en-US" b="1" smtClean="0">
                <a:ea typeface="MS PGothic" pitchFamily="34" charset="-128"/>
              </a:rPr>
              <a:t>　プロジェクター・使う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smtClean="0">
                <a:ea typeface="MS PGothic" pitchFamily="34" charset="-128"/>
              </a:rPr>
              <a:t>　はんこう・使う</a:t>
            </a:r>
            <a:r>
              <a:rPr lang="en-US" altLang="ja-JP" b="1" dirty="0" smtClean="0">
                <a:ea typeface="MS PGothic" pitchFamily="34" charset="-128"/>
              </a:rPr>
              <a:t>		8)</a:t>
            </a:r>
            <a:r>
              <a:rPr lang="ja-JP" altLang="en-US" b="1" smtClean="0">
                <a:ea typeface="MS PGothic" pitchFamily="34" charset="-128"/>
              </a:rPr>
              <a:t>　メール・答える</a:t>
            </a: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975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19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7786688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ea typeface="MS PGothic" pitchFamily="34" charset="-128"/>
              </a:rPr>
              <a:t>練</a:t>
            </a:r>
            <a:r>
              <a:rPr lang="ja-JP" altLang="en-US" b="1" dirty="0" smtClean="0">
                <a:ea typeface="MS PGothic" pitchFamily="34" charset="-128"/>
              </a:rPr>
              <a:t>習②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ea typeface="MS PGothic" pitchFamily="34" charset="-128"/>
                <a:sym typeface="Wingdings"/>
              </a:rPr>
              <a:t>A&gt;</a:t>
            </a:r>
            <a:r>
              <a:rPr lang="ja-JP" altLang="en-US" sz="2400" b="1" smtClean="0">
                <a:ea typeface="MS PGothic" pitchFamily="34" charset="-128"/>
                <a:sym typeface="Wingdings"/>
              </a:rPr>
              <a:t>　恐れ入りますが、先ほどおしゃった～～という言葉の意味がわからないので教えて頂けませんか。</a:t>
            </a:r>
            <a:endParaRPr lang="en-US" altLang="ja-JP" sz="2400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B&gt;  </a:t>
            </a:r>
            <a:r>
              <a:rPr lang="ja-JP" altLang="en-US" sz="2400" b="1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～～というのは、～～のことです。</a:t>
            </a:r>
            <a:endParaRPr lang="en-US" altLang="ja-JP" sz="2400" b="1" dirty="0" smtClean="0">
              <a:solidFill>
                <a:srgbClr val="000066"/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sz="2400" b="1" dirty="0" smtClean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sz="2000" b="1" smtClean="0">
                <a:ea typeface="MS PGothic" pitchFamily="34" charset="-128"/>
              </a:rPr>
              <a:t>打ち合わせ</a:t>
            </a:r>
            <a:r>
              <a:rPr lang="en-US" altLang="ja-JP" sz="2000" b="1" dirty="0" smtClean="0">
                <a:ea typeface="MS PGothic" pitchFamily="34" charset="-128"/>
              </a:rPr>
              <a:t>		5)</a:t>
            </a:r>
            <a:r>
              <a:rPr lang="ja-JP" altLang="en-US" sz="2000" b="1" smtClean="0">
                <a:ea typeface="MS PGothic" pitchFamily="34" charset="-128"/>
              </a:rPr>
              <a:t>　締め切り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2) </a:t>
            </a:r>
            <a:r>
              <a:rPr lang="ja-JP" altLang="en-US" sz="2000" b="1" smtClean="0">
                <a:ea typeface="MS PGothic" pitchFamily="34" charset="-128"/>
              </a:rPr>
              <a:t>報告書</a:t>
            </a:r>
            <a:r>
              <a:rPr lang="en-US" altLang="ja-JP" sz="2000" b="1" dirty="0" smtClean="0">
                <a:ea typeface="MS PGothic" pitchFamily="34" charset="-128"/>
              </a:rPr>
              <a:t>		6)</a:t>
            </a:r>
            <a:r>
              <a:rPr lang="ja-JP" altLang="en-US" sz="2000" b="1" smtClean="0">
                <a:ea typeface="MS PGothic" pitchFamily="34" charset="-128"/>
              </a:rPr>
              <a:t>　無視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3)</a:t>
            </a:r>
            <a:r>
              <a:rPr lang="ja-JP" altLang="en-US" sz="2000" b="1" smtClean="0">
                <a:ea typeface="MS PGothic" pitchFamily="34" charset="-128"/>
              </a:rPr>
              <a:t>　翻訳</a:t>
            </a:r>
            <a:r>
              <a:rPr lang="en-US" altLang="ja-JP" sz="2000" b="1" dirty="0" smtClean="0">
                <a:ea typeface="MS PGothic" pitchFamily="34" charset="-128"/>
              </a:rPr>
              <a:t>			7)</a:t>
            </a:r>
            <a:r>
              <a:rPr lang="ja-JP" altLang="en-US" sz="2000" b="1" smtClean="0">
                <a:ea typeface="MS PGothic" pitchFamily="34" charset="-128"/>
              </a:rPr>
              <a:t>　納入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4)</a:t>
            </a:r>
            <a:r>
              <a:rPr lang="ja-JP" altLang="en-US" sz="2000" b="1" smtClean="0">
                <a:ea typeface="MS PGothic" pitchFamily="34" charset="-128"/>
              </a:rPr>
              <a:t>　成功</a:t>
            </a:r>
            <a:r>
              <a:rPr lang="en-US" altLang="ja-JP" sz="2000" b="1" dirty="0" smtClean="0">
                <a:ea typeface="MS PGothic" pitchFamily="34" charset="-128"/>
              </a:rPr>
              <a:t>			8)</a:t>
            </a:r>
            <a:r>
              <a:rPr lang="ja-JP" altLang="en-US" sz="2000" b="1" smtClean="0">
                <a:ea typeface="MS PGothic" pitchFamily="34" charset="-128"/>
              </a:rPr>
              <a:t>　アポイント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ea typeface="MS PGothic" pitchFamily="34" charset="-128"/>
              </a:rPr>
              <a:t>	</a:t>
            </a:r>
            <a:endParaRPr lang="cs-CZ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563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Daikin</a:t>
            </a:r>
            <a:r>
              <a:rPr lang="cs-CZ" dirty="0" smtClean="0"/>
              <a:t> </a:t>
            </a:r>
            <a:r>
              <a:rPr lang="cs-CZ" dirty="0" err="1" smtClean="0"/>
              <a:t>Factory</a:t>
            </a:r>
            <a:r>
              <a:rPr lang="cs-CZ" dirty="0" smtClean="0"/>
              <a:t> </a:t>
            </a:r>
            <a:r>
              <a:rPr lang="cs-CZ" dirty="0" err="1" smtClean="0"/>
              <a:t>Tour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Termín:	THU  10.12.2015</a:t>
            </a:r>
          </a:p>
          <a:p>
            <a:pPr>
              <a:buNone/>
            </a:pPr>
            <a:r>
              <a:rPr lang="cs-CZ" dirty="0" smtClean="0"/>
              <a:t>Čas:  	10:00 – 11:00</a:t>
            </a:r>
          </a:p>
          <a:p>
            <a:pPr>
              <a:buNone/>
            </a:pPr>
            <a:r>
              <a:rPr lang="cs-CZ" dirty="0" smtClean="0"/>
              <a:t>Zajišťuje:	</a:t>
            </a:r>
            <a:r>
              <a:rPr lang="cs-CZ" dirty="0" err="1" smtClean="0"/>
              <a:t>Mgr.Zuzana</a:t>
            </a:r>
            <a:r>
              <a:rPr lang="cs-CZ" dirty="0" smtClean="0"/>
              <a:t> </a:t>
            </a:r>
            <a:r>
              <a:rPr lang="cs-CZ" dirty="0" err="1" smtClean="0"/>
              <a:t>Rozwalka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Sraz:	</a:t>
            </a:r>
            <a:r>
              <a:rPr lang="cs-CZ" dirty="0" err="1" smtClean="0"/>
              <a:t>info</a:t>
            </a:r>
            <a:r>
              <a:rPr lang="cs-CZ" dirty="0" smtClean="0"/>
              <a:t> emailem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Kdo se chce zúčastnit, nahlásí se nejpozději do pondělí 30.11.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974F2-E81F-432B-8098-B9B2B860488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20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807249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</a:t>
            </a:r>
            <a:r>
              <a:rPr lang="ja-JP" altLang="en-US" b="1" smtClean="0">
                <a:ea typeface="MS PGothic" pitchFamily="34" charset="-128"/>
              </a:rPr>
              <a:t>習</a:t>
            </a:r>
            <a:endParaRPr lang="en-US" altLang="ja-JP" b="1" dirty="0" smtClean="0">
              <a:ea typeface="MS PGothic" pitchFamily="34" charset="-128"/>
            </a:endParaRPr>
          </a:p>
          <a:p>
            <a:endParaRPr lang="en-US" altLang="ja-JP" b="1" dirty="0" smtClean="0">
              <a:ea typeface="MS PGothic" pitchFamily="34" charset="-128"/>
            </a:endParaRPr>
          </a:p>
          <a:p>
            <a:r>
              <a:rPr lang="ja-JP" altLang="en-US" sz="2400" b="1" smtClean="0">
                <a:ea typeface="MS PGothic" pitchFamily="34" charset="-128"/>
              </a:rPr>
              <a:t>「～と～とどちらのほうが優先させばいいのですか」</a:t>
            </a:r>
            <a:endParaRPr lang="en-US" altLang="ja-JP" sz="2400" b="1" dirty="0" smtClean="0">
              <a:ea typeface="MS PGothic" pitchFamily="34" charset="-128"/>
            </a:endParaRPr>
          </a:p>
          <a:p>
            <a:endParaRPr lang="en-US" altLang="ja-JP" sz="2400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１）計算・データ処理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２）お茶を準備する・会議室を片付ける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３）先方に電話する・課長にメールする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４）会議に行く・報告を終わらす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５）</a:t>
            </a:r>
            <a:r>
              <a:rPr lang="en-US" altLang="ja-JP" b="1" dirty="0" smtClean="0">
                <a:ea typeface="MS PGothic" pitchFamily="34" charset="-128"/>
                <a:sym typeface="Wingdings"/>
              </a:rPr>
              <a:t>IT</a:t>
            </a:r>
            <a:r>
              <a:rPr lang="ja-JP" altLang="en-US" b="1" smtClean="0">
                <a:ea typeface="MS PGothic" pitchFamily="34" charset="-128"/>
                <a:sym typeface="Wingdings"/>
              </a:rPr>
              <a:t>に電話する・</a:t>
            </a:r>
            <a:r>
              <a:rPr lang="en-US" altLang="ja-JP" b="1" dirty="0" smtClean="0">
                <a:ea typeface="MS PGothic" pitchFamily="34" charset="-128"/>
                <a:sym typeface="Wingdings"/>
              </a:rPr>
              <a:t>GA</a:t>
            </a:r>
            <a:r>
              <a:rPr lang="ja-JP" altLang="en-US" b="1" smtClean="0">
                <a:ea typeface="MS PGothic" pitchFamily="34" charset="-128"/>
                <a:sym typeface="Wingdings"/>
              </a:rPr>
              <a:t>に電話する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６）翻訳をする・打ち合わせへ行く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７）結論をまとめる・分析をする</a:t>
            </a:r>
            <a:endParaRPr lang="en-US" altLang="ja-JP" b="1" dirty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7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21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8072494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</a:t>
            </a:r>
            <a:r>
              <a:rPr lang="ja-JP" altLang="en-US" b="1" smtClean="0">
                <a:ea typeface="MS PGothic" pitchFamily="34" charset="-128"/>
              </a:rPr>
              <a:t>習</a:t>
            </a:r>
            <a:endParaRPr lang="en-US" altLang="ja-JP" b="1" dirty="0" smtClean="0">
              <a:ea typeface="MS PGothic" pitchFamily="34" charset="-128"/>
            </a:endParaRPr>
          </a:p>
          <a:p>
            <a:endParaRPr lang="en-US" altLang="ja-JP" b="1" dirty="0" smtClean="0">
              <a:ea typeface="MS PGothic" pitchFamily="34" charset="-128"/>
            </a:endParaRPr>
          </a:p>
          <a:p>
            <a:r>
              <a:rPr lang="en-US" altLang="ja-JP" sz="2400" b="1" dirty="0" smtClean="0">
                <a:ea typeface="MS PGothic" pitchFamily="34" charset="-128"/>
              </a:rPr>
              <a:t>A&gt;</a:t>
            </a:r>
            <a:r>
              <a:rPr lang="ja-JP" altLang="en-US" sz="2400" b="1" smtClean="0">
                <a:ea typeface="MS PGothic" pitchFamily="34" charset="-128"/>
              </a:rPr>
              <a:t>　</a:t>
            </a:r>
            <a:r>
              <a:rPr lang="en-US" altLang="ja-JP" sz="2400" b="1" dirty="0" smtClean="0">
                <a:ea typeface="MS PGothic" pitchFamily="34" charset="-128"/>
              </a:rPr>
              <a:t>B</a:t>
            </a:r>
            <a:r>
              <a:rPr lang="ja-JP" altLang="en-US" sz="2400" b="1" smtClean="0">
                <a:ea typeface="MS PGothic" pitchFamily="34" charset="-128"/>
              </a:rPr>
              <a:t>さん、～をお願いします。</a:t>
            </a:r>
            <a:endParaRPr lang="en-US" altLang="ja-JP" sz="2400" b="1" dirty="0" smtClean="0">
              <a:ea typeface="MS PGothic" pitchFamily="34" charset="-128"/>
            </a:endParaRPr>
          </a:p>
          <a:p>
            <a:r>
              <a:rPr lang="en-US" altLang="ja-JP" sz="2400" b="1" dirty="0" smtClean="0">
                <a:ea typeface="MS PGothic" pitchFamily="34" charset="-128"/>
              </a:rPr>
              <a:t>B&gt;</a:t>
            </a:r>
            <a:r>
              <a:rPr lang="ja-JP" altLang="en-US" sz="2400" b="1" smtClean="0">
                <a:ea typeface="MS PGothic" pitchFamily="34" charset="-128"/>
              </a:rPr>
              <a:t>　実は、～から依頼された～をしているところなのですが、</a:t>
            </a:r>
            <a:endParaRPr lang="en-US" altLang="ja-JP" sz="2400" b="1" dirty="0" smtClean="0">
              <a:ea typeface="MS PGothic" pitchFamily="34" charset="-128"/>
            </a:endParaRPr>
          </a:p>
          <a:p>
            <a:r>
              <a:rPr lang="ja-JP" altLang="en-US" sz="2400" b="1" smtClean="0">
                <a:ea typeface="MS PGothic" pitchFamily="34" charset="-128"/>
              </a:rPr>
              <a:t>　　　～と～とどちらのほうが優先させればいいですか。</a:t>
            </a:r>
            <a:endParaRPr lang="en-US" altLang="ja-JP" sz="2400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１）データ処理・課長・用紙を記入する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２）プロジェクターの準備・部長・資料をまとまめる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３）データを分析・課長・大至急にこれを翻訳する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４）社内車の予約・課長・議事録を取る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895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58FF95-DFB0-43DA-8BAE-CABF7235D8B3}" type="slidenum">
              <a:rPr lang="cs-CZ" smtClean="0"/>
              <a:pPr/>
              <a:t>22</a:t>
            </a:fld>
            <a:endParaRPr lang="cs-CZ" dirty="0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Termín:	FRI 11.12.</a:t>
            </a:r>
          </a:p>
          <a:p>
            <a:pPr>
              <a:buNone/>
            </a:pPr>
            <a:r>
              <a:rPr lang="cs-CZ" dirty="0" smtClean="0"/>
              <a:t>Čas:		9:00</a:t>
            </a:r>
          </a:p>
          <a:p>
            <a:pPr>
              <a:buNone/>
            </a:pPr>
            <a:r>
              <a:rPr lang="cs-CZ" dirty="0" smtClean="0"/>
              <a:t>Místo:	M25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Rozsah:	učebnice po kapitolu 6</a:t>
            </a:r>
          </a:p>
          <a:p>
            <a:pPr>
              <a:buNone/>
            </a:pPr>
            <a:r>
              <a:rPr lang="cs-CZ" altLang="ja-JP" dirty="0" smtClean="0"/>
              <a:t>	</a:t>
            </a:r>
            <a:r>
              <a:rPr lang="cs-CZ" altLang="ja-JP" dirty="0" smtClean="0"/>
              <a:t>		</a:t>
            </a:r>
            <a:r>
              <a:rPr lang="ja-JP" altLang="en-US" dirty="0" smtClean="0"/>
              <a:t>命</a:t>
            </a:r>
            <a:r>
              <a:rPr lang="ja-JP" altLang="en-US" dirty="0" smtClean="0"/>
              <a:t>令を受ける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974F2-E81F-432B-8098-B9B2B860488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宿題①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179388" y="1052736"/>
            <a:ext cx="8964612" cy="1944216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応</a:t>
            </a:r>
            <a:r>
              <a:rPr lang="ja-JP" altLang="en-US" b="1" dirty="0"/>
              <a:t>接</a:t>
            </a:r>
            <a:r>
              <a:rPr lang="ja-JP" altLang="en-US" b="1" dirty="0" smtClean="0"/>
              <a:t>室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dirty="0"/>
              <a:t>応接</a:t>
            </a:r>
            <a:r>
              <a:rPr lang="ja-JP" altLang="en-US" dirty="0" smtClean="0"/>
              <a:t>室では</a:t>
            </a:r>
            <a:r>
              <a:rPr lang="ja-JP" altLang="en-US" dirty="0"/>
              <a:t>、</a:t>
            </a:r>
            <a:r>
              <a:rPr lang="ja-JP" altLang="en-US" dirty="0" smtClean="0"/>
              <a:t>「</a:t>
            </a:r>
            <a:r>
              <a:rPr lang="ja-JP" altLang="en-US" b="1" dirty="0" smtClean="0"/>
              <a:t>上座</a:t>
            </a:r>
            <a:r>
              <a:rPr lang="ja-JP" altLang="en-US" dirty="0" smtClean="0"/>
              <a:t>」と「</a:t>
            </a:r>
            <a:r>
              <a:rPr lang="ja-JP" altLang="en-US" b="1" dirty="0" smtClean="0"/>
              <a:t>下座</a:t>
            </a:r>
            <a:r>
              <a:rPr lang="ja-JP" altLang="en-US" dirty="0" smtClean="0"/>
              <a:t>」はどこでしょうか？</a:t>
            </a:r>
            <a:endParaRPr lang="en-US" altLang="ja-JP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4076" y="6231927"/>
            <a:ext cx="2133600" cy="476250"/>
          </a:xfrm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4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8" name="Skupina 17"/>
          <p:cNvGrpSpPr/>
          <p:nvPr/>
        </p:nvGrpSpPr>
        <p:grpSpPr>
          <a:xfrm>
            <a:off x="2097855" y="2923207"/>
            <a:ext cx="4994481" cy="3437999"/>
            <a:chOff x="2097855" y="3032956"/>
            <a:chExt cx="4994481" cy="3437999"/>
          </a:xfrm>
        </p:grpSpPr>
        <p:sp>
          <p:nvSpPr>
            <p:cNvPr id="3" name="Obdélník 2"/>
            <p:cNvSpPr/>
            <p:nvPr/>
          </p:nvSpPr>
          <p:spPr>
            <a:xfrm>
              <a:off x="2123784" y="3140968"/>
              <a:ext cx="4968552" cy="30243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4139952" y="3861048"/>
              <a:ext cx="936216" cy="1224136"/>
            </a:xfrm>
            <a:prstGeom prst="rect">
              <a:avLst/>
            </a:prstGeom>
            <a:solidFill>
              <a:srgbClr val="E8DC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テーブル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2951597" y="3492489"/>
              <a:ext cx="720080" cy="194421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5604115" y="3501008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604115" y="4653136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Obdélník 3"/>
            <p:cNvSpPr/>
            <p:nvPr/>
          </p:nvSpPr>
          <p:spPr>
            <a:xfrm>
              <a:off x="3779911" y="3032956"/>
              <a:ext cx="1584177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窓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Přímá spojnice 10"/>
            <p:cNvCxnSpPr/>
            <p:nvPr/>
          </p:nvCxnSpPr>
          <p:spPr>
            <a:xfrm flipV="1">
              <a:off x="5591201" y="5733256"/>
              <a:ext cx="0" cy="4320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blouk 11"/>
            <p:cNvSpPr/>
            <p:nvPr/>
          </p:nvSpPr>
          <p:spPr>
            <a:xfrm rot="15743761">
              <a:off x="5226185" y="5660977"/>
              <a:ext cx="755861" cy="86409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033695" y="6193053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/>
                <a:t>入り口</a:t>
              </a:r>
              <a:endParaRPr lang="en-US" sz="1200" b="1" dirty="0"/>
            </a:p>
          </p:txBody>
        </p:sp>
        <p:sp>
          <p:nvSpPr>
            <p:cNvPr id="20" name="Obdélník 19"/>
            <p:cNvSpPr/>
            <p:nvPr/>
          </p:nvSpPr>
          <p:spPr>
            <a:xfrm rot="5400000">
              <a:off x="3059860" y="4941196"/>
              <a:ext cx="288032" cy="2160184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150829" y="5882788"/>
              <a:ext cx="2133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サイドテーブル</a:t>
              </a:r>
              <a:endParaRPr lang="en-US" sz="1200" dirty="0"/>
            </a:p>
          </p:txBody>
        </p:sp>
        <p:sp>
          <p:nvSpPr>
            <p:cNvPr id="17" name="Výbuch 1 16"/>
            <p:cNvSpPr/>
            <p:nvPr/>
          </p:nvSpPr>
          <p:spPr>
            <a:xfrm>
              <a:off x="2150829" y="3142523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Výbuch 1 22"/>
            <p:cNvSpPr/>
            <p:nvPr/>
          </p:nvSpPr>
          <p:spPr>
            <a:xfrm>
              <a:off x="6444208" y="3168351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Výbuch 1 23"/>
            <p:cNvSpPr/>
            <p:nvPr/>
          </p:nvSpPr>
          <p:spPr>
            <a:xfrm>
              <a:off x="6516272" y="5666764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150829" y="35149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84076" y="358736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516272" y="5387561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8" name="Obdélník 27"/>
            <p:cNvSpPr/>
            <p:nvPr/>
          </p:nvSpPr>
          <p:spPr>
            <a:xfrm rot="10800000">
              <a:off x="2133832" y="4055789"/>
              <a:ext cx="288032" cy="864068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097855" y="4210824"/>
              <a:ext cx="359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花</a:t>
              </a:r>
              <a:endParaRPr lang="en-US" altLang="ja-JP" sz="1200" dirty="0" smtClean="0"/>
            </a:p>
            <a:p>
              <a:pPr algn="ctr"/>
              <a:r>
                <a:rPr lang="ja-JP" altLang="en-US" sz="1200" dirty="0" smtClean="0"/>
                <a:t>瓶</a:t>
              </a:r>
              <a:endParaRPr lang="en-US" sz="1200" dirty="0"/>
            </a:p>
          </p:txBody>
        </p:sp>
      </p:grpSp>
      <p:sp>
        <p:nvSpPr>
          <p:cNvPr id="30" name="TextovéPole 29"/>
          <p:cNvSpPr txBox="1"/>
          <p:nvPr/>
        </p:nvSpPr>
        <p:spPr>
          <a:xfrm>
            <a:off x="3131645" y="3870242"/>
            <a:ext cx="359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肘掛長いす</a:t>
            </a:r>
            <a:endParaRPr lang="en-US" sz="1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712155" y="3405163"/>
            <a:ext cx="359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肘掛いす</a:t>
            </a:r>
            <a:endParaRPr lang="en-US" sz="12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722390" y="4559936"/>
            <a:ext cx="359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肘掛いす</a:t>
            </a:r>
            <a:endParaRPr lang="en-US" sz="1200" dirty="0"/>
          </a:p>
        </p:txBody>
      </p:sp>
      <p:sp>
        <p:nvSpPr>
          <p:cNvPr id="33" name="Obdélník 32"/>
          <p:cNvSpPr/>
          <p:nvPr/>
        </p:nvSpPr>
        <p:spPr>
          <a:xfrm>
            <a:off x="0" y="-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48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宿題②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964612" cy="1944216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応</a:t>
            </a:r>
            <a:r>
              <a:rPr lang="ja-JP" altLang="en-US" b="1" dirty="0"/>
              <a:t>接</a:t>
            </a:r>
            <a:r>
              <a:rPr lang="ja-JP" altLang="en-US" b="1" dirty="0" smtClean="0"/>
              <a:t>室での席次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sz="2800" dirty="0" smtClean="0"/>
              <a:t>得意先へ訪問しに行きます。参</a:t>
            </a:r>
            <a:r>
              <a:rPr lang="ja-JP" altLang="en-US" sz="2800" dirty="0"/>
              <a:t>加</a:t>
            </a:r>
            <a:r>
              <a:rPr lang="ja-JP" altLang="en-US" sz="2800" dirty="0" smtClean="0"/>
              <a:t>者は＞あなた</a:t>
            </a:r>
            <a:r>
              <a:rPr lang="en-US" altLang="ja-JP" sz="2800" dirty="0" smtClean="0"/>
              <a:t>+</a:t>
            </a:r>
            <a:r>
              <a:rPr lang="ja-JP" altLang="en-US" sz="2800" dirty="0" smtClean="0"/>
              <a:t>山田部長（あなたの上司）と得意先の富山部長</a:t>
            </a:r>
            <a:r>
              <a:rPr lang="en-US" altLang="ja-JP" sz="2800" dirty="0" smtClean="0"/>
              <a:t>+</a:t>
            </a:r>
            <a:r>
              <a:rPr lang="ja-JP" altLang="en-US" sz="2800" dirty="0" smtClean="0"/>
              <a:t>得意先の田中係長</a:t>
            </a:r>
            <a:r>
              <a:rPr lang="ja-JP" altLang="en-US" sz="2800" dirty="0"/>
              <a:t>です。</a:t>
            </a:r>
            <a:r>
              <a:rPr lang="ja-JP" altLang="en-US" sz="2800" dirty="0" smtClean="0"/>
              <a:t>応接室での席次はどうなりますか？</a:t>
            </a:r>
            <a:endParaRPr lang="en-US" sz="2800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4076" y="6231927"/>
            <a:ext cx="2133600" cy="476250"/>
          </a:xfrm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5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8" name="Skupina 17"/>
          <p:cNvGrpSpPr/>
          <p:nvPr/>
        </p:nvGrpSpPr>
        <p:grpSpPr>
          <a:xfrm>
            <a:off x="2097855" y="3375377"/>
            <a:ext cx="4994481" cy="3437999"/>
            <a:chOff x="2097855" y="3032956"/>
            <a:chExt cx="4994481" cy="3437999"/>
          </a:xfrm>
        </p:grpSpPr>
        <p:sp>
          <p:nvSpPr>
            <p:cNvPr id="3" name="Obdélník 2"/>
            <p:cNvSpPr/>
            <p:nvPr/>
          </p:nvSpPr>
          <p:spPr>
            <a:xfrm>
              <a:off x="2123784" y="3140968"/>
              <a:ext cx="4968552" cy="30243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4139952" y="3861048"/>
              <a:ext cx="936216" cy="1224136"/>
            </a:xfrm>
            <a:prstGeom prst="rect">
              <a:avLst/>
            </a:prstGeom>
            <a:solidFill>
              <a:srgbClr val="E8DC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テーブル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2951597" y="3492489"/>
              <a:ext cx="720080" cy="194421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③</a:t>
              </a:r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④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5604115" y="3501008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①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604115" y="4653136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②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Obdélník 3"/>
            <p:cNvSpPr/>
            <p:nvPr/>
          </p:nvSpPr>
          <p:spPr>
            <a:xfrm>
              <a:off x="3779911" y="3032956"/>
              <a:ext cx="1584177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窓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Přímá spojnice 10"/>
            <p:cNvCxnSpPr/>
            <p:nvPr/>
          </p:nvCxnSpPr>
          <p:spPr>
            <a:xfrm flipV="1">
              <a:off x="5591201" y="5733256"/>
              <a:ext cx="0" cy="4320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blouk 11"/>
            <p:cNvSpPr/>
            <p:nvPr/>
          </p:nvSpPr>
          <p:spPr>
            <a:xfrm rot="15743761">
              <a:off x="5226185" y="5660977"/>
              <a:ext cx="755861" cy="86409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033695" y="6193053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/>
                <a:t>入り口</a:t>
              </a:r>
              <a:endParaRPr lang="en-US" sz="1200" b="1" dirty="0"/>
            </a:p>
          </p:txBody>
        </p:sp>
        <p:sp>
          <p:nvSpPr>
            <p:cNvPr id="20" name="Obdélník 19"/>
            <p:cNvSpPr/>
            <p:nvPr/>
          </p:nvSpPr>
          <p:spPr>
            <a:xfrm rot="5400000">
              <a:off x="3059860" y="4941196"/>
              <a:ext cx="288032" cy="2160184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150829" y="5882788"/>
              <a:ext cx="2133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サイドテーブル</a:t>
              </a:r>
              <a:endParaRPr lang="en-US" sz="1200" dirty="0"/>
            </a:p>
          </p:txBody>
        </p:sp>
        <p:sp>
          <p:nvSpPr>
            <p:cNvPr id="17" name="Výbuch 1 16"/>
            <p:cNvSpPr/>
            <p:nvPr/>
          </p:nvSpPr>
          <p:spPr>
            <a:xfrm>
              <a:off x="2150829" y="3142523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Výbuch 1 22"/>
            <p:cNvSpPr/>
            <p:nvPr/>
          </p:nvSpPr>
          <p:spPr>
            <a:xfrm>
              <a:off x="6444208" y="3168351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Výbuch 1 23"/>
            <p:cNvSpPr/>
            <p:nvPr/>
          </p:nvSpPr>
          <p:spPr>
            <a:xfrm>
              <a:off x="6516272" y="5666764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150829" y="35149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84076" y="358736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516272" y="5387561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8" name="Obdélník 27"/>
            <p:cNvSpPr/>
            <p:nvPr/>
          </p:nvSpPr>
          <p:spPr>
            <a:xfrm rot="10800000">
              <a:off x="2133832" y="4055789"/>
              <a:ext cx="288032" cy="864068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097855" y="4210824"/>
              <a:ext cx="359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花</a:t>
              </a:r>
              <a:endParaRPr lang="en-US" altLang="ja-JP" sz="1200" dirty="0" smtClean="0"/>
            </a:p>
            <a:p>
              <a:pPr algn="ctr"/>
              <a:r>
                <a:rPr lang="ja-JP" altLang="en-US" sz="1200" dirty="0" smtClean="0"/>
                <a:t>瓶</a:t>
              </a:r>
              <a:endParaRPr lang="en-US" sz="1200" dirty="0"/>
            </a:p>
          </p:txBody>
        </p:sp>
      </p:grpSp>
      <p:sp>
        <p:nvSpPr>
          <p:cNvPr id="31" name="TextovéPole 30"/>
          <p:cNvSpPr txBox="1"/>
          <p:nvPr/>
        </p:nvSpPr>
        <p:spPr>
          <a:xfrm>
            <a:off x="5246524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/>
              <a:t>せきじ</a:t>
            </a:r>
            <a:endParaRPr lang="en-US" sz="1400" b="1" dirty="0"/>
          </a:p>
        </p:txBody>
      </p:sp>
      <p:sp>
        <p:nvSpPr>
          <p:cNvPr id="30" name="Obdélník 2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777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宿題③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99244" y="1124744"/>
            <a:ext cx="6273020" cy="5472608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お茶を出すタイミングは</a:t>
            </a:r>
            <a:endParaRPr lang="cs-CZ" altLang="ja-JP" b="1" dirty="0" smtClean="0"/>
          </a:p>
          <a:p>
            <a:pPr marL="0" indent="0" algn="ctr">
              <a:buFontTx/>
              <a:buNone/>
            </a:pPr>
            <a:r>
              <a:rPr lang="ja-JP" altLang="en-US" b="1" dirty="0" smtClean="0"/>
              <a:t>いつでしょう？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dirty="0" smtClean="0"/>
              <a:t>お客さんを応接室へ案内しました。次の進め方はどうなりますか？順番を考えて下さい。</a:t>
            </a: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a) </a:t>
            </a:r>
            <a:r>
              <a:rPr lang="ja-JP" altLang="en-US" dirty="0" smtClean="0"/>
              <a:t>面談に入ります</a:t>
            </a: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b) </a:t>
            </a:r>
            <a:r>
              <a:rPr lang="ja-JP" altLang="en-US" dirty="0" smtClean="0"/>
              <a:t>お茶を出します</a:t>
            </a: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c) </a:t>
            </a:r>
            <a:r>
              <a:rPr lang="ja-JP" altLang="en-US" dirty="0" smtClean="0"/>
              <a:t>名刺交換をします</a:t>
            </a:r>
            <a:endParaRPr lang="en-US" altLang="ja-JP" dirty="0" smtClean="0"/>
          </a:p>
          <a:p>
            <a:pPr marL="400050" lvl="1" indent="0">
              <a:buNone/>
            </a:pPr>
            <a:r>
              <a:rPr lang="cs-CZ" altLang="ja-JP" dirty="0" smtClean="0"/>
              <a:t>d) </a:t>
            </a:r>
            <a:r>
              <a:rPr lang="ja-JP" altLang="en-US" dirty="0" smtClean="0"/>
              <a:t>挨拶をします</a:t>
            </a: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6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Obrázek 4" descr="000082_0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1285860"/>
            <a:ext cx="1785918" cy="53578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2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7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不可抗力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1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8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謝る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8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9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新幹線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80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566</Words>
  <Application>Microsoft Office PowerPoint</Application>
  <PresentationFormat>Předvádění na obrazovce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Vlastní návrh</vt:lpstr>
      <vt:lpstr>Výchozí návrh</vt:lpstr>
      <vt:lpstr>Obchodní Japonština Bc. Jana Pospíchalová </vt:lpstr>
      <vt:lpstr>Daikin Factory Tour</vt:lpstr>
      <vt:lpstr>Zápočet</vt:lpstr>
      <vt:lpstr>宿題①</vt:lpstr>
      <vt:lpstr>宿題②</vt:lpstr>
      <vt:lpstr>宿題③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命令を受ける</vt:lpstr>
      <vt:lpstr>命令を受ける</vt:lpstr>
      <vt:lpstr>命令を受ける</vt:lpstr>
      <vt:lpstr>命令を受ける</vt:lpstr>
      <vt:lpstr>命令を受ける</vt:lpstr>
      <vt:lpstr>Snímek 22</vt:lpstr>
    </vt:vector>
  </TitlesOfParts>
  <Company>PrF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Jaj</cp:lastModifiedBy>
  <cp:revision>191</cp:revision>
  <dcterms:created xsi:type="dcterms:W3CDTF">2009-02-24T14:51:48Z</dcterms:created>
  <dcterms:modified xsi:type="dcterms:W3CDTF">2015-11-27T06:38:07Z</dcterms:modified>
</cp:coreProperties>
</file>