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1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F98F-6C3E-475E-B796-7071A6B77E3F}" type="datetimeFigureOut">
              <a:rPr lang="cs-CZ" smtClean="0"/>
              <a:t>24. 9. 2014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5141-85D6-4057-AEF3-617464CC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9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C452-5D8E-4CB8-A342-179C1AB330EB}" type="datetimeFigureOut">
              <a:rPr lang="cs-CZ" smtClean="0"/>
              <a:t>24. 9. 2014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F0FE-3306-4038-8F1A-38317B79A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0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40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2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8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3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8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 err="1" smtClean="0"/>
              <a:t>Jugendliteratur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Milena Kubátová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Viel Spaß beim Lesen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5" y="2489792"/>
            <a:ext cx="4879449" cy="3603776"/>
          </a:xfrm>
        </p:spPr>
      </p:pic>
    </p:spTree>
    <p:extLst>
      <p:ext uri="{BB962C8B-B14F-4D97-AF65-F5344CB8AC3E}">
        <p14:creationId xmlns:p14="http://schemas.microsoft.com/office/powerpoint/2010/main" val="2017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Jugendliteratur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 im 19. und frühen 20. Jahrhundert trat die Jugend ins Bewusstsein als mögliche Adressatengruppe </a:t>
            </a:r>
          </a:p>
          <a:p>
            <a:r>
              <a:rPr lang="de-DE" dirty="0" smtClean="0"/>
              <a:t>keine Kinderbücher, aber noch nicht ausgesprochene Erwachsenenliteratur</a:t>
            </a:r>
          </a:p>
          <a:p>
            <a:r>
              <a:rPr lang="de-DE" dirty="0" smtClean="0"/>
              <a:t>ist Übergangsliteratur, hat eine Bindefunktion</a:t>
            </a:r>
          </a:p>
          <a:p>
            <a:r>
              <a:rPr lang="de-DE" dirty="0" smtClean="0"/>
              <a:t>bringen das </a:t>
            </a:r>
            <a:r>
              <a:rPr lang="de-DE" dirty="0" err="1" smtClean="0"/>
              <a:t>Vorstellungs</a:t>
            </a:r>
            <a:r>
              <a:rPr lang="de-DE" dirty="0" smtClean="0"/>
              <a:t> – Empfindungsvermögen junger Menschen zum Ausdruck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6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Jugendbuch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alle Bücher, die für heranwachsende Jungen und Mädchen ab dem ca. 12. Lebensjahr konzipiert sind</a:t>
            </a:r>
          </a:p>
          <a:p>
            <a:r>
              <a:rPr lang="de-DE" dirty="0" smtClean="0"/>
              <a:t>Protagonist ist ein junger Mensch, zwischen 11/12 und 18 Jahren</a:t>
            </a:r>
          </a:p>
          <a:p>
            <a:r>
              <a:rPr lang="de-DE" dirty="0" smtClean="0"/>
              <a:t>Ich-Erzähler, mehrere Erzählperspektiven, innere Monologe </a:t>
            </a:r>
          </a:p>
          <a:p>
            <a:r>
              <a:rPr lang="de-DE" dirty="0" smtClean="0"/>
              <a:t>Themen – es gibt kaum noch ein Tabu, Probleme auf ihrer Erfahrungsebene</a:t>
            </a:r>
          </a:p>
          <a:p>
            <a:r>
              <a:rPr lang="de-DE" dirty="0" smtClean="0"/>
              <a:t>weist ein hohes Spannungspotential auf</a:t>
            </a:r>
          </a:p>
          <a:p>
            <a:r>
              <a:rPr lang="de-DE" dirty="0" smtClean="0"/>
              <a:t>es darf nicht ohne Hoffnung enden, Lösungswege aufzeigen</a:t>
            </a:r>
          </a:p>
          <a:p>
            <a:r>
              <a:rPr lang="de-DE" dirty="0" smtClean="0"/>
              <a:t>das problemorientierte Jugendbuch ist für die Erziehung das bedeutungsvollste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8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Jugendbuch</a:t>
            </a:r>
            <a:r>
              <a:rPr lang="cs-CZ" dirty="0" smtClean="0"/>
              <a:t> - </a:t>
            </a:r>
            <a:r>
              <a:rPr lang="cs-CZ" dirty="0" err="1" smtClean="0"/>
              <a:t>Kategorien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9767551" cy="3318936"/>
          </a:xfrm>
        </p:spPr>
        <p:txBody>
          <a:bodyPr>
            <a:normAutofit fontScale="92500"/>
          </a:bodyPr>
          <a:lstStyle/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historisch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entwicklungsorientierte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Jugendsachbuch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Reinhard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Kleist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Susanne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Rebscher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Waldtraut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Lewin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9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Mädchensachbuch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(Uta Weber)</a:t>
            </a:r>
            <a:endParaRPr lang="cs-CZ" sz="1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Abenteuerbuch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Markus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Heitz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Cornelia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Funke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Erhard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Dietl)</a:t>
            </a:r>
            <a:endParaRPr lang="cs-CZ" sz="1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200" b="1" dirty="0" smtClean="0"/>
              <a:t>Das historisch orientierte Jugendbuch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cs-CZ" sz="2600" i="1" dirty="0" err="1" smtClean="0"/>
              <a:t>Darstellungen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zeitgeschichtlicher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Situationen</a:t>
            </a:r>
            <a:endParaRPr lang="de-DE" sz="2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1977" y="2408349"/>
            <a:ext cx="5409127" cy="37091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Drittes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Reich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 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Richter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„Damals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er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Friedrich“</a:t>
            </a:r>
            <a:endParaRPr lang="cs-CZ" sz="13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 </a:t>
            </a:r>
            <a:r>
              <a:rPr lang="de-DE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„Du darfst nicht schreien“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Horst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Burgert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warst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der Hitler-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Vier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Vater“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Judenproblematik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Mirjam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Pressler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 </a:t>
            </a:r>
            <a:r>
              <a:rPr lang="de-DE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„Reise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August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Besuch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Vergangenheit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Käthe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Recheis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heim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vergiss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Abnormalitäten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Kriegszeit</a:t>
            </a: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Erich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Hackl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von Sidonie“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Sinti 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Ursula Wölfel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Haus für alle“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Behinderung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6405" y="2560320"/>
            <a:ext cx="4945488" cy="35571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4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letzten Tage des Zweiten Weltkrieges </a:t>
            </a:r>
            <a:endParaRPr lang="cs-CZ" sz="4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Klaus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Kordon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„Der erste Frühling“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cs-CZ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„Maikäfer flieg“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Vertreibung</a:t>
            </a:r>
            <a:endParaRPr lang="cs-CZ" sz="4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der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Rosinkawiese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Isolde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Heyne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Gewitterblumen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Nachkriegszeit </a:t>
            </a:r>
            <a:r>
              <a:rPr lang="de-DE" sz="4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Flucht</a:t>
            </a:r>
            <a:endParaRPr lang="cs-CZ" sz="4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„Zwei Wochen in 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Krücke“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sz="4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utobiographische</a:t>
            </a:r>
            <a:r>
              <a:rPr lang="cs-CZ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Züge</a:t>
            </a:r>
            <a:endParaRPr lang="cs-CZ" sz="4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Käthe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Recheis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„Lena, unser Dorf und der Krieg“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Dieda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oder das fremde Kind“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Hermann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Schulz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„Flucht durch den Winter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Härtling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Reise gegen den Wind“</a:t>
            </a:r>
            <a:endParaRPr lang="cs-CZ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86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600" b="1" dirty="0" smtClean="0"/>
              <a:t>Das sozial orientierte Jugendbuch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900" i="1" dirty="0" smtClean="0"/>
              <a:t>Bücher, die sich mit sozialen Problemen auseinandersetzen</a:t>
            </a:r>
            <a:endParaRPr lang="de-DE" sz="29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8447" y="2434107"/>
            <a:ext cx="4909169" cy="373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Mobbing und Gewalt, Kriminalität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Elisabeth Zöller: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schieße ... doch!“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Kirsten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Boie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„Nicht Chicago. Nicht hier“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Agnes Hammer: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„Ich </a:t>
            </a:r>
            <a:r>
              <a:rPr lang="de-DE" sz="2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dich weg!“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Aggressivität (Vergewaltigung)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Evelline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Stein-Fischer: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„Ein Schritt zu viel“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Agnes Hammer: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„Bewegliche Ziele“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Sexuelle (Kindes)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DE" sz="2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isshandlung</a:t>
            </a:r>
            <a:endParaRPr lang="de-DE" sz="2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Kreller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„Elefanten sieht man nicht“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Terasa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„Rotkäppchen muss weinen“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Krankheit und Behinderung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Renate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„Drachenflügel“   (Familienmitglieder)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„Das war der </a:t>
            </a:r>
            <a:r>
              <a:rPr lang="de-DE" sz="2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Hirbel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  (geistige)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von der Grün: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„Vorstadtkrokodile“   (körperliche)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„Der verlorene Blick“    (Blindheit)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00800" y="2434107"/>
            <a:ext cx="4803820" cy="373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Psychische </a:t>
            </a: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Störungen - Anorexie</a:t>
            </a:r>
            <a:endParaRPr lang="de-DE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Marliese </a:t>
            </a:r>
            <a:r>
              <a:rPr lang="de-D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Arold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„Völlig schwerelos“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Jana Frey: „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Luft zum Frühstück“</a:t>
            </a:r>
            <a:endParaRPr lang="cs-CZ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AIDS-Problematik</a:t>
            </a:r>
          </a:p>
          <a:p>
            <a:pPr marL="0" lvl="1" indent="0"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Marliese </a:t>
            </a:r>
            <a:r>
              <a:rPr lang="de-D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Arold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will doch le</a:t>
            </a:r>
            <a:r>
              <a:rPr lang="cs-CZ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en!“</a:t>
            </a:r>
            <a:endParaRPr lang="de-D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Außenseiter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Karen-Susan Fessel: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„Und wenn schon!“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Drogen </a:t>
            </a:r>
            <a:endParaRPr lang="de-DE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Christiane F.: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„Wir Kinder vom Bahnhof ZOO“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Hans-Georg Noack: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„Trip“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Höhenflug abwärts“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Ausländerproblematik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Isolde Heyne: „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Yildiz heißt Stern“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„Ülkü, das fremde Mädchen“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Helmut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Sakowski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„Prinzessin, wir machen die Fliege“</a:t>
            </a:r>
            <a:endParaRPr lang="cs-CZ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600" b="1" dirty="0" smtClean="0"/>
              <a:t>Das entwicklungsorientierte Jugendbuch</a:t>
            </a:r>
            <a:br>
              <a:rPr lang="de-DE" sz="3600" b="1" dirty="0" smtClean="0"/>
            </a:br>
            <a:r>
              <a:rPr lang="de-DE" sz="2800" i="1" dirty="0" smtClean="0"/>
              <a:t>Problematik von Heranwachsenden, Vielzahl von Veränderungen</a:t>
            </a:r>
            <a:endParaRPr lang="de-DE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Suche nach der eigenen Identität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Mirjam Pressler: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„Novemberkatzen“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Kerner Charlotte: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Blueprint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Blaupause“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Sexuelle Selbstorientierung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Andreas Steinhöfel: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„Die Mitte der Welt“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Tamara Bach: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„Marsmädchen“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Kuss meiner Schwester“</a:t>
            </a:r>
            <a:endParaRPr lang="de-DE" sz="2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Reifungsprozess </a:t>
            </a:r>
            <a:r>
              <a:rPr lang="de-DE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(Entwicklungsproblematik)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Gerd Schneider: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Ratatazong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Wolfgang Herrndorf: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Tschick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6752" y="2560320"/>
            <a:ext cx="5246334" cy="33101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Freundschaft und Liebe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 Hennig von Lange: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habe einfach Glück“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Bieniek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Svenja hat's erwischt“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Instabile Familienverhältnisse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Kirsten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Boie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ganz cool“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Dagmar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Chidolue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„Lady Punk“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„Jakob hinter der blauen Tür“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„Einen Vater hab ich auch“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Religion und Sekten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eiskalte Paradies“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(Ein Mädchen bei Zeugen Jehovas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Nortrud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Boge-Erli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Satans rote Augen“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Themenbereiche </a:t>
            </a:r>
            <a:br>
              <a:rPr lang="de-DE" dirty="0" smtClean="0"/>
            </a:br>
            <a:r>
              <a:rPr lang="de-DE" sz="3600" dirty="0" smtClean="0"/>
              <a:t>des problemorientierten Jugendbuches</a:t>
            </a:r>
            <a:endParaRPr lang="de-DE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300" b="1" dirty="0" smtClean="0"/>
              <a:t>Suche nach der eigenen Identität</a:t>
            </a:r>
          </a:p>
          <a:p>
            <a:r>
              <a:rPr lang="de-DE" sz="2300" b="1" dirty="0" smtClean="0"/>
              <a:t>Freundschaft und Liebe</a:t>
            </a:r>
          </a:p>
          <a:p>
            <a:r>
              <a:rPr lang="de-DE" sz="2300" b="1" dirty="0" smtClean="0"/>
              <a:t>Homosexualität</a:t>
            </a:r>
          </a:p>
          <a:p>
            <a:r>
              <a:rPr lang="de-DE" sz="2300" b="1" dirty="0" smtClean="0"/>
              <a:t>sexuelle (Kindes)Misshandlung</a:t>
            </a:r>
          </a:p>
          <a:p>
            <a:r>
              <a:rPr lang="de-DE" sz="2300" b="1" dirty="0" smtClean="0"/>
              <a:t>instabile Familienverhältnisse</a:t>
            </a:r>
          </a:p>
          <a:p>
            <a:r>
              <a:rPr lang="de-DE" sz="2300" b="1" dirty="0" smtClean="0"/>
              <a:t>Außenseiter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300" b="1" dirty="0" smtClean="0"/>
              <a:t>Aggressivität, Gewalt, </a:t>
            </a:r>
            <a:r>
              <a:rPr lang="cs-CZ" sz="2300" b="1" dirty="0" err="1" smtClean="0"/>
              <a:t>Mobbing</a:t>
            </a:r>
            <a:endParaRPr lang="de-DE" sz="2300" b="1" dirty="0" smtClean="0"/>
          </a:p>
          <a:p>
            <a:r>
              <a:rPr lang="de-DE" sz="2300" b="1" dirty="0" smtClean="0"/>
              <a:t>Ausländerproblematik</a:t>
            </a:r>
          </a:p>
          <a:p>
            <a:r>
              <a:rPr lang="de-DE" sz="2300" b="1" dirty="0" smtClean="0"/>
              <a:t>Drogen und Sucht</a:t>
            </a:r>
          </a:p>
          <a:p>
            <a:r>
              <a:rPr lang="de-DE" sz="2300" b="1" dirty="0" smtClean="0"/>
              <a:t>Krankheit, Behinderung, Tod</a:t>
            </a:r>
          </a:p>
          <a:p>
            <a:r>
              <a:rPr lang="de-DE" sz="2300" b="1" dirty="0" smtClean="0"/>
              <a:t>Politik und Gesellschaft</a:t>
            </a:r>
          </a:p>
          <a:p>
            <a:r>
              <a:rPr lang="de-DE" sz="2300" b="1" dirty="0" smtClean="0"/>
              <a:t>Zeitgeschichte, Krieg</a:t>
            </a:r>
            <a:endParaRPr lang="de-DE" sz="2300" b="1" dirty="0"/>
          </a:p>
        </p:txBody>
      </p:sp>
    </p:spTree>
    <p:extLst>
      <p:ext uri="{BB962C8B-B14F-4D97-AF65-F5344CB8AC3E}">
        <p14:creationId xmlns:p14="http://schemas.microsoft.com/office/powerpoint/2010/main" val="29499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20120" y="764948"/>
            <a:ext cx="9609137" cy="1107395"/>
          </a:xfrm>
        </p:spPr>
        <p:txBody>
          <a:bodyPr/>
          <a:lstStyle/>
          <a:p>
            <a:r>
              <a:rPr lang="de-DE" dirty="0" smtClean="0"/>
              <a:t>Literaturverzeichnis</a:t>
            </a:r>
            <a:endParaRPr lang="de-DE" dirty="0"/>
          </a:p>
        </p:txBody>
      </p:sp>
      <p:sp>
        <p:nvSpPr>
          <p:cNvPr id="6" name="Obdélník 5"/>
          <p:cNvSpPr/>
          <p:nvPr/>
        </p:nvSpPr>
        <p:spPr>
          <a:xfrm>
            <a:off x="1320119" y="1761422"/>
            <a:ext cx="9609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BAROKOVÁ, Jana.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Gattungen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Charakteristik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Geschichte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Leseproben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Brno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Masaryk-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Universität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2011. ISBN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9788021054721.</a:t>
            </a:r>
          </a:p>
          <a:p>
            <a:pPr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EWERS, Hans-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Heino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Jugendliche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München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Wilhelm Fink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Verlag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2000.ISBN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3770534832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FÜRST, HELBIG, SCHMITT.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Theorie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Praxis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Froisdorf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Bildungsverlag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2000.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3824211041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MARQUARDT, Manfred.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Köln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Stam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Verlag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1995.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3823781219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SCHIKORSKY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Schnellkurs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Köln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DuMont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2003. ISBN 3832176004</a:t>
            </a:r>
          </a:p>
        </p:txBody>
      </p:sp>
    </p:spTree>
    <p:extLst>
      <p:ext uri="{BB962C8B-B14F-4D97-AF65-F5344CB8AC3E}">
        <p14:creationId xmlns:p14="http://schemas.microsoft.com/office/powerpoint/2010/main" val="306853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2041</TotalTime>
  <Words>650</Words>
  <Application>Microsoft Office PowerPoint</Application>
  <PresentationFormat>Širokoúhlá obrazovka</PresentationFormat>
  <Paragraphs>131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StarSymbol</vt:lpstr>
      <vt:lpstr>Verdana</vt:lpstr>
      <vt:lpstr>Wingdings</vt:lpstr>
      <vt:lpstr>Organický</vt:lpstr>
      <vt:lpstr>Jugendliteratur</vt:lpstr>
      <vt:lpstr>Was ist die Jugendliteratur?</vt:lpstr>
      <vt:lpstr>Was ist ein Jugendbuch?</vt:lpstr>
      <vt:lpstr>Jugendbuch - Kategorien</vt:lpstr>
      <vt:lpstr>Das historisch orientierte Jugendbuch Darstellungen zeitgeschichtlicher Situationen</vt:lpstr>
      <vt:lpstr>Das sozial orientierte Jugendbuch Bücher, die sich mit sozialen Problemen auseinandersetzen</vt:lpstr>
      <vt:lpstr>Das entwicklungsorientierte Jugendbuch Problematik von Heranwachsenden, Vielzahl von Veränderungen</vt:lpstr>
      <vt:lpstr>Themenbereiche  des problemorientierten Jugendbuches</vt:lpstr>
      <vt:lpstr>Literaturverzeichnis</vt:lpstr>
      <vt:lpstr>Viel Spaß beim Lesen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Jugendliteratur</dc:title>
  <dc:creator>Milenka KUBAT</dc:creator>
  <cp:lastModifiedBy>Milenka KUBAT</cp:lastModifiedBy>
  <cp:revision>48</cp:revision>
  <cp:lastPrinted>2014-09-24T09:12:05Z</cp:lastPrinted>
  <dcterms:created xsi:type="dcterms:W3CDTF">2014-09-22T11:58:05Z</dcterms:created>
  <dcterms:modified xsi:type="dcterms:W3CDTF">2014-09-24T09:47:33Z</dcterms:modified>
</cp:coreProperties>
</file>