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0" r:id="rId4"/>
    <p:sldId id="258" r:id="rId5"/>
    <p:sldId id="257" r:id="rId6"/>
    <p:sldId id="274" r:id="rId7"/>
    <p:sldId id="259" r:id="rId8"/>
    <p:sldId id="275" r:id="rId9"/>
    <p:sldId id="266" r:id="rId10"/>
    <p:sldId id="261" r:id="rId11"/>
    <p:sldId id="272" r:id="rId12"/>
    <p:sldId id="267" r:id="rId13"/>
    <p:sldId id="271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87DA-5D6E-4817-8ECE-41960AB730B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7B7-5DC5-404D-91A5-6C39D75CC9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98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87DA-5D6E-4817-8ECE-41960AB730B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7B7-5DC5-404D-91A5-6C39D75CC9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27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87DA-5D6E-4817-8ECE-41960AB730B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7B7-5DC5-404D-91A5-6C39D75CC9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43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87DA-5D6E-4817-8ECE-41960AB730B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7B7-5DC5-404D-91A5-6C39D75CC9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89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87DA-5D6E-4817-8ECE-41960AB730B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7B7-5DC5-404D-91A5-6C39D75CC9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92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87DA-5D6E-4817-8ECE-41960AB730B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7B7-5DC5-404D-91A5-6C39D75CC9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85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87DA-5D6E-4817-8ECE-41960AB730B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7B7-5DC5-404D-91A5-6C39D75CC9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2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87DA-5D6E-4817-8ECE-41960AB730B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7B7-5DC5-404D-91A5-6C39D75CC9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5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87DA-5D6E-4817-8ECE-41960AB730B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7B7-5DC5-404D-91A5-6C39D75CC9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03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87DA-5D6E-4817-8ECE-41960AB730B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7B7-5DC5-404D-91A5-6C39D75CC9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32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87DA-5D6E-4817-8ECE-41960AB730B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17B7-5DC5-404D-91A5-6C39D75CC9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31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587DA-5D6E-4817-8ECE-41960AB730B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17B7-5DC5-404D-91A5-6C39D75CC9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Nobelova_cena_za_m%C3%ADr" TargetMode="External"/><Relationship Id="rId3" Type="http://schemas.openxmlformats.org/officeDocument/2006/relationships/hyperlink" Target="https://cs.wikipedia.org/wiki/1889" TargetMode="External"/><Relationship Id="rId7" Type="http://schemas.openxmlformats.org/officeDocument/2006/relationships/hyperlink" Target="https://cs.wikipedia.org/wiki/Pacifismus" TargetMode="External"/><Relationship Id="rId2" Type="http://schemas.openxmlformats.org/officeDocument/2006/relationships/hyperlink" Target="https://cs.wikipedia.org/wiki/3._%C5%99%C3%ADj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N%C4%9Bmecko" TargetMode="External"/><Relationship Id="rId5" Type="http://schemas.openxmlformats.org/officeDocument/2006/relationships/hyperlink" Target="https://cs.wikipedia.org/wiki/1938" TargetMode="External"/><Relationship Id="rId4" Type="http://schemas.openxmlformats.org/officeDocument/2006/relationships/hyperlink" Target="https://cs.wikipedia.org/wiki/4._kv%C4%9Bten" TargetMode="External"/><Relationship Id="rId9" Type="http://schemas.openxmlformats.org/officeDocument/2006/relationships/hyperlink" Target="https://cs.wikipedia.org/wiki/193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hamsunsenteret.no/no/arkitektur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Přednáška HL č. 3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Případ </a:t>
            </a:r>
            <a:r>
              <a:rPr lang="cs-CZ" dirty="0" err="1" smtClean="0">
                <a:solidFill>
                  <a:schemeClr val="tx1"/>
                </a:solidFill>
                <a:latin typeface="Bodoni MT Black" panose="02070A03080606020203" pitchFamily="18" charset="0"/>
              </a:rPr>
              <a:t>Knut</a:t>
            </a:r>
            <a:r>
              <a:rPr lang="cs-CZ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Bodoni MT Black" panose="02070A03080606020203" pitchFamily="18" charset="0"/>
              </a:rPr>
              <a:t>Hamsun</a:t>
            </a:r>
            <a:endParaRPr lang="cs-CZ" dirty="0" smtClean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1859 - 1952</a:t>
            </a:r>
            <a:endParaRPr lang="cs-CZ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5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Židé v Norsku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Začali přicházet až v osmdesátých letech 19. stol. (industrializace Norska, nárůst větších aglomerací, mezinárodní obchod)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93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Henrik </a:t>
            </a:r>
            <a:r>
              <a:rPr lang="cs-CZ" dirty="0" err="1" smtClean="0"/>
              <a:t>Wergeland</a:t>
            </a:r>
            <a:endParaRPr lang="cs-CZ" dirty="0"/>
          </a:p>
        </p:txBody>
      </p:sp>
      <p:pic>
        <p:nvPicPr>
          <p:cNvPr id="11266" name="Picture 2" descr="E:\wergelan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0833" y="1600200"/>
            <a:ext cx="292233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672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Henrik </a:t>
            </a:r>
            <a:r>
              <a:rPr lang="cs-CZ" dirty="0" err="1" smtClean="0"/>
              <a:t>Wergeland</a:t>
            </a:r>
            <a:r>
              <a:rPr lang="cs-CZ" dirty="0" smtClean="0"/>
              <a:t>: básník národního obrození a evropského romantismu (1808 </a:t>
            </a:r>
            <a:r>
              <a:rPr lang="cs-CZ" dirty="0" smtClean="0"/>
              <a:t>– </a:t>
            </a:r>
            <a:r>
              <a:rPr lang="cs-CZ" dirty="0" smtClean="0"/>
              <a:t>1845)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Změna ústavy </a:t>
            </a:r>
            <a:r>
              <a:rPr lang="cs-CZ" dirty="0" smtClean="0"/>
              <a:t>parlamentem provedena </a:t>
            </a:r>
            <a:r>
              <a:rPr lang="cs-CZ" dirty="0" smtClean="0"/>
              <a:t>až 1851</a:t>
            </a:r>
          </a:p>
          <a:p>
            <a:endParaRPr lang="cs-CZ" dirty="0"/>
          </a:p>
          <a:p>
            <a:r>
              <a:rPr lang="cs-CZ" dirty="0" smtClean="0"/>
              <a:t>1. – 2- října 1943 – Dánsko (7 000)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23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5.static.flickr.com/4066/4229636754_4c197ae2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78091"/>
            <a:ext cx="33718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46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 v Norsku 1940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2 100 osob, což je 0,8 promile obyvatelstva</a:t>
            </a:r>
          </a:p>
          <a:p>
            <a:r>
              <a:rPr lang="cs-CZ" dirty="0" smtClean="0"/>
              <a:t>Z toho 400 uprchlíci z Německa, Rakouska, Československa</a:t>
            </a:r>
          </a:p>
          <a:p>
            <a:r>
              <a:rPr lang="cs-CZ" dirty="0" smtClean="0"/>
              <a:t>Asi polovině se podařilo uprchnout do neutrálního Švédska</a:t>
            </a:r>
          </a:p>
          <a:p>
            <a:r>
              <a:rPr lang="cs-CZ" dirty="0" smtClean="0"/>
              <a:t>772 osob deportováno</a:t>
            </a:r>
          </a:p>
          <a:p>
            <a:r>
              <a:rPr lang="cs-CZ" dirty="0" smtClean="0"/>
              <a:t>Navrátilo se </a:t>
            </a:r>
            <a:r>
              <a:rPr lang="cs-CZ" dirty="0" smtClean="0"/>
              <a:t>25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537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ON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6612" y="0"/>
            <a:ext cx="4590776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75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jmo_0100_001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038" y="1282700"/>
            <a:ext cx="6002337" cy="4291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4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brary.foi.hr/metelgrad/images/autori/0000004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095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uv.es/capelo/Knut_Hams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2143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4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recepce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Jeho dílo bylo přeloženo do češtiny už 1896</a:t>
            </a:r>
          </a:p>
          <a:p>
            <a:r>
              <a:rPr lang="cs-CZ" dirty="0" smtClean="0"/>
              <a:t>Nobelova cena za literaturu 1920</a:t>
            </a:r>
          </a:p>
          <a:p>
            <a:r>
              <a:rPr lang="cs-CZ" dirty="0" smtClean="0"/>
              <a:t>První anti-demokratické vystoupení 1935 (</a:t>
            </a:r>
            <a:r>
              <a:rPr lang="cs-CZ" dirty="0" err="1" smtClean="0"/>
              <a:t>Ossietzky</a:t>
            </a:r>
            <a:r>
              <a:rPr lang="cs-CZ" dirty="0" smtClean="0"/>
              <a:t>)</a:t>
            </a:r>
          </a:p>
          <a:p>
            <a:r>
              <a:rPr lang="cs-CZ" dirty="0" smtClean="0"/>
              <a:t>1943: navštívil Goebbelse, Hitlera (přímluva za norské odbojáře)</a:t>
            </a:r>
          </a:p>
          <a:p>
            <a:r>
              <a:rPr lang="cs-CZ" dirty="0" smtClean="0"/>
              <a:t>14. června 1945 si ho odvedla policie, ale byl umístěn do domova pro přestárlé</a:t>
            </a:r>
          </a:p>
          <a:p>
            <a:r>
              <a:rPr lang="cs-CZ" dirty="0" smtClean="0"/>
              <a:t>Soudní proces – odsouzen uhradit pokutu 425 000 korun norskému státu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331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Život </a:t>
            </a:r>
          </a:p>
          <a:p>
            <a:r>
              <a:rPr lang="cs-CZ" dirty="0" smtClean="0"/>
              <a:t>Mládí x stáří</a:t>
            </a:r>
          </a:p>
          <a:p>
            <a:r>
              <a:rPr lang="cs-CZ" dirty="0" smtClean="0"/>
              <a:t>Soukromý x veřejný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Kolaborace x vlastenectví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Dílo</a:t>
            </a:r>
          </a:p>
          <a:p>
            <a:r>
              <a:rPr lang="cs-CZ" dirty="0" smtClean="0"/>
              <a:t>Text x recepce?</a:t>
            </a:r>
          </a:p>
          <a:p>
            <a:r>
              <a:rPr lang="cs-CZ" dirty="0" smtClean="0"/>
              <a:t>Styl x obsah?</a:t>
            </a:r>
          </a:p>
          <a:p>
            <a:r>
              <a:rPr lang="cs-CZ" dirty="0" smtClean="0"/>
              <a:t>Světová sláva x skutečné poselství díla?</a:t>
            </a:r>
          </a:p>
          <a:p>
            <a:r>
              <a:rPr lang="cs-CZ" dirty="0" smtClean="0"/>
              <a:t>Jaký postoj zaujmou čtenáři?</a:t>
            </a:r>
          </a:p>
          <a:p>
            <a:r>
              <a:rPr lang="cs-CZ" dirty="0" smtClean="0"/>
              <a:t>Jaký postoj zaujmou literární vědci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85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Nobelova cena míru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Carl von </a:t>
            </a:r>
            <a:r>
              <a:rPr lang="cs-CZ" b="1" dirty="0" err="1" smtClean="0"/>
              <a:t>Ossietzky</a:t>
            </a:r>
            <a:r>
              <a:rPr lang="cs-CZ" dirty="0" smtClean="0"/>
              <a:t> (</a:t>
            </a:r>
            <a:r>
              <a:rPr lang="cs-CZ" dirty="0" smtClean="0">
                <a:hlinkClick r:id="rId2" tooltip="3. říjen"/>
              </a:rPr>
              <a:t>3. října</a:t>
            </a:r>
            <a:r>
              <a:rPr lang="cs-CZ" dirty="0" smtClean="0"/>
              <a:t> </a:t>
            </a:r>
            <a:r>
              <a:rPr lang="cs-CZ" dirty="0" smtClean="0">
                <a:hlinkClick r:id="rId3" tooltip="1889"/>
              </a:rPr>
              <a:t>1889</a:t>
            </a:r>
            <a:r>
              <a:rPr lang="cs-CZ" dirty="0" smtClean="0"/>
              <a:t> – </a:t>
            </a:r>
            <a:r>
              <a:rPr lang="cs-CZ" dirty="0" smtClean="0">
                <a:hlinkClick r:id="rId4" tooltip="4. květen"/>
              </a:rPr>
              <a:t>4. května</a:t>
            </a:r>
            <a:r>
              <a:rPr lang="cs-CZ" dirty="0" smtClean="0"/>
              <a:t> </a:t>
            </a:r>
            <a:r>
              <a:rPr lang="cs-CZ" dirty="0" smtClean="0">
                <a:hlinkClick r:id="rId5" tooltip="1938"/>
              </a:rPr>
              <a:t>1938</a:t>
            </a:r>
            <a:r>
              <a:rPr lang="cs-CZ" dirty="0" smtClean="0"/>
              <a:t>) byl radikální </a:t>
            </a:r>
            <a:r>
              <a:rPr lang="cs-CZ" dirty="0" smtClean="0">
                <a:hlinkClick r:id="rId6" tooltip="Německo"/>
              </a:rPr>
              <a:t>německý</a:t>
            </a:r>
            <a:r>
              <a:rPr lang="cs-CZ" dirty="0" smtClean="0"/>
              <a:t> </a:t>
            </a:r>
            <a:r>
              <a:rPr lang="cs-CZ" dirty="0" smtClean="0">
                <a:hlinkClick r:id="rId7" tooltip="Pacifismus"/>
              </a:rPr>
              <a:t>pacifista</a:t>
            </a:r>
            <a:r>
              <a:rPr lang="cs-CZ" dirty="0" smtClean="0"/>
              <a:t> a držitel </a:t>
            </a:r>
            <a:r>
              <a:rPr lang="cs-CZ" dirty="0" smtClean="0">
                <a:hlinkClick r:id="rId8" tooltip="Nobelova cena za mír"/>
              </a:rPr>
              <a:t>Nobelovy ceny za mír</a:t>
            </a:r>
            <a:r>
              <a:rPr lang="cs-CZ" dirty="0" smtClean="0"/>
              <a:t> za rok </a:t>
            </a:r>
            <a:r>
              <a:rPr lang="cs-CZ" dirty="0" smtClean="0">
                <a:hlinkClick r:id="rId9" tooltip="1935"/>
              </a:rPr>
              <a:t>1935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39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okpanett.no/assets/img/bilder_nettbutikk/10ed4772fb539dce4e2df696baeaaafb-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34213"/>
            <a:ext cx="5399999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6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Vågå i Gudbrandsdalen</a:t>
            </a:r>
          </a:p>
          <a:p>
            <a:r>
              <a:rPr lang="nb-NO" dirty="0" smtClean="0"/>
              <a:t>Nørholm (ved Grimstad)</a:t>
            </a:r>
          </a:p>
          <a:p>
            <a:r>
              <a:rPr lang="nb-NO" dirty="0" smtClean="0"/>
              <a:t>Hamsun-Center på Hamarøy</a:t>
            </a:r>
          </a:p>
          <a:p>
            <a:r>
              <a:rPr lang="nb-NO" dirty="0" smtClean="0">
                <a:hlinkClick r:id="rId2"/>
              </a:rPr>
              <a:t>http://hamsunsenteret.no/no/arkitekturen</a:t>
            </a:r>
            <a:endParaRPr lang="cs-CZ" dirty="0" smtClean="0"/>
          </a:p>
          <a:p>
            <a:endParaRPr lang="nb-NO" dirty="0"/>
          </a:p>
          <a:p>
            <a:r>
              <a:rPr lang="nb-NO" dirty="0" smtClean="0"/>
              <a:t>Knut Hamsuns plass i Grimstad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1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hamsunsenteret.no/images/stories/author/page/Hamsun_skuer_over_Norholm_nb_ha0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572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8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Norská ústava 17. května 1814,</a:t>
            </a:r>
            <a:br>
              <a:rPr lang="cs-CZ" dirty="0" smtClean="0"/>
            </a:br>
            <a:r>
              <a:rPr lang="cs-CZ" dirty="0" smtClean="0"/>
              <a:t>úvodní hlava (A)</a:t>
            </a:r>
            <a:endParaRPr lang="cs-CZ" dirty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§ 2. </a:t>
            </a:r>
            <a:r>
              <a:rPr lang="cs-CZ" altLang="cs-CZ" i="1" smtClean="0"/>
              <a:t>Den evangelisk-lutterske Religion forbliver Statens offentlige Religion. De Indvaanere, der bekjende sig til den, ere forpligtede til at opdrage sine Børn i samme. Jesuitter og Munkeordener maae ikke taales. Jøder ere fremdeles udelukkede fra Adgang til Riget.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155657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309</Words>
  <Application>Microsoft Office PowerPoint</Application>
  <PresentationFormat>Předvádění na obrazovce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Přednáška HL č. 3</vt:lpstr>
      <vt:lpstr>Prezentace aplikace PowerPoint</vt:lpstr>
      <vt:lpstr>recepce</vt:lpstr>
      <vt:lpstr>Kontra?</vt:lpstr>
      <vt:lpstr>Nobelova cena míru</vt:lpstr>
      <vt:lpstr>Prezentace aplikace PowerPoint</vt:lpstr>
      <vt:lpstr>Místa?</vt:lpstr>
      <vt:lpstr>Prezentace aplikace PowerPoint</vt:lpstr>
      <vt:lpstr>Norská ústava 17. května 1814, úvodní hlava (A)</vt:lpstr>
      <vt:lpstr>Židé v Norsku</vt:lpstr>
      <vt:lpstr>Henrik Wergeland</vt:lpstr>
      <vt:lpstr>.</vt:lpstr>
      <vt:lpstr>Prezentace aplikace PowerPoint</vt:lpstr>
      <vt:lpstr>Situace  v Norsku 1940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HL č. 3</dc:title>
  <dc:creator>user</dc:creator>
  <cp:lastModifiedBy>user</cp:lastModifiedBy>
  <cp:revision>9</cp:revision>
  <dcterms:created xsi:type="dcterms:W3CDTF">2015-10-13T04:33:35Z</dcterms:created>
  <dcterms:modified xsi:type="dcterms:W3CDTF">2015-10-13T06:08:36Z</dcterms:modified>
</cp:coreProperties>
</file>