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7" r:id="rId4"/>
    <p:sldId id="260" r:id="rId5"/>
    <p:sldId id="265" r:id="rId6"/>
    <p:sldId id="266" r:id="rId7"/>
    <p:sldId id="259" r:id="rId8"/>
    <p:sldId id="262" r:id="rId9"/>
    <p:sldId id="263" r:id="rId10"/>
    <p:sldId id="261" r:id="rId11"/>
    <p:sldId id="264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C23BB-0A02-4670-9871-30759A8CAD83}" type="datetimeFigureOut">
              <a:rPr lang="cs-CZ" smtClean="0"/>
              <a:t>3. 11. 2015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F6D47-B29A-43FB-B639-087EF1C3EB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4589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C23BB-0A02-4670-9871-30759A8CAD83}" type="datetimeFigureOut">
              <a:rPr lang="cs-CZ" smtClean="0"/>
              <a:t>3. 11. 2015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F6D47-B29A-43FB-B639-087EF1C3EB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6474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C23BB-0A02-4670-9871-30759A8CAD83}" type="datetimeFigureOut">
              <a:rPr lang="cs-CZ" smtClean="0"/>
              <a:t>3. 11. 2015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F6D47-B29A-43FB-B639-087EF1C3EB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6452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C23BB-0A02-4670-9871-30759A8CAD83}" type="datetimeFigureOut">
              <a:rPr lang="cs-CZ" smtClean="0"/>
              <a:t>3. 11. 2015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F6D47-B29A-43FB-B639-087EF1C3EB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2146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C23BB-0A02-4670-9871-30759A8CAD83}" type="datetimeFigureOut">
              <a:rPr lang="cs-CZ" smtClean="0"/>
              <a:t>3. 11. 2015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F6D47-B29A-43FB-B639-087EF1C3EB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5054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C23BB-0A02-4670-9871-30759A8CAD83}" type="datetimeFigureOut">
              <a:rPr lang="cs-CZ" smtClean="0"/>
              <a:t>3. 11. 2015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F6D47-B29A-43FB-B639-087EF1C3EB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1642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C23BB-0A02-4670-9871-30759A8CAD83}" type="datetimeFigureOut">
              <a:rPr lang="cs-CZ" smtClean="0"/>
              <a:t>3. 11. 2015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F6D47-B29A-43FB-B639-087EF1C3EB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7093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C23BB-0A02-4670-9871-30759A8CAD83}" type="datetimeFigureOut">
              <a:rPr lang="cs-CZ" smtClean="0"/>
              <a:t>3. 11. 2015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F6D47-B29A-43FB-B639-087EF1C3EB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9112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C23BB-0A02-4670-9871-30759A8CAD83}" type="datetimeFigureOut">
              <a:rPr lang="cs-CZ" smtClean="0"/>
              <a:t>3. 11. 2015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F6D47-B29A-43FB-B639-087EF1C3EB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2671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C23BB-0A02-4670-9871-30759A8CAD83}" type="datetimeFigureOut">
              <a:rPr lang="cs-CZ" smtClean="0"/>
              <a:t>3. 11. 2015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F6D47-B29A-43FB-B639-087EF1C3EB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213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C23BB-0A02-4670-9871-30759A8CAD83}" type="datetimeFigureOut">
              <a:rPr lang="cs-CZ" smtClean="0"/>
              <a:t>3. 11. 2015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F6D47-B29A-43FB-B639-087EF1C3EB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6780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C23BB-0A02-4670-9871-30759A8CAD83}" type="datetimeFigureOut">
              <a:rPr lang="cs-CZ" smtClean="0"/>
              <a:t>3. 11. 2015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0F6D47-B29A-43FB-B639-087EF1C3EB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9376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3200" dirty="0" smtClean="0"/>
              <a:t>PH01101 Neurčitost a princip vyloučeného třetího</a:t>
            </a:r>
            <a:br>
              <a:rPr lang="cs-CZ" sz="3200" dirty="0" smtClean="0"/>
            </a:br>
            <a:r>
              <a:rPr lang="cs-CZ" sz="2700" i="1" dirty="0" smtClean="0"/>
              <a:t>Bivalence, LEM a Zákon </a:t>
            </a:r>
            <a:r>
              <a:rPr lang="cs-CZ" sz="2700" i="1" smtClean="0"/>
              <a:t>kontradiktorických výroků</a:t>
            </a:r>
            <a:endParaRPr lang="cs-CZ" sz="31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Petr Dvořák</a:t>
            </a:r>
          </a:p>
          <a:p>
            <a:r>
              <a:rPr lang="cs-CZ" sz="2400" i="1" dirty="0" smtClean="0"/>
              <a:t>Filosofický ústav AV ČR</a:t>
            </a:r>
          </a:p>
          <a:p>
            <a:r>
              <a:rPr lang="cs-CZ" sz="2400" i="1" dirty="0" smtClean="0"/>
              <a:t>Cyrilometodějská teologická fakulta UP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222421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 LEM plyne PB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CA" sz="2800" dirty="0">
                <a:sym typeface="Symbol"/>
              </a:rPr>
              <a:t>p   </a:t>
            </a:r>
            <a:r>
              <a:rPr lang="en-CA" sz="2800" dirty="0" smtClean="0">
                <a:sym typeface="Symbol"/>
              </a:rPr>
              <a:t>p</a:t>
            </a:r>
            <a:endParaRPr lang="cs-CZ" sz="2800" dirty="0" smtClean="0"/>
          </a:p>
          <a:p>
            <a:pPr marL="514350" indent="-514350">
              <a:buAutoNum type="arabicPeriod"/>
            </a:pPr>
            <a:r>
              <a:rPr lang="cs-CZ" sz="2800" dirty="0" smtClean="0"/>
              <a:t>T</a:t>
            </a:r>
            <a:r>
              <a:rPr lang="cs-CZ" sz="2800" dirty="0" smtClean="0"/>
              <a:t>(</a:t>
            </a:r>
            <a:r>
              <a:rPr lang="en-CA" sz="2800" dirty="0" smtClean="0"/>
              <a:t>‘p’) </a:t>
            </a:r>
            <a:r>
              <a:rPr lang="en-CA" sz="2800" dirty="0" smtClean="0">
                <a:sym typeface="Symbol"/>
              </a:rPr>
              <a:t> p   </a:t>
            </a:r>
            <a:r>
              <a:rPr lang="cs-CZ" sz="2800" dirty="0" smtClean="0">
                <a:sym typeface="Symbol"/>
              </a:rPr>
              <a:t>   </a:t>
            </a:r>
            <a:r>
              <a:rPr lang="en-CA" sz="2800" dirty="0" smtClean="0">
                <a:sym typeface="Symbol"/>
              </a:rPr>
              <a:t>[T</a:t>
            </a:r>
            <a:r>
              <a:rPr lang="cs-CZ" sz="2800" dirty="0" smtClean="0">
                <a:sym typeface="Symbol"/>
              </a:rPr>
              <a:t>-schéma pro pravdivost</a:t>
            </a:r>
            <a:r>
              <a:rPr lang="en-CA" sz="2800" dirty="0" smtClean="0">
                <a:sym typeface="Symbol"/>
              </a:rPr>
              <a:t>]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cs-CZ" sz="2800" dirty="0" smtClean="0"/>
              <a:t>T</a:t>
            </a:r>
            <a:r>
              <a:rPr lang="cs-CZ" sz="2800" dirty="0" smtClean="0"/>
              <a:t>(</a:t>
            </a:r>
            <a:r>
              <a:rPr lang="en-CA" sz="2800" dirty="0" smtClean="0"/>
              <a:t>‘</a:t>
            </a:r>
            <a:r>
              <a:rPr lang="en-CA" sz="2800" dirty="0" smtClean="0">
                <a:sym typeface="Symbol"/>
              </a:rPr>
              <a:t> </a:t>
            </a:r>
            <a:r>
              <a:rPr lang="en-CA" sz="2800" dirty="0" smtClean="0"/>
              <a:t>p’) </a:t>
            </a:r>
            <a:r>
              <a:rPr lang="en-CA" sz="2800" dirty="0" smtClean="0">
                <a:sym typeface="Symbol"/>
              </a:rPr>
              <a:t>   p</a:t>
            </a:r>
            <a:r>
              <a:rPr lang="cs-CZ" sz="2800" dirty="0" smtClean="0">
                <a:sym typeface="Symbol"/>
              </a:rPr>
              <a:t>  </a:t>
            </a:r>
            <a:r>
              <a:rPr lang="en-CA" sz="2800" dirty="0" smtClean="0">
                <a:sym typeface="Symbol"/>
              </a:rPr>
              <a:t>[</a:t>
            </a:r>
            <a:r>
              <a:rPr lang="cs-CZ" sz="2800" dirty="0" smtClean="0">
                <a:sym typeface="Symbol"/>
              </a:rPr>
              <a:t>substituce</a:t>
            </a:r>
            <a:r>
              <a:rPr lang="en-CA" sz="2800" dirty="0" smtClean="0">
                <a:sym typeface="Symbol"/>
              </a:rPr>
              <a:t> 1.]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CA" sz="2800" dirty="0" smtClean="0"/>
              <a:t>F</a:t>
            </a:r>
            <a:r>
              <a:rPr lang="cs-CZ" sz="2800" dirty="0" smtClean="0"/>
              <a:t>(</a:t>
            </a:r>
            <a:r>
              <a:rPr lang="en-CA" sz="2800" dirty="0" smtClean="0"/>
              <a:t>‘p’) </a:t>
            </a:r>
            <a:r>
              <a:rPr lang="en-CA" sz="2800" dirty="0" smtClean="0">
                <a:sym typeface="Symbol"/>
              </a:rPr>
              <a:t> </a:t>
            </a:r>
            <a:r>
              <a:rPr lang="cs-CZ" sz="2800" dirty="0" smtClean="0"/>
              <a:t>T(</a:t>
            </a:r>
            <a:r>
              <a:rPr lang="en-CA" sz="2800" dirty="0" smtClean="0"/>
              <a:t>‘</a:t>
            </a:r>
            <a:r>
              <a:rPr lang="en-CA" sz="2800" dirty="0" smtClean="0">
                <a:sym typeface="Symbol"/>
              </a:rPr>
              <a:t> </a:t>
            </a:r>
            <a:r>
              <a:rPr lang="en-CA" sz="2800" dirty="0" smtClean="0"/>
              <a:t>p’) [</a:t>
            </a:r>
            <a:r>
              <a:rPr lang="cs-CZ" sz="2800" dirty="0" smtClean="0"/>
              <a:t>definice nepravdivosti</a:t>
            </a:r>
            <a:r>
              <a:rPr lang="en-CA" sz="2800" dirty="0" smtClean="0"/>
              <a:t>]</a:t>
            </a:r>
            <a:endParaRPr lang="en-CA" sz="2800" dirty="0" smtClean="0">
              <a:sym typeface="Symbol"/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CA" sz="2800" dirty="0" smtClean="0"/>
              <a:t>F</a:t>
            </a:r>
            <a:r>
              <a:rPr lang="cs-CZ" sz="2800" dirty="0" smtClean="0"/>
              <a:t>(</a:t>
            </a:r>
            <a:r>
              <a:rPr lang="en-CA" sz="2800" dirty="0" smtClean="0"/>
              <a:t>‘p’) </a:t>
            </a:r>
            <a:r>
              <a:rPr lang="en-CA" sz="2800" dirty="0" smtClean="0">
                <a:sym typeface="Symbol"/>
              </a:rPr>
              <a:t>   p</a:t>
            </a:r>
            <a:r>
              <a:rPr lang="cs-CZ" sz="2800" dirty="0" smtClean="0">
                <a:sym typeface="Symbol"/>
              </a:rPr>
              <a:t>  </a:t>
            </a:r>
            <a:r>
              <a:rPr lang="en-CA" sz="2800" dirty="0" smtClean="0">
                <a:sym typeface="Symbol"/>
              </a:rPr>
              <a:t>[</a:t>
            </a:r>
            <a:r>
              <a:rPr lang="cs-CZ" sz="2800" dirty="0" smtClean="0">
                <a:sym typeface="Symbol"/>
              </a:rPr>
              <a:t>T-schéma pro nepravdivost</a:t>
            </a:r>
            <a:r>
              <a:rPr lang="en-CA" sz="2800" dirty="0" smtClean="0">
                <a:sym typeface="Symbol"/>
              </a:rPr>
              <a:t>]</a:t>
            </a:r>
            <a:endParaRPr lang="cs-CZ" sz="2800" dirty="0" smtClean="0">
              <a:sym typeface="Symbol"/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cs-CZ" sz="2800" dirty="0" smtClean="0"/>
              <a:t>T</a:t>
            </a:r>
            <a:r>
              <a:rPr lang="cs-CZ" sz="2800" dirty="0" smtClean="0"/>
              <a:t>(</a:t>
            </a:r>
            <a:r>
              <a:rPr lang="en-CA" sz="2800" dirty="0" smtClean="0"/>
              <a:t>‘p’)</a:t>
            </a:r>
            <a:r>
              <a:rPr lang="cs-CZ" sz="2800" dirty="0" smtClean="0"/>
              <a:t> </a:t>
            </a:r>
            <a:r>
              <a:rPr lang="cs-CZ" sz="2800" dirty="0" smtClean="0">
                <a:sym typeface="Symbol"/>
              </a:rPr>
              <a:t> </a:t>
            </a:r>
            <a:r>
              <a:rPr lang="cs-CZ" sz="2800" dirty="0" smtClean="0"/>
              <a:t> </a:t>
            </a:r>
            <a:r>
              <a:rPr lang="en-CA" sz="2800" dirty="0" smtClean="0"/>
              <a:t>F</a:t>
            </a:r>
            <a:r>
              <a:rPr lang="cs-CZ" sz="2800" dirty="0" smtClean="0"/>
              <a:t>(</a:t>
            </a:r>
            <a:r>
              <a:rPr lang="en-CA" sz="2800" dirty="0" smtClean="0"/>
              <a:t>‘p’</a:t>
            </a:r>
            <a:r>
              <a:rPr lang="cs-CZ" sz="2800" dirty="0" smtClean="0"/>
              <a:t>)   </a:t>
            </a:r>
            <a:r>
              <a:rPr lang="en-CA" sz="2800" dirty="0" smtClean="0"/>
              <a:t>[</a:t>
            </a:r>
            <a:r>
              <a:rPr lang="cs-CZ" sz="2800" dirty="0"/>
              <a:t>C</a:t>
            </a:r>
            <a:r>
              <a:rPr lang="cs-CZ" sz="2800" dirty="0" smtClean="0"/>
              <a:t>D </a:t>
            </a:r>
            <a:r>
              <a:rPr lang="cs-CZ" sz="2800" dirty="0" smtClean="0"/>
              <a:t>1., 2., 5.</a:t>
            </a:r>
            <a:r>
              <a:rPr lang="en-CA" sz="2800" dirty="0" smtClean="0"/>
              <a:t>]</a:t>
            </a:r>
            <a:endParaRPr lang="cs-CZ" sz="2800" dirty="0" smtClean="0"/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cs-CZ" sz="2800" dirty="0" smtClean="0"/>
          </a:p>
          <a:p>
            <a:pPr marL="0" indent="0">
              <a:buNone/>
            </a:pPr>
            <a:endParaRPr lang="cs-CZ" sz="2800" dirty="0" smtClean="0"/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cs-CZ" sz="2800" dirty="0" smtClean="0"/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cs-CZ" sz="2800" dirty="0" smtClean="0">
              <a:sym typeface="Symbol"/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cs-CZ" sz="2800" dirty="0" smtClean="0">
              <a:sym typeface="Symbol"/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cs-CZ" sz="2800" dirty="0" smtClean="0">
              <a:sym typeface="Symbol"/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en-CA" sz="2800" dirty="0" smtClean="0">
              <a:sym typeface="Symbol"/>
            </a:endParaRPr>
          </a:p>
          <a:p>
            <a:pPr marL="514350" indent="-514350">
              <a:buAutoNum type="arabicPeriod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6406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Nelze přijmout LEM, ne-PB a T zároveň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Opce: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1. LEM, PB, T: pokud nepřijatelné důsledky, pak</a:t>
            </a:r>
          </a:p>
          <a:p>
            <a:pPr marL="0" indent="0">
              <a:buNone/>
            </a:pPr>
            <a:r>
              <a:rPr lang="cs-CZ" dirty="0" smtClean="0"/>
              <a:t>2. ne-LEM, ne-PB, T  (vícehodnotový přístup)</a:t>
            </a:r>
          </a:p>
          <a:p>
            <a:pPr marL="0" indent="0">
              <a:buNone/>
            </a:pPr>
            <a:r>
              <a:rPr lang="cs-CZ" dirty="0" smtClean="0"/>
              <a:t>nebo</a:t>
            </a:r>
          </a:p>
          <a:p>
            <a:pPr marL="0" indent="0">
              <a:buNone/>
            </a:pPr>
            <a:r>
              <a:rPr lang="cs-CZ" dirty="0" smtClean="0"/>
              <a:t>3. LEM, ne-PB, ne-T (</a:t>
            </a:r>
            <a:r>
              <a:rPr lang="cs-CZ" dirty="0" err="1" smtClean="0"/>
              <a:t>supervaluace</a:t>
            </a:r>
            <a:r>
              <a:rPr lang="cs-CZ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994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LEM a Princip bivalence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800" dirty="0" smtClean="0"/>
              <a:t>LEM: pro každý výrok:  je pravdivý výrok a/nebo jeho negace                                             </a:t>
            </a:r>
            <a:br>
              <a:rPr lang="cs-CZ" sz="2800" dirty="0" smtClean="0"/>
            </a:br>
            <a:r>
              <a:rPr lang="cs-CZ" sz="2800" dirty="0" smtClean="0"/>
              <a:t>                                                 </a:t>
            </a:r>
            <a:r>
              <a:rPr lang="cs-CZ" sz="2800" dirty="0" smtClean="0">
                <a:sym typeface="Symbol"/>
              </a:rPr>
              <a:t></a:t>
            </a:r>
            <a:r>
              <a:rPr lang="cs-CZ" sz="2800" dirty="0" smtClean="0"/>
              <a:t>  (</a:t>
            </a:r>
            <a:r>
              <a:rPr lang="cs-CZ" sz="2800" dirty="0" smtClean="0">
                <a:sym typeface="Symbol"/>
              </a:rPr>
              <a:t></a:t>
            </a:r>
            <a:r>
              <a:rPr lang="cs-CZ" sz="2800" dirty="0" smtClean="0"/>
              <a:t> </a:t>
            </a:r>
            <a:r>
              <a:rPr lang="cs-CZ" sz="2800" dirty="0" smtClean="0">
                <a:sym typeface="Symbol"/>
              </a:rPr>
              <a:t>  )</a:t>
            </a:r>
          </a:p>
          <a:p>
            <a:pPr marL="0" indent="0">
              <a:buNone/>
            </a:pPr>
            <a:r>
              <a:rPr lang="cs-CZ" sz="2800" dirty="0">
                <a:sym typeface="Symbol"/>
              </a:rPr>
              <a:t> </a:t>
            </a:r>
            <a:r>
              <a:rPr lang="cs-CZ" sz="2800" dirty="0" smtClean="0">
                <a:sym typeface="Symbol"/>
              </a:rPr>
              <a:t>                                                         </a:t>
            </a:r>
            <a:r>
              <a:rPr lang="cs-CZ" sz="2800" dirty="0">
                <a:sym typeface="Symbol"/>
              </a:rPr>
              <a:t>p</a:t>
            </a:r>
            <a:r>
              <a:rPr lang="cs-CZ" sz="2800" dirty="0" smtClean="0"/>
              <a:t> </a:t>
            </a:r>
            <a:r>
              <a:rPr lang="cs-CZ" sz="2800" dirty="0" smtClean="0">
                <a:sym typeface="Symbol"/>
              </a:rPr>
              <a:t>  p </a:t>
            </a:r>
          </a:p>
          <a:p>
            <a:pPr marL="0" indent="0">
              <a:buNone/>
            </a:pPr>
            <a:r>
              <a:rPr lang="cs-CZ" sz="2800" dirty="0">
                <a:sym typeface="Symbol"/>
              </a:rPr>
              <a:t> </a:t>
            </a:r>
            <a:r>
              <a:rPr lang="cs-CZ" sz="2800" dirty="0" smtClean="0">
                <a:sym typeface="Symbol"/>
              </a:rPr>
              <a:t>                                                         q</a:t>
            </a:r>
            <a:r>
              <a:rPr lang="cs-CZ" sz="2800" dirty="0" smtClean="0"/>
              <a:t> </a:t>
            </a:r>
            <a:r>
              <a:rPr lang="cs-CZ" sz="2800" dirty="0" smtClean="0">
                <a:sym typeface="Symbol"/>
              </a:rPr>
              <a:t>  q</a:t>
            </a:r>
          </a:p>
          <a:p>
            <a:pPr marL="0" indent="0">
              <a:buNone/>
            </a:pPr>
            <a:r>
              <a:rPr lang="cs-CZ" sz="2800" dirty="0" smtClean="0">
                <a:sym typeface="Symbol"/>
              </a:rPr>
              <a:t>                                                            …</a:t>
            </a:r>
            <a:endParaRPr lang="cs-CZ" sz="2800" dirty="0">
              <a:sym typeface="Symbol"/>
            </a:endParaRPr>
          </a:p>
          <a:p>
            <a:pPr marL="0" indent="0">
              <a:buNone/>
            </a:pPr>
            <a:r>
              <a:rPr lang="cs-CZ" sz="2800" dirty="0" smtClean="0">
                <a:sym typeface="Symbol"/>
              </a:rPr>
              <a:t>                                                            </a:t>
            </a:r>
          </a:p>
          <a:p>
            <a:pPr marL="0" indent="0">
              <a:buNone/>
            </a:pPr>
            <a:r>
              <a:rPr lang="cs-CZ" sz="2800" dirty="0" smtClean="0">
                <a:sym typeface="Symbol"/>
              </a:rPr>
              <a:t>PB: Každý výrok je buď pravdivý nebo nepravdivý</a:t>
            </a:r>
          </a:p>
          <a:p>
            <a:pPr marL="0" indent="0">
              <a:buNone/>
            </a:pPr>
            <a:r>
              <a:rPr lang="cs-CZ" sz="2800" dirty="0">
                <a:sym typeface="Symbol"/>
              </a:rPr>
              <a:t> </a:t>
            </a:r>
            <a:r>
              <a:rPr lang="cs-CZ" sz="2800" dirty="0" smtClean="0">
                <a:sym typeface="Symbol"/>
              </a:rPr>
              <a:t>                                (T (</a:t>
            </a:r>
            <a:r>
              <a:rPr lang="cs-CZ" sz="2800" dirty="0" smtClean="0"/>
              <a:t>) </a:t>
            </a:r>
            <a:r>
              <a:rPr lang="cs-CZ" sz="2800" dirty="0" smtClean="0">
                <a:sym typeface="Symbol"/>
              </a:rPr>
              <a:t> F ())</a:t>
            </a:r>
          </a:p>
          <a:p>
            <a:pPr marL="0" indent="0">
              <a:buNone/>
            </a:pPr>
            <a:r>
              <a:rPr lang="cs-CZ" sz="2800" dirty="0">
                <a:sym typeface="Symbol"/>
              </a:rPr>
              <a:t> </a:t>
            </a:r>
            <a:r>
              <a:rPr lang="cs-CZ" sz="2800" dirty="0" smtClean="0">
                <a:sym typeface="Symbol"/>
              </a:rPr>
              <a:t>                                       T (p</a:t>
            </a:r>
            <a:r>
              <a:rPr lang="cs-CZ" sz="2800" dirty="0" smtClean="0"/>
              <a:t>) </a:t>
            </a:r>
            <a:r>
              <a:rPr lang="cs-CZ" sz="2800" dirty="0" smtClean="0">
                <a:sym typeface="Symbol"/>
              </a:rPr>
              <a:t>  F (p)</a:t>
            </a:r>
          </a:p>
          <a:p>
            <a:pPr marL="0" indent="0">
              <a:buNone/>
            </a:pPr>
            <a:r>
              <a:rPr lang="cs-CZ" sz="2800" dirty="0">
                <a:sym typeface="Symbol"/>
              </a:rPr>
              <a:t> </a:t>
            </a:r>
            <a:r>
              <a:rPr lang="cs-CZ" sz="2800" dirty="0" smtClean="0">
                <a:sym typeface="Symbol"/>
              </a:rPr>
              <a:t>                                       T (q</a:t>
            </a:r>
            <a:r>
              <a:rPr lang="cs-CZ" sz="2800" dirty="0" smtClean="0"/>
              <a:t>) </a:t>
            </a:r>
            <a:r>
              <a:rPr lang="cs-CZ" sz="2800" dirty="0" smtClean="0">
                <a:sym typeface="Symbol"/>
              </a:rPr>
              <a:t>  F (q)</a:t>
            </a:r>
          </a:p>
          <a:p>
            <a:pPr marL="0" indent="0">
              <a:buNone/>
            </a:pPr>
            <a:r>
              <a:rPr lang="cs-CZ" sz="2800" dirty="0" smtClean="0">
                <a:sym typeface="Symbol"/>
              </a:rPr>
              <a:t>                                          …</a:t>
            </a:r>
          </a:p>
          <a:p>
            <a:pPr marL="0" indent="0">
              <a:buNone/>
            </a:pPr>
            <a:r>
              <a:rPr lang="cs-CZ" sz="2800" dirty="0" smtClean="0"/>
              <a:t>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411077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LEM a Princip bivalence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>
                <a:sym typeface="Symbol"/>
              </a:rPr>
              <a:t>LEM:     p</a:t>
            </a:r>
            <a:r>
              <a:rPr lang="cs-CZ" dirty="0" smtClean="0"/>
              <a:t> </a:t>
            </a:r>
            <a:r>
              <a:rPr lang="cs-CZ" dirty="0">
                <a:sym typeface="Symbol"/>
              </a:rPr>
              <a:t>  p </a:t>
            </a:r>
            <a:endParaRPr lang="cs-CZ" dirty="0" smtClean="0">
              <a:sym typeface="Symbol"/>
            </a:endParaRPr>
          </a:p>
          <a:p>
            <a:pPr marL="0" indent="0">
              <a:buNone/>
            </a:pPr>
            <a:r>
              <a:rPr lang="cs-CZ" dirty="0">
                <a:sym typeface="Symbol"/>
              </a:rPr>
              <a:t> </a:t>
            </a:r>
            <a:r>
              <a:rPr lang="cs-CZ" dirty="0" smtClean="0">
                <a:sym typeface="Symbol"/>
              </a:rPr>
              <a:t>             </a:t>
            </a:r>
            <a:r>
              <a:rPr lang="cs-CZ" dirty="0">
                <a:sym typeface="Symbol"/>
              </a:rPr>
              <a:t>T (p</a:t>
            </a:r>
            <a:r>
              <a:rPr lang="cs-CZ" dirty="0"/>
              <a:t>) </a:t>
            </a:r>
            <a:r>
              <a:rPr lang="cs-CZ" dirty="0" smtClean="0">
                <a:sym typeface="Symbol"/>
              </a:rPr>
              <a:t> </a:t>
            </a:r>
            <a:r>
              <a:rPr lang="cs-CZ" dirty="0">
                <a:sym typeface="Symbol"/>
              </a:rPr>
              <a:t> </a:t>
            </a:r>
            <a:r>
              <a:rPr lang="cs-CZ" dirty="0" smtClean="0">
                <a:sym typeface="Symbol"/>
              </a:rPr>
              <a:t>T (p</a:t>
            </a:r>
            <a:r>
              <a:rPr lang="cs-CZ" dirty="0">
                <a:sym typeface="Symbol"/>
              </a:rPr>
              <a:t>)</a:t>
            </a:r>
          </a:p>
          <a:p>
            <a:pPr marL="0" indent="0">
              <a:buNone/>
            </a:pPr>
            <a:endParaRPr lang="cs-CZ" dirty="0">
              <a:sym typeface="Symbol"/>
            </a:endParaRPr>
          </a:p>
          <a:p>
            <a:pPr marL="0" indent="0">
              <a:buNone/>
            </a:pPr>
            <a:r>
              <a:rPr lang="cs-CZ" dirty="0" smtClean="0"/>
              <a:t>PB:        </a:t>
            </a:r>
            <a:r>
              <a:rPr lang="cs-CZ" dirty="0">
                <a:sym typeface="Symbol"/>
              </a:rPr>
              <a:t>T (p</a:t>
            </a:r>
            <a:r>
              <a:rPr lang="cs-CZ" dirty="0"/>
              <a:t>) </a:t>
            </a:r>
            <a:r>
              <a:rPr lang="cs-CZ" dirty="0">
                <a:sym typeface="Symbol"/>
              </a:rPr>
              <a:t>  F (p)</a:t>
            </a:r>
          </a:p>
          <a:p>
            <a:pPr marL="0" indent="0">
              <a:buNone/>
            </a:pPr>
            <a:r>
              <a:rPr lang="cs-CZ" dirty="0" smtClean="0"/>
              <a:t>              </a:t>
            </a:r>
            <a:r>
              <a:rPr lang="cs-CZ" dirty="0">
                <a:sym typeface="Symbol"/>
              </a:rPr>
              <a:t>T (p</a:t>
            </a:r>
            <a:r>
              <a:rPr lang="cs-CZ" dirty="0"/>
              <a:t>) </a:t>
            </a:r>
            <a:r>
              <a:rPr lang="cs-CZ" dirty="0" smtClean="0">
                <a:sym typeface="Symbol"/>
              </a:rPr>
              <a:t>  </a:t>
            </a:r>
            <a:r>
              <a:rPr lang="cs-CZ" dirty="0">
                <a:sym typeface="Symbol"/>
              </a:rPr>
              <a:t>T ( p)</a:t>
            </a:r>
          </a:p>
          <a:p>
            <a:pPr marL="0" indent="0">
              <a:buNone/>
            </a:pPr>
            <a:endParaRPr lang="cs-CZ" dirty="0" smtClean="0">
              <a:sym typeface="Symbol"/>
            </a:endParaRPr>
          </a:p>
          <a:p>
            <a:pPr marL="0" indent="0">
              <a:buNone/>
            </a:pPr>
            <a:r>
              <a:rPr lang="cs-CZ" dirty="0" smtClean="0">
                <a:sym typeface="Symbol"/>
              </a:rPr>
              <a:t>Definice F </a:t>
            </a:r>
            <a:r>
              <a:rPr lang="cs-CZ" dirty="0">
                <a:sym typeface="Symbol"/>
              </a:rPr>
              <a:t>(p</a:t>
            </a:r>
            <a:r>
              <a:rPr lang="cs-CZ" dirty="0" smtClean="0">
                <a:sym typeface="Symbol"/>
              </a:rPr>
              <a:t>)  </a:t>
            </a:r>
            <a:r>
              <a:rPr lang="cs-CZ" dirty="0">
                <a:sym typeface="Symbol"/>
              </a:rPr>
              <a:t>T ( p</a:t>
            </a:r>
            <a:r>
              <a:rPr lang="cs-CZ" dirty="0" smtClean="0">
                <a:sym typeface="Symbol"/>
              </a:rPr>
              <a:t>)</a:t>
            </a:r>
          </a:p>
          <a:p>
            <a:pPr marL="0" indent="0">
              <a:buNone/>
            </a:pPr>
            <a:r>
              <a:rPr lang="en-CA" i="1" dirty="0" smtClean="0">
                <a:sym typeface="Symbol"/>
              </a:rPr>
              <a:t>*</a:t>
            </a:r>
            <a:r>
              <a:rPr lang="cs-CZ" i="1" dirty="0" smtClean="0">
                <a:sym typeface="Symbol"/>
              </a:rPr>
              <a:t> </a:t>
            </a:r>
            <a:r>
              <a:rPr lang="cs-CZ" i="1" dirty="0">
                <a:sym typeface="Symbol"/>
              </a:rPr>
              <a:t>T (p</a:t>
            </a:r>
            <a:r>
              <a:rPr lang="cs-CZ" i="1" dirty="0" smtClean="0">
                <a:sym typeface="Symbol"/>
              </a:rPr>
              <a:t>)  </a:t>
            </a:r>
            <a:r>
              <a:rPr lang="cs-CZ" i="1" dirty="0">
                <a:sym typeface="Symbol"/>
              </a:rPr>
              <a:t>T ( p)</a:t>
            </a:r>
          </a:p>
          <a:p>
            <a:pPr marL="0" indent="0">
              <a:buNone/>
            </a:pPr>
            <a:endParaRPr lang="cs-CZ" dirty="0">
              <a:sym typeface="Symbol"/>
            </a:endParaRPr>
          </a:p>
          <a:p>
            <a:pPr marL="0" indent="0">
              <a:buNone/>
            </a:pPr>
            <a:endParaRPr lang="cs-CZ" dirty="0">
              <a:sym typeface="Symbol"/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6793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Zesílený LEM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LEM         </a:t>
            </a:r>
            <a:r>
              <a:rPr lang="cs-CZ" dirty="0" smtClean="0">
                <a:sym typeface="Symbol"/>
              </a:rPr>
              <a:t>p</a:t>
            </a:r>
            <a:r>
              <a:rPr lang="cs-CZ" dirty="0" smtClean="0"/>
              <a:t> </a:t>
            </a:r>
            <a:r>
              <a:rPr lang="cs-CZ" dirty="0" smtClean="0">
                <a:sym typeface="Symbol"/>
              </a:rPr>
              <a:t>  p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PNC         </a:t>
            </a:r>
            <a:r>
              <a:rPr lang="cs-CZ" dirty="0" smtClean="0">
                <a:sym typeface="Symbol"/>
              </a:rPr>
              <a:t> (p   p)  </a:t>
            </a:r>
          </a:p>
          <a:p>
            <a:pPr marL="0" indent="0">
              <a:buNone/>
            </a:pPr>
            <a:r>
              <a:rPr lang="cs-CZ" dirty="0" smtClean="0"/>
              <a:t>Zesílený LEM:   (p </a:t>
            </a:r>
            <a:r>
              <a:rPr lang="cs-CZ" dirty="0" smtClean="0">
                <a:sym typeface="Symbol"/>
              </a:rPr>
              <a:t>  p) </a:t>
            </a:r>
            <a:r>
              <a:rPr lang="cs-CZ" b="1" dirty="0" smtClean="0">
                <a:sym typeface="Symbol"/>
              </a:rPr>
              <a:t></a:t>
            </a:r>
            <a:r>
              <a:rPr lang="cs-CZ" dirty="0" smtClean="0">
                <a:sym typeface="Symbol"/>
              </a:rPr>
              <a:t>  (p   p)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Námitka: LEM </a:t>
            </a:r>
            <a:r>
              <a:rPr lang="cs-CZ" dirty="0" smtClean="0">
                <a:sym typeface="Symbol"/>
              </a:rPr>
              <a:t> PNC</a:t>
            </a:r>
          </a:p>
          <a:p>
            <a:pPr marL="0" indent="0">
              <a:buNone/>
            </a:pPr>
            <a:r>
              <a:rPr lang="cs-CZ" dirty="0" smtClean="0"/>
              <a:t>(p </a:t>
            </a:r>
            <a:r>
              <a:rPr lang="cs-CZ" dirty="0" smtClean="0">
                <a:sym typeface="Symbol"/>
              </a:rPr>
              <a:t>  p)    (p   p)   ( p    p)  </a:t>
            </a:r>
          </a:p>
          <a:p>
            <a:pPr marL="0" indent="0">
              <a:buNone/>
            </a:pPr>
            <a:r>
              <a:rPr lang="cs-CZ" dirty="0" smtClean="0">
                <a:sym typeface="Symbol"/>
              </a:rPr>
              <a:t>                 DN                         </a:t>
            </a:r>
            <a:r>
              <a:rPr lang="cs-CZ" dirty="0" err="1" smtClean="0">
                <a:sym typeface="Symbol"/>
              </a:rPr>
              <a:t>deM</a:t>
            </a:r>
            <a:r>
              <a:rPr lang="cs-CZ" dirty="0" smtClean="0">
                <a:sym typeface="Symbol"/>
              </a:rPr>
              <a:t>                           DN</a:t>
            </a:r>
            <a:endParaRPr lang="cs-CZ" dirty="0">
              <a:sym typeface="Symbol"/>
            </a:endParaRPr>
          </a:p>
          <a:p>
            <a:pPr marL="0" indent="0">
              <a:buNone/>
            </a:pPr>
            <a:r>
              <a:rPr lang="cs-CZ" dirty="0" smtClean="0">
                <a:sym typeface="Symbol"/>
              </a:rPr>
              <a:t> ( p  p)   (p   p) </a:t>
            </a:r>
          </a:p>
          <a:p>
            <a:pPr marL="0" indent="0">
              <a:buNone/>
            </a:pPr>
            <a:r>
              <a:rPr lang="cs-CZ" dirty="0">
                <a:sym typeface="Symbol"/>
              </a:rPr>
              <a:t> </a:t>
            </a:r>
            <a:r>
              <a:rPr lang="cs-CZ" dirty="0" smtClean="0">
                <a:sym typeface="Symbol"/>
              </a:rPr>
              <a:t>                    Kom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8566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 kontradiktorních výroků (LC)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Zesílený LEM:   (p </a:t>
            </a:r>
            <a:r>
              <a:rPr lang="cs-CZ" dirty="0">
                <a:sym typeface="Symbol"/>
              </a:rPr>
              <a:t>  p) </a:t>
            </a:r>
            <a:r>
              <a:rPr lang="cs-CZ" b="1" dirty="0">
                <a:sym typeface="Symbol"/>
              </a:rPr>
              <a:t></a:t>
            </a:r>
            <a:r>
              <a:rPr lang="cs-CZ" dirty="0">
                <a:sym typeface="Symbol"/>
              </a:rPr>
              <a:t>  (p   p</a:t>
            </a:r>
            <a:r>
              <a:rPr lang="cs-CZ" dirty="0" smtClean="0">
                <a:sym typeface="Symbol"/>
              </a:rPr>
              <a:t>)</a:t>
            </a:r>
          </a:p>
          <a:p>
            <a:pPr marL="0" indent="0">
              <a:buNone/>
            </a:pPr>
            <a:endParaRPr lang="cs-CZ" dirty="0" smtClean="0">
              <a:sym typeface="Symbol"/>
            </a:endParaRPr>
          </a:p>
          <a:p>
            <a:pPr marL="0" indent="0">
              <a:buNone/>
            </a:pPr>
            <a:r>
              <a:rPr lang="cs-CZ" dirty="0" smtClean="0">
                <a:sym typeface="Symbol"/>
              </a:rPr>
              <a:t>z dvojice výrok – negace výroku je </a:t>
            </a:r>
          </a:p>
          <a:p>
            <a:pPr marL="0" indent="0">
              <a:buNone/>
            </a:pPr>
            <a:endParaRPr lang="cs-CZ" dirty="0" smtClean="0">
              <a:sym typeface="Symbol"/>
            </a:endParaRPr>
          </a:p>
          <a:p>
            <a:pPr marL="0" indent="0">
              <a:buNone/>
            </a:pPr>
            <a:r>
              <a:rPr lang="cs-CZ" dirty="0" smtClean="0">
                <a:sym typeface="Symbol"/>
              </a:rPr>
              <a:t>alespoň jeden pravdivý </a:t>
            </a:r>
            <a:r>
              <a:rPr lang="cs-CZ" dirty="0"/>
              <a:t>(p </a:t>
            </a:r>
            <a:r>
              <a:rPr lang="cs-CZ" dirty="0">
                <a:sym typeface="Symbol"/>
              </a:rPr>
              <a:t>  p) </a:t>
            </a:r>
            <a:endParaRPr lang="cs-CZ" dirty="0" smtClean="0">
              <a:sym typeface="Symbol"/>
            </a:endParaRPr>
          </a:p>
          <a:p>
            <a:pPr marL="0" indent="0">
              <a:buNone/>
            </a:pPr>
            <a:r>
              <a:rPr lang="cs-CZ" dirty="0" smtClean="0">
                <a:sym typeface="Symbol"/>
              </a:rPr>
              <a:t>nanejvýše jeden pravdivý </a:t>
            </a:r>
            <a:r>
              <a:rPr lang="cs-CZ" dirty="0">
                <a:sym typeface="Symbol"/>
              </a:rPr>
              <a:t> (p   p)</a:t>
            </a:r>
          </a:p>
          <a:p>
            <a:pPr marL="0" indent="0">
              <a:buNone/>
            </a:pPr>
            <a:endParaRPr lang="cs-CZ" dirty="0" smtClean="0">
              <a:sym typeface="Symbol"/>
            </a:endParaRPr>
          </a:p>
          <a:p>
            <a:pPr marL="0" indent="0">
              <a:buNone/>
            </a:pPr>
            <a:r>
              <a:rPr lang="en-CA" i="1" dirty="0" smtClean="0">
                <a:sym typeface="Symbol"/>
              </a:rPr>
              <a:t>*</a:t>
            </a:r>
            <a:r>
              <a:rPr lang="cs-CZ" i="1" dirty="0" smtClean="0">
                <a:sym typeface="Symbol"/>
              </a:rPr>
              <a:t>alespoň jeden nepravdivý</a:t>
            </a:r>
            <a:r>
              <a:rPr lang="en-CA" i="1" dirty="0" smtClean="0">
                <a:sym typeface="Symbol"/>
              </a:rPr>
              <a:t> </a:t>
            </a:r>
            <a:r>
              <a:rPr lang="cs-CZ" dirty="0">
                <a:sym typeface="Symbol"/>
              </a:rPr>
              <a:t> (p   p</a:t>
            </a:r>
            <a:r>
              <a:rPr lang="cs-CZ" dirty="0" smtClean="0">
                <a:sym typeface="Symbol"/>
              </a:rPr>
              <a:t>)</a:t>
            </a:r>
            <a:endParaRPr lang="cs-CZ" i="1" dirty="0" smtClean="0">
              <a:sym typeface="Symbol"/>
            </a:endParaRPr>
          </a:p>
          <a:p>
            <a:pPr marL="0" indent="0">
              <a:buNone/>
            </a:pPr>
            <a:r>
              <a:rPr lang="en-CA" i="1" dirty="0" smtClean="0">
                <a:sym typeface="Symbol"/>
              </a:rPr>
              <a:t>*</a:t>
            </a:r>
            <a:r>
              <a:rPr lang="cs-CZ" i="1" dirty="0" smtClean="0">
                <a:sym typeface="Symbol"/>
              </a:rPr>
              <a:t>nanejvýše jeden nepravdivý</a:t>
            </a:r>
            <a:r>
              <a:rPr lang="en-CA" i="1" dirty="0" smtClean="0">
                <a:sym typeface="Symbol"/>
              </a:rPr>
              <a:t> </a:t>
            </a:r>
            <a:r>
              <a:rPr lang="cs-CZ" dirty="0"/>
              <a:t>(p </a:t>
            </a:r>
            <a:r>
              <a:rPr lang="cs-CZ" dirty="0">
                <a:sym typeface="Symbol"/>
              </a:rPr>
              <a:t>  p)</a:t>
            </a:r>
            <a:endParaRPr lang="cs-CZ" i="1" dirty="0">
              <a:sym typeface="Symbol"/>
            </a:endParaRPr>
          </a:p>
          <a:p>
            <a:pPr marL="0" indent="0">
              <a:buNone/>
            </a:pPr>
            <a:r>
              <a:rPr lang="cs-CZ" dirty="0" smtClean="0"/>
              <a:t> </a:t>
            </a:r>
            <a:endParaRPr lang="en-CA" dirty="0" smtClean="0"/>
          </a:p>
          <a:p>
            <a:pPr marL="0" indent="0">
              <a:buNone/>
            </a:pPr>
            <a:r>
              <a:rPr lang="cs-CZ" dirty="0" smtClean="0"/>
              <a:t>právě jeden pravdivý a*</a:t>
            </a:r>
            <a:r>
              <a:rPr lang="cs-CZ" i="1" dirty="0" smtClean="0"/>
              <a:t>právě jeden nepravdivý</a:t>
            </a:r>
          </a:p>
        </p:txBody>
      </p:sp>
    </p:spTree>
    <p:extLst>
      <p:ext uri="{BB962C8B-B14F-4D97-AF65-F5344CB8AC3E}">
        <p14:creationId xmlns:p14="http://schemas.microsoft.com/office/powerpoint/2010/main" val="186003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 kontradiktorních výroků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 smtClean="0"/>
              <a:t>LC: z dvojice výrok – negace výroku je právě jeden pravdivý a právě jed</a:t>
            </a:r>
            <a:r>
              <a:rPr lang="en-CA" sz="2800" dirty="0" err="1" smtClean="0"/>
              <a:t>en</a:t>
            </a:r>
            <a:r>
              <a:rPr lang="cs-CZ" sz="2800" dirty="0" smtClean="0"/>
              <a:t> nepravdivý                           </a:t>
            </a:r>
          </a:p>
          <a:p>
            <a:pPr marL="0" indent="0">
              <a:buNone/>
            </a:pPr>
            <a:r>
              <a:rPr lang="en-CA" sz="2800" dirty="0" smtClean="0">
                <a:sym typeface="Symbol"/>
              </a:rPr>
              <a:t>       LC:              </a:t>
            </a:r>
            <a:r>
              <a:rPr lang="cs-CZ" sz="2800" dirty="0" smtClean="0">
                <a:sym typeface="Symbol"/>
              </a:rPr>
              <a:t>(T (p</a:t>
            </a:r>
            <a:r>
              <a:rPr lang="cs-CZ" sz="2800" dirty="0" smtClean="0"/>
              <a:t>) </a:t>
            </a:r>
            <a:r>
              <a:rPr lang="cs-CZ" sz="2800" dirty="0" smtClean="0">
                <a:sym typeface="Symbol"/>
              </a:rPr>
              <a:t>  F ( p))  (F ( p)  T ( p)) </a:t>
            </a:r>
          </a:p>
          <a:p>
            <a:pPr marL="0" indent="0">
              <a:buNone/>
            </a:pPr>
            <a:r>
              <a:rPr lang="en-CA" sz="2800" dirty="0" smtClean="0">
                <a:sym typeface="Symbol"/>
              </a:rPr>
              <a:t>       PB:              </a:t>
            </a:r>
            <a:r>
              <a:rPr lang="cs-CZ" sz="2800" dirty="0" smtClean="0">
                <a:sym typeface="Symbol"/>
              </a:rPr>
              <a:t>(</a:t>
            </a:r>
            <a:r>
              <a:rPr lang="cs-CZ" sz="2800" dirty="0">
                <a:sym typeface="Symbol"/>
              </a:rPr>
              <a:t>T (p</a:t>
            </a:r>
            <a:r>
              <a:rPr lang="cs-CZ" sz="2800" dirty="0"/>
              <a:t>) </a:t>
            </a:r>
            <a:r>
              <a:rPr lang="cs-CZ" sz="2800" dirty="0">
                <a:sym typeface="Symbol"/>
              </a:rPr>
              <a:t>  </a:t>
            </a:r>
            <a:r>
              <a:rPr lang="en-CA" sz="2800" dirty="0" err="1" smtClean="0">
                <a:sym typeface="Symbol"/>
              </a:rPr>
              <a:t>ekv</a:t>
            </a:r>
            <a:r>
              <a:rPr lang="en-CA" sz="2800" dirty="0" smtClean="0">
                <a:sym typeface="Symbol"/>
              </a:rPr>
              <a:t>. </a:t>
            </a:r>
            <a:r>
              <a:rPr lang="en-CA" sz="2800" dirty="0">
                <a:sym typeface="Symbol"/>
              </a:rPr>
              <a:t>1</a:t>
            </a:r>
            <a:r>
              <a:rPr lang="en-CA" sz="2800" dirty="0" smtClean="0">
                <a:sym typeface="Symbol"/>
              </a:rPr>
              <a:t>  )</a:t>
            </a:r>
            <a:r>
              <a:rPr lang="cs-CZ" sz="2800" dirty="0" smtClean="0">
                <a:sym typeface="Symbol"/>
              </a:rPr>
              <a:t> </a:t>
            </a:r>
            <a:r>
              <a:rPr lang="cs-CZ" sz="2800" dirty="0">
                <a:sym typeface="Symbol"/>
              </a:rPr>
              <a:t> (F ( p)  </a:t>
            </a:r>
            <a:r>
              <a:rPr lang="en-CA" sz="2800" dirty="0" err="1" smtClean="0">
                <a:sym typeface="Symbol"/>
              </a:rPr>
              <a:t>ekv</a:t>
            </a:r>
            <a:r>
              <a:rPr lang="en-CA" sz="2800" dirty="0" smtClean="0">
                <a:sym typeface="Symbol"/>
              </a:rPr>
              <a:t>.  </a:t>
            </a:r>
            <a:r>
              <a:rPr lang="en-CA" sz="2800" dirty="0">
                <a:sym typeface="Symbol"/>
              </a:rPr>
              <a:t>2</a:t>
            </a:r>
            <a:r>
              <a:rPr lang="en-CA" sz="2800" dirty="0" smtClean="0">
                <a:sym typeface="Symbol"/>
              </a:rPr>
              <a:t> </a:t>
            </a:r>
            <a:r>
              <a:rPr lang="cs-CZ" sz="2800" dirty="0" smtClean="0">
                <a:sym typeface="Symbol"/>
              </a:rPr>
              <a:t>) </a:t>
            </a:r>
            <a:endParaRPr lang="cs-CZ" sz="2800" dirty="0">
              <a:sym typeface="Symbol"/>
            </a:endParaRPr>
          </a:p>
          <a:p>
            <a:pPr marL="0" indent="0">
              <a:buNone/>
            </a:pPr>
            <a:endParaRPr lang="cs-CZ" sz="2000" dirty="0" smtClean="0">
              <a:sym typeface="Symbol"/>
            </a:endParaRPr>
          </a:p>
          <a:p>
            <a:pPr marL="0" indent="0">
              <a:buNone/>
            </a:pPr>
            <a:r>
              <a:rPr lang="en-CA" sz="2800" dirty="0" err="1" smtClean="0">
                <a:sym typeface="Symbol"/>
              </a:rPr>
              <a:t>Ekvivalentn</a:t>
            </a:r>
            <a:r>
              <a:rPr lang="cs-CZ" sz="2800" smtClean="0">
                <a:sym typeface="Symbol"/>
              </a:rPr>
              <a:t>í formule:</a:t>
            </a:r>
            <a:endParaRPr lang="cs-CZ" sz="2800" dirty="0" smtClean="0">
              <a:sym typeface="Symbol"/>
            </a:endParaRPr>
          </a:p>
          <a:p>
            <a:pPr marL="0" indent="0">
              <a:buNone/>
            </a:pPr>
            <a:r>
              <a:rPr lang="en-CA" sz="2800" dirty="0" err="1" smtClean="0">
                <a:sym typeface="Symbol"/>
              </a:rPr>
              <a:t>ekv</a:t>
            </a:r>
            <a:r>
              <a:rPr lang="en-CA" sz="2800" dirty="0" smtClean="0">
                <a:sym typeface="Symbol"/>
              </a:rPr>
              <a:t>. 1: </a:t>
            </a:r>
            <a:r>
              <a:rPr lang="cs-CZ" sz="2800" dirty="0" smtClean="0">
                <a:sym typeface="Symbol"/>
              </a:rPr>
              <a:t>T (p</a:t>
            </a:r>
            <a:r>
              <a:rPr lang="cs-CZ" sz="2800" dirty="0" smtClean="0"/>
              <a:t>) </a:t>
            </a:r>
            <a:r>
              <a:rPr lang="cs-CZ" sz="2800" dirty="0" smtClean="0">
                <a:sym typeface="Symbol"/>
              </a:rPr>
              <a:t> F ( p)   </a:t>
            </a:r>
            <a:r>
              <a:rPr lang="cs-CZ" sz="2800" dirty="0" err="1" smtClean="0">
                <a:sym typeface="Symbol"/>
              </a:rPr>
              <a:t>def</a:t>
            </a:r>
            <a:r>
              <a:rPr lang="cs-CZ" sz="2800" dirty="0" smtClean="0">
                <a:sym typeface="Symbol"/>
              </a:rPr>
              <a:t>. + DN</a:t>
            </a:r>
          </a:p>
          <a:p>
            <a:pPr marL="0" indent="0">
              <a:buNone/>
            </a:pPr>
            <a:r>
              <a:rPr lang="en-CA" sz="2800" dirty="0" err="1" smtClean="0">
                <a:sym typeface="Symbol"/>
              </a:rPr>
              <a:t>ekv</a:t>
            </a:r>
            <a:r>
              <a:rPr lang="en-CA" sz="2800" dirty="0" smtClean="0">
                <a:sym typeface="Symbol"/>
              </a:rPr>
              <a:t>. 2: </a:t>
            </a:r>
            <a:r>
              <a:rPr lang="cs-CZ" sz="2800" dirty="0" smtClean="0">
                <a:sym typeface="Symbol"/>
              </a:rPr>
              <a:t>F (p)  T ( p)  </a:t>
            </a:r>
            <a:r>
              <a:rPr lang="cs-CZ" sz="2800" dirty="0" err="1" smtClean="0">
                <a:sym typeface="Symbol"/>
              </a:rPr>
              <a:t>def</a:t>
            </a:r>
            <a:r>
              <a:rPr lang="cs-CZ" sz="2800" dirty="0" smtClean="0">
                <a:sym typeface="Symbol"/>
              </a:rPr>
              <a:t>. </a:t>
            </a:r>
            <a:endParaRPr lang="cs-CZ" sz="2800" dirty="0" smtClean="0"/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56973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Ekvivalence LEM a PB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 smtClean="0"/>
              <a:t>Lze zastávat LEM a nikoliv PB?</a:t>
            </a:r>
          </a:p>
          <a:p>
            <a:pPr marL="0" indent="0">
              <a:buNone/>
            </a:pPr>
            <a:r>
              <a:rPr lang="cs-CZ" sz="2800" dirty="0" smtClean="0"/>
              <a:t>To, jak uvidíme, se zdá být Aristotelovo stanovisko u výroků typu „Zítra bude námořní bitva“</a:t>
            </a:r>
          </a:p>
          <a:p>
            <a:pPr marL="0" indent="0">
              <a:buNone/>
            </a:pPr>
            <a:r>
              <a:rPr lang="cs-CZ" sz="2800" dirty="0" smtClean="0"/>
              <a:t>Odpověď? </a:t>
            </a:r>
            <a:r>
              <a:rPr lang="cs-CZ" sz="2800" b="1" dirty="0" smtClean="0"/>
              <a:t>Ne</a:t>
            </a:r>
            <a:r>
              <a:rPr lang="cs-CZ" sz="2800" dirty="0" smtClean="0"/>
              <a:t>, pokud přijmeme </a:t>
            </a:r>
            <a:r>
              <a:rPr lang="cs-CZ" sz="2800" dirty="0" err="1" smtClean="0"/>
              <a:t>Tarskiho</a:t>
            </a:r>
            <a:r>
              <a:rPr lang="cs-CZ" sz="2800" dirty="0" smtClean="0"/>
              <a:t> podmínku </a:t>
            </a:r>
            <a:r>
              <a:rPr lang="cs-CZ" sz="2800" i="1" dirty="0" smtClean="0"/>
              <a:t>materiální adekvátnosti</a:t>
            </a:r>
            <a:r>
              <a:rPr lang="cs-CZ" sz="2800" dirty="0" smtClean="0"/>
              <a:t> každé definice pravdivosti, tzv. T-schéma, je LEM a PB ekvivalentní. </a:t>
            </a:r>
          </a:p>
          <a:p>
            <a:pPr marL="0" indent="0">
              <a:buNone/>
            </a:pPr>
            <a:r>
              <a:rPr lang="cs-CZ" sz="2800" i="1" dirty="0" smtClean="0"/>
              <a:t>A </a:t>
            </a:r>
            <a:r>
              <a:rPr lang="cs-CZ" sz="2800" i="1" dirty="0" err="1" smtClean="0"/>
              <a:t>fortiori</a:t>
            </a:r>
            <a:r>
              <a:rPr lang="cs-CZ" sz="2800" dirty="0" smtClean="0"/>
              <a:t>: </a:t>
            </a:r>
            <a:r>
              <a:rPr lang="cs-CZ" sz="2800" dirty="0" err="1" smtClean="0"/>
              <a:t>Tarski</a:t>
            </a:r>
            <a:r>
              <a:rPr lang="cs-CZ" sz="2800" dirty="0" smtClean="0"/>
              <a:t> explikuje Aristotelovu definici pravdivosti</a:t>
            </a:r>
            <a:endParaRPr lang="cs-CZ" sz="2800" dirty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806662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Alfred </a:t>
            </a:r>
            <a:r>
              <a:rPr lang="cs-CZ" dirty="0" err="1" smtClean="0"/>
              <a:t>Tarski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"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Concept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Truth</a:t>
            </a:r>
            <a:r>
              <a:rPr lang="cs-CZ" dirty="0" smtClean="0"/>
              <a:t> in </a:t>
            </a:r>
            <a:r>
              <a:rPr lang="cs-CZ" dirty="0" err="1" smtClean="0"/>
              <a:t>Formalized</a:t>
            </a:r>
            <a:r>
              <a:rPr lang="cs-CZ" dirty="0" smtClean="0"/>
              <a:t> </a:t>
            </a:r>
            <a:r>
              <a:rPr lang="cs-CZ" dirty="0" err="1" smtClean="0"/>
              <a:t>Languages</a:t>
            </a:r>
            <a:r>
              <a:rPr lang="cs-CZ" dirty="0" smtClean="0"/>
              <a:t>" (polsky 1933, angl. 1956)</a:t>
            </a:r>
          </a:p>
          <a:p>
            <a:endParaRPr lang="cs-CZ" dirty="0" smtClean="0"/>
          </a:p>
          <a:p>
            <a:r>
              <a:rPr lang="cs-CZ" dirty="0" smtClean="0"/>
              <a:t>"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Semantic</a:t>
            </a:r>
            <a:r>
              <a:rPr lang="cs-CZ" dirty="0" smtClean="0"/>
              <a:t> </a:t>
            </a:r>
            <a:r>
              <a:rPr lang="cs-CZ" dirty="0" err="1" smtClean="0"/>
              <a:t>Conception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Truth</a:t>
            </a:r>
            <a:r>
              <a:rPr lang="cs-CZ" dirty="0" smtClean="0"/>
              <a:t>: and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Foundations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Semantics</a:t>
            </a:r>
            <a:r>
              <a:rPr lang="cs-CZ" dirty="0" smtClean="0"/>
              <a:t>" (angl. 1944)</a:t>
            </a:r>
          </a:p>
          <a:p>
            <a:r>
              <a:rPr lang="cs-CZ" dirty="0" smtClean="0"/>
              <a:t>česky: "Sémantická koncepce pravdy a základy sémantiky", in: </a:t>
            </a:r>
            <a:r>
              <a:rPr lang="cs-CZ" i="1" dirty="0" smtClean="0"/>
              <a:t>Logika 20. století: Mezi filosofií a matematikou: výbor textů k moderní logice</a:t>
            </a:r>
            <a:r>
              <a:rPr lang="cs-CZ" dirty="0" smtClean="0"/>
              <a:t>. </a:t>
            </a:r>
            <a:r>
              <a:rPr lang="cs-CZ" dirty="0" err="1" smtClean="0"/>
              <a:t>Filosofia</a:t>
            </a:r>
            <a:r>
              <a:rPr lang="cs-CZ" dirty="0" smtClean="0"/>
              <a:t>, Praha 2006, s. 135-176.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121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Tarskiho</a:t>
            </a:r>
            <a:r>
              <a:rPr lang="cs-CZ" dirty="0" smtClean="0"/>
              <a:t> T-schéma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800" dirty="0" smtClean="0"/>
              <a:t>Definice pravdivosti má splňovat podmínku formální správnosti a materiální adekvátnosti.</a:t>
            </a:r>
          </a:p>
          <a:p>
            <a:pPr marL="0" indent="0">
              <a:buNone/>
            </a:pPr>
            <a:r>
              <a:rPr lang="cs-CZ" sz="2800" dirty="0" smtClean="0"/>
              <a:t>Součástí materiální adekvátnosti libovolné definice pravdivosti je, že implikuje metajazykové věty zobecněné T-schématem: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1. („jméno věty“) je pravdivá tehdy a jen tehdy, když metajazykový překlad věty.</a:t>
            </a:r>
          </a:p>
          <a:p>
            <a:pPr marL="0" indent="0">
              <a:buNone/>
            </a:pPr>
            <a:r>
              <a:rPr lang="cs-CZ" sz="2800" dirty="0" smtClean="0"/>
              <a:t>„Sníh je bílý“ je pravdivá IFF sníh je bílý.</a:t>
            </a:r>
          </a:p>
          <a:p>
            <a:pPr marL="0" indent="0">
              <a:buNone/>
            </a:pPr>
            <a:r>
              <a:rPr lang="cs-CZ" sz="2800" dirty="0" smtClean="0"/>
              <a:t>                                  T(</a:t>
            </a:r>
            <a:r>
              <a:rPr lang="en-CA" sz="2800" dirty="0" smtClean="0"/>
              <a:t>‘p’</a:t>
            </a:r>
            <a:r>
              <a:rPr lang="cs-CZ" sz="2800" dirty="0" smtClean="0"/>
              <a:t>) </a:t>
            </a:r>
            <a:r>
              <a:rPr lang="cs-CZ" sz="2800" dirty="0" smtClean="0">
                <a:sym typeface="Symbol"/>
              </a:rPr>
              <a:t> p</a:t>
            </a:r>
          </a:p>
          <a:p>
            <a:pPr marL="0" indent="0">
              <a:buNone/>
            </a:pPr>
            <a:r>
              <a:rPr lang="cs-CZ" sz="2800" dirty="0" smtClean="0"/>
              <a:t>2. („jméno věty“) je nepravdivá tehdy a jen tehdy, když metajazykový překlad negace věty.</a:t>
            </a:r>
          </a:p>
          <a:p>
            <a:pPr marL="0" indent="0">
              <a:buNone/>
            </a:pPr>
            <a:r>
              <a:rPr lang="cs-CZ" sz="2800" dirty="0" smtClean="0"/>
              <a:t>„Sníh je černý“ je nepravdivá IFF sníh není černý.</a:t>
            </a:r>
          </a:p>
          <a:p>
            <a:pPr marL="0" indent="0">
              <a:buNone/>
            </a:pPr>
            <a:r>
              <a:rPr lang="cs-CZ" sz="2800" dirty="0" smtClean="0"/>
              <a:t>                                  F (</a:t>
            </a:r>
            <a:r>
              <a:rPr lang="en-CA" sz="2800" dirty="0" smtClean="0"/>
              <a:t>‘</a:t>
            </a:r>
            <a:r>
              <a:rPr lang="cs-CZ" sz="2800" dirty="0" smtClean="0"/>
              <a:t>q</a:t>
            </a:r>
            <a:r>
              <a:rPr lang="en-CA" sz="2800" dirty="0" smtClean="0"/>
              <a:t>’</a:t>
            </a:r>
            <a:r>
              <a:rPr lang="cs-CZ" sz="2800" dirty="0" smtClean="0"/>
              <a:t>) </a:t>
            </a:r>
            <a:r>
              <a:rPr lang="cs-CZ" sz="2800" dirty="0" smtClean="0">
                <a:sym typeface="Symbol"/>
              </a:rPr>
              <a:t>  q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sz="2800" dirty="0" smtClean="0">
              <a:sym typeface="Symbol"/>
            </a:endParaRP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51306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742</Words>
  <Application>Microsoft Office PowerPoint</Application>
  <PresentationFormat>Předvádění na obrazovce (4:3)</PresentationFormat>
  <Paragraphs>99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PH01101 Neurčitost a princip vyloučeného třetího Bivalence, LEM a Zákon kontradiktorických výroků</vt:lpstr>
      <vt:lpstr>LEM a Princip bivalence I</vt:lpstr>
      <vt:lpstr>LEM a Princip bivalence II</vt:lpstr>
      <vt:lpstr>Zesílený LEM</vt:lpstr>
      <vt:lpstr>Zákon kontradiktorních výroků (LC)</vt:lpstr>
      <vt:lpstr>Zákon kontradiktorních výroků</vt:lpstr>
      <vt:lpstr>Ekvivalence LEM a PB</vt:lpstr>
      <vt:lpstr>Alfred Tarski</vt:lpstr>
      <vt:lpstr>Tarskiho T-schéma</vt:lpstr>
      <vt:lpstr>z LEM plyne PB</vt:lpstr>
      <vt:lpstr>Nelze přijmout LEM, ne-PB a T zároveň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PH01101 Neurčitost a princip vyloučeného třetího Bivalence, LEM a Aristotelův deterministický argument</dc:title>
  <dc:creator>Petr</dc:creator>
  <cp:lastModifiedBy>Petr</cp:lastModifiedBy>
  <cp:revision>24</cp:revision>
  <dcterms:created xsi:type="dcterms:W3CDTF">2015-09-25T12:50:08Z</dcterms:created>
  <dcterms:modified xsi:type="dcterms:W3CDTF">2015-11-03T20:36:51Z</dcterms:modified>
</cp:coreProperties>
</file>