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04" autoAdjust="0"/>
    <p:restoredTop sz="94660"/>
  </p:normalViewPr>
  <p:slideViewPr>
    <p:cSldViewPr>
      <p:cViewPr>
        <p:scale>
          <a:sx n="66" d="100"/>
          <a:sy n="66" d="100"/>
        </p:scale>
        <p:origin x="-946" y="5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CA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CA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13AA-92A9-405A-8DBF-86E59D023D7A}" type="datetimeFigureOut">
              <a:rPr lang="en-CA" smtClean="0"/>
              <a:t>2015-12-08</a:t>
            </a:fld>
            <a:endParaRPr lang="en-CA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3751-CD6C-405F-AEC7-BF3AC334035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08584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CA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CA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13AA-92A9-405A-8DBF-86E59D023D7A}" type="datetimeFigureOut">
              <a:rPr lang="en-CA" smtClean="0"/>
              <a:t>2015-12-08</a:t>
            </a:fld>
            <a:endParaRPr lang="en-CA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3751-CD6C-405F-AEC7-BF3AC334035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51532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CA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CA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13AA-92A9-405A-8DBF-86E59D023D7A}" type="datetimeFigureOut">
              <a:rPr lang="en-CA" smtClean="0"/>
              <a:t>2015-12-08</a:t>
            </a:fld>
            <a:endParaRPr lang="en-CA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3751-CD6C-405F-AEC7-BF3AC334035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5853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CA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CA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13AA-92A9-405A-8DBF-86E59D023D7A}" type="datetimeFigureOut">
              <a:rPr lang="en-CA" smtClean="0"/>
              <a:t>2015-12-08</a:t>
            </a:fld>
            <a:endParaRPr lang="en-CA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3751-CD6C-405F-AEC7-BF3AC334035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66481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CA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13AA-92A9-405A-8DBF-86E59D023D7A}" type="datetimeFigureOut">
              <a:rPr lang="en-CA" smtClean="0"/>
              <a:t>2015-12-08</a:t>
            </a:fld>
            <a:endParaRPr lang="en-CA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3751-CD6C-405F-AEC7-BF3AC334035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50140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CA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CA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CA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13AA-92A9-405A-8DBF-86E59D023D7A}" type="datetimeFigureOut">
              <a:rPr lang="en-CA" smtClean="0"/>
              <a:t>2015-12-08</a:t>
            </a:fld>
            <a:endParaRPr lang="en-CA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3751-CD6C-405F-AEC7-BF3AC334035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63203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CA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CA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CA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13AA-92A9-405A-8DBF-86E59D023D7A}" type="datetimeFigureOut">
              <a:rPr lang="en-CA" smtClean="0"/>
              <a:t>2015-12-08</a:t>
            </a:fld>
            <a:endParaRPr lang="en-CA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3751-CD6C-405F-AEC7-BF3AC334035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06260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CA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13AA-92A9-405A-8DBF-86E59D023D7A}" type="datetimeFigureOut">
              <a:rPr lang="en-CA" smtClean="0"/>
              <a:t>2015-12-08</a:t>
            </a:fld>
            <a:endParaRPr lang="en-CA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3751-CD6C-405F-AEC7-BF3AC334035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22620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13AA-92A9-405A-8DBF-86E59D023D7A}" type="datetimeFigureOut">
              <a:rPr lang="en-CA" smtClean="0"/>
              <a:t>2015-12-08</a:t>
            </a:fld>
            <a:endParaRPr lang="en-CA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3751-CD6C-405F-AEC7-BF3AC334035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57439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CA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CA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13AA-92A9-405A-8DBF-86E59D023D7A}" type="datetimeFigureOut">
              <a:rPr lang="en-CA" smtClean="0"/>
              <a:t>2015-12-08</a:t>
            </a:fld>
            <a:endParaRPr lang="en-CA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3751-CD6C-405F-AEC7-BF3AC334035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05578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CA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13AA-92A9-405A-8DBF-86E59D023D7A}" type="datetimeFigureOut">
              <a:rPr lang="en-CA" smtClean="0"/>
              <a:t>2015-12-08</a:t>
            </a:fld>
            <a:endParaRPr lang="en-CA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3751-CD6C-405F-AEC7-BF3AC334035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21936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CA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CA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213AA-92A9-405A-8DBF-86E59D023D7A}" type="datetimeFigureOut">
              <a:rPr lang="en-CA" smtClean="0"/>
              <a:t>2015-12-08</a:t>
            </a:fld>
            <a:endParaRPr lang="en-CA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63751-CD6C-405F-AEC7-BF3AC334035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17780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Kvantová logika</a:t>
            </a:r>
            <a:endParaRPr lang="en-CA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1488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Postuláty kvantové mechaniky</a:t>
            </a:r>
            <a:endParaRPr lang="cs-CZ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cs-CZ" sz="2000" dirty="0" smtClean="0"/>
                  <a:t>Maticově mechanické vyjádření kvantové teorie </a:t>
                </a:r>
              </a:p>
              <a:p>
                <a:pPr marL="0" indent="0">
                  <a:buNone/>
                </a:pPr>
                <a:r>
                  <a:rPr lang="cs-CZ" sz="2000" dirty="0" smtClean="0"/>
                  <a:t>(</a:t>
                </a:r>
                <a:r>
                  <a:rPr lang="cs-CZ" sz="2000" dirty="0"/>
                  <a:t>Werner Heisenberg, Max Born, and </a:t>
                </a:r>
                <a:r>
                  <a:rPr lang="cs-CZ" sz="2000" dirty="0" err="1"/>
                  <a:t>Pascual</a:t>
                </a:r>
                <a:r>
                  <a:rPr lang="cs-CZ" sz="2000" dirty="0"/>
                  <a:t> Jordan </a:t>
                </a:r>
                <a:r>
                  <a:rPr lang="cs-CZ" sz="2000" dirty="0" smtClean="0"/>
                  <a:t>, 1925)</a:t>
                </a:r>
                <a:endParaRPr lang="cs-CZ" sz="2000" dirty="0"/>
              </a:p>
              <a:p>
                <a:pPr marL="0" indent="0">
                  <a:buNone/>
                </a:pPr>
                <a:endParaRPr lang="cs-CZ" sz="2000" dirty="0" smtClean="0"/>
              </a:p>
              <a:p>
                <a:pPr marL="0" indent="0">
                  <a:buNone/>
                </a:pPr>
                <a:r>
                  <a:rPr lang="cs-CZ" sz="2000" dirty="0" smtClean="0"/>
                  <a:t>Pozorovatelné veličiny                               operátory (matice)</a:t>
                </a:r>
              </a:p>
              <a:p>
                <a:pPr marL="0" indent="0">
                  <a:buNone/>
                </a:pPr>
                <a:r>
                  <a:rPr lang="cs-CZ" sz="2000" dirty="0" smtClean="0"/>
                  <a:t>Stav systému                                               vlastní vektor operátoru</a:t>
                </a:r>
                <a:endParaRPr lang="cs-CZ" sz="2000" dirty="0"/>
              </a:p>
              <a:p>
                <a:pPr marL="0" indent="0">
                  <a:buNone/>
                </a:pPr>
                <a:r>
                  <a:rPr lang="cs-CZ" sz="2000" dirty="0"/>
                  <a:t>v</a:t>
                </a:r>
                <a:r>
                  <a:rPr lang="cs-CZ" sz="2000" dirty="0" smtClean="0"/>
                  <a:t>zhledem k veličině (např. spin elektronu měřený v určitém směru)</a:t>
                </a:r>
              </a:p>
              <a:p>
                <a:pPr marL="0" indent="0">
                  <a:buNone/>
                </a:pPr>
                <a:r>
                  <a:rPr lang="cs-CZ" sz="2000" dirty="0" smtClean="0"/>
                  <a:t>Měřená reálná veličina                             vlastní číslo         </a:t>
                </a:r>
              </a:p>
              <a:p>
                <a:pPr marL="0" indent="0">
                  <a:buNone/>
                </a:pPr>
                <a:endParaRPr lang="cs-CZ" sz="20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000">
                          <a:latin typeface="Cambria Math"/>
                        </a:rPr>
                        <m:t>A</m:t>
                      </m:r>
                      <m:r>
                        <a:rPr lang="cs-CZ" sz="2000">
                          <a:latin typeface="Cambria Math"/>
                        </a:rPr>
                        <m:t> </m:t>
                      </m:r>
                      <m:r>
                        <a:rPr lang="cs-CZ" sz="2000" b="1" i="1">
                          <a:latin typeface="Cambria Math"/>
                        </a:rPr>
                        <m:t>𝐯</m:t>
                      </m:r>
                      <m:r>
                        <a:rPr lang="cs-CZ" sz="2000">
                          <a:latin typeface="Cambria Math"/>
                        </a:rPr>
                        <m:t>= </m:t>
                      </m:r>
                      <m:r>
                        <a:rPr lang="cs-CZ" sz="2000">
                          <a:latin typeface="Cambria Math"/>
                          <a:sym typeface="Symbol"/>
                        </a:rPr>
                        <m:t></m:t>
                      </m:r>
                      <m:r>
                        <a:rPr lang="cs-CZ" sz="2000">
                          <a:latin typeface="Cambria Math"/>
                        </a:rPr>
                        <m:t> </m:t>
                      </m:r>
                      <m:r>
                        <a:rPr lang="cs-CZ" sz="2000" b="1" i="1">
                          <a:latin typeface="Cambria Math"/>
                        </a:rPr>
                        <m:t>𝐯</m:t>
                      </m:r>
                    </m:oMath>
                  </m:oMathPara>
                </a14:m>
                <a:endParaRPr lang="cs-CZ" sz="20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sz="2000">
                        <a:latin typeface="Cambria Math"/>
                      </a:rPr>
                      <m:t>A</m:t>
                    </m:r>
                    <m:r>
                      <a:rPr lang="cs-CZ" sz="2000" smtClean="0">
                        <a:latin typeface="Cambria Math"/>
                        <a:sym typeface="Symbol"/>
                      </a:rPr>
                      <m:t></m:t>
                    </m:r>
                    <m:r>
                      <m:rPr>
                        <m:sty m:val="p"/>
                      </m:rPr>
                      <a:rPr lang="cs-CZ" sz="2000">
                        <a:latin typeface="Cambria Math"/>
                      </a:rPr>
                      <m:t>v</m:t>
                    </m:r>
                    <m:r>
                      <a:rPr lang="cs-CZ" sz="2000">
                        <a:latin typeface="Cambria Math"/>
                        <a:sym typeface="Symbol"/>
                      </a:rPr>
                      <m:t></m:t>
                    </m:r>
                    <m:r>
                      <a:rPr lang="cs-CZ" sz="2000">
                        <a:latin typeface="Cambria Math"/>
                      </a:rPr>
                      <m:t> = </m:t>
                    </m:r>
                    <m:r>
                      <a:rPr lang="cs-CZ" sz="2000">
                        <a:latin typeface="Cambria Math"/>
                        <a:sym typeface="Symbol"/>
                      </a:rPr>
                      <m:t></m:t>
                    </m:r>
                    <m:r>
                      <a:rPr lang="cs-CZ" sz="2000">
                        <a:latin typeface="Cambria Math"/>
                      </a:rPr>
                      <m:t> </m:t>
                    </m:r>
                    <m:r>
                      <a:rPr lang="cs-CZ" sz="2000">
                        <a:latin typeface="Cambria Math"/>
                        <a:sym typeface="Symbol"/>
                      </a:rPr>
                      <m:t></m:t>
                    </m:r>
                    <m:r>
                      <m:rPr>
                        <m:sty m:val="p"/>
                      </m:rPr>
                      <a:rPr lang="cs-CZ" sz="2000">
                        <a:latin typeface="Cambria Math"/>
                      </a:rPr>
                      <m:t>v</m:t>
                    </m:r>
                  </m:oMath>
                </a14:m>
                <a:r>
                  <a:rPr lang="cs-CZ" sz="2000" dirty="0" smtClean="0">
                    <a:sym typeface="Symbol"/>
                  </a:rPr>
                  <a:t>                                                                                  </a:t>
                </a:r>
                <a:r>
                  <a:rPr lang="cs-CZ" sz="2000" b="1" dirty="0" smtClean="0">
                    <a:sym typeface="Symbol"/>
                  </a:rPr>
                  <a:t>u</a:t>
                </a:r>
                <a:endParaRPr lang="cs-CZ" sz="2000" dirty="0"/>
              </a:p>
              <a:p>
                <a:pPr marL="0" indent="0">
                  <a:buNone/>
                </a:pPr>
                <a:r>
                  <a:rPr lang="cs-CZ" sz="2000" dirty="0" smtClean="0"/>
                  <a:t>Systém se může nacházet v superpozici bázových stavů                   </a:t>
                </a:r>
                <a:r>
                  <a:rPr lang="cs-CZ" sz="2000" b="1" dirty="0"/>
                  <a:t>x</a:t>
                </a:r>
                <a:endParaRPr lang="cs-CZ" sz="2000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cs-CZ" sz="2000">
                        <a:latin typeface="Cambria Math"/>
                        <a:sym typeface="Symbol"/>
                      </a:rPr>
                      <m:t></m:t>
                    </m:r>
                    <m:r>
                      <a:rPr lang="cs-CZ" sz="2000">
                        <a:latin typeface="Cambria Math"/>
                      </a:rPr>
                      <m:t> = </m:t>
                    </m:r>
                    <m:r>
                      <a:rPr lang="cs-CZ" sz="2000">
                        <a:latin typeface="Cambria Math"/>
                        <a:sym typeface="Symbol"/>
                      </a:rPr>
                      <m:t></m:t>
                    </m:r>
                    <m:r>
                      <a:rPr lang="cs-CZ" sz="2000">
                        <a:latin typeface="Cambria Math"/>
                      </a:rPr>
                      <m:t>1</m:t>
                    </m:r>
                    <m:r>
                      <a:rPr lang="cs-CZ" sz="2000">
                        <a:latin typeface="Cambria Math"/>
                        <a:sym typeface="Symbol"/>
                      </a:rPr>
                      <m:t></m:t>
                    </m:r>
                    <m:r>
                      <a:rPr lang="cs-CZ" sz="2000">
                        <a:latin typeface="Cambria Math"/>
                      </a:rPr>
                      <m:t>+</m:t>
                    </m:r>
                  </m:oMath>
                </a14:m>
                <a:r>
                  <a:rPr lang="cs-CZ" sz="2000" dirty="0"/>
                  <a:t> </a:t>
                </a:r>
                <a:r>
                  <a:rPr lang="cs-CZ" sz="2000" dirty="0">
                    <a:sym typeface="Symbol"/>
                  </a:rPr>
                  <a:t></a:t>
                </a:r>
                <a:r>
                  <a:rPr lang="cs-CZ" sz="2000" dirty="0"/>
                  <a:t>0</a:t>
                </a:r>
                <a:r>
                  <a:rPr lang="cs-CZ" sz="2000" dirty="0" smtClean="0">
                    <a:sym typeface="Symbol"/>
                  </a:rPr>
                  <a:t>                                                                                 </a:t>
                </a:r>
                <a:r>
                  <a:rPr lang="cs-CZ" sz="2000" b="1" dirty="0">
                    <a:sym typeface="Symbol"/>
                  </a:rPr>
                  <a:t> </a:t>
                </a:r>
                <a:r>
                  <a:rPr lang="cs-CZ" sz="2000" b="1" dirty="0" smtClean="0">
                    <a:sym typeface="Symbol"/>
                  </a:rPr>
                  <a:t>            z</a:t>
                </a:r>
                <a:endParaRPr lang="cs-CZ" sz="2000" dirty="0" smtClean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41" t="-674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Přímá spojnice se šipkou 4"/>
          <p:cNvCxnSpPr/>
          <p:nvPr/>
        </p:nvCxnSpPr>
        <p:spPr>
          <a:xfrm>
            <a:off x="3347864" y="2924944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3347864" y="3212976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3347864" y="4005064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 flipV="1">
            <a:off x="6804248" y="4797152"/>
            <a:ext cx="0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>
            <a:off x="6804248" y="5733256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 flipV="1">
            <a:off x="6804248" y="5157192"/>
            <a:ext cx="1728192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492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Dvorak-obr4c (1).pdf - Google Chrom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8560" y="991040"/>
            <a:ext cx="9793088" cy="5462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528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38208" y="1556792"/>
            <a:ext cx="777686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dirty="0"/>
              <a:t>H. </a:t>
            </a:r>
            <a:r>
              <a:rPr lang="en-CA" dirty="0" err="1"/>
              <a:t>Reichenbach</a:t>
            </a:r>
            <a:r>
              <a:rPr lang="en-CA" dirty="0"/>
              <a:t>, </a:t>
            </a:r>
            <a:r>
              <a:rPr lang="en-CA" i="1" dirty="0"/>
              <a:t>Philosophic Foundations of Quantum Mechanics</a:t>
            </a:r>
            <a:r>
              <a:rPr lang="en-CA" dirty="0"/>
              <a:t>, University of California Press, Berkeley and Los Angeles 1944. </a:t>
            </a:r>
            <a:endParaRPr lang="cs-CZ" dirty="0"/>
          </a:p>
          <a:p>
            <a:r>
              <a:rPr lang="en-CA" dirty="0"/>
              <a:t> </a:t>
            </a:r>
            <a:endParaRPr lang="cs-CZ" dirty="0"/>
          </a:p>
          <a:p>
            <a:r>
              <a:rPr lang="en-CA" dirty="0"/>
              <a:t>H. Putnam, “Three-valued logic”, </a:t>
            </a:r>
            <a:r>
              <a:rPr lang="en-CA" i="1" dirty="0"/>
              <a:t>Philosophical Studies</a:t>
            </a:r>
            <a:r>
              <a:rPr lang="en-CA" dirty="0"/>
              <a:t>, 5, 1957.</a:t>
            </a:r>
            <a:endParaRPr lang="cs-CZ" dirty="0"/>
          </a:p>
          <a:p>
            <a:r>
              <a:rPr lang="en-CA" dirty="0"/>
              <a:t> </a:t>
            </a:r>
            <a:endParaRPr lang="cs-CZ" dirty="0"/>
          </a:p>
          <a:p>
            <a:r>
              <a:rPr lang="en-CA" dirty="0"/>
              <a:t> </a:t>
            </a:r>
            <a:endParaRPr lang="cs-CZ" dirty="0"/>
          </a:p>
          <a:p>
            <a:r>
              <a:rPr lang="en-CA" dirty="0" smtClean="0"/>
              <a:t>K</a:t>
            </a:r>
            <a:r>
              <a:rPr lang="en-CA" dirty="0"/>
              <a:t>. Lambert, “Logical Truth and Microphysics”, in: </a:t>
            </a:r>
            <a:r>
              <a:rPr lang="en-CA" i="1" dirty="0"/>
              <a:t>Free Logic. Selected Essays</a:t>
            </a:r>
            <a:r>
              <a:rPr lang="en-CA" dirty="0"/>
              <a:t>. Cambridge University Press, 2002.</a:t>
            </a:r>
            <a:endParaRPr lang="cs-CZ" dirty="0"/>
          </a:p>
          <a:p>
            <a:r>
              <a:rPr lang="en-CA" dirty="0"/>
              <a:t> </a:t>
            </a:r>
            <a:endParaRPr lang="cs-CZ" dirty="0"/>
          </a:p>
          <a:p>
            <a:r>
              <a:rPr lang="en-CA" dirty="0"/>
              <a:t>Bas van </a:t>
            </a:r>
            <a:r>
              <a:rPr lang="en-CA" dirty="0" err="1"/>
              <a:t>Fraassen</a:t>
            </a:r>
            <a:r>
              <a:rPr lang="en-CA" dirty="0"/>
              <a:t>, "The Labyrinth of Quantum Logics", </a:t>
            </a:r>
            <a:r>
              <a:rPr lang="en-CA" i="1" dirty="0"/>
              <a:t>Boston Studies in the Philosophy of Science</a:t>
            </a:r>
            <a:r>
              <a:rPr lang="en-CA" dirty="0"/>
              <a:t>, XIII (1972), pp. 224-254.</a:t>
            </a:r>
            <a:endParaRPr lang="cs-CZ" dirty="0"/>
          </a:p>
          <a:p>
            <a:r>
              <a:rPr lang="en-CA" dirty="0"/>
              <a:t> </a:t>
            </a:r>
            <a:endParaRPr lang="cs-CZ" dirty="0"/>
          </a:p>
          <a:p>
            <a:r>
              <a:rPr lang="en-US" dirty="0"/>
              <a:t>  </a:t>
            </a:r>
            <a:endParaRPr lang="cs-CZ" dirty="0"/>
          </a:p>
          <a:p>
            <a:r>
              <a:rPr lang="en-US" dirty="0"/>
              <a:t>G. </a:t>
            </a:r>
            <a:r>
              <a:rPr lang="en-US" dirty="0" err="1"/>
              <a:t>Birkhoff</a:t>
            </a:r>
            <a:r>
              <a:rPr lang="en-US" dirty="0"/>
              <a:t>, J. von Neumann, “The Logic of Quantum Mechanics.” </a:t>
            </a:r>
            <a:r>
              <a:rPr lang="en-US" i="1" dirty="0"/>
              <a:t>The Annals of Mathematics</a:t>
            </a:r>
            <a:r>
              <a:rPr lang="en-US" dirty="0"/>
              <a:t>, 2nd Ser., Vol. 37, No. 4. (1936).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09146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107</Words>
  <Application>Microsoft Office PowerPoint</Application>
  <PresentationFormat>Předvádění na obrazovce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systému Office</vt:lpstr>
      <vt:lpstr>Kvantová logika</vt:lpstr>
      <vt:lpstr>Postuláty kvantové mechaniky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</dc:creator>
  <cp:lastModifiedBy>Petr</cp:lastModifiedBy>
  <cp:revision>6</cp:revision>
  <dcterms:created xsi:type="dcterms:W3CDTF">2015-11-30T13:08:42Z</dcterms:created>
  <dcterms:modified xsi:type="dcterms:W3CDTF">2015-12-08T09:05:20Z</dcterms:modified>
</cp:coreProperties>
</file>