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8" autoAdjust="0"/>
    <p:restoredTop sz="94660"/>
  </p:normalViewPr>
  <p:slideViewPr>
    <p:cSldViewPr>
      <p:cViewPr varScale="1">
        <p:scale>
          <a:sx n="50" d="100"/>
          <a:sy n="50" d="100"/>
        </p:scale>
        <p:origin x="-117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29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67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7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25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49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7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20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37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31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1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B1BEE-89B5-4C02-A286-1031D879C588}" type="datetimeFigureOut">
              <a:rPr lang="cs-CZ" smtClean="0"/>
              <a:t>25. 9. 2015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FBBD1-7FD0-4963-AEF2-0DA8F62595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77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PH01101 Neurčitost a princip vyloučeného třetího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Petr Dvořák</a:t>
            </a:r>
          </a:p>
          <a:p>
            <a:r>
              <a:rPr lang="cs-CZ" sz="2400" i="1" dirty="0" smtClean="0"/>
              <a:t>Filosofický ústav AV ČR</a:t>
            </a:r>
          </a:p>
          <a:p>
            <a:r>
              <a:rPr lang="cs-CZ" sz="2400" i="1" dirty="0" smtClean="0"/>
              <a:t>Cyrilometodějská teologická fakulta UP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26560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Ústřední problém: kontingence logických pravd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Co je logická pravda?</a:t>
            </a:r>
          </a:p>
          <a:p>
            <a:pPr marL="0" indent="0">
              <a:buNone/>
            </a:pPr>
            <a:r>
              <a:rPr lang="cs-CZ" sz="2800" dirty="0" smtClean="0"/>
              <a:t> </a:t>
            </a:r>
          </a:p>
          <a:p>
            <a:pPr marL="0" indent="0">
              <a:buNone/>
            </a:pPr>
            <a:r>
              <a:rPr lang="cs-CZ" sz="2800" dirty="0" smtClean="0"/>
              <a:t>   Co je logika? (A co je pravda?)</a:t>
            </a:r>
          </a:p>
          <a:p>
            <a:pPr marL="0" indent="0">
              <a:buNone/>
            </a:pPr>
            <a:r>
              <a:rPr lang="cs-CZ" sz="2800" dirty="0" smtClean="0"/>
              <a:t> formální jazyk (základní výrazy a syntax)        pravidla překladu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modelová struktura </a:t>
            </a:r>
          </a:p>
          <a:p>
            <a:pPr marL="0" indent="0">
              <a:buNone/>
            </a:pPr>
            <a:r>
              <a:rPr lang="cs-CZ" sz="2800" dirty="0" smtClean="0"/>
              <a:t> modelová struktura  </a:t>
            </a:r>
            <a:r>
              <a:rPr lang="en-CA" sz="2800" dirty="0" smtClean="0"/>
              <a:t>+ </a:t>
            </a:r>
            <a:r>
              <a:rPr lang="cs-CZ" sz="2800" dirty="0" smtClean="0"/>
              <a:t>sémantická funkce = model    </a:t>
            </a:r>
          </a:p>
          <a:p>
            <a:pPr marL="0" indent="0">
              <a:buNone/>
            </a:pPr>
            <a:r>
              <a:rPr lang="cs-CZ" sz="2800" dirty="0" smtClean="0"/>
              <a:t> pravdivost v modelu</a:t>
            </a:r>
          </a:p>
          <a:p>
            <a:pPr marL="0" indent="0">
              <a:buNone/>
            </a:pPr>
            <a:r>
              <a:rPr lang="cs-CZ" sz="2800" dirty="0" smtClean="0"/>
              <a:t> pravdivost </a:t>
            </a:r>
          </a:p>
          <a:p>
            <a:pPr marL="0" indent="0">
              <a:buNone/>
            </a:pPr>
            <a:r>
              <a:rPr lang="cs-CZ" sz="2800" dirty="0" smtClean="0"/>
              <a:t> formule pravdivá ve všech modelech</a:t>
            </a:r>
          </a:p>
          <a:p>
            <a:pPr marL="0" indent="0">
              <a:buNone/>
            </a:pPr>
            <a:r>
              <a:rPr lang="cs-CZ" sz="2800" dirty="0" smtClean="0"/>
              <a:t> Vyplývání </a:t>
            </a:r>
          </a:p>
          <a:p>
            <a:pPr marL="0" indent="0">
              <a:buNone/>
            </a:pPr>
            <a:r>
              <a:rPr lang="cs-CZ" sz="2800" dirty="0" smtClean="0"/>
              <a:t> </a:t>
            </a:r>
            <a:r>
              <a:rPr lang="cs-CZ" sz="2800" dirty="0" smtClean="0">
                <a:sym typeface="Symbol"/>
              </a:rPr>
              <a:t>z </a:t>
            </a:r>
            <a:r>
              <a:rPr lang="cs-CZ" sz="2800" dirty="0">
                <a:sym typeface="Symbol"/>
              </a:rPr>
              <a:t> </a:t>
            </a:r>
            <a:r>
              <a:rPr lang="en-CA" sz="2800" dirty="0" err="1" smtClean="0">
                <a:sym typeface="Symbol"/>
              </a:rPr>
              <a:t>vypl</a:t>
            </a:r>
            <a:r>
              <a:rPr lang="cs-CZ" sz="2800" dirty="0" err="1" smtClean="0">
                <a:sym typeface="Symbol"/>
              </a:rPr>
              <a:t>ývá</a:t>
            </a:r>
            <a:r>
              <a:rPr lang="cs-CZ" sz="2800" dirty="0" smtClean="0">
                <a:sym typeface="Symbol"/>
              </a:rPr>
              <a:t> : </a:t>
            </a:r>
            <a:r>
              <a:rPr lang="cs-CZ" sz="2800" dirty="0" smtClean="0"/>
              <a:t>V každém modelu, v němž je pravdivé každé </a:t>
            </a:r>
            <a:r>
              <a:rPr lang="cs-CZ" sz="2800" dirty="0" smtClean="0">
                <a:sym typeface="Symbol"/>
              </a:rPr>
              <a:t> </a:t>
            </a:r>
            <a:r>
              <a:rPr lang="cs-CZ" sz="2800" baseline="-25000" dirty="0">
                <a:sym typeface="Symbol"/>
              </a:rPr>
              <a:t>i</a:t>
            </a:r>
            <a:r>
              <a:rPr lang="cs-CZ" sz="2800" dirty="0" smtClean="0">
                <a:sym typeface="Symbol"/>
              </a:rPr>
              <a:t>  = </a:t>
            </a:r>
            <a:r>
              <a:rPr lang="en-CA" sz="2800" dirty="0" smtClean="0">
                <a:sym typeface="Symbol"/>
              </a:rPr>
              <a:t>{</a:t>
            </a:r>
            <a:r>
              <a:rPr lang="en-CA" sz="2800" baseline="-25000" dirty="0" smtClean="0">
                <a:sym typeface="Symbol"/>
              </a:rPr>
              <a:t>1</a:t>
            </a:r>
            <a:r>
              <a:rPr lang="en-CA" sz="2800" dirty="0" smtClean="0">
                <a:sym typeface="Symbol"/>
              </a:rPr>
              <a:t>…</a:t>
            </a:r>
            <a:r>
              <a:rPr lang="en-CA" sz="2800" baseline="-25000" dirty="0" smtClean="0">
                <a:sym typeface="Symbol"/>
              </a:rPr>
              <a:t>n</a:t>
            </a:r>
            <a:r>
              <a:rPr lang="en-CA" sz="2800" dirty="0">
                <a:sym typeface="Symbol"/>
              </a:rPr>
              <a:t>}</a:t>
            </a:r>
            <a:r>
              <a:rPr lang="cs-CZ" sz="2800" dirty="0" smtClean="0">
                <a:sym typeface="Symbol"/>
              </a:rPr>
              <a:t> </a:t>
            </a:r>
            <a:r>
              <a:rPr lang="cs-CZ" sz="2800" dirty="0" smtClean="0"/>
              <a:t> je pravdivé </a:t>
            </a:r>
            <a:r>
              <a:rPr lang="cs-CZ" sz="2800" dirty="0" smtClean="0">
                <a:sym typeface="Symbol"/>
              </a:rPr>
              <a:t>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537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Kontingentní logická pravda – protimluv?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 smtClean="0"/>
              <a:t>Je nutné, že </a:t>
            </a:r>
            <a:r>
              <a:rPr lang="cs-CZ" sz="2400" i="1" dirty="0" smtClean="0"/>
              <a:t>p</a:t>
            </a:r>
            <a:r>
              <a:rPr lang="cs-CZ" sz="2400" dirty="0" smtClean="0"/>
              <a:t> …  </a:t>
            </a:r>
            <a:r>
              <a:rPr lang="cs-CZ" sz="2400" i="1" dirty="0" smtClean="0"/>
              <a:t>p</a:t>
            </a:r>
            <a:r>
              <a:rPr lang="cs-CZ" sz="2400" dirty="0" smtClean="0"/>
              <a:t> je pravdivé ve všech možných světech</a:t>
            </a:r>
          </a:p>
          <a:p>
            <a:pPr marL="0" indent="0">
              <a:buNone/>
            </a:pPr>
            <a:r>
              <a:rPr lang="cs-CZ" sz="2400" dirty="0" smtClean="0"/>
              <a:t>Je možné, že </a:t>
            </a:r>
            <a:r>
              <a:rPr lang="cs-CZ" sz="2400" i="1" dirty="0" smtClean="0"/>
              <a:t>p</a:t>
            </a:r>
            <a:r>
              <a:rPr lang="cs-CZ" sz="2400" dirty="0" smtClean="0"/>
              <a:t> … </a:t>
            </a:r>
            <a:r>
              <a:rPr lang="cs-CZ" sz="2400" i="1" dirty="0" smtClean="0"/>
              <a:t>p</a:t>
            </a:r>
            <a:r>
              <a:rPr lang="cs-CZ" sz="2400" dirty="0" smtClean="0"/>
              <a:t> je pravdivé alespoň v jednom možném světě</a:t>
            </a:r>
          </a:p>
          <a:p>
            <a:pPr marL="0" indent="0">
              <a:buNone/>
            </a:pPr>
            <a:r>
              <a:rPr lang="cs-CZ" sz="2400" dirty="0" smtClean="0"/>
              <a:t>Je kontingentní , že p … p je pravdivé alespoň v jednom možném světě a ne-p je pravdivé alespoň v jednom možném světě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možný svět … model</a:t>
            </a:r>
          </a:p>
          <a:p>
            <a:pPr marL="0" indent="0">
              <a:buNone/>
            </a:pPr>
            <a:r>
              <a:rPr lang="cs-CZ" sz="2400" dirty="0" smtClean="0"/>
              <a:t>p je pravdivé ve všech modelech</a:t>
            </a:r>
          </a:p>
          <a:p>
            <a:pPr marL="0" indent="0">
              <a:buNone/>
            </a:pPr>
            <a:r>
              <a:rPr lang="cs-CZ" sz="2400" dirty="0" smtClean="0"/>
              <a:t>Řešení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v všech možných světech určitého typu</a:t>
            </a:r>
          </a:p>
          <a:p>
            <a:pPr marL="0" indent="0">
              <a:buNone/>
            </a:pPr>
            <a:r>
              <a:rPr lang="cs-CZ" sz="2400" dirty="0" smtClean="0"/>
              <a:t>Více „sad“ možných světů: nikoli ve všech sadách, ale ve všech světech některé sady</a:t>
            </a:r>
          </a:p>
          <a:p>
            <a:pPr marL="0" indent="0">
              <a:buNone/>
            </a:pPr>
            <a:r>
              <a:rPr lang="cs-CZ" sz="2400" dirty="0" err="1" smtClean="0"/>
              <a:t>Two-dimensionalism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Logický pluralismus a logický monismus</a:t>
            </a:r>
            <a:endParaRPr lang="cs-CZ" sz="24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6189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Případová studie jedné logické pravdy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Zákon vyloučeného třetího </a:t>
            </a:r>
            <a:r>
              <a:rPr lang="cs-CZ" dirty="0">
                <a:sym typeface="Symbol"/>
              </a:rPr>
              <a:t></a:t>
            </a:r>
            <a:r>
              <a:rPr lang="cs-CZ" dirty="0" smtClean="0"/>
              <a:t>  (</a:t>
            </a:r>
            <a:r>
              <a:rPr lang="cs-CZ" dirty="0" smtClean="0">
                <a:sym typeface="Symbol"/>
              </a:rPr>
              <a:t>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  </a:t>
            </a:r>
            <a:r>
              <a:rPr lang="cs-CZ" dirty="0" smtClean="0">
                <a:sym typeface="Symbol"/>
              </a:rPr>
              <a:t>)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Princip bivalence   </a:t>
            </a:r>
            <a:r>
              <a:rPr lang="cs-CZ" dirty="0" smtClean="0">
                <a:sym typeface="Symbol"/>
              </a:rPr>
              <a:t>(T </a:t>
            </a:r>
            <a:r>
              <a:rPr lang="cs-CZ" dirty="0" smtClean="0">
                <a:sym typeface="Symbol"/>
              </a:rPr>
              <a:t>(</a:t>
            </a:r>
            <a:r>
              <a:rPr lang="cs-CZ" dirty="0">
                <a:sym typeface="Symbol"/>
              </a:rPr>
              <a:t></a:t>
            </a:r>
            <a:r>
              <a:rPr lang="cs-CZ" dirty="0" smtClean="0"/>
              <a:t>) </a:t>
            </a:r>
            <a:r>
              <a:rPr lang="cs-CZ" dirty="0" smtClean="0">
                <a:sym typeface="Symbol"/>
              </a:rPr>
              <a:t> F (</a:t>
            </a:r>
            <a:r>
              <a:rPr lang="cs-CZ" dirty="0" smtClean="0">
                <a:sym typeface="Symbol"/>
              </a:rPr>
              <a:t>))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už </a:t>
            </a:r>
            <a:r>
              <a:rPr lang="cs-CZ" dirty="0" err="1" smtClean="0">
                <a:sym typeface="Symbol"/>
              </a:rPr>
              <a:t>Aristotelés</a:t>
            </a:r>
            <a:r>
              <a:rPr lang="cs-CZ" dirty="0" smtClean="0">
                <a:sym typeface="Symbol"/>
              </a:rPr>
              <a:t> si všiml, že je zde problém u neurčitých situací, resp. u výroků o nich</a:t>
            </a: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Důsledky pro logiku</a:t>
            </a:r>
          </a:p>
          <a:p>
            <a:r>
              <a:rPr lang="cs-CZ" dirty="0" smtClean="0">
                <a:sym typeface="Symbol"/>
              </a:rPr>
              <a:t>    Bivalence</a:t>
            </a:r>
          </a:p>
          <a:p>
            <a:r>
              <a:rPr lang="cs-CZ" dirty="0" smtClean="0">
                <a:sym typeface="Symbol"/>
              </a:rPr>
              <a:t>    Logické zákony oproti klasické logice</a:t>
            </a:r>
          </a:p>
          <a:p>
            <a:r>
              <a:rPr lang="cs-CZ" dirty="0" smtClean="0">
                <a:sym typeface="Symbol"/>
              </a:rPr>
              <a:t>    Pravdivostní funkčnost</a:t>
            </a:r>
            <a:endParaRPr lang="cs-CZ" dirty="0">
              <a:sym typeface="Symbol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7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neurčitých situací a důsledky pro logiku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Budoucí nahodilé události – deterministický argument a různá řešení</a:t>
            </a:r>
          </a:p>
          <a:p>
            <a:r>
              <a:rPr lang="cs-CZ" dirty="0" smtClean="0"/>
              <a:t>Vágnost sémantická, epistemická a metafyzická (</a:t>
            </a:r>
            <a:r>
              <a:rPr lang="cs-CZ" i="1" dirty="0" err="1" smtClean="0"/>
              <a:t>ontic</a:t>
            </a:r>
            <a:r>
              <a:rPr lang="cs-CZ" i="1" dirty="0" smtClean="0"/>
              <a:t> </a:t>
            </a:r>
            <a:r>
              <a:rPr lang="cs-CZ" i="1" dirty="0" err="1" smtClean="0"/>
              <a:t>vagueness</a:t>
            </a:r>
            <a:r>
              <a:rPr lang="cs-CZ" dirty="0" smtClean="0"/>
              <a:t>, </a:t>
            </a:r>
            <a:r>
              <a:rPr lang="cs-CZ" i="1" dirty="0" err="1" smtClean="0"/>
              <a:t>metaphysical</a:t>
            </a:r>
            <a:r>
              <a:rPr lang="cs-CZ" i="1" dirty="0" smtClean="0"/>
              <a:t> </a:t>
            </a:r>
            <a:r>
              <a:rPr lang="cs-CZ" i="1" dirty="0" err="1" smtClean="0"/>
              <a:t>indeterminacy</a:t>
            </a:r>
            <a:r>
              <a:rPr lang="cs-CZ" dirty="0" smtClean="0"/>
              <a:t>)</a:t>
            </a:r>
          </a:p>
          <a:p>
            <a:r>
              <a:rPr lang="cs-CZ" dirty="0" smtClean="0"/>
              <a:t>Kvantová neurčitost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Postup výkladu bude „</a:t>
            </a:r>
            <a:r>
              <a:rPr lang="cs-CZ" dirty="0" err="1" smtClean="0"/>
              <a:t>bottom</a:t>
            </a:r>
            <a:r>
              <a:rPr lang="cs-CZ" dirty="0" smtClean="0"/>
              <a:t>-up“, nikoliv „top-</a:t>
            </a:r>
            <a:r>
              <a:rPr lang="cs-CZ" dirty="0" err="1" smtClean="0"/>
              <a:t>down</a:t>
            </a:r>
            <a:r>
              <a:rPr lang="cs-CZ" dirty="0" smtClean="0"/>
              <a:t>“ jako v této prezentaci</a:t>
            </a:r>
          </a:p>
        </p:txBody>
      </p:sp>
    </p:spTree>
    <p:extLst>
      <p:ext uri="{BB962C8B-B14F-4D97-AF65-F5344CB8AC3E}">
        <p14:creationId xmlns:p14="http://schemas.microsoft.com/office/powerpoint/2010/main" val="58473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Literatura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200" dirty="0" err="1" smtClean="0"/>
              <a:t>Barnes</a:t>
            </a:r>
            <a:r>
              <a:rPr lang="cs-CZ" sz="1200" dirty="0" smtClean="0"/>
              <a:t> E., </a:t>
            </a:r>
            <a:r>
              <a:rPr lang="cs-CZ" sz="1200" dirty="0" err="1" smtClean="0"/>
              <a:t>Williams</a:t>
            </a:r>
            <a:r>
              <a:rPr lang="cs-CZ" sz="1200" dirty="0" smtClean="0"/>
              <a:t>, J. R. (2011), "A </a:t>
            </a:r>
            <a:r>
              <a:rPr lang="cs-CZ" sz="1200" dirty="0" err="1" smtClean="0"/>
              <a:t>Theory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Metaphysical</a:t>
            </a:r>
            <a:r>
              <a:rPr lang="cs-CZ" sz="1200" dirty="0" smtClean="0"/>
              <a:t> </a:t>
            </a:r>
            <a:r>
              <a:rPr lang="cs-CZ" sz="1200" dirty="0" err="1" smtClean="0"/>
              <a:t>Indeterminacy</a:t>
            </a:r>
            <a:r>
              <a:rPr lang="cs-CZ" sz="1200" dirty="0" smtClean="0"/>
              <a:t>", Oxford </a:t>
            </a:r>
            <a:r>
              <a:rPr lang="cs-CZ" sz="1200" dirty="0" err="1" smtClean="0"/>
              <a:t>Studies</a:t>
            </a:r>
            <a:r>
              <a:rPr lang="cs-CZ" sz="1200" dirty="0" smtClean="0"/>
              <a:t> in </a:t>
            </a:r>
            <a:r>
              <a:rPr lang="cs-CZ" sz="1200" dirty="0" err="1" smtClean="0"/>
              <a:t>Metaphysics</a:t>
            </a:r>
            <a:r>
              <a:rPr lang="cs-CZ" sz="1200" dirty="0" smtClean="0"/>
              <a:t> vol. 6., K. </a:t>
            </a:r>
            <a:r>
              <a:rPr lang="cs-CZ" sz="1200" dirty="0" err="1" smtClean="0"/>
              <a:t>Bennett</a:t>
            </a:r>
            <a:r>
              <a:rPr lang="cs-CZ" sz="1200" dirty="0" smtClean="0"/>
              <a:t>, D. W. </a:t>
            </a:r>
          </a:p>
          <a:p>
            <a:pPr marL="0" indent="0">
              <a:buNone/>
            </a:pPr>
            <a:r>
              <a:rPr lang="cs-CZ" sz="1200" dirty="0" err="1" smtClean="0"/>
              <a:t>Zimmerman</a:t>
            </a:r>
            <a:r>
              <a:rPr lang="cs-CZ" sz="1200" dirty="0" smtClean="0"/>
              <a:t> (</a:t>
            </a:r>
            <a:r>
              <a:rPr lang="cs-CZ" sz="1200" dirty="0" err="1" smtClean="0"/>
              <a:t>eds</a:t>
            </a:r>
            <a:r>
              <a:rPr lang="cs-CZ" sz="1200" dirty="0" smtClean="0"/>
              <a:t>.), Oxford University </a:t>
            </a:r>
            <a:r>
              <a:rPr lang="cs-CZ" sz="1200" dirty="0" err="1" smtClean="0"/>
              <a:t>Press</a:t>
            </a:r>
            <a:r>
              <a:rPr lang="cs-CZ" sz="1200" dirty="0" smtClean="0"/>
              <a:t>, Oxford, s. 103-14</a:t>
            </a:r>
          </a:p>
          <a:p>
            <a:pPr marL="0" indent="0">
              <a:buNone/>
            </a:pPr>
            <a:r>
              <a:rPr lang="cs-CZ" sz="1200" dirty="0" err="1" smtClean="0"/>
              <a:t>Beall</a:t>
            </a:r>
            <a:r>
              <a:rPr lang="cs-CZ" sz="1200" dirty="0" smtClean="0"/>
              <a:t>, J. C., </a:t>
            </a:r>
            <a:r>
              <a:rPr lang="cs-CZ" sz="1200" dirty="0" err="1" smtClean="0"/>
              <a:t>Restall</a:t>
            </a:r>
            <a:r>
              <a:rPr lang="cs-CZ" sz="1200" dirty="0" smtClean="0"/>
              <a:t>, G. (2006) </a:t>
            </a:r>
            <a:r>
              <a:rPr lang="cs-CZ" sz="1200" dirty="0" err="1" smtClean="0"/>
              <a:t>Logical</a:t>
            </a:r>
            <a:r>
              <a:rPr lang="cs-CZ" sz="1200" dirty="0" smtClean="0"/>
              <a:t> </a:t>
            </a:r>
            <a:r>
              <a:rPr lang="cs-CZ" sz="1200" dirty="0" err="1" smtClean="0"/>
              <a:t>Pluralism</a:t>
            </a:r>
            <a:r>
              <a:rPr lang="cs-CZ" sz="1200" dirty="0" smtClean="0"/>
              <a:t>, Oxford University </a:t>
            </a:r>
            <a:r>
              <a:rPr lang="cs-CZ" sz="1200" dirty="0" err="1" smtClean="0"/>
              <a:t>Press</a:t>
            </a:r>
            <a:r>
              <a:rPr lang="cs-CZ" sz="1200" dirty="0" smtClean="0"/>
              <a:t>, Oxford.</a:t>
            </a:r>
          </a:p>
          <a:p>
            <a:pPr marL="0" indent="0">
              <a:buNone/>
            </a:pPr>
            <a:r>
              <a:rPr lang="cs-CZ" sz="1200" dirty="0" err="1" smtClean="0"/>
              <a:t>Birkhoff</a:t>
            </a:r>
            <a:r>
              <a:rPr lang="cs-CZ" sz="1200" dirty="0" smtClean="0"/>
              <a:t>, G.,  Neumann, J. von (1936), "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Logic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Quantum</a:t>
            </a:r>
            <a:r>
              <a:rPr lang="cs-CZ" sz="1200" dirty="0" smtClean="0"/>
              <a:t> </a:t>
            </a:r>
            <a:r>
              <a:rPr lang="cs-CZ" sz="1200" dirty="0" err="1" smtClean="0"/>
              <a:t>Mechanics</a:t>
            </a:r>
            <a:r>
              <a:rPr lang="cs-CZ" sz="1200" dirty="0" smtClean="0"/>
              <a:t>", 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Annals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Mathematics</a:t>
            </a:r>
            <a:r>
              <a:rPr lang="cs-CZ" sz="1200" dirty="0" smtClean="0"/>
              <a:t>, 2. řada, sv. 37, č. 4, s. 823-</a:t>
            </a:r>
          </a:p>
          <a:p>
            <a:pPr marL="0" indent="0">
              <a:buNone/>
            </a:pPr>
            <a:r>
              <a:rPr lang="cs-CZ" sz="1200" dirty="0" smtClean="0"/>
              <a:t>843. </a:t>
            </a:r>
          </a:p>
          <a:p>
            <a:pPr marL="0" indent="0">
              <a:buNone/>
            </a:pPr>
            <a:r>
              <a:rPr lang="cs-CZ" sz="1200" dirty="0" err="1" smtClean="0"/>
              <a:t>Evans</a:t>
            </a:r>
            <a:r>
              <a:rPr lang="cs-CZ" sz="1200" dirty="0" smtClean="0"/>
              <a:t>, G. (1978) "</a:t>
            </a:r>
            <a:r>
              <a:rPr lang="cs-CZ" sz="1200" dirty="0" err="1" smtClean="0"/>
              <a:t>Can</a:t>
            </a:r>
            <a:r>
              <a:rPr lang="cs-CZ" sz="1200" dirty="0" smtClean="0"/>
              <a:t> </a:t>
            </a:r>
            <a:r>
              <a:rPr lang="cs-CZ" sz="1200" dirty="0" err="1" smtClean="0"/>
              <a:t>There</a:t>
            </a:r>
            <a:r>
              <a:rPr lang="cs-CZ" sz="1200" dirty="0" smtClean="0"/>
              <a:t> </a:t>
            </a:r>
            <a:r>
              <a:rPr lang="cs-CZ" sz="1200" dirty="0" err="1" smtClean="0"/>
              <a:t>Be</a:t>
            </a:r>
            <a:r>
              <a:rPr lang="cs-CZ" sz="1200" dirty="0" smtClean="0"/>
              <a:t> </a:t>
            </a:r>
            <a:r>
              <a:rPr lang="cs-CZ" sz="1200" dirty="0" err="1" smtClean="0"/>
              <a:t>Vague</a:t>
            </a:r>
            <a:r>
              <a:rPr lang="cs-CZ" sz="1200" dirty="0" smtClean="0"/>
              <a:t> </a:t>
            </a:r>
            <a:r>
              <a:rPr lang="cs-CZ" sz="1200" dirty="0" err="1" smtClean="0"/>
              <a:t>Objects</a:t>
            </a:r>
            <a:r>
              <a:rPr lang="cs-CZ" sz="1200" dirty="0" smtClean="0"/>
              <a:t>?" </a:t>
            </a:r>
            <a:r>
              <a:rPr lang="cs-CZ" sz="1200" dirty="0" err="1" smtClean="0"/>
              <a:t>Analysis</a:t>
            </a:r>
            <a:r>
              <a:rPr lang="cs-CZ" sz="1200" dirty="0" smtClean="0"/>
              <a:t> (48), s. 130-134.</a:t>
            </a:r>
          </a:p>
          <a:p>
            <a:pPr marL="0" indent="0">
              <a:buNone/>
            </a:pPr>
            <a:r>
              <a:rPr lang="cs-CZ" sz="1200" dirty="0" smtClean="0"/>
              <a:t>Fine, K. (1975) "</a:t>
            </a:r>
            <a:r>
              <a:rPr lang="cs-CZ" sz="1200" dirty="0" err="1" smtClean="0"/>
              <a:t>Vagueness</a:t>
            </a:r>
            <a:r>
              <a:rPr lang="cs-CZ" sz="1200" dirty="0" smtClean="0"/>
              <a:t>, </a:t>
            </a:r>
            <a:r>
              <a:rPr lang="cs-CZ" sz="1200" dirty="0" err="1" smtClean="0"/>
              <a:t>Truth</a:t>
            </a:r>
            <a:r>
              <a:rPr lang="cs-CZ" sz="1200" dirty="0" smtClean="0"/>
              <a:t>, and </a:t>
            </a:r>
            <a:r>
              <a:rPr lang="cs-CZ" sz="1200" dirty="0" err="1" smtClean="0"/>
              <a:t>Logic</a:t>
            </a:r>
            <a:r>
              <a:rPr lang="cs-CZ" sz="1200" dirty="0" smtClean="0"/>
              <a:t>". </a:t>
            </a:r>
            <a:r>
              <a:rPr lang="cs-CZ" sz="1200" dirty="0" err="1" smtClean="0"/>
              <a:t>Synthese</a:t>
            </a:r>
            <a:r>
              <a:rPr lang="cs-CZ" sz="1200" dirty="0" smtClean="0"/>
              <a:t> (30), s. 265-300. </a:t>
            </a:r>
          </a:p>
          <a:p>
            <a:pPr marL="0" indent="0">
              <a:buNone/>
            </a:pPr>
            <a:r>
              <a:rPr lang="cs-CZ" sz="1200" dirty="0" smtClean="0"/>
              <a:t>van </a:t>
            </a:r>
            <a:r>
              <a:rPr lang="cs-CZ" sz="1200" dirty="0" err="1" smtClean="0"/>
              <a:t>Fraassen</a:t>
            </a:r>
            <a:r>
              <a:rPr lang="cs-CZ" sz="1200" dirty="0" smtClean="0"/>
              <a:t>, B., (1966) "</a:t>
            </a:r>
            <a:r>
              <a:rPr lang="cs-CZ" sz="1200" dirty="0" err="1" smtClean="0"/>
              <a:t>Singular</a:t>
            </a:r>
            <a:r>
              <a:rPr lang="cs-CZ" sz="1200" dirty="0" smtClean="0"/>
              <a:t> </a:t>
            </a:r>
            <a:r>
              <a:rPr lang="cs-CZ" sz="1200" dirty="0" err="1" smtClean="0"/>
              <a:t>Terms</a:t>
            </a:r>
            <a:r>
              <a:rPr lang="cs-CZ" sz="1200" dirty="0" smtClean="0"/>
              <a:t>, </a:t>
            </a:r>
            <a:r>
              <a:rPr lang="cs-CZ" sz="1200" dirty="0" err="1" smtClean="0"/>
              <a:t>Truth-Value</a:t>
            </a:r>
            <a:r>
              <a:rPr lang="cs-CZ" sz="1200" dirty="0" smtClean="0"/>
              <a:t> </a:t>
            </a:r>
            <a:r>
              <a:rPr lang="cs-CZ" sz="1200" dirty="0" err="1" smtClean="0"/>
              <a:t>Gaps</a:t>
            </a:r>
            <a:r>
              <a:rPr lang="cs-CZ" sz="1200" dirty="0" smtClean="0"/>
              <a:t>, and Free </a:t>
            </a:r>
            <a:r>
              <a:rPr lang="cs-CZ" sz="1200" dirty="0" err="1" smtClean="0"/>
              <a:t>Logic</a:t>
            </a:r>
            <a:r>
              <a:rPr lang="cs-CZ" sz="1200" dirty="0" smtClean="0"/>
              <a:t>", 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Journal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Philosophy</a:t>
            </a:r>
            <a:r>
              <a:rPr lang="cs-CZ" sz="1200" dirty="0" smtClean="0"/>
              <a:t>, (63), č. 17, s. 481-495.</a:t>
            </a:r>
          </a:p>
          <a:p>
            <a:pPr marL="0" indent="0">
              <a:buNone/>
            </a:pPr>
            <a:r>
              <a:rPr lang="cs-CZ" sz="1200" dirty="0" smtClean="0"/>
              <a:t>van </a:t>
            </a:r>
            <a:r>
              <a:rPr lang="cs-CZ" sz="1200" dirty="0" err="1" smtClean="0"/>
              <a:t>Fraassen</a:t>
            </a:r>
            <a:r>
              <a:rPr lang="cs-CZ" sz="1200" dirty="0" smtClean="0"/>
              <a:t>, B. (1972) "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Labyrinth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Quantum</a:t>
            </a:r>
            <a:r>
              <a:rPr lang="cs-CZ" sz="1200" dirty="0" smtClean="0"/>
              <a:t> </a:t>
            </a:r>
            <a:r>
              <a:rPr lang="cs-CZ" sz="1200" dirty="0" err="1" smtClean="0"/>
              <a:t>Logics</a:t>
            </a:r>
            <a:r>
              <a:rPr lang="cs-CZ" sz="1200" dirty="0" smtClean="0"/>
              <a:t>", Boston </a:t>
            </a:r>
            <a:r>
              <a:rPr lang="cs-CZ" sz="1200" dirty="0" err="1" smtClean="0"/>
              <a:t>Studies</a:t>
            </a:r>
            <a:r>
              <a:rPr lang="cs-CZ" sz="1200" dirty="0" smtClean="0"/>
              <a:t> in 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Philosophy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Science, XIII, s. 224-254.</a:t>
            </a:r>
          </a:p>
          <a:p>
            <a:pPr marL="0" indent="0">
              <a:buNone/>
            </a:pPr>
            <a:r>
              <a:rPr lang="cs-CZ" sz="1200" dirty="0" err="1" smtClean="0"/>
              <a:t>Garcia-Carpintero</a:t>
            </a:r>
            <a:r>
              <a:rPr lang="cs-CZ" sz="1200" dirty="0" smtClean="0"/>
              <a:t>, M., </a:t>
            </a:r>
            <a:r>
              <a:rPr lang="cs-CZ" sz="1200" dirty="0" err="1" smtClean="0"/>
              <a:t>Macia</a:t>
            </a:r>
            <a:r>
              <a:rPr lang="cs-CZ" sz="1200" dirty="0" smtClean="0"/>
              <a:t>, J. (2006) </a:t>
            </a:r>
            <a:r>
              <a:rPr lang="cs-CZ" sz="1200" dirty="0" err="1" smtClean="0"/>
              <a:t>Two-Dimensional</a:t>
            </a:r>
            <a:r>
              <a:rPr lang="cs-CZ" sz="1200" dirty="0" smtClean="0"/>
              <a:t> </a:t>
            </a:r>
            <a:r>
              <a:rPr lang="cs-CZ" sz="1200" dirty="0" err="1" smtClean="0"/>
              <a:t>Semantics</a:t>
            </a:r>
            <a:r>
              <a:rPr lang="cs-CZ" sz="1200" dirty="0" smtClean="0"/>
              <a:t>, Oxford University </a:t>
            </a:r>
            <a:r>
              <a:rPr lang="cs-CZ" sz="1200" dirty="0" err="1" smtClean="0"/>
              <a:t>Press</a:t>
            </a:r>
            <a:r>
              <a:rPr lang="cs-CZ" sz="1200" dirty="0" smtClean="0"/>
              <a:t>, Oxford. </a:t>
            </a:r>
          </a:p>
          <a:p>
            <a:pPr marL="0" indent="0">
              <a:buNone/>
            </a:pPr>
            <a:r>
              <a:rPr lang="cs-CZ" sz="1200" dirty="0" err="1" smtClean="0"/>
              <a:t>Gaskin</a:t>
            </a:r>
            <a:r>
              <a:rPr lang="cs-CZ" sz="1200" dirty="0" smtClean="0"/>
              <a:t>, R. (1995), 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Sea</a:t>
            </a:r>
            <a:r>
              <a:rPr lang="cs-CZ" sz="1200" dirty="0" smtClean="0"/>
              <a:t> </a:t>
            </a:r>
            <a:r>
              <a:rPr lang="cs-CZ" sz="1200" dirty="0" err="1" smtClean="0"/>
              <a:t>Battle</a:t>
            </a:r>
            <a:r>
              <a:rPr lang="cs-CZ" sz="1200" dirty="0" smtClean="0"/>
              <a:t> and </a:t>
            </a:r>
            <a:r>
              <a:rPr lang="cs-CZ" sz="1200" dirty="0" err="1" smtClean="0"/>
              <a:t>the</a:t>
            </a:r>
            <a:r>
              <a:rPr lang="cs-CZ" sz="1200" dirty="0" smtClean="0"/>
              <a:t> Master Argument: </a:t>
            </a:r>
            <a:r>
              <a:rPr lang="cs-CZ" sz="1200" dirty="0" err="1" smtClean="0"/>
              <a:t>Aristotle</a:t>
            </a:r>
            <a:r>
              <a:rPr lang="cs-CZ" sz="1200" dirty="0" smtClean="0"/>
              <a:t> and </a:t>
            </a:r>
            <a:r>
              <a:rPr lang="cs-CZ" sz="1200" dirty="0" err="1" smtClean="0"/>
              <a:t>Diodorus</a:t>
            </a:r>
            <a:r>
              <a:rPr lang="cs-CZ" sz="1200" dirty="0" smtClean="0"/>
              <a:t> </a:t>
            </a:r>
            <a:r>
              <a:rPr lang="cs-CZ" sz="1200" dirty="0" err="1" smtClean="0"/>
              <a:t>Cronus</a:t>
            </a:r>
            <a:r>
              <a:rPr lang="cs-CZ" sz="1200" dirty="0" smtClean="0"/>
              <a:t> on 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Metaphysics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Future</a:t>
            </a:r>
            <a:r>
              <a:rPr lang="cs-CZ" sz="1200" dirty="0" smtClean="0"/>
              <a:t>. W. De </a:t>
            </a:r>
            <a:r>
              <a:rPr lang="cs-CZ" sz="1200" dirty="0" err="1" smtClean="0"/>
              <a:t>Gruyter</a:t>
            </a:r>
            <a:r>
              <a:rPr lang="cs-CZ" sz="1200" dirty="0" smtClean="0"/>
              <a:t>.</a:t>
            </a:r>
          </a:p>
          <a:p>
            <a:pPr marL="0" indent="0">
              <a:buNone/>
            </a:pPr>
            <a:r>
              <a:rPr lang="cs-CZ" sz="1200" dirty="0" err="1" smtClean="0"/>
              <a:t>Lowe</a:t>
            </a:r>
            <a:r>
              <a:rPr lang="cs-CZ" sz="1200" dirty="0" smtClean="0"/>
              <a:t>, E. J. (1994) "</a:t>
            </a:r>
            <a:r>
              <a:rPr lang="cs-CZ" sz="1200" dirty="0" err="1" smtClean="0"/>
              <a:t>Vague</a:t>
            </a:r>
            <a:r>
              <a:rPr lang="cs-CZ" sz="1200" dirty="0" smtClean="0"/>
              <a:t> Identity and </a:t>
            </a:r>
            <a:r>
              <a:rPr lang="cs-CZ" sz="1200" dirty="0" err="1" smtClean="0"/>
              <a:t>Quantum</a:t>
            </a:r>
            <a:r>
              <a:rPr lang="cs-CZ" sz="1200" dirty="0" smtClean="0"/>
              <a:t> </a:t>
            </a:r>
            <a:r>
              <a:rPr lang="cs-CZ" sz="1200" dirty="0" err="1" smtClean="0"/>
              <a:t>Indeterminacy</a:t>
            </a:r>
            <a:r>
              <a:rPr lang="cs-CZ" sz="1200" dirty="0" smtClean="0"/>
              <a:t>", </a:t>
            </a:r>
            <a:r>
              <a:rPr lang="cs-CZ" sz="1200" dirty="0" err="1" smtClean="0"/>
              <a:t>Analysis</a:t>
            </a:r>
            <a:r>
              <a:rPr lang="cs-CZ" sz="1200" dirty="0" smtClean="0"/>
              <a:t> (48), s. 110-114.</a:t>
            </a:r>
          </a:p>
          <a:p>
            <a:pPr marL="0" indent="0">
              <a:buNone/>
            </a:pPr>
            <a:r>
              <a:rPr lang="cs-CZ" sz="1200" dirty="0" err="1" smtClean="0"/>
              <a:t>Łukasiewicz</a:t>
            </a:r>
            <a:r>
              <a:rPr lang="cs-CZ" sz="1200" dirty="0" smtClean="0"/>
              <a:t>, J. (1970) "On </a:t>
            </a:r>
            <a:r>
              <a:rPr lang="cs-CZ" sz="1200" dirty="0" err="1" smtClean="0"/>
              <a:t>Three-valued</a:t>
            </a:r>
            <a:r>
              <a:rPr lang="cs-CZ" sz="1200" dirty="0" smtClean="0"/>
              <a:t> </a:t>
            </a:r>
            <a:r>
              <a:rPr lang="cs-CZ" sz="1200" dirty="0" err="1" smtClean="0"/>
              <a:t>Logic</a:t>
            </a:r>
            <a:r>
              <a:rPr lang="cs-CZ" sz="1200" dirty="0" smtClean="0"/>
              <a:t>", </a:t>
            </a:r>
            <a:r>
              <a:rPr lang="cs-CZ" sz="1200" dirty="0" err="1" smtClean="0"/>
              <a:t>Selected</a:t>
            </a:r>
            <a:r>
              <a:rPr lang="cs-CZ" sz="1200" dirty="0" smtClean="0"/>
              <a:t> Works, L. </a:t>
            </a:r>
            <a:r>
              <a:rPr lang="cs-CZ" sz="1200" dirty="0" err="1" smtClean="0"/>
              <a:t>Borkowski</a:t>
            </a:r>
            <a:r>
              <a:rPr lang="cs-CZ" sz="1200" dirty="0" smtClean="0"/>
              <a:t> (</a:t>
            </a:r>
            <a:r>
              <a:rPr lang="cs-CZ" sz="1200" dirty="0" err="1" smtClean="0"/>
              <a:t>ed</a:t>
            </a:r>
            <a:r>
              <a:rPr lang="cs-CZ" sz="1200" dirty="0" smtClean="0"/>
              <a:t>.), </a:t>
            </a:r>
            <a:r>
              <a:rPr lang="cs-CZ" sz="1200" dirty="0" err="1" smtClean="0"/>
              <a:t>North</a:t>
            </a:r>
            <a:r>
              <a:rPr lang="cs-CZ" sz="1200" dirty="0" smtClean="0"/>
              <a:t> </a:t>
            </a:r>
            <a:r>
              <a:rPr lang="cs-CZ" sz="1200" dirty="0" err="1" smtClean="0"/>
              <a:t>Holland</a:t>
            </a:r>
            <a:r>
              <a:rPr lang="cs-CZ" sz="1200" dirty="0" smtClean="0"/>
              <a:t>, s. 87-88.</a:t>
            </a:r>
          </a:p>
          <a:p>
            <a:pPr marL="0" indent="0">
              <a:buNone/>
            </a:pPr>
            <a:r>
              <a:rPr lang="cs-CZ" sz="1200" dirty="0" smtClean="0"/>
              <a:t>Prior, A. N. (1967) Past, </a:t>
            </a:r>
            <a:r>
              <a:rPr lang="cs-CZ" sz="1200" dirty="0" err="1" smtClean="0"/>
              <a:t>Present</a:t>
            </a:r>
            <a:r>
              <a:rPr lang="cs-CZ" sz="1200" dirty="0" smtClean="0"/>
              <a:t> and </a:t>
            </a:r>
            <a:r>
              <a:rPr lang="cs-CZ" sz="1200" dirty="0" err="1" smtClean="0"/>
              <a:t>Future</a:t>
            </a:r>
            <a:r>
              <a:rPr lang="cs-CZ" sz="1200" dirty="0" smtClean="0"/>
              <a:t>, </a:t>
            </a:r>
            <a:r>
              <a:rPr lang="cs-CZ" sz="1200" dirty="0" err="1" smtClean="0"/>
              <a:t>Clarendon</a:t>
            </a:r>
            <a:r>
              <a:rPr lang="cs-CZ" sz="1200" dirty="0" smtClean="0"/>
              <a:t>, Oxford.</a:t>
            </a:r>
          </a:p>
          <a:p>
            <a:pPr marL="0" indent="0">
              <a:buNone/>
            </a:pPr>
            <a:r>
              <a:rPr lang="cs-CZ" sz="1200" dirty="0" err="1" smtClean="0"/>
              <a:t>Reichenbach</a:t>
            </a:r>
            <a:r>
              <a:rPr lang="cs-CZ" sz="1200" dirty="0" smtClean="0"/>
              <a:t>, H. (1944) </a:t>
            </a:r>
            <a:r>
              <a:rPr lang="cs-CZ" sz="1200" dirty="0" err="1" smtClean="0"/>
              <a:t>Philosophic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Foundations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Quantum</a:t>
            </a:r>
            <a:r>
              <a:rPr lang="cs-CZ" sz="1200" dirty="0" smtClean="0"/>
              <a:t> </a:t>
            </a:r>
            <a:r>
              <a:rPr lang="cs-CZ" sz="1200" dirty="0" err="1" smtClean="0"/>
              <a:t>Mechanics</a:t>
            </a:r>
            <a:r>
              <a:rPr lang="cs-CZ" sz="1200" dirty="0" smtClean="0"/>
              <a:t>, University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California</a:t>
            </a:r>
            <a:r>
              <a:rPr lang="cs-CZ" sz="1200" dirty="0" smtClean="0"/>
              <a:t> </a:t>
            </a:r>
            <a:r>
              <a:rPr lang="cs-CZ" sz="1200" dirty="0" err="1" smtClean="0"/>
              <a:t>Press</a:t>
            </a:r>
            <a:r>
              <a:rPr lang="cs-CZ" sz="1200" dirty="0" smtClean="0"/>
              <a:t>, </a:t>
            </a:r>
            <a:r>
              <a:rPr lang="cs-CZ" sz="1200" dirty="0" err="1" smtClean="0"/>
              <a:t>Berkeley</a:t>
            </a:r>
            <a:r>
              <a:rPr lang="cs-CZ" sz="1200" dirty="0" smtClean="0"/>
              <a:t> and Los Angeles.</a:t>
            </a:r>
          </a:p>
          <a:p>
            <a:pPr marL="0" indent="0">
              <a:buNone/>
            </a:pPr>
            <a:r>
              <a:rPr lang="cs-CZ" sz="1200" dirty="0" err="1" smtClean="0"/>
              <a:t>Shapiro</a:t>
            </a:r>
            <a:r>
              <a:rPr lang="cs-CZ" sz="1200" dirty="0" smtClean="0"/>
              <a:t>, S., (1998) "</a:t>
            </a:r>
            <a:r>
              <a:rPr lang="cs-CZ" sz="1200" dirty="0" err="1" smtClean="0"/>
              <a:t>Logical</a:t>
            </a:r>
            <a:r>
              <a:rPr lang="cs-CZ" sz="1200" dirty="0" smtClean="0"/>
              <a:t> </a:t>
            </a:r>
            <a:r>
              <a:rPr lang="cs-CZ" sz="1200" dirty="0" err="1" smtClean="0"/>
              <a:t>Consequence</a:t>
            </a:r>
            <a:r>
              <a:rPr lang="cs-CZ" sz="1200" dirty="0" smtClean="0"/>
              <a:t>: </a:t>
            </a:r>
            <a:r>
              <a:rPr lang="cs-CZ" sz="1200" dirty="0" err="1" smtClean="0"/>
              <a:t>Models</a:t>
            </a:r>
            <a:r>
              <a:rPr lang="cs-CZ" sz="1200" dirty="0" smtClean="0"/>
              <a:t> and Modality", In Matthias </a:t>
            </a:r>
            <a:r>
              <a:rPr lang="cs-CZ" sz="1200" dirty="0" err="1" smtClean="0"/>
              <a:t>Schirn</a:t>
            </a:r>
            <a:r>
              <a:rPr lang="cs-CZ" sz="1200" dirty="0" smtClean="0"/>
              <a:t> (</a:t>
            </a:r>
            <a:r>
              <a:rPr lang="cs-CZ" sz="1200" dirty="0" err="1" smtClean="0"/>
              <a:t>ed</a:t>
            </a:r>
            <a:r>
              <a:rPr lang="cs-CZ" sz="1200" dirty="0" smtClean="0"/>
              <a:t>.), 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Philosophy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Mathematics</a:t>
            </a:r>
            <a:r>
              <a:rPr lang="cs-CZ" sz="1200" dirty="0" smtClean="0"/>
              <a:t> </a:t>
            </a:r>
            <a:r>
              <a:rPr lang="cs-CZ" sz="1200" dirty="0" err="1" smtClean="0"/>
              <a:t>Today</a:t>
            </a:r>
            <a:r>
              <a:rPr lang="cs-CZ" sz="1200" dirty="0" smtClean="0"/>
              <a:t>. </a:t>
            </a:r>
          </a:p>
          <a:p>
            <a:pPr marL="0" indent="0">
              <a:buNone/>
            </a:pPr>
            <a:r>
              <a:rPr lang="cs-CZ" sz="1200" dirty="0" err="1" smtClean="0"/>
              <a:t>Clarendon</a:t>
            </a:r>
            <a:r>
              <a:rPr lang="cs-CZ" sz="1200" dirty="0" smtClean="0"/>
              <a:t> </a:t>
            </a:r>
            <a:r>
              <a:rPr lang="cs-CZ" sz="1200" dirty="0" err="1" smtClean="0"/>
              <a:t>Press</a:t>
            </a:r>
            <a:r>
              <a:rPr lang="cs-CZ" sz="1200" dirty="0" smtClean="0"/>
              <a:t>. s. 131-156.</a:t>
            </a:r>
          </a:p>
          <a:p>
            <a:pPr marL="0" indent="0">
              <a:buNone/>
            </a:pPr>
            <a:r>
              <a:rPr lang="cs-CZ" sz="1200" dirty="0" err="1" smtClean="0"/>
              <a:t>Thomason</a:t>
            </a:r>
            <a:r>
              <a:rPr lang="cs-CZ" sz="1200" dirty="0" smtClean="0"/>
              <a:t>, R. H. (1970) "</a:t>
            </a:r>
            <a:r>
              <a:rPr lang="cs-CZ" sz="1200" dirty="0" err="1" smtClean="0"/>
              <a:t>Indeterminist</a:t>
            </a:r>
            <a:r>
              <a:rPr lang="cs-CZ" sz="1200" dirty="0" smtClean="0"/>
              <a:t> </a:t>
            </a:r>
            <a:r>
              <a:rPr lang="cs-CZ" sz="1200" dirty="0" err="1" smtClean="0"/>
              <a:t>Time</a:t>
            </a:r>
            <a:r>
              <a:rPr lang="cs-CZ" sz="1200" dirty="0" smtClean="0"/>
              <a:t> and </a:t>
            </a:r>
            <a:r>
              <a:rPr lang="cs-CZ" sz="1200" dirty="0" err="1" smtClean="0"/>
              <a:t>Truth-value</a:t>
            </a:r>
            <a:r>
              <a:rPr lang="cs-CZ" sz="1200" dirty="0" smtClean="0"/>
              <a:t> </a:t>
            </a:r>
            <a:r>
              <a:rPr lang="cs-CZ" sz="1200" dirty="0" err="1" smtClean="0"/>
              <a:t>Gaps</a:t>
            </a:r>
            <a:r>
              <a:rPr lang="cs-CZ" sz="1200" dirty="0" smtClean="0"/>
              <a:t>", </a:t>
            </a:r>
            <a:r>
              <a:rPr lang="cs-CZ" sz="1200" dirty="0" err="1" smtClean="0"/>
              <a:t>Theoria</a:t>
            </a:r>
            <a:r>
              <a:rPr lang="cs-CZ" sz="1200" dirty="0" smtClean="0"/>
              <a:t>. A </a:t>
            </a:r>
            <a:r>
              <a:rPr lang="cs-CZ" sz="1200" dirty="0" err="1" smtClean="0"/>
              <a:t>Swedish</a:t>
            </a:r>
            <a:r>
              <a:rPr lang="cs-CZ" sz="1200" dirty="0" smtClean="0"/>
              <a:t> </a:t>
            </a:r>
            <a:r>
              <a:rPr lang="cs-CZ" sz="1200" dirty="0" err="1" smtClean="0"/>
              <a:t>Journal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Philosophy</a:t>
            </a:r>
            <a:r>
              <a:rPr lang="cs-CZ" sz="1200" dirty="0" smtClean="0"/>
              <a:t> (36), č. 3, s. 264–281.</a:t>
            </a:r>
          </a:p>
        </p:txBody>
      </p:sp>
    </p:spTree>
    <p:extLst>
      <p:ext uri="{BB962C8B-B14F-4D97-AF65-F5344CB8AC3E}">
        <p14:creationId xmlns:p14="http://schemas.microsoft.com/office/powerpoint/2010/main" val="33914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743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PH01101 Neurčitost a princip vyloučeného třetího</vt:lpstr>
      <vt:lpstr>Ústřední problém: kontingence logických pravd</vt:lpstr>
      <vt:lpstr>Kontingentní logická pravda – protimluv?</vt:lpstr>
      <vt:lpstr>Případová studie jedné logické pravdy</vt:lpstr>
      <vt:lpstr>Typy neurčitých situací a důsledky pro logiku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</dc:creator>
  <cp:lastModifiedBy>Petr</cp:lastModifiedBy>
  <cp:revision>14</cp:revision>
  <dcterms:created xsi:type="dcterms:W3CDTF">2015-09-21T08:57:17Z</dcterms:created>
  <dcterms:modified xsi:type="dcterms:W3CDTF">2015-09-25T13:01:55Z</dcterms:modified>
</cp:coreProperties>
</file>