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0080625" cy="7559675"/>
  <p:notesSz cx="7559675" cy="106918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2" autoAdjust="0"/>
  </p:normalViewPr>
  <p:slideViewPr>
    <p:cSldViewPr>
      <p:cViewPr varScale="1">
        <p:scale>
          <a:sx n="94" d="100"/>
          <a:sy n="94" d="100"/>
        </p:scale>
        <p:origin x="-198" y="-90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/>
            </a:pPr>
            <a:endParaRPr lang="cs-CZ"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/>
            </a:pPr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/>
            </a:pPr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 sz="1400"/>
            </a:pPr>
            <a:fld id="{0EDB546A-F785-48CD-8338-662661922AD3}" type="slidenum">
              <a:rPr/>
              <a:pPr>
                <a:defRPr sz="1400"/>
              </a:pPr>
              <a:t>‹#›</a:t>
            </a:fld>
            <a:endParaRPr lang="cs-CZ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60761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A6BED50F-E0BD-4E0D-9D15-2D8F40A7AD2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561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fontAlgn="base">
      <a:spcBef>
        <a:spcPct val="30000"/>
      </a:spcBef>
      <a:spcAft>
        <a:spcPct val="0"/>
      </a:spcAft>
      <a:defRPr lang="cs-CZ" sz="2000" kern="1200">
        <a:solidFill>
          <a:schemeClr val="tx1"/>
        </a:solidFill>
        <a:latin typeface="Arial" pitchFamily="18"/>
        <a:ea typeface="Microsoft YaHei" pitchFamily="2"/>
        <a:cs typeface="Mangal" pitchFamily="2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/>
        <a:cs typeface="Microsoft YaHei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/>
        <a:cs typeface="Microsoft YaHei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/>
        <a:cs typeface="Microsoft YaHei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/>
        <a:cs typeface="Microsoft YaHe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28674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365125"/>
          </a:xfrm>
          <a:noFill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47106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49154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51202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30722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32770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34818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36866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38914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40962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43010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</a:ln>
        </p:spPr>
      </p:sp>
      <p:sp>
        <p:nvSpPr>
          <p:cNvPr id="45058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sz="2400" smtClean="0">
              <a:solidFill>
                <a:srgbClr val="000000"/>
              </a:solidFill>
              <a:latin typeface="Thorndale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083CB-70B5-4EF1-8396-E60E9BB084B9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A7DC1-DDA7-4361-A23D-B5BA31AF61A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C532-54E1-4768-8055-C383527C753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7512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1275" y="2101850"/>
            <a:ext cx="422751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01BA0-4242-4E3B-9CA4-E5718C68A3F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725" y="555625"/>
            <a:ext cx="2151063" cy="6308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3962" cy="6308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009F4-C346-4FBC-A7B9-B93BBA097C6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AA724-07D5-480A-A77F-1A024FCD550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4E65-E5B3-4065-9361-7CB0ADE3158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D8A9F-9F3D-42EC-82EE-E7727A7EA4C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98AF8-2802-45DF-BC43-5494973E483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0D0A4-0AFE-4E3F-8E91-031B70CC1E5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06166-1DEC-4F06-AE31-79D624D7C89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 txBox="1">
            <a:spLocks noGrp="1"/>
          </p:cNvSpPr>
          <p:nvPr>
            <p:ph type="title"/>
          </p:nvPr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1027" name="Zástupný symbol pro text 2"/>
          <p:cNvSpPr txBox="1">
            <a:spLocks noGrp="1"/>
          </p:cNvSpPr>
          <p:nvPr>
            <p:ph type="body" idx="1"/>
          </p:nvPr>
        </p:nvSpPr>
        <p:spPr bwMode="auto">
          <a:xfrm>
            <a:off x="503238" y="1768475"/>
            <a:ext cx="9072562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238" y="6886575"/>
            <a:ext cx="2349500" cy="522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8050" y="6886575"/>
            <a:ext cx="3194050" cy="522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888" y="6886575"/>
            <a:ext cx="2347912" cy="522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BDF8A742-ECA7-479D-9514-70D4B3A5F42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cs-CZ" sz="2400" kern="1200">
          <a:solidFill>
            <a:schemeClr val="tx2"/>
          </a:solidFill>
          <a:latin typeface="Arial" pitchFamily="18"/>
          <a:ea typeface="Microsoft YaHei" pitchFamily="2"/>
          <a:cs typeface="Mangal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icrosoft YaHei"/>
          <a:cs typeface="Mangal" pitchFamily="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icrosoft YaHei"/>
          <a:cs typeface="Mangal" pitchFamily="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icrosoft YaHei"/>
          <a:cs typeface="Mangal" pitchFamily="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icrosoft YaHei"/>
          <a:cs typeface="Mangal" pitchFamily="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icrosoft YaHei"/>
          <a:cs typeface="Mangal" pitchFamily="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icrosoft YaHei"/>
          <a:cs typeface="Mangal" pitchFamily="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icrosoft YaHei"/>
          <a:cs typeface="Mangal" pitchFamily="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icrosoft YaHei"/>
          <a:cs typeface="Mangal" pitchFamily="2"/>
        </a:defRPr>
      </a:lvl9pPr>
    </p:titleStyle>
    <p:bodyStyle>
      <a:lvl1pPr algn="l" rtl="0" eaLnBrk="0" fontAlgn="base" hangingPunct="0">
        <a:spcBef>
          <a:spcPct val="0"/>
        </a:spcBef>
        <a:spcAft>
          <a:spcPts val="1413"/>
        </a:spcAft>
        <a:defRPr lang="cs-CZ" sz="3200" kern="1200">
          <a:solidFill>
            <a:schemeClr val="tx1"/>
          </a:solidFill>
          <a:latin typeface="Arial" pitchFamily="18"/>
          <a:ea typeface="Microsoft YaHei" pitchFamily="2"/>
          <a:cs typeface="Mangal" pitchFamily="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Microsoft YaHei"/>
          <a:cs typeface="Microsoft YaHe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Microsoft YaHei"/>
          <a:cs typeface="Microsoft YaHe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Microsoft YaHei"/>
          <a:cs typeface="Microsoft YaHe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/>
          <a:cs typeface="Microsoft YaHei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/>
          <a:cs typeface="Microsoft YaHei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/>
          <a:cs typeface="Microsoft YaHei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/>
          <a:cs typeface="Microsoft YaHei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/>
          <a:cs typeface="Microsoft YaHei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4813" y="1893888"/>
            <a:ext cx="9675812" cy="5665787"/>
          </a:xfrm>
          <a:prstGeom prst="rect">
            <a:avLst/>
          </a:prstGeom>
          <a:solidFill>
            <a:srgbClr val="DDDDDD"/>
          </a:solidFill>
          <a:ln w="25400">
            <a:solidFill>
              <a:srgbClr val="C0C0C0"/>
            </a:solidFill>
            <a:prstDash val="solid"/>
          </a:ln>
        </p:spPr>
        <p:txBody>
          <a:bodyPr lIns="0" tIns="0" rIns="0" bIns="0" anchor="ctr" anchorCtr="1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400">
              <a:latin typeface="Thorndale" pitchFamily="18"/>
              <a:ea typeface="Arial Unicode MS" pitchFamily="2"/>
              <a:cs typeface="Tahoma" pitchFamily="2"/>
            </a:endParaRPr>
          </a:p>
        </p:txBody>
      </p:sp>
      <p:sp>
        <p:nvSpPr>
          <p:cNvPr id="70659" name="Zástupný symbol pro nadpis 2"/>
          <p:cNvSpPr txBox="1">
            <a:spLocks noGrp="1"/>
          </p:cNvSpPr>
          <p:nvPr>
            <p:ph type="title"/>
          </p:nvPr>
        </p:nvSpPr>
        <p:spPr bwMode="auto">
          <a:xfrm>
            <a:off x="741363" y="555625"/>
            <a:ext cx="8607425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70660" name="Zástupný symbol pro text 3"/>
          <p:cNvSpPr txBox="1">
            <a:spLocks noGrp="1"/>
          </p:cNvSpPr>
          <p:nvPr>
            <p:ph type="body" idx="1"/>
          </p:nvPr>
        </p:nvSpPr>
        <p:spPr bwMode="auto">
          <a:xfrm>
            <a:off x="741363" y="2101850"/>
            <a:ext cx="860742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82563" cy="919163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400">
              <a:latin typeface="Thorndale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381250"/>
            <a:ext cx="182563" cy="919163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400">
              <a:latin typeface="Thorndale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1168400"/>
            <a:ext cx="182563" cy="919163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400"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lbany"/>
          <a:ea typeface="Arial Unicode MS" pitchFamily="34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lbany"/>
          <a:ea typeface="Arial Unicode MS" pitchFamily="34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lbany"/>
          <a:ea typeface="Arial Unicode MS" pitchFamily="34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lbany"/>
          <a:ea typeface="Arial Unicode MS" pitchFamily="34" charset="-128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lbany"/>
          <a:ea typeface="Arial Unicode MS" pitchFamily="34" charset="-128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lbany"/>
          <a:ea typeface="Arial Unicode MS" pitchFamily="34" charset="-128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lbany"/>
          <a:ea typeface="Arial Unicode MS" pitchFamily="34" charset="-128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lbany"/>
          <a:ea typeface="Arial Unicode MS" pitchFamily="34" charset="-128"/>
          <a:cs typeface="Tahom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+mn-ea"/>
          <a:cs typeface="Arial Unicode MS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+mn-ea"/>
          <a:cs typeface="Arial Unicode MS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+mn-ea"/>
          <a:cs typeface="Arial Unicode MS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  <a:cs typeface="Arial Unicode MS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  <a:cs typeface="Arial Unicode MS" pitchFamily="34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  <a:cs typeface="Arial Unicode MS" pitchFamily="34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  <a:cs typeface="Arial Unicode MS" pitchFamily="34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  <a:cs typeface="Arial Unicode MS" pitchFamily="34" charset="-128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 txBox="1">
            <a:spLocks noGrp="1"/>
          </p:cNvSpPr>
          <p:nvPr>
            <p:ph type="title" idx="4294967295"/>
          </p:nvPr>
        </p:nvSpPr>
        <p:spPr>
          <a:xfrm>
            <a:off x="741363" y="1003300"/>
            <a:ext cx="8607425" cy="365125"/>
          </a:xfrm>
          <a:ln/>
        </p:spPr>
        <p:txBody>
          <a:bodyPr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/>
              <a:buChar char=""/>
            </a:pPr>
            <a:endParaRPr lang="cs-CZ"/>
          </a:p>
        </p:txBody>
      </p:sp>
      <p:sp>
        <p:nvSpPr>
          <p:cNvPr id="27650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741363" y="3932238"/>
            <a:ext cx="8607425" cy="1098550"/>
          </a:xfrm>
          <a:ln/>
        </p:spPr>
        <p:txBody>
          <a:bodyPr anchor="ctr">
            <a:spAutoFit/>
          </a:bodyPr>
          <a:lstStyle/>
          <a:p>
            <a:pPr indent="-215900" algn="ctr"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 sz="3600" b="1">
                <a:latin typeface="Thorndale"/>
              </a:rPr>
              <a:t>Baltoslovanská jazyková jednota</a:t>
            </a:r>
          </a:p>
          <a:p>
            <a:pPr indent="-215900" algn="ctr"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 sz="3600" b="1">
                <a:latin typeface="Thorndale"/>
              </a:rPr>
              <a:t>Praslovanština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>
              <a:buClr>
                <a:srgbClr val="000000"/>
              </a:buClr>
              <a:buSzPct val="45000"/>
              <a:buFont typeface="StarSymbol"/>
              <a:buChar char=""/>
            </a:pPr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1363" y="2101850"/>
            <a:ext cx="8607425" cy="5540375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marL="457200" indent="-228600" eaLnBrk="1" fontAlgn="auto">
              <a:buFont typeface="StarSymbol"/>
              <a:buNone/>
              <a:tabLst>
                <a:tab pos="914400" algn="l"/>
              </a:tabLst>
              <a:defRPr/>
            </a:pPr>
            <a:r>
              <a:rPr sz="2250" b="1"/>
              <a:t>Samohláska </a:t>
            </a:r>
            <a:r>
              <a:rPr sz="2250" b="1" i="1"/>
              <a:t>ě </a:t>
            </a:r>
            <a:r>
              <a:rPr sz="2250" b="1"/>
              <a:t>(jať)</a:t>
            </a:r>
            <a:r>
              <a:rPr sz="2250"/>
              <a:t> – v psl. se odlišovala od </a:t>
            </a:r>
            <a:r>
              <a:rPr sz="2250" b="1" i="1"/>
              <a:t>e</a:t>
            </a:r>
            <a:r>
              <a:rPr sz="2250"/>
              <a:t>. Vznikla v psl. a existovala i po odchodu Praslovanů z pravlasti zhruba </a:t>
            </a:r>
            <a:r>
              <a:rPr sz="2250" b="1"/>
              <a:t>do 11. až 12. stol.</a:t>
            </a:r>
            <a:r>
              <a:rPr sz="2250"/>
              <a:t> O tom, že byla specifickou hláskou, svědčí stsl. písmo (jak hlaholské, tak cyrilské), které mělo pro tuto hlásku speciální písmeno ѣ</a:t>
            </a:r>
            <a:r>
              <a:rPr sz="2250">
                <a:latin typeface="Cyrillica Bulgarian" pitchFamily="34"/>
              </a:rPr>
              <a:t>.</a:t>
            </a:r>
          </a:p>
          <a:p>
            <a:pPr marL="457200" indent="-228600" eaLnBrk="1" fontAlgn="auto">
              <a:buFont typeface="StarSymbol"/>
              <a:buNone/>
              <a:tabLst>
                <a:tab pos="914400" algn="l"/>
              </a:tabLst>
              <a:defRPr/>
            </a:pPr>
            <a:r>
              <a:rPr sz="2250" b="1"/>
              <a:t>Nosové samohlásky</a:t>
            </a:r>
            <a:r>
              <a:rPr sz="2250"/>
              <a:t> – přední nosovka Ѧ a zadní nosovka Ѫ</a:t>
            </a:r>
            <a:r>
              <a:rPr sz="2250">
                <a:latin typeface="Cyrillica Bulgarian" pitchFamily="34"/>
              </a:rPr>
              <a:t>. </a:t>
            </a:r>
            <a:r>
              <a:rPr sz="2250"/>
              <a:t>Také vznikly v psl. a existovaly i po odchodu Praslovanů z pravlasti zhruba </a:t>
            </a:r>
            <a:r>
              <a:rPr sz="2250" b="1"/>
              <a:t>do 10. až 11. stol.</a:t>
            </a:r>
          </a:p>
          <a:p>
            <a:pPr marL="457200" indent="-228600" eaLnBrk="1" fontAlgn="auto">
              <a:buFont typeface="StarSymbol"/>
              <a:buNone/>
              <a:tabLst>
                <a:tab pos="914400" algn="l"/>
              </a:tabLst>
              <a:defRPr/>
            </a:pPr>
            <a:r>
              <a:rPr sz="2250" b="1"/>
              <a:t>Redukované vokály, tzv. jery</a:t>
            </a:r>
            <a:r>
              <a:rPr sz="2250"/>
              <a:t> – zadní, tvrdý jer </a:t>
            </a:r>
            <a:r>
              <a:rPr sz="2250" b="1">
                <a:latin typeface="Cyrillica Bulgarian" pitchFamily="34"/>
              </a:rPr>
              <a:t>ъ</a:t>
            </a:r>
            <a:r>
              <a:rPr sz="2250" b="1"/>
              <a:t> </a:t>
            </a:r>
            <a:r>
              <a:rPr sz="2250"/>
              <a:t>a přední, měkký jer </a:t>
            </a:r>
            <a:r>
              <a:rPr sz="2250" b="1"/>
              <a:t>ь</a:t>
            </a:r>
            <a:r>
              <a:rPr sz="2250">
                <a:latin typeface="Cyrillica Bulgarian" pitchFamily="34"/>
              </a:rPr>
              <a:t>. </a:t>
            </a:r>
            <a:r>
              <a:rPr sz="2250"/>
              <a:t>Jery existovaly </a:t>
            </a:r>
            <a:r>
              <a:rPr sz="2250" b="1"/>
              <a:t>do 10. až 13. stol.</a:t>
            </a:r>
          </a:p>
          <a:p>
            <a:pPr marL="457200" indent="-228600" eaLnBrk="1" fontAlgn="auto">
              <a:buFont typeface="StarSymbol"/>
              <a:buNone/>
              <a:tabLst>
                <a:tab pos="914400" algn="l"/>
              </a:tabLst>
              <a:defRPr/>
            </a:pPr>
            <a:r>
              <a:rPr sz="2250" b="1"/>
              <a:t>Samohláska </a:t>
            </a:r>
            <a:r>
              <a:rPr sz="2250" b="1" i="1"/>
              <a:t>y</a:t>
            </a:r>
            <a:r>
              <a:rPr sz="2250"/>
              <a:t> (</a:t>
            </a:r>
            <a:r>
              <a:rPr sz="2250">
                <a:latin typeface="Times New Roman Cyr" pitchFamily="18"/>
                <a:cs typeface="Times New Roman Cyr" pitchFamily="18"/>
              </a:rPr>
              <a:t>ы</a:t>
            </a:r>
            <a:r>
              <a:rPr sz="2250"/>
              <a:t>) – v některých slov. j. (v ruštině) se zachovala dodnes, v jiných zanikla </a:t>
            </a:r>
            <a:r>
              <a:rPr sz="2250" b="1"/>
              <a:t>během 11. až 14. stol.</a:t>
            </a:r>
          </a:p>
          <a:p>
            <a:pPr marL="457200" indent="-228600" eaLnBrk="1" fontAlgn="auto">
              <a:buFont typeface="StarSymbol"/>
              <a:buNone/>
              <a:tabLst>
                <a:tab pos="914400" algn="l"/>
              </a:tabLst>
              <a:defRPr/>
            </a:pPr>
            <a:r>
              <a:rPr sz="2250"/>
              <a:t>Postupně </a:t>
            </a:r>
            <a:r>
              <a:rPr sz="2250" b="1"/>
              <a:t>zanikly všechny dvojhlásky</a:t>
            </a:r>
            <a:r>
              <a:rPr sz="2250"/>
              <a:t> (diftongy), které byly zděděné z ide. Staré ide. dvojhlásky se měnily buď na jednoduché samohlásky (staré diftongy typu </a:t>
            </a:r>
            <a:r>
              <a:rPr sz="2250" b="1" i="1"/>
              <a:t>ai, oi, ei, am, om, em</a:t>
            </a:r>
            <a:r>
              <a:rPr sz="2250"/>
              <a:t>) anebo na spojení souhláska-samohláska (</a:t>
            </a:r>
            <a:r>
              <a:rPr sz="2250" b="1" i="1"/>
              <a:t>ar, or, er, al, ol, el</a:t>
            </a:r>
            <a:r>
              <a:rPr sz="2250"/>
              <a:t>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marL="228600"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 u="sng"/>
              <a:t>Souhlásková soustava praslovanštiny</a:t>
            </a:r>
          </a:p>
        </p:txBody>
      </p:sp>
      <p:sp>
        <p:nvSpPr>
          <p:cNvPr id="48130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1363" y="2101850"/>
            <a:ext cx="8607425" cy="4821238"/>
          </a:xfrm>
          <a:ln/>
        </p:spPr>
        <p:txBody>
          <a:bodyPr/>
          <a:lstStyle/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Ve srovnání s ide. i s dnešními slov. j. se vyznačuje hlavně tím, že: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1) uplatňuje se </a:t>
            </a:r>
            <a:r>
              <a:rPr lang="cs-CZ" b="1"/>
              <a:t>protiklad měkkých a tvrdých souhlásek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2) má </a:t>
            </a:r>
            <a:r>
              <a:rPr lang="cs-CZ" b="1"/>
              <a:t>menší počet závěrových souhlásek – zanikly aspirované závěrové souhlásky</a:t>
            </a:r>
            <a:r>
              <a:rPr lang="cs-CZ"/>
              <a:t> (slov. </a:t>
            </a:r>
            <a:r>
              <a:rPr lang="cs-CZ" i="1" u="sng"/>
              <a:t>b</a:t>
            </a:r>
            <a:r>
              <a:rPr lang="cs-CZ" i="1"/>
              <a:t>ýti</a:t>
            </a:r>
            <a:r>
              <a:rPr lang="cs-CZ"/>
              <a:t> – indické </a:t>
            </a:r>
            <a:r>
              <a:rPr lang="cs-CZ" i="1" u="sng"/>
              <a:t>bh</a:t>
            </a:r>
            <a:r>
              <a:rPr lang="cs-CZ" i="1"/>
              <a:t>utis</a:t>
            </a:r>
            <a:r>
              <a:rPr lang="cs-CZ"/>
              <a:t>)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Z trojčlenného protikladu 	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 i="1"/>
              <a:t>p – b – bh</a:t>
            </a:r>
            <a:r>
              <a:rPr lang="cs-CZ"/>
              <a:t> se zachoval dvojčlenný protiklad </a:t>
            </a:r>
            <a:r>
              <a:rPr lang="cs-CZ" b="1" i="1"/>
              <a:t>p – b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 i="1"/>
              <a:t>t – d – dh</a:t>
            </a:r>
            <a:r>
              <a:rPr lang="cs-CZ"/>
              <a:t> se zachoval dvojčlenný protiklad </a:t>
            </a:r>
            <a:r>
              <a:rPr lang="cs-CZ" b="1" i="1"/>
              <a:t>t – d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3) </a:t>
            </a:r>
            <a:r>
              <a:rPr lang="cs-CZ" b="1"/>
              <a:t>zaniklo množství velárních souhlásek</a:t>
            </a:r>
            <a:r>
              <a:rPr lang="cs-CZ"/>
              <a:t> (zadopatrové labializované </a:t>
            </a:r>
            <a:r>
              <a:rPr lang="cs-CZ" b="1" i="1"/>
              <a:t>kw, gw, gwh</a:t>
            </a:r>
            <a:r>
              <a:rPr lang="cs-CZ"/>
              <a:t>)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(slov. </a:t>
            </a:r>
            <a:r>
              <a:rPr lang="cs-CZ" i="1" u="sng"/>
              <a:t>k</a:t>
            </a:r>
            <a:r>
              <a:rPr lang="cs-CZ" i="1">
                <a:latin typeface="Times New Roman Cyr" pitchFamily="18" charset="0"/>
              </a:rPr>
              <a:t>ъ</a:t>
            </a:r>
            <a:r>
              <a:rPr lang="cs-CZ" i="1"/>
              <a:t>to</a:t>
            </a:r>
            <a:r>
              <a:rPr lang="cs-CZ"/>
              <a:t> – lat. </a:t>
            </a:r>
            <a:r>
              <a:rPr lang="cs-CZ" i="1" u="sng"/>
              <a:t>qu</a:t>
            </a:r>
            <a:r>
              <a:rPr lang="cs-CZ" i="1"/>
              <a:t>is</a:t>
            </a:r>
            <a:r>
              <a:rPr lang="cs-CZ"/>
              <a:t>, fonet. [kwis])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marL="228600"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 u="sng"/>
              <a:t>Souhlásková soustava praslovanštiny</a:t>
            </a:r>
          </a:p>
        </p:txBody>
      </p:sp>
      <p:sp>
        <p:nvSpPr>
          <p:cNvPr id="50178" name="Zástupný symbol pro text 2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4) veláry </a:t>
            </a:r>
            <a:r>
              <a:rPr lang="cs-CZ" b="1" i="1"/>
              <a:t>k, g, ch</a:t>
            </a:r>
            <a:r>
              <a:rPr lang="cs-CZ"/>
              <a:t> zůstaly </a:t>
            </a:r>
            <a:r>
              <a:rPr lang="cs-CZ" u="sng"/>
              <a:t>nezměněné</a:t>
            </a:r>
            <a:r>
              <a:rPr lang="cs-CZ"/>
              <a:t> jen tehdy, když stály </a:t>
            </a:r>
            <a:r>
              <a:rPr lang="cs-CZ" u="sng"/>
              <a:t>před zadními</a:t>
            </a:r>
            <a:r>
              <a:rPr lang="cs-CZ"/>
              <a:t> samohláskami;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pokud veláry </a:t>
            </a:r>
            <a:r>
              <a:rPr lang="cs-CZ" b="1" i="1"/>
              <a:t>k, g, ch</a:t>
            </a:r>
            <a:r>
              <a:rPr lang="cs-CZ"/>
              <a:t> stály </a:t>
            </a:r>
            <a:r>
              <a:rPr lang="cs-CZ" u="sng"/>
              <a:t>před předními</a:t>
            </a:r>
            <a:r>
              <a:rPr lang="cs-CZ"/>
              <a:t> samohláskami (</a:t>
            </a:r>
            <a:r>
              <a:rPr lang="cs-CZ" b="1" i="1">
                <a:latin typeface="Times New Roman Cyr" pitchFamily="18" charset="0"/>
              </a:rPr>
              <a:t>ь, i, e</a:t>
            </a:r>
            <a:r>
              <a:rPr lang="cs-CZ" b="1" i="1" baseline="12000"/>
              <a:t>n</a:t>
            </a:r>
            <a:r>
              <a:rPr lang="cs-CZ" b="1" i="1"/>
              <a:t>, ě, e</a:t>
            </a:r>
            <a:r>
              <a:rPr lang="cs-CZ"/>
              <a:t>) </a:t>
            </a:r>
            <a:r>
              <a:rPr lang="cs-CZ" u="sng"/>
              <a:t>změnily se</a:t>
            </a:r>
            <a:r>
              <a:rPr lang="cs-CZ"/>
              <a:t> na konsonanty palatalizované, měkké: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228600" algn="ctr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Praslovanská palatalizace: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 i="1"/>
              <a:t>                           </a:t>
            </a:r>
            <a:r>
              <a:rPr lang="cs-CZ" b="1" i="1" u="sng"/>
              <a:t>k 	g 	ch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1. palatalizace	</a:t>
            </a:r>
            <a:r>
              <a:rPr lang="cs-CZ" b="1" i="1"/>
              <a:t>č	ž (dž)	š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2. palatalizace	</a:t>
            </a:r>
            <a:r>
              <a:rPr lang="cs-CZ" b="1" i="1"/>
              <a:t>c	z 	s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3. palatalizace 	</a:t>
            </a:r>
            <a:r>
              <a:rPr lang="cs-CZ" b="1" i="1"/>
              <a:t>c	z 	s</a:t>
            </a:r>
            <a:r>
              <a:rPr lang="cs-CZ"/>
              <a:t> 		(</a:t>
            </a:r>
            <a:r>
              <a:rPr lang="cs-CZ" i="1"/>
              <a:t>vladyčica – vladyka, matica,                                                       cěsarica</a:t>
            </a:r>
            <a:r>
              <a:rPr lang="cs-CZ"/>
              <a:t>)</a:t>
            </a:r>
          </a:p>
          <a:p>
            <a:pPr marL="22860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/>
              <a:t>Baltoslovanská jazyková jednota</a:t>
            </a:r>
          </a:p>
        </p:txBody>
      </p:sp>
      <p:sp>
        <p:nvSpPr>
          <p:cNvPr id="29698" name="Zástupný symbol pro text 2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Slovanské a baltské jazyky se oddělily z indoevropského prajazyka jako jedna celistvá větev.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Baltoslovanské období</a:t>
            </a:r>
            <a:r>
              <a:rPr lang="cs-CZ"/>
              <a:t> – přibližně </a:t>
            </a:r>
            <a:r>
              <a:rPr lang="cs-CZ" b="1"/>
              <a:t>od konce 2. tísíciletí př. n.l.</a:t>
            </a:r>
            <a:r>
              <a:rPr lang="cs-CZ"/>
              <a:t> až do rozdělení této větve na slovanskou a baltskou část (přibl. </a:t>
            </a:r>
            <a:r>
              <a:rPr lang="cs-CZ" b="1"/>
              <a:t>1500 – 1300 př. n. l.</a:t>
            </a:r>
            <a:r>
              <a:rPr lang="cs-CZ"/>
              <a:t>).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V období 1500 – 1300 př. n. l. se baltoslovanský jazykový celek rozštěpil při kontaktu s kmeny lužické kultury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/>
              <a:t>Baltoslovanská jazyková jednota</a:t>
            </a:r>
            <a:br>
              <a:rPr lang="cs-CZ"/>
            </a:br>
            <a:r>
              <a:rPr lang="cs-CZ"/>
              <a:t>Jevy hláskoslovné</a:t>
            </a:r>
          </a:p>
        </p:txBody>
      </p:sp>
      <p:sp>
        <p:nvSpPr>
          <p:cNvPr id="31746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1363" y="2101850"/>
            <a:ext cx="8607425" cy="5357813"/>
          </a:xfrm>
          <a:ln/>
        </p:spPr>
        <p:txBody>
          <a:bodyPr/>
          <a:lstStyle/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O této původní baltoslovanské jednotě svědčí následující shody:</a:t>
            </a:r>
          </a:p>
          <a:p>
            <a:pPr marL="431800" indent="-323850" algn="ctr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Jevy hláskoslovné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1)</a:t>
            </a:r>
            <a:r>
              <a:rPr lang="cs-CZ"/>
              <a:t> za ide. slabičné sonory </a:t>
            </a:r>
            <a:r>
              <a:rPr lang="cs-CZ" b="1" i="1"/>
              <a:t>r, l, m, n</a:t>
            </a:r>
            <a:r>
              <a:rPr lang="cs-CZ"/>
              <a:t> v baltoslov. období vznikly skupiny </a:t>
            </a:r>
            <a:r>
              <a:rPr lang="cs-CZ" b="1" i="1"/>
              <a:t>ir, il, im, in</a:t>
            </a:r>
            <a:r>
              <a:rPr lang="cs-CZ"/>
              <a:t> (anebo </a:t>
            </a:r>
            <a:r>
              <a:rPr lang="cs-CZ" b="1" i="1"/>
              <a:t>ur, ul, um, un</a:t>
            </a:r>
            <a:r>
              <a:rPr lang="cs-CZ"/>
              <a:t> – podle hláskového okolí). Tyto skupiny v baltských j. zůstaly nězměněné, ale v praslovanštině se změnily na: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 i="1"/>
              <a:t>ir, il →</a:t>
            </a:r>
            <a:r>
              <a:rPr lang="cs-CZ" b="1" i="1">
                <a:latin typeface="Times New Roman Cyr" pitchFamily="18" charset="0"/>
              </a:rPr>
              <a:t> ьr, ьl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 i="1"/>
              <a:t>ur, ul → </a:t>
            </a:r>
            <a:r>
              <a:rPr lang="cs-CZ" b="1" i="1">
                <a:latin typeface="Times New Roman Cyr" pitchFamily="18" charset="0"/>
              </a:rPr>
              <a:t>ъ</a:t>
            </a:r>
            <a:r>
              <a:rPr lang="cs-CZ" b="1" i="1"/>
              <a:t>r, </a:t>
            </a:r>
            <a:r>
              <a:rPr lang="cs-CZ" b="1" i="1">
                <a:latin typeface="Times New Roman Cyr" pitchFamily="18" charset="0"/>
              </a:rPr>
              <a:t>ъ</a:t>
            </a:r>
            <a:r>
              <a:rPr lang="cs-CZ" b="1" i="1"/>
              <a:t>l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 i="1"/>
              <a:t>im, in → </a:t>
            </a:r>
            <a:r>
              <a:rPr lang="cs-CZ"/>
              <a:t>nosovka</a:t>
            </a:r>
            <a:r>
              <a:rPr lang="cs-CZ" b="1" i="1"/>
              <a:t> e</a:t>
            </a:r>
            <a:r>
              <a:rPr lang="cs-CZ" b="1" i="1" baseline="12000"/>
              <a:t>n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 i="1"/>
              <a:t>um, un → </a:t>
            </a:r>
            <a:r>
              <a:rPr lang="cs-CZ"/>
              <a:t>nosovka</a:t>
            </a:r>
            <a:r>
              <a:rPr lang="cs-CZ" b="1" i="1"/>
              <a:t> o</a:t>
            </a:r>
            <a:r>
              <a:rPr lang="cs-CZ" b="1" i="1" baseline="12000"/>
              <a:t>n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endParaRPr lang="cs-CZ" b="1" i="1" baseline="12000"/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sz="3200" b="1" i="1" baseline="12000">
                <a:latin typeface="Antique Olive"/>
              </a:rPr>
              <a:t>lit. vilkas  - psl. vъlkъ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/>
              <a:t>Baltoslovanská jazyková jednota</a:t>
            </a:r>
            <a:br>
              <a:rPr lang="cs-CZ"/>
            </a:br>
            <a:r>
              <a:rPr lang="cs-CZ"/>
              <a:t>Jevy hláskoslovné</a:t>
            </a:r>
          </a:p>
        </p:txBody>
      </p:sp>
      <p:sp>
        <p:nvSpPr>
          <p:cNvPr id="33794" name="Zástupný symbol pro text 2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2)</a:t>
            </a:r>
            <a:r>
              <a:rPr lang="cs-CZ"/>
              <a:t> krátké ide. vokály </a:t>
            </a:r>
            <a:r>
              <a:rPr lang="cs-CZ" b="1" i="1"/>
              <a:t>a, o</a:t>
            </a:r>
            <a:r>
              <a:rPr lang="cs-CZ"/>
              <a:t> splynuly v jednu samohlásku – v balt. </a:t>
            </a:r>
            <a:r>
              <a:rPr lang="cs-CZ" b="1" i="1"/>
              <a:t>a</a:t>
            </a:r>
            <a:r>
              <a:rPr lang="cs-CZ"/>
              <a:t>, v slov. </a:t>
            </a:r>
            <a:r>
              <a:rPr lang="cs-CZ" b="1" i="1"/>
              <a:t>o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Př.: lit. </a:t>
            </a:r>
            <a:r>
              <a:rPr lang="cs-CZ" i="1"/>
              <a:t>ašis</a:t>
            </a:r>
            <a:r>
              <a:rPr lang="cs-CZ"/>
              <a:t> – psl. </a:t>
            </a:r>
            <a:r>
              <a:rPr lang="cs-CZ" i="1"/>
              <a:t>os</a:t>
            </a:r>
            <a:r>
              <a:rPr lang="cs-CZ" i="1">
                <a:latin typeface="Times New Roman Cyr" pitchFamily="18" charset="0"/>
              </a:rPr>
              <a:t>ь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3)</a:t>
            </a:r>
            <a:r>
              <a:rPr lang="cs-CZ"/>
              <a:t> zánik ide. </a:t>
            </a:r>
            <a:r>
              <a:rPr lang="cs-CZ" i="1"/>
              <a:t>šva</a:t>
            </a:r>
            <a:r>
              <a:rPr lang="cs-CZ"/>
              <a:t> (splynutí s jinými samohláskami) v slabikách uvnitř slova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ide. </a:t>
            </a:r>
            <a:r>
              <a:rPr lang="cs-CZ" i="1"/>
              <a:t>šva 1</a:t>
            </a:r>
            <a:r>
              <a:rPr lang="cs-CZ"/>
              <a:t> – splynulo v psl. s </a:t>
            </a:r>
            <a:r>
              <a:rPr lang="cs-CZ" b="1" i="1"/>
              <a:t>o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ide. </a:t>
            </a:r>
            <a:r>
              <a:rPr lang="cs-CZ" i="1"/>
              <a:t>šva 2</a:t>
            </a:r>
            <a:r>
              <a:rPr lang="cs-CZ"/>
              <a:t> v baltoslov. období se změnilo na </a:t>
            </a:r>
            <a:r>
              <a:rPr lang="cs-CZ" b="1" i="1"/>
              <a:t>i</a:t>
            </a:r>
            <a:r>
              <a:rPr lang="cs-CZ"/>
              <a:t> anebo </a:t>
            </a:r>
            <a:r>
              <a:rPr lang="cs-CZ" b="1" i="1"/>
              <a:t>u</a:t>
            </a:r>
            <a:r>
              <a:rPr lang="cs-CZ"/>
              <a:t> a potom v psl. na </a:t>
            </a:r>
            <a:r>
              <a:rPr lang="cs-CZ" b="1" i="1">
                <a:latin typeface="Times New Roman Cyr" pitchFamily="18" charset="0"/>
              </a:rPr>
              <a:t>ь</a:t>
            </a:r>
            <a:r>
              <a:rPr lang="cs-CZ"/>
              <a:t> nebo </a:t>
            </a:r>
            <a:r>
              <a:rPr lang="cs-CZ" b="1" i="1">
                <a:latin typeface="Times New Roman Cyr" pitchFamily="18" charset="0"/>
              </a:rPr>
              <a:t>ъ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endParaRPr lang="cs-CZ" b="1" i="1">
              <a:latin typeface="Times New Roman Cyr" pitchFamily="18" charset="0"/>
            </a:endParaRP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 i="1">
                <a:latin typeface="Times New Roman Cyr" pitchFamily="18" charset="0"/>
              </a:rPr>
              <a:t>stind.  duhita – lit. dukte – psl. dъšti – č. dcera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/>
              <a:t>Baltoslovanská jazyková jednota</a:t>
            </a:r>
            <a:br>
              <a:rPr lang="cs-CZ"/>
            </a:br>
            <a:r>
              <a:rPr lang="cs-CZ"/>
              <a:t>Jevy tvaroslovné</a:t>
            </a:r>
          </a:p>
        </p:txBody>
      </p:sp>
      <p:sp>
        <p:nvSpPr>
          <p:cNvPr id="35842" name="Zástupný symbol pro text 2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V deklinaci substantiv – vytvořili se některé nové pádové koncovky: instr. sg. m.-n : koncovka s elementem</a:t>
            </a:r>
            <a:r>
              <a:rPr lang="cs-CZ" b="1" i="1"/>
              <a:t> -m-</a:t>
            </a:r>
            <a:r>
              <a:rPr lang="cs-CZ"/>
              <a:t> místo ide.</a:t>
            </a:r>
            <a:r>
              <a:rPr lang="cs-CZ" b="1" i="1"/>
              <a:t> -bh-</a:t>
            </a:r>
            <a:r>
              <a:rPr lang="cs-CZ"/>
              <a:t>:lit. s</a:t>
            </a:r>
            <a:r>
              <a:rPr lang="cs-CZ">
                <a:latin typeface="Times New Roman Baltic" pitchFamily="18" charset="0"/>
              </a:rPr>
              <a:t>ū</a:t>
            </a:r>
            <a:r>
              <a:rPr lang="cs-CZ"/>
              <a:t>numi – pls. synъmь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Složená deklinace adjektiv se vytvořila připojením anaforického zájmena ٭</a:t>
            </a:r>
            <a:r>
              <a:rPr lang="cs-CZ" b="1" i="1"/>
              <a:t>jo, ja, je</a:t>
            </a:r>
            <a:r>
              <a:rPr lang="cs-CZ"/>
              <a:t> k jmennému tvaru adjektiva. Obě části se skloňovaly, byly v kongruentním tvaru s určujícím substantivem. Postupem času: došlo k odstranění introflexe, flektivní koncovky se uplatňovali už jen na konci slova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Stará demonstrativní zájmena ٭</a:t>
            </a:r>
            <a:r>
              <a:rPr lang="ar-SA" b="1" i="1"/>
              <a:t>so, sā</a:t>
            </a:r>
            <a:r>
              <a:rPr lang="ar-SA"/>
              <a:t> byla nahrazena tvary s elementem </a:t>
            </a:r>
            <a:r>
              <a:rPr lang="ar-SA" b="1" i="1"/>
              <a:t>-t- </a:t>
            </a:r>
            <a:r>
              <a:rPr lang="ar-SA"/>
              <a:t>, lit. tas, ta – psl. tъ, ta, to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/>
              <a:t>Baltoslovanská jazyková jednota</a:t>
            </a:r>
            <a:br>
              <a:rPr lang="cs-CZ"/>
            </a:br>
            <a:r>
              <a:rPr lang="cs-CZ"/>
              <a:t>Jevy syntaktické</a:t>
            </a:r>
          </a:p>
        </p:txBody>
      </p:sp>
      <p:sp>
        <p:nvSpPr>
          <p:cNvPr id="37890" name="Zástupný symbol pro text 2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Predikativní instrumentál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Genitiv záporový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Vazby dativu absolutního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Užiti genitivu po supinu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endParaRPr lang="cs-CZ"/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endParaRPr lang="cs-CZ"/>
          </a:p>
          <a:p>
            <a:pPr marL="431800" indent="-323850" algn="ctr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Slovní zásoba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Víc než 1600 lexikálních shod mezi balt. a slov.j.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Lit. liepa – slov. lipa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Lit ranka – psl. ro</a:t>
            </a:r>
            <a:r>
              <a:rPr lang="cs-CZ" b="1" i="1" baseline="12000"/>
              <a:t>n</a:t>
            </a:r>
            <a:r>
              <a:rPr lang="cs-CZ"/>
              <a:t>ka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Lit. geležis – psl. želězo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Lit. galva – psl. golva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/>
              <a:t>Praslovanština</a:t>
            </a:r>
          </a:p>
        </p:txBody>
      </p:sp>
      <p:sp>
        <p:nvSpPr>
          <p:cNvPr id="39938" name="Zástupný symbol pro text 2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 i="1"/>
              <a:t>Praslovanština</a:t>
            </a:r>
            <a:r>
              <a:rPr lang="cs-CZ"/>
              <a:t> – původní společný jazyk, kterým mluvili předci dnešních Slovanů ve své pravlasti od doby oddělení od původní ide. etnické a jazykové oblasti přes oddělení z baltoslovanské etn. a jazykové oblasti až po dobu odchodu Slovanů z pravlasti v prvních stoletích n.l.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endParaRPr lang="cs-CZ"/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Není písemně doložena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Pro badatelské účely ji rekonstruujeme historickosrovnávací metodou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Rozpad psl. jazykové jednoty: od 2. pol. 1. st. n. l.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>
              <a:buClr>
                <a:srgbClr val="000000"/>
              </a:buClr>
              <a:buSzPct val="45000"/>
              <a:buFont typeface="StarSymbol"/>
              <a:buChar char=""/>
            </a:pPr>
            <a:endParaRPr lang="cs-CZ"/>
          </a:p>
        </p:txBody>
      </p:sp>
      <p:sp>
        <p:nvSpPr>
          <p:cNvPr id="41986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1363" y="2101850"/>
            <a:ext cx="8607425" cy="4775200"/>
          </a:xfrm>
          <a:ln/>
        </p:spPr>
        <p:txBody>
          <a:bodyPr/>
          <a:lstStyle/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Praslovanské období se dělí na: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 b="1"/>
              <a:t>1) dobu do zániku zavřených slabik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1.1.období po rozpadu ide.jazyka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1.2.baltoslovanské období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1.3.období rozpadu psl. Jednoty až do doby zániku zavřených slabik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Toto období: psl. se vyvíjela jako relativně jednotný jazykový útvar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2) </a:t>
            </a:r>
            <a:r>
              <a:rPr lang="cs-CZ" b="1"/>
              <a:t>zánik zavřených slabik</a:t>
            </a:r>
            <a:r>
              <a:rPr lang="cs-CZ"/>
              <a:t> – způsobil monoftongizaci diftongů, vznik nosovek, metatezi likvid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/>
              <a:t>Toto období: rozpad psl. a formování jednotlivých etnických jazyků  , vytvořila se nejstarší nářeční diferenciace psl. a tím byly položeny základy pro pozdější rozdělení slov. j. do dvou a poté do tří velkých jazykových skupin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>
              <a:buClr>
                <a:srgbClr val="000000"/>
              </a:buClr>
              <a:buSzPct val="45000"/>
              <a:buFont typeface="StarSymbol"/>
              <a:buNone/>
            </a:pPr>
            <a:r>
              <a:rPr lang="cs-CZ" u="sng"/>
              <a:t>Samohlásková soustava praslovanštiny</a:t>
            </a:r>
          </a:p>
        </p:txBody>
      </p:sp>
      <p:sp>
        <p:nvSpPr>
          <p:cNvPr id="44034" name="Zástupný symbol pro text 2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Ve srovnání s ide i s dnešními slov. j. se vyznačuje hlavně tím, že: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1) má mnohem více samohlásek,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2) každá zadní samohláska měla přední, měkký protiklad,</a:t>
            </a:r>
          </a:p>
          <a:p>
            <a:pPr marL="431800" indent="-323850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/>
              <a:t>3) fonologicky nevyužívá kvantitu</a:t>
            </a:r>
          </a:p>
          <a:p>
            <a:pPr marL="431800" indent="-323850" algn="ctr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u="sng"/>
              <a:t>přední 		– 	  zadní</a:t>
            </a:r>
          </a:p>
          <a:p>
            <a:pPr marL="431800" indent="-323850" algn="ctr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i                    y                 u</a:t>
            </a:r>
          </a:p>
          <a:p>
            <a:pPr marL="431800" indent="-323850" algn="ctr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>
                <a:latin typeface="Times New Roman Cyr" pitchFamily="18" charset="0"/>
              </a:rPr>
              <a:t>ь</a:t>
            </a:r>
            <a:r>
              <a:rPr lang="cs-CZ" b="1"/>
              <a:t>	  	                      </a:t>
            </a:r>
            <a:r>
              <a:rPr lang="cs-CZ" b="1">
                <a:latin typeface="Times New Roman Cyr" pitchFamily="18" charset="0"/>
              </a:rPr>
              <a:t>ъ</a:t>
            </a:r>
          </a:p>
          <a:p>
            <a:pPr marL="431800" indent="-323850" algn="ctr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e</a:t>
            </a:r>
            <a:r>
              <a:rPr lang="cs-CZ" b="1" baseline="12000"/>
              <a:t>n</a:t>
            </a:r>
            <a:r>
              <a:rPr lang="cs-CZ" b="1"/>
              <a:t> 	 	          o</a:t>
            </a:r>
            <a:r>
              <a:rPr lang="cs-CZ" b="1" baseline="12000"/>
              <a:t>n</a:t>
            </a:r>
          </a:p>
          <a:p>
            <a:pPr marL="431800" indent="-323850" algn="ctr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e           o</a:t>
            </a:r>
          </a:p>
          <a:p>
            <a:pPr marL="431800" indent="-323850" algn="ctr" eaLnBrk="1">
              <a:buClr>
                <a:srgbClr val="0E594D"/>
              </a:buClr>
              <a:buSzPct val="45000"/>
              <a:buFont typeface="StarSymbol"/>
              <a:buNone/>
            </a:pPr>
            <a:r>
              <a:rPr lang="cs-CZ" b="1"/>
              <a:t>ě   a</a:t>
            </a:r>
          </a:p>
          <a:p>
            <a:pPr marL="431800" indent="-323850" algn="ctr" eaLnBrk="1">
              <a:buClr>
                <a:srgbClr val="0E594D"/>
              </a:buClr>
              <a:buSzPct val="45000"/>
              <a:buFont typeface="StarSymbol"/>
              <a:buNone/>
            </a:pPr>
            <a:endParaRPr lang="cs-CZ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cool">
  <a:themeElements>
    <a:clrScheme name="lyt-cool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yt-cool">
      <a:majorFont>
        <a:latin typeface="Albany"/>
        <a:ea typeface="Arial Unicode MS"/>
        <a:cs typeface="Tahoma"/>
      </a:majorFont>
      <a:minorFont>
        <a:latin typeface="Albany"/>
        <a:ea typeface="Arial Unicode MS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yt-cool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430</Words>
  <Application>Microsoft Office PowerPoint</Application>
  <PresentationFormat>Vlastní</PresentationFormat>
  <Paragraphs>97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Výchozí</vt:lpstr>
      <vt:lpstr>lyt-cool</vt:lpstr>
      <vt:lpstr>Prezentace aplikace PowerPoint</vt:lpstr>
      <vt:lpstr>Baltoslovanská jazyková jednota</vt:lpstr>
      <vt:lpstr>Baltoslovanská jazyková jednota Jevy hláskoslovné</vt:lpstr>
      <vt:lpstr>Baltoslovanská jazyková jednota Jevy hláskoslovné</vt:lpstr>
      <vt:lpstr>Baltoslovanská jazyková jednota Jevy tvaroslovné</vt:lpstr>
      <vt:lpstr>Baltoslovanská jazyková jednota Jevy syntaktické</vt:lpstr>
      <vt:lpstr>Praslovanština</vt:lpstr>
      <vt:lpstr>Prezentace aplikace PowerPoint</vt:lpstr>
      <vt:lpstr>Samohlásková soustava praslovanštiny</vt:lpstr>
      <vt:lpstr>Prezentace aplikace PowerPoint</vt:lpstr>
      <vt:lpstr>Souhlásková soustava praslovanštiny</vt:lpstr>
      <vt:lpstr>Souhlásková soustava praslovanštiny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Elena Krejčová</dc:creator>
  <cp:lastModifiedBy>Elena Krejčová</cp:lastModifiedBy>
  <cp:revision>19</cp:revision>
  <dcterms:created xsi:type="dcterms:W3CDTF">2012-11-01T08:39:37Z</dcterms:created>
  <dcterms:modified xsi:type="dcterms:W3CDTF">2013-04-05T05:56:24Z</dcterms:modified>
</cp:coreProperties>
</file>