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28. 4. 2015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876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28. 4. 2015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607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28. 4. 2015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1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28. 4. 2015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381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28. 4. 2015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568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28. 4. 2015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343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28. 4. 2015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7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28. 4. 2015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819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28. 4. 2015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272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28. 4. 2015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287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28. 4. 2015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062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3483F-90F8-4683-A2A3-FD0DBED4FF9A}" type="datetimeFigureOut">
              <a:rPr lang="cs-CZ" smtClean="0"/>
              <a:t>28. 4. 2015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554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FF0000"/>
                </a:solidFill>
              </a:rPr>
              <a:t>Portugu</a:t>
            </a:r>
            <a:r>
              <a:rPr lang="pt-PT" b="1" smtClean="0">
                <a:solidFill>
                  <a:srgbClr val="FF0000"/>
                </a:solidFill>
              </a:rPr>
              <a:t>ês Clássico</a:t>
            </a:r>
            <a:br>
              <a:rPr lang="pt-PT" b="1" smtClean="0">
                <a:solidFill>
                  <a:srgbClr val="FF0000"/>
                </a:solidFill>
              </a:rPr>
            </a:br>
            <a:r>
              <a:rPr lang="pt-PT" b="1" smtClean="0">
                <a:solidFill>
                  <a:srgbClr val="FF0000"/>
                </a:solidFill>
              </a:rPr>
              <a:t>séculos XVI e XVIII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b="1" smtClean="0"/>
              <a:t>Esperança Cardeira </a:t>
            </a:r>
          </a:p>
          <a:p>
            <a:r>
              <a:rPr lang="pt-PT" smtClean="0"/>
              <a:t>pp. 69-74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335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século XVII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b="1" smtClean="0"/>
              <a:t>A Europa </a:t>
            </a:r>
            <a:r>
              <a:rPr lang="pt-PT" smtClean="0"/>
              <a:t>descobre o pensamento de </a:t>
            </a:r>
            <a:r>
              <a:rPr lang="pt-PT" i="1" smtClean="0"/>
              <a:t>Galileu, Descartes, Pascal, Espinosa, Leibniz, Newton</a:t>
            </a:r>
            <a:r>
              <a:rPr lang="pt-PT" smtClean="0"/>
              <a:t>. Mas em Portugal, o ensino foi entregue aos </a:t>
            </a:r>
            <a:r>
              <a:rPr lang="pt-PT" b="1" smtClean="0"/>
              <a:t>jesuítas</a:t>
            </a:r>
            <a:r>
              <a:rPr lang="pt-PT" smtClean="0"/>
              <a:t>, que não acompanha esta emancipação. A inquisição que </a:t>
            </a:r>
            <a:r>
              <a:rPr lang="pt-PT" b="1" smtClean="0"/>
              <a:t>combate a heresia</a:t>
            </a:r>
            <a:r>
              <a:rPr lang="pt-PT" smtClean="0"/>
              <a:t>, </a:t>
            </a:r>
            <a:r>
              <a:rPr lang="pt-PT" b="1" smtClean="0"/>
              <a:t>domina o pensamento científico</a:t>
            </a:r>
            <a:r>
              <a:rPr lang="pt-PT" smtClean="0"/>
              <a:t> .</a:t>
            </a:r>
          </a:p>
          <a:p>
            <a:pPr marL="0" indent="0">
              <a:buNone/>
            </a:pPr>
            <a:r>
              <a:rPr lang="pt-PT" smtClean="0"/>
              <a:t>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025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Literatura monástica e mística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smtClean="0"/>
              <a:t>Nos finais do século XVI e durante todo o século XVII, a cultura retorna à Igreja, facto que contribui para um desenvolvimento da </a:t>
            </a:r>
            <a:r>
              <a:rPr lang="pt-PT" b="1" smtClean="0"/>
              <a:t>literatura monástica</a:t>
            </a:r>
            <a:r>
              <a:rPr lang="pt-PT" smtClean="0"/>
              <a:t>, de uma </a:t>
            </a:r>
            <a:r>
              <a:rPr lang="pt-PT" b="1" smtClean="0"/>
              <a:t>poesia mística </a:t>
            </a:r>
            <a:r>
              <a:rPr lang="pt-PT" smtClean="0"/>
              <a:t>e a </a:t>
            </a:r>
            <a:r>
              <a:rPr lang="pt-PT" b="1" smtClean="0"/>
              <a:t>arte da oratória</a:t>
            </a:r>
            <a:r>
              <a:rPr lang="pt-PT" smtClean="0"/>
              <a:t>.  (Padre António Vieira). </a:t>
            </a:r>
          </a:p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endParaRPr lang="cs-CZ" smtClean="0"/>
          </a:p>
          <a:p>
            <a:pPr marL="0" indent="0" algn="ctr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544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representantes 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b="1" smtClean="0"/>
          </a:p>
          <a:p>
            <a:r>
              <a:rPr lang="pt-PT" b="1" smtClean="0"/>
              <a:t>literatura monástica</a:t>
            </a:r>
            <a:r>
              <a:rPr lang="pt-PT" smtClean="0"/>
              <a:t>: Heitor Pinto, Amador Arrais, Tomé de Jesus, Manuel Bernardes</a:t>
            </a:r>
          </a:p>
          <a:p>
            <a:endParaRPr lang="pt-PT" smtClean="0"/>
          </a:p>
          <a:p>
            <a:r>
              <a:rPr lang="pt-PT" b="1" smtClean="0"/>
              <a:t>poesia mística</a:t>
            </a:r>
            <a:r>
              <a:rPr lang="pt-PT" smtClean="0"/>
              <a:t>: Diogo Bernadres</a:t>
            </a:r>
          </a:p>
          <a:p>
            <a:endParaRPr lang="pt-PT" smtClean="0"/>
          </a:p>
          <a:p>
            <a:r>
              <a:rPr lang="pt-PT" b="1" smtClean="0"/>
              <a:t>arte da oratória</a:t>
            </a:r>
            <a:r>
              <a:rPr lang="pt-PT" smtClean="0"/>
              <a:t>.  (Padre António Vieira)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217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proibições inquisitoriais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PT" smtClean="0"/>
              <a:t>Das proibições inquisitoriais e da integração em Espanha resulta um </a:t>
            </a:r>
            <a:r>
              <a:rPr lang="pt-PT" b="1" smtClean="0"/>
              <a:t>interesse crescente </a:t>
            </a:r>
            <a:r>
              <a:rPr lang="pt-PT" smtClean="0"/>
              <a:t>pela </a:t>
            </a:r>
            <a:r>
              <a:rPr lang="pt-PT" b="1" smtClean="0"/>
              <a:t>língua e pela literatura castelhana</a:t>
            </a:r>
            <a:r>
              <a:rPr lang="pt-PT" smtClean="0"/>
              <a:t>, que muitas vezes originou uma </a:t>
            </a:r>
            <a:r>
              <a:rPr lang="pt-PT" b="1" smtClean="0"/>
              <a:t>situação de bilinguismo</a:t>
            </a:r>
            <a:r>
              <a:rPr lang="pt-PT" smtClean="0"/>
              <a:t>. Este bilinguismo, contudo, não constituiu ameaça para a língua portuguesa, já solidamente identificada com a nacionalidade.  O castelhano dos portugueses era carregado de lusismos, quer no léxico, quer na morfologia e na sintaxe.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574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smtClean="0">
                <a:solidFill>
                  <a:srgbClr val="FF0000"/>
                </a:solidFill>
              </a:rPr>
              <a:t>novos géneros literários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 smtClean="0"/>
          </a:p>
          <a:p>
            <a:pPr marL="0" indent="0">
              <a:buNone/>
            </a:pPr>
            <a:r>
              <a:rPr lang="pt-PT" smtClean="0"/>
              <a:t>desenvolve-se a </a:t>
            </a:r>
            <a:r>
              <a:rPr lang="pt-PT" b="1" smtClean="0"/>
              <a:t>novela sentimental </a:t>
            </a:r>
            <a:r>
              <a:rPr lang="pt-PT" smtClean="0"/>
              <a:t>e o </a:t>
            </a:r>
            <a:r>
              <a:rPr lang="pt-PT" b="1" smtClean="0"/>
              <a:t>teatro</a:t>
            </a:r>
            <a:r>
              <a:rPr lang="pt-PT" smtClean="0"/>
              <a:t> (Chiado, Prestes, António Ferreira,  Ferreira de Vasconcelos)</a:t>
            </a:r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r>
              <a:rPr lang="pt-PT" smtClean="0"/>
              <a:t>reúnem-se as </a:t>
            </a:r>
            <a:r>
              <a:rPr lang="pt-PT" b="1" smtClean="0"/>
              <a:t>academias de intelectuais</a:t>
            </a:r>
            <a:r>
              <a:rPr lang="pt-PT" smtClean="0"/>
              <a:t>, o povo diverte-se com o </a:t>
            </a:r>
            <a:r>
              <a:rPr lang="pt-PT" b="1" smtClean="0"/>
              <a:t>teatro de cordel (de cordel – relativo ao povo, popular)</a:t>
            </a:r>
            <a:r>
              <a:rPr lang="pt-PT" smtClean="0"/>
              <a:t>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104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historiografia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smtClean="0"/>
              <a:t>desenvolvida e mantida por: </a:t>
            </a:r>
          </a:p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smtClean="0"/>
              <a:t>Diogo do Couto, Damião de Góis, Gaspar Correia, Bernardo de Brito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 smtClean="0"/>
              <a:t>surgem também </a:t>
            </a:r>
            <a:r>
              <a:rPr lang="pt-PT" b="1" smtClean="0"/>
              <a:t>relatos de viagens e naufrágios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1614723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O momento de Ouro 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smtClean="0"/>
              <a:t>epopeia de </a:t>
            </a:r>
            <a:r>
              <a:rPr lang="pt-PT" b="1" smtClean="0"/>
              <a:t>Luís de Camões</a:t>
            </a:r>
          </a:p>
          <a:p>
            <a:pPr marL="0" indent="0" algn="ctr">
              <a:buNone/>
            </a:pPr>
            <a:r>
              <a:rPr lang="pt-PT" b="1" smtClean="0"/>
              <a:t>Sá de Miranda</a:t>
            </a:r>
          </a:p>
          <a:p>
            <a:pPr marL="0" indent="0" algn="ctr">
              <a:buNone/>
            </a:pPr>
            <a:r>
              <a:rPr lang="pt-PT" smtClean="0"/>
              <a:t>prosa de padre  </a:t>
            </a:r>
            <a:r>
              <a:rPr lang="pt-PT" b="1" smtClean="0"/>
              <a:t>Vieira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 smtClean="0"/>
              <a:t>elaboração linguística e literária atinge o seu </a:t>
            </a:r>
            <a:r>
              <a:rPr lang="pt-PT" b="1" smtClean="0"/>
              <a:t>momento de ouro</a:t>
            </a:r>
            <a:r>
              <a:rPr lang="pt-PT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59001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smtClean="0">
                <a:solidFill>
                  <a:srgbClr val="FFFF00"/>
                </a:solidFill>
              </a:rPr>
              <a:t>características da Língua e da Literatura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 smtClean="0"/>
              <a:t>Língua</a:t>
            </a:r>
          </a:p>
          <a:p>
            <a:pPr lvl="1"/>
            <a:r>
              <a:rPr lang="pt-PT" smtClean="0"/>
              <a:t> serve para objectivos </a:t>
            </a:r>
            <a:r>
              <a:rPr lang="pt-PT" b="1" smtClean="0"/>
              <a:t>estéticos</a:t>
            </a:r>
          </a:p>
          <a:p>
            <a:pPr lvl="1"/>
            <a:r>
              <a:rPr lang="pt-PT" smtClean="0"/>
              <a:t> harmoniza-se com o </a:t>
            </a:r>
            <a:r>
              <a:rPr lang="pt-PT" b="1" smtClean="0"/>
              <a:t>pensamento </a:t>
            </a:r>
          </a:p>
          <a:p>
            <a:pPr lvl="1"/>
            <a:r>
              <a:rPr lang="pt-PT"/>
              <a:t> </a:t>
            </a:r>
            <a:r>
              <a:rPr lang="pt-PT" smtClean="0"/>
              <a:t>tem </a:t>
            </a:r>
            <a:r>
              <a:rPr lang="pt-PT" b="1" smtClean="0"/>
              <a:t>ritmo, musicalidade</a:t>
            </a:r>
          </a:p>
          <a:p>
            <a:pPr lvl="1"/>
            <a:r>
              <a:rPr lang="pt-PT" b="1" smtClean="0"/>
              <a:t>expressividade</a:t>
            </a:r>
          </a:p>
          <a:p>
            <a:r>
              <a:rPr lang="pt-PT" smtClean="0"/>
              <a:t>Literatura</a:t>
            </a:r>
          </a:p>
          <a:p>
            <a:pPr lvl="1"/>
            <a:r>
              <a:rPr lang="pt-PT" b="1" smtClean="0"/>
              <a:t>exuberante e grandiosa</a:t>
            </a:r>
          </a:p>
          <a:p>
            <a:pPr lvl="1"/>
            <a:r>
              <a:rPr lang="pt-PT" b="1" smtClean="0"/>
              <a:t>trocadihos, antíteses, paralelismos, aliterações, hipérboles</a:t>
            </a:r>
          </a:p>
        </p:txBody>
      </p:sp>
    </p:spTree>
    <p:extLst>
      <p:ext uri="{BB962C8B-B14F-4D97-AF65-F5344CB8AC3E}">
        <p14:creationId xmlns:p14="http://schemas.microsoft.com/office/powerpoint/2010/main" val="785478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o contributo à língua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smtClean="0"/>
              <a:t>construção frásica que imita a latina</a:t>
            </a:r>
          </a:p>
          <a:p>
            <a:r>
              <a:rPr lang="pt-PT" smtClean="0"/>
              <a:t>abundância de </a:t>
            </a:r>
            <a:r>
              <a:rPr lang="pt-PT" b="1" smtClean="0"/>
              <a:t>subordinação</a:t>
            </a:r>
          </a:p>
          <a:p>
            <a:r>
              <a:rPr lang="pt-PT" smtClean="0"/>
              <a:t>os </a:t>
            </a:r>
            <a:r>
              <a:rPr lang="pt-PT" b="1" smtClean="0"/>
              <a:t>latinismos</a:t>
            </a:r>
            <a:r>
              <a:rPr lang="pt-PT" smtClean="0"/>
              <a:t> enriquecem o acervo lexical: </a:t>
            </a:r>
            <a:r>
              <a:rPr lang="pt-PT" i="1" smtClean="0"/>
              <a:t>ebúrneo, indómito, inopinado, altíssono, arquétipo, hemisfério, </a:t>
            </a:r>
          </a:p>
          <a:p>
            <a:r>
              <a:rPr lang="pt-PT" smtClean="0"/>
              <a:t>superlativos em em</a:t>
            </a:r>
            <a:r>
              <a:rPr lang="pt-PT" i="1" smtClean="0"/>
              <a:t> </a:t>
            </a:r>
            <a:r>
              <a:rPr lang="pt-PT" b="1" i="1" smtClean="0"/>
              <a:t>–érrimo</a:t>
            </a:r>
          </a:p>
          <a:p>
            <a:r>
              <a:rPr lang="pt-PT" smtClean="0"/>
              <a:t>adjectivos em </a:t>
            </a:r>
            <a:r>
              <a:rPr lang="pt-PT" b="1" i="1" smtClean="0"/>
              <a:t>–fero </a:t>
            </a:r>
          </a:p>
          <a:p>
            <a:r>
              <a:rPr lang="pt-PT" b="1" smtClean="0"/>
              <a:t>eliminação</a:t>
            </a:r>
            <a:r>
              <a:rPr lang="pt-PT" smtClean="0"/>
              <a:t> de termos do </a:t>
            </a:r>
            <a:r>
              <a:rPr lang="pt-PT" b="1" smtClean="0"/>
              <a:t>Português Antigo</a:t>
            </a:r>
            <a:r>
              <a:rPr lang="pt-PT" smtClean="0"/>
              <a:t>: </a:t>
            </a:r>
          </a:p>
          <a:p>
            <a:pPr marL="400050" lvl="1" indent="0">
              <a:buNone/>
            </a:pPr>
            <a:r>
              <a:rPr lang="pt-PT" smtClean="0"/>
              <a:t>contrario – contrário, marteiro – martírio, seenço- - silêncio, avondar – abundar, dino – digno</a:t>
            </a:r>
          </a:p>
          <a:p>
            <a:pPr marL="457200" indent="-45720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0964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sistema consonântico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 smtClean="0"/>
              <a:t>o sistema de sibilantes reduziu-se. As sibilantes ápico-alveolares grafadas como s, ss, evoluiram-se no sentido do desafricamento. </a:t>
            </a:r>
            <a:r>
              <a:rPr lang="pt-PT" b="1" smtClean="0"/>
              <a:t>Perdeu-se o leve chiamento </a:t>
            </a:r>
            <a:r>
              <a:rPr lang="pt-PT" smtClean="0"/>
              <a:t>/</a:t>
            </a:r>
            <a:r>
              <a:rPr lang="cs-CZ" smtClean="0"/>
              <a:t>š,ž – s,</a:t>
            </a:r>
            <a:r>
              <a:rPr lang="pt-PT" smtClean="0"/>
              <a:t>z/ e também o </a:t>
            </a:r>
            <a:r>
              <a:rPr lang="pt-PT" b="1" smtClean="0"/>
              <a:t>elemento oclusivo inicial </a:t>
            </a:r>
            <a:r>
              <a:rPr lang="pt-PT" smtClean="0"/>
              <a:t>/ts – s/. </a:t>
            </a:r>
          </a:p>
          <a:p>
            <a:r>
              <a:rPr lang="pt-PT" smtClean="0"/>
              <a:t>Mas, no Português Antigo, a correspondência entre a grafia e a etimologia era quase sistemática. Com o novo sistema, contudo, surge uma confusão, instabilidade do sistema, oscilações na grafia.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663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O português clássico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PT" smtClean="0"/>
              <a:t>O Português clássico é o reflexo de uma profunda mudança de mentalidade, enformada pelo </a:t>
            </a:r>
            <a:r>
              <a:rPr lang="pt-PT" b="1" smtClean="0"/>
              <a:t>Renascimeno</a:t>
            </a:r>
            <a:r>
              <a:rPr lang="pt-PT" smtClean="0"/>
              <a:t> e pelos </a:t>
            </a:r>
            <a:r>
              <a:rPr lang="pt-PT" b="1" smtClean="0"/>
              <a:t>Descobrimentos</a:t>
            </a:r>
            <a:r>
              <a:rPr lang="pt-PT" smtClean="0"/>
              <a:t>, mas também pela </a:t>
            </a:r>
            <a:r>
              <a:rPr lang="pt-PT" b="1" smtClean="0"/>
              <a:t>Inquisição</a:t>
            </a:r>
            <a:r>
              <a:rPr lang="pt-PT" smtClean="0"/>
              <a:t>. </a:t>
            </a:r>
          </a:p>
          <a:p>
            <a:r>
              <a:rPr lang="pt-PT" smtClean="0"/>
              <a:t>Prolonga-se até ao final do século </a:t>
            </a:r>
            <a:r>
              <a:rPr lang="pt-PT" b="1" smtClean="0"/>
              <a:t>XVII</a:t>
            </a:r>
          </a:p>
          <a:p>
            <a:r>
              <a:rPr lang="pt-PT" smtClean="0"/>
              <a:t>Corresponde à </a:t>
            </a:r>
            <a:r>
              <a:rPr lang="pt-PT" b="1" smtClean="0"/>
              <a:t>fixação de um modelo linguístico</a:t>
            </a:r>
            <a:r>
              <a:rPr lang="pt-PT" smtClean="0"/>
              <a:t>, a norma, e de uma isntituição social, </a:t>
            </a:r>
            <a:r>
              <a:rPr lang="pt-PT" b="1" smtClean="0"/>
              <a:t>o idioma nacional</a:t>
            </a:r>
            <a:r>
              <a:rPr lang="pt-PT" smtClean="0"/>
              <a:t>. </a:t>
            </a:r>
          </a:p>
          <a:p>
            <a:r>
              <a:rPr lang="pt-PT" smtClean="0"/>
              <a:t>A língua torna-se objecto de estudo, manifestação estética, expressão do sentimento de nacionalidade e instrumento de coesão. </a:t>
            </a:r>
          </a:p>
          <a:p>
            <a:r>
              <a:rPr lang="pt-PT" b="1" smtClean="0"/>
              <a:t>A Corte, a Capital e a Igreja </a:t>
            </a:r>
            <a:r>
              <a:rPr lang="pt-PT" smtClean="0"/>
              <a:t>concentram a cultura</a:t>
            </a:r>
          </a:p>
          <a:p>
            <a:r>
              <a:rPr lang="pt-PT" smtClean="0"/>
              <a:t>O ensino, a disciplina gramatical, o desenvolvimento da literatura e a imprensa consolidam </a:t>
            </a:r>
            <a:r>
              <a:rPr lang="pt-PT" b="1" smtClean="0"/>
              <a:t>o padrão linguístico</a:t>
            </a:r>
            <a:r>
              <a:rPr lang="pt-PT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566668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sistema de sibilantes de hoje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smtClean="0"/>
              <a:t>Actualmente, a realização antiga ainda permaneceu em alguns dialectos.  Há regiões em que se conservaram apenas as sibilantes ápico-alveolares, há outras em que só existem as predorsodentais e ainda existem tais regiões em que  se mantêm ambas aspossibilidades. Também encontramos lugares em que a oclusiva dental não desapareceu.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955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instrumento de comunicação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smtClean="0"/>
              <a:t>Ao transcender a dimensão europeia, o Português tornou-se instrumento de comunicação para outros povos e outras culturas.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076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Gil Vicente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smtClean="0"/>
              <a:t>representa </a:t>
            </a:r>
            <a:r>
              <a:rPr lang="pt-PT" b="1" smtClean="0"/>
              <a:t>a ponte </a:t>
            </a:r>
            <a:r>
              <a:rPr lang="pt-PT" smtClean="0"/>
              <a:t>entre a cultura e a língua medievais e o Renascimento. Entre o Portuguès Médio e o Clássico.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870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smtClean="0">
                <a:solidFill>
                  <a:srgbClr val="FFFF00"/>
                </a:solidFill>
              </a:rPr>
              <a:t>Novas Realidades e Antiguidade Clássica 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smtClean="0"/>
              <a:t>No mundo propaga-se a cultura antiga sob uma perspectiva de uma sociedade que descobre novas realidades.</a:t>
            </a:r>
          </a:p>
          <a:p>
            <a:pPr algn="just"/>
            <a:r>
              <a:rPr lang="pt-PT" smtClean="0"/>
              <a:t>A antiguidade Clássica ganha novos controsnos.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80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representantes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smtClean="0"/>
              <a:t>Em Portugal, os representantes desta nova visão mundial, são </a:t>
            </a:r>
            <a:r>
              <a:rPr lang="pt-PT" b="1" smtClean="0"/>
              <a:t>André de Resende, Pedro Nunes, Garcia de Orta</a:t>
            </a:r>
            <a:r>
              <a:rPr lang="pt-PT" smtClean="0"/>
              <a:t>. </a:t>
            </a:r>
          </a:p>
          <a:p>
            <a:pPr algn="just"/>
            <a:r>
              <a:rPr lang="pt-PT" smtClean="0"/>
              <a:t>Abre-se caminho a novos géneros literários e a uma </a:t>
            </a:r>
            <a:r>
              <a:rPr lang="pt-PT" b="1" smtClean="0"/>
              <a:t>utilização cada vez mais elaborada, trabalhada e engenhosa da língua portuguesa. </a:t>
            </a:r>
          </a:p>
          <a:p>
            <a:pPr algn="just"/>
            <a:r>
              <a:rPr lang="pt-PT" smtClean="0"/>
              <a:t>Surgem </a:t>
            </a:r>
            <a:r>
              <a:rPr lang="pt-PT" b="1" smtClean="0"/>
              <a:t>novos estudos sobre a língua portuguesa</a:t>
            </a:r>
            <a:r>
              <a:rPr lang="pt-PT" smtClean="0"/>
              <a:t>, novas análises e novas descrições da gramática portuguesa, didáticas, vocabulários, e as cartinhas (cartilhas).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8922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A língua portuguesa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PT" smtClean="0"/>
          </a:p>
          <a:p>
            <a:pPr marL="0" indent="0" algn="just">
              <a:buNone/>
            </a:pPr>
            <a:r>
              <a:rPr lang="pt-PT" smtClean="0"/>
              <a:t>A língua portuguesa é </a:t>
            </a:r>
            <a:r>
              <a:rPr lang="pt-PT" b="1" smtClean="0"/>
              <a:t>louvada</a:t>
            </a:r>
            <a:r>
              <a:rPr lang="pt-PT" smtClean="0"/>
              <a:t>, </a:t>
            </a:r>
            <a:r>
              <a:rPr lang="pt-PT" b="1" smtClean="0"/>
              <a:t>valorizada</a:t>
            </a:r>
            <a:r>
              <a:rPr lang="pt-PT" smtClean="0"/>
              <a:t> e a tendência que surge é a </a:t>
            </a:r>
            <a:r>
              <a:rPr lang="pt-PT" b="1" smtClean="0"/>
              <a:t>codificação da língua</a:t>
            </a:r>
            <a:r>
              <a:rPr lang="pt-PT" smtClean="0"/>
              <a:t>, a fixação de uma </a:t>
            </a:r>
            <a:r>
              <a:rPr lang="pt-PT" b="1" smtClean="0"/>
              <a:t>norma linguíistica</a:t>
            </a:r>
            <a:r>
              <a:rPr lang="pt-PT" smtClean="0"/>
              <a:t>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61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Gramáticas, dicionários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b="1" smtClean="0"/>
              <a:t>gramáticos e lexicógrafos</a:t>
            </a:r>
            <a:r>
              <a:rPr lang="pt-PT" smtClean="0"/>
              <a:t>: </a:t>
            </a:r>
          </a:p>
          <a:p>
            <a:pPr marL="0" indent="0" algn="ctr">
              <a:buNone/>
            </a:pPr>
            <a:r>
              <a:rPr lang="pt-PT" smtClean="0"/>
              <a:t>Fernão de Oliveira, João de Barros, Duarte Nunes de Leão, Mgalhães de Gândavo, Bento Pereira, Jerónimo Cardoso</a:t>
            </a:r>
          </a:p>
        </p:txBody>
      </p:sp>
    </p:spTree>
    <p:extLst>
      <p:ext uri="{BB962C8B-B14F-4D97-AF65-F5344CB8AC3E}">
        <p14:creationId xmlns:p14="http://schemas.microsoft.com/office/powerpoint/2010/main" val="1030483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smtClean="0">
                <a:solidFill>
                  <a:srgbClr val="FFFF00"/>
                </a:solidFill>
              </a:rPr>
              <a:t>1555</a:t>
            </a:r>
            <a:endParaRPr lang="cs-CZ" b="1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mtClean="0"/>
              <a:t>D. João III entrega à </a:t>
            </a:r>
            <a:r>
              <a:rPr lang="pt-PT" b="1" smtClean="0"/>
              <a:t>Companhia de Jesus </a:t>
            </a:r>
            <a:r>
              <a:rPr lang="pt-PT" smtClean="0"/>
              <a:t>o Colégio das Artes</a:t>
            </a:r>
          </a:p>
          <a:p>
            <a:r>
              <a:rPr lang="pt-PT" smtClean="0"/>
              <a:t>O </a:t>
            </a:r>
            <a:r>
              <a:rPr lang="pt-PT" b="1" smtClean="0"/>
              <a:t>monopólio de ensino </a:t>
            </a:r>
            <a:r>
              <a:rPr lang="pt-PT" smtClean="0"/>
              <a:t>ficará, a partir daí, nas mãos dos jesuítas e a censura condicionará o desenvolvimento culturas.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2371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893</Words>
  <Application>Microsoft Office PowerPoint</Application>
  <PresentationFormat>Předvádění na obrazovce (4:3)</PresentationFormat>
  <Paragraphs>87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Português Clássico séculos XVI e XVIII</vt:lpstr>
      <vt:lpstr>O português clássico</vt:lpstr>
      <vt:lpstr>instrumento de comunicação</vt:lpstr>
      <vt:lpstr>Gil Vicente</vt:lpstr>
      <vt:lpstr>Novas Realidades e Antiguidade Clássica </vt:lpstr>
      <vt:lpstr>representantes</vt:lpstr>
      <vt:lpstr>A língua portuguesa</vt:lpstr>
      <vt:lpstr>Gramáticas, dicionários</vt:lpstr>
      <vt:lpstr>1555</vt:lpstr>
      <vt:lpstr>século XVII</vt:lpstr>
      <vt:lpstr>Literatura monástica e mística</vt:lpstr>
      <vt:lpstr>representantes </vt:lpstr>
      <vt:lpstr>proibições inquisitoriais</vt:lpstr>
      <vt:lpstr>novos géneros literários</vt:lpstr>
      <vt:lpstr>historiografia</vt:lpstr>
      <vt:lpstr>O momento de Ouro </vt:lpstr>
      <vt:lpstr>características da Língua e da Literatura</vt:lpstr>
      <vt:lpstr>o contributo à língua</vt:lpstr>
      <vt:lpstr>sistema consonântico</vt:lpstr>
      <vt:lpstr>sistema de sibilantes de hoje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Português Clássico</dc:title>
  <dc:creator>Iva Svobodová</dc:creator>
  <cp:lastModifiedBy>Iva Svobodová</cp:lastModifiedBy>
  <cp:revision>10</cp:revision>
  <dcterms:created xsi:type="dcterms:W3CDTF">2015-04-28T12:52:00Z</dcterms:created>
  <dcterms:modified xsi:type="dcterms:W3CDTF">2015-04-28T14:40:15Z</dcterms:modified>
</cp:coreProperties>
</file>