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83" r:id="rId6"/>
    <p:sldId id="290" r:id="rId7"/>
    <p:sldId id="287" r:id="rId8"/>
    <p:sldId id="284" r:id="rId9"/>
    <p:sldId id="285" r:id="rId10"/>
    <p:sldId id="286" r:id="rId11"/>
    <p:sldId id="288" r:id="rId12"/>
    <p:sldId id="289" r:id="rId13"/>
    <p:sldId id="291" r:id="rId14"/>
    <p:sldId id="292" r:id="rId15"/>
    <p:sldId id="293" r:id="rId16"/>
    <p:sldId id="295" r:id="rId17"/>
    <p:sldId id="294" r:id="rId18"/>
    <p:sldId id="296" r:id="rId19"/>
    <p:sldId id="297" r:id="rId20"/>
    <p:sldId id="264" r:id="rId21"/>
    <p:sldId id="298" r:id="rId22"/>
    <p:sldId id="299" r:id="rId23"/>
    <p:sldId id="302" r:id="rId24"/>
    <p:sldId id="300" r:id="rId25"/>
    <p:sldId id="301" r:id="rId26"/>
    <p:sldId id="303" r:id="rId27"/>
    <p:sldId id="304" r:id="rId28"/>
    <p:sldId id="265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266" r:id="rId40"/>
    <p:sldId id="315" r:id="rId41"/>
    <p:sldId id="316" r:id="rId42"/>
    <p:sldId id="317" r:id="rId43"/>
    <p:sldId id="318" r:id="rId44"/>
    <p:sldId id="319" r:id="rId45"/>
    <p:sldId id="322" r:id="rId46"/>
    <p:sldId id="320" r:id="rId47"/>
    <p:sldId id="323" r:id="rId48"/>
    <p:sldId id="325" r:id="rId49"/>
    <p:sldId id="326" r:id="rId50"/>
    <p:sldId id="327" r:id="rId51"/>
    <p:sldId id="328" r:id="rId52"/>
    <p:sldId id="329" r:id="rId5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03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59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05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72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6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56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67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28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73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38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60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E9B0-3AC3-4ED7-B8AF-CDDEA2FFC05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A405E-3284-4796-8264-2A8061B1B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62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Vogais finais, tônicas secundárias, postônicas e intertônicas</a:t>
            </a:r>
            <a:endParaRPr lang="cs-CZ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chemeClr val="tx2">
                    <a:lumMod val="75000"/>
                  </a:schemeClr>
                </a:solidFill>
              </a:rPr>
              <a:t>Edwin Williams</a:t>
            </a:r>
          </a:p>
          <a:p>
            <a:r>
              <a:rPr lang="pt-PT" b="1" i="1" smtClean="0">
                <a:solidFill>
                  <a:schemeClr val="tx2">
                    <a:lumMod val="75000"/>
                  </a:schemeClr>
                </a:solidFill>
              </a:rPr>
              <a:t>Do Latim ao Português</a:t>
            </a:r>
          </a:p>
          <a:p>
            <a:r>
              <a:rPr lang="pt-PT" b="1" smtClean="0">
                <a:solidFill>
                  <a:schemeClr val="tx2">
                    <a:lumMod val="75000"/>
                  </a:schemeClr>
                </a:solidFill>
              </a:rPr>
              <a:t>(pp. 58-71)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510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Ẹ nos proparoxítonos, </a:t>
            </a:r>
            <a:r>
              <a:rPr lang="pt-PT" b="1" smtClean="0">
                <a:solidFill>
                  <a:srgbClr val="0070C0"/>
                </a:solidFill>
                <a:latin typeface="Times New Roman"/>
                <a:cs typeface="Times New Roman"/>
              </a:rPr>
              <a:t>precedido de </a:t>
            </a:r>
            <a:r>
              <a:rPr lang="pt-PT" smtClean="0">
                <a:solidFill>
                  <a:srgbClr val="0070C0"/>
                </a:solidFill>
                <a:latin typeface="Times New Roman"/>
                <a:cs typeface="Times New Roman"/>
              </a:rPr>
              <a:t>–</a:t>
            </a:r>
            <a:r>
              <a:rPr lang="pt-PT" b="1" i="1" smtClean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lang="pt-PT" smtClean="0">
                <a:solidFill>
                  <a:srgbClr val="0070C0"/>
                </a:solidFill>
                <a:latin typeface="Times New Roman"/>
                <a:cs typeface="Times New Roman"/>
              </a:rPr>
              <a:t>, </a:t>
            </a:r>
            <a:r>
              <a:rPr lang="pt-PT" b="1" smtClean="0">
                <a:solidFill>
                  <a:srgbClr val="0070C0"/>
                </a:solidFill>
                <a:latin typeface="Times New Roman"/>
                <a:cs typeface="Times New Roman"/>
              </a:rPr>
              <a:t>não caiu  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083613"/>
              </p:ext>
            </p:extLst>
          </p:nvPr>
        </p:nvGraphicFramePr>
        <p:xfrm>
          <a:off x="971598" y="2276872"/>
          <a:ext cx="6408714" cy="190634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04357"/>
                <a:gridCol w="3204357"/>
              </a:tblGrid>
              <a:tr h="19063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800" smtClean="0">
                          <a:effectLst/>
                        </a:rPr>
                        <a:t>can</a:t>
                      </a:r>
                      <a:r>
                        <a:rPr lang="cs-CZ" sz="4800" smtClean="0">
                          <a:effectLst/>
                        </a:rPr>
                        <a:t>ŏ</a:t>
                      </a:r>
                      <a:r>
                        <a:rPr lang="pt-PT" sz="4800" smtClean="0">
                          <a:effectLst/>
                        </a:rPr>
                        <a:t>n</a:t>
                      </a:r>
                      <a:r>
                        <a:rPr lang="cs-CZ" sz="4800" smtClean="0">
                          <a:effectLst/>
                        </a:rPr>
                        <a:t>em</a:t>
                      </a:r>
                      <a:endParaRPr lang="cs-CZ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800" smtClean="0">
                          <a:effectLst/>
                        </a:rPr>
                        <a:t>cânone   </a:t>
                      </a:r>
                      <a:endParaRPr lang="cs-CZ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885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Ẹ /e precedido de </a:t>
            </a:r>
            <a:b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pt-PT" b="1" smtClean="0">
                <a:solidFill>
                  <a:schemeClr val="bg2"/>
                </a:solidFill>
                <a:latin typeface="Times New Roman"/>
                <a:cs typeface="Times New Roman"/>
              </a:rPr>
              <a:t> c+iode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não caiu</a:t>
            </a:r>
            <a:endParaRPr lang="cs-CZ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230681"/>
              </p:ext>
            </p:extLst>
          </p:nvPr>
        </p:nvGraphicFramePr>
        <p:xfrm>
          <a:off x="3059832" y="2780928"/>
          <a:ext cx="3816426" cy="20162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2210"/>
                <a:gridCol w="1944216"/>
              </a:tblGrid>
              <a:tr h="201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440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4400" smtClean="0">
                          <a:effectLst/>
                        </a:rPr>
                        <a:t>facĭem</a:t>
                      </a:r>
                      <a:endParaRPr lang="cs-CZ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440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4400" smtClean="0">
                          <a:effectLst/>
                        </a:rPr>
                        <a:t>f</a:t>
                      </a:r>
                      <a:r>
                        <a:rPr lang="cs-CZ" sz="4400" smtClean="0">
                          <a:effectLst/>
                        </a:rPr>
                        <a:t>ace</a:t>
                      </a:r>
                      <a:endParaRPr lang="cs-CZ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057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Ẹ </a:t>
            </a:r>
            <a:r>
              <a:rPr lang="pt-PT" b="1" smtClean="0">
                <a:latin typeface="Times New Roman"/>
                <a:cs typeface="Times New Roman"/>
              </a:rPr>
              <a:t>em hiato com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Ẹ</a:t>
            </a:r>
            <a:r>
              <a:rPr lang="pt-PT" b="1" smtClean="0">
                <a:latin typeface="Times New Roman"/>
                <a:cs typeface="Times New Roman"/>
              </a:rPr>
              <a:t> precedente resultante da queda do </a:t>
            </a:r>
            <a:r>
              <a:rPr lang="cs-CZ" b="1" smtClean="0">
                <a:latin typeface="Times New Roman"/>
                <a:cs typeface="Times New Roman"/>
              </a:rPr>
              <a:t>-</a:t>
            </a:r>
            <a:r>
              <a:rPr lang="pt-PT" b="1" smtClean="0">
                <a:latin typeface="Times New Roman"/>
                <a:cs typeface="Times New Roman"/>
              </a:rPr>
              <a:t>d-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= Ẹ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931260"/>
              </p:ext>
            </p:extLst>
          </p:nvPr>
        </p:nvGraphicFramePr>
        <p:xfrm>
          <a:off x="827584" y="1821944"/>
          <a:ext cx="6408712" cy="220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52328"/>
                <a:gridCol w="3456384"/>
              </a:tblGrid>
              <a:tr h="7429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fĭdem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f</a:t>
                      </a:r>
                      <a:r>
                        <a:rPr lang="cs-CZ" sz="3200" smtClean="0">
                          <a:solidFill>
                            <a:srgbClr val="FF0000"/>
                          </a:solidFill>
                          <a:effectLst/>
                        </a:rPr>
                        <a:t>é</a:t>
                      </a:r>
                      <a:endParaRPr lang="cs-CZ" sz="3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32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mercēdem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merc</a:t>
                      </a:r>
                      <a:r>
                        <a:rPr lang="cs-CZ" sz="3200" smtClean="0">
                          <a:solidFill>
                            <a:srgbClr val="FF0000"/>
                          </a:solidFill>
                          <a:effectLst/>
                        </a:rPr>
                        <a:t>ê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32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sēdem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s</a:t>
                      </a:r>
                      <a:r>
                        <a:rPr lang="cs-CZ" sz="3200" smtClean="0">
                          <a:solidFill>
                            <a:srgbClr val="FF0000"/>
                          </a:solidFill>
                          <a:effectLst/>
                        </a:rPr>
                        <a:t>é</a:t>
                      </a:r>
                      <a:endParaRPr lang="cs-CZ" sz="3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2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crēdit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cr</a:t>
                      </a:r>
                      <a:r>
                        <a:rPr lang="cs-CZ" sz="3200" smtClean="0">
                          <a:solidFill>
                            <a:srgbClr val="FF0000"/>
                          </a:solidFill>
                          <a:effectLst/>
                        </a:rPr>
                        <a:t>ê</a:t>
                      </a:r>
                      <a:endParaRPr lang="cs-CZ" sz="32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040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Ẹ </a:t>
            </a:r>
            <a:r>
              <a:rPr lang="pt-PT" b="1">
                <a:latin typeface="Times New Roman"/>
                <a:cs typeface="Times New Roman"/>
              </a:rPr>
              <a:t>em hiato com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Ẹ</a:t>
            </a:r>
            <a:r>
              <a:rPr lang="pt-PT" b="1">
                <a:latin typeface="Times New Roman"/>
                <a:cs typeface="Times New Roman"/>
              </a:rPr>
              <a:t> </a:t>
            </a:r>
            <a:r>
              <a:rPr lang="cs-CZ" b="1">
                <a:latin typeface="Times New Roman"/>
                <a:cs typeface="Times New Roman"/>
              </a:rPr>
              <a:t>resultante da síncope </a:t>
            </a:r>
            <a:r>
              <a:rPr lang="pt-PT" b="1">
                <a:latin typeface="Times New Roman"/>
                <a:cs typeface="Times New Roman"/>
              </a:rPr>
              <a:t>do </a:t>
            </a:r>
            <a:r>
              <a:rPr lang="cs-CZ" b="1" i="1">
                <a:solidFill>
                  <a:srgbClr val="FF0000"/>
                </a:solidFill>
                <a:latin typeface="Times New Roman"/>
                <a:cs typeface="Times New Roman"/>
              </a:rPr>
              <a:t>-n</a:t>
            </a:r>
            <a:r>
              <a:rPr lang="pt-PT" b="1" i="1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lang="pt-PT" b="1">
                <a:latin typeface="Times New Roman"/>
                <a:cs typeface="Times New Roman"/>
              </a:rPr>
              <a:t> </a:t>
            </a:r>
            <a:r>
              <a:rPr lang="pt-PT" b="1" smtClean="0">
                <a:latin typeface="Times New Roman"/>
                <a:cs typeface="Times New Roman"/>
              </a:rPr>
              <a:t>=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ẽ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055098"/>
              </p:ext>
            </p:extLst>
          </p:nvPr>
        </p:nvGraphicFramePr>
        <p:xfrm>
          <a:off x="1115616" y="1916832"/>
          <a:ext cx="6120680" cy="21323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00762"/>
                <a:gridCol w="1909959"/>
                <a:gridCol w="1909959"/>
              </a:tblGrid>
              <a:tr h="417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tĕnes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t</a:t>
                      </a:r>
                      <a:r>
                        <a:rPr lang="pt-PT" sz="36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ẽ</a:t>
                      </a:r>
                      <a:r>
                        <a:rPr lang="cs-CZ" sz="3600" smtClean="0">
                          <a:effectLst/>
                        </a:rPr>
                        <a:t>es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tens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56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bĕnes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pt-PT" sz="36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ẽ</a:t>
                      </a:r>
                      <a:r>
                        <a:rPr lang="cs-CZ" sz="3600" smtClean="0">
                          <a:solidFill>
                            <a:schemeClr val="bg1"/>
                          </a:solidFill>
                          <a:effectLst/>
                        </a:rPr>
                        <a:t>es</a:t>
                      </a:r>
                      <a:endParaRPr lang="cs-CZ" sz="3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bens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73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hŏmĭnes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hom</a:t>
                      </a:r>
                      <a:r>
                        <a:rPr lang="pt-PT" sz="36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ẽ</a:t>
                      </a:r>
                      <a:r>
                        <a:rPr lang="cs-CZ" sz="3600" smtClean="0">
                          <a:effectLst/>
                        </a:rPr>
                        <a:t>es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homens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679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Ẹ </a:t>
            </a:r>
            <a:r>
              <a:rPr lang="pt-PT" b="1">
                <a:latin typeface="Times New Roman"/>
                <a:cs typeface="Times New Roman"/>
              </a:rPr>
              <a:t>em hiato com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Ẹ</a:t>
            </a:r>
            <a:r>
              <a:rPr lang="pt-PT" b="1">
                <a:latin typeface="Times New Roman"/>
                <a:cs typeface="Times New Roman"/>
              </a:rPr>
              <a:t> </a:t>
            </a:r>
            <a:r>
              <a:rPr lang="cs-CZ" b="1">
                <a:latin typeface="Times New Roman"/>
                <a:cs typeface="Times New Roman"/>
              </a:rPr>
              <a:t>resultante da </a:t>
            </a:r>
            <a:r>
              <a:rPr lang="cs-CZ" b="1" smtClean="0">
                <a:latin typeface="Times New Roman"/>
                <a:cs typeface="Times New Roman"/>
              </a:rPr>
              <a:t>queda </a:t>
            </a:r>
            <a:r>
              <a:rPr lang="pt-PT" b="1" smtClean="0">
                <a:latin typeface="Times New Roman"/>
                <a:cs typeface="Times New Roman"/>
              </a:rPr>
              <a:t>do </a:t>
            </a:r>
            <a:r>
              <a:rPr lang="cs-CZ" b="1" i="1" smtClean="0">
                <a:solidFill>
                  <a:srgbClr val="FF0000"/>
                </a:solidFill>
                <a:latin typeface="Times New Roman"/>
                <a:cs typeface="Times New Roman"/>
              </a:rPr>
              <a:t>-t</a:t>
            </a:r>
            <a:r>
              <a:rPr lang="pt-PT" b="1" i="1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lang="cs-CZ" b="1" i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 b="1" i="1" smtClean="0">
                <a:latin typeface="Times New Roman"/>
                <a:cs typeface="Times New Roman"/>
              </a:rPr>
              <a:t>(2ª p.pl)</a:t>
            </a:r>
            <a:r>
              <a:rPr lang="pt-PT" b="1" smtClean="0">
                <a:latin typeface="Times New Roman"/>
                <a:cs typeface="Times New Roman"/>
              </a:rPr>
              <a:t> = i</a:t>
            </a:r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331938"/>
              </p:ext>
            </p:extLst>
          </p:nvPr>
        </p:nvGraphicFramePr>
        <p:xfrm>
          <a:off x="1187624" y="2852937"/>
          <a:ext cx="4680520" cy="11169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88395"/>
                <a:gridCol w="1892125"/>
              </a:tblGrid>
              <a:tr h="11169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hab</a:t>
                      </a:r>
                      <a:r>
                        <a:rPr lang="cs-CZ" sz="4000" smtClean="0">
                          <a:effectLst/>
                        </a:rPr>
                        <a:t>ĕ</a:t>
                      </a:r>
                      <a:r>
                        <a:rPr lang="pt-PT" sz="4000" smtClean="0">
                          <a:effectLst/>
                        </a:rPr>
                        <a:t>ti</a:t>
                      </a:r>
                      <a:r>
                        <a:rPr lang="cs-CZ" sz="4000" smtClean="0">
                          <a:effectLst/>
                        </a:rPr>
                        <a:t>s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haveis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Ohnutý pruh 3"/>
          <p:cNvSpPr/>
          <p:nvPr/>
        </p:nvSpPr>
        <p:spPr>
          <a:xfrm>
            <a:off x="6876256" y="1340768"/>
            <a:ext cx="288032" cy="28803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086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/>
            </a:r>
            <a:b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Ẹ </a:t>
            </a:r>
            <a:r>
              <a:rPr lang="pt-PT" b="1">
                <a:latin typeface="Times New Roman"/>
                <a:cs typeface="Times New Roman"/>
              </a:rPr>
              <a:t>em hiato com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Ẹ</a:t>
            </a:r>
            <a:r>
              <a:rPr lang="pt-PT" b="1">
                <a:latin typeface="Times New Roman"/>
                <a:cs typeface="Times New Roman"/>
              </a:rPr>
              <a:t> </a:t>
            </a:r>
            <a:r>
              <a:rPr lang="cs-CZ" b="1">
                <a:latin typeface="Times New Roman"/>
                <a:cs typeface="Times New Roman"/>
              </a:rPr>
              <a:t>resultante da queda </a:t>
            </a:r>
            <a:r>
              <a:rPr lang="pt-PT" b="1">
                <a:latin typeface="Times New Roman"/>
                <a:cs typeface="Times New Roman"/>
              </a:rPr>
              <a:t>do </a:t>
            </a:r>
            <a:r>
              <a:rPr lang="cs-CZ" b="1" i="1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lang="pt-PT" b="1" i="1" smtClean="0">
                <a:solidFill>
                  <a:srgbClr val="FF0000"/>
                </a:solidFill>
                <a:latin typeface="Times New Roman"/>
                <a:cs typeface="Times New Roman"/>
              </a:rPr>
              <a:t>l-</a:t>
            </a:r>
            <a:r>
              <a:rPr lang="cs-CZ" b="1" i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i="1" smtClean="0">
                <a:latin typeface="Times New Roman"/>
                <a:cs typeface="Times New Roman"/>
              </a:rPr>
              <a:t> </a:t>
            </a:r>
            <a:r>
              <a:rPr lang="pt-PT" b="1" smtClean="0">
                <a:latin typeface="Times New Roman"/>
                <a:cs typeface="Times New Roman"/>
              </a:rPr>
              <a:t>= i</a:t>
            </a:r>
            <a:br>
              <a:rPr lang="pt-PT" b="1" smtClean="0">
                <a:latin typeface="Times New Roman"/>
                <a:cs typeface="Times New Roman"/>
              </a:rPr>
            </a:br>
            <a:r>
              <a:rPr lang="pt-PT" b="1" smtClean="0">
                <a:latin typeface="Times New Roman"/>
                <a:cs typeface="Times New Roman"/>
              </a:rPr>
              <a:t> 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073870"/>
              </p:ext>
            </p:extLst>
          </p:nvPr>
        </p:nvGraphicFramePr>
        <p:xfrm>
          <a:off x="2051720" y="2276872"/>
          <a:ext cx="3888432" cy="22983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16224"/>
                <a:gridCol w="1872208"/>
              </a:tblGrid>
              <a:tr h="7661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mĕlēs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m</a:t>
                      </a:r>
                      <a:r>
                        <a:rPr lang="cs-CZ" sz="3600" smtClean="0">
                          <a:effectLst/>
                        </a:rPr>
                        <a:t>éis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61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c</a:t>
                      </a:r>
                      <a:r>
                        <a:rPr lang="cs-CZ" sz="3600" smtClean="0">
                          <a:effectLst/>
                        </a:rPr>
                        <a:t>rūdēlēs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c</a:t>
                      </a:r>
                      <a:r>
                        <a:rPr lang="cs-CZ" sz="3600" smtClean="0">
                          <a:effectLst/>
                        </a:rPr>
                        <a:t>ruéis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61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f</a:t>
                      </a:r>
                      <a:r>
                        <a:rPr lang="cs-CZ" sz="3600" smtClean="0">
                          <a:effectLst/>
                        </a:rPr>
                        <a:t>ĭdēlēs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f</a:t>
                      </a:r>
                      <a:r>
                        <a:rPr lang="cs-CZ" sz="3600" smtClean="0">
                          <a:effectLst/>
                        </a:rPr>
                        <a:t>iéis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967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Ẹ </a:t>
            </a:r>
            <a:r>
              <a:rPr lang="pt-PT" b="1">
                <a:latin typeface="Times New Roman"/>
                <a:cs typeface="Times New Roman"/>
              </a:rPr>
              <a:t>em hiato com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lang="pt-PT" b="1" smtClean="0">
                <a:latin typeface="Times New Roman"/>
                <a:cs typeface="Times New Roman"/>
              </a:rPr>
              <a:t> </a:t>
            </a:r>
            <a:r>
              <a:rPr lang="cs-CZ" b="1" smtClean="0">
                <a:latin typeface="Times New Roman"/>
                <a:cs typeface="Times New Roman"/>
              </a:rPr>
              <a:t>precedente  (lat.cl </a:t>
            </a:r>
            <a:r>
              <a:rPr lang="cs-CZ" b="1" i="1" smtClean="0">
                <a:solidFill>
                  <a:srgbClr val="FF0000"/>
                </a:solidFill>
                <a:latin typeface="Times New Roman"/>
                <a:cs typeface="Times New Roman"/>
              </a:rPr>
              <a:t>–g-</a:t>
            </a:r>
            <a:r>
              <a:rPr lang="pt-PT" b="1" i="1" smtClean="0">
                <a:latin typeface="Times New Roman"/>
                <a:cs typeface="Times New Roman"/>
              </a:rPr>
              <a:t>)</a:t>
            </a:r>
            <a:r>
              <a:rPr lang="pt-PT" b="1" smtClean="0">
                <a:latin typeface="Times New Roman"/>
                <a:cs typeface="Times New Roman"/>
              </a:rPr>
              <a:t> </a:t>
            </a:r>
            <a:r>
              <a:rPr lang="pt-PT" b="1">
                <a:latin typeface="Times New Roman"/>
                <a:cs typeface="Times New Roman"/>
              </a:rPr>
              <a:t>= i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750207"/>
              </p:ext>
            </p:extLst>
          </p:nvPr>
        </p:nvGraphicFramePr>
        <p:xfrm>
          <a:off x="1043607" y="1772815"/>
          <a:ext cx="7200800" cy="2592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00400"/>
                <a:gridCol w="3600400"/>
              </a:tblGrid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fĭdēlēs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fiéis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grĕgem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grei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lēgem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lei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rēgem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rei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72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Ẹ </a:t>
            </a:r>
            <a:r>
              <a:rPr lang="cs-CZ" b="1" smtClean="0">
                <a:latin typeface="Times New Roman"/>
                <a:cs typeface="Times New Roman"/>
              </a:rPr>
              <a:t> </a:t>
            </a:r>
            <a:r>
              <a:rPr lang="pt-PT" b="1" smtClean="0">
                <a:latin typeface="Times New Roman"/>
                <a:cs typeface="Times New Roman"/>
              </a:rPr>
              <a:t>(do lat.vulgar) </a:t>
            </a:r>
            <a:r>
              <a:rPr lang="pt-PT" b="1">
                <a:latin typeface="Times New Roman"/>
                <a:cs typeface="Times New Roman"/>
              </a:rPr>
              <a:t>com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i t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ônico</a:t>
            </a:r>
            <a:r>
              <a:rPr lang="pt-PT" b="1" smtClean="0">
                <a:latin typeface="Times New Roman"/>
                <a:cs typeface="Times New Roman"/>
              </a:rPr>
              <a:t> </a:t>
            </a:r>
            <a:r>
              <a:rPr lang="cs-CZ" b="1" smtClean="0">
                <a:latin typeface="Times New Roman"/>
                <a:cs typeface="Times New Roman"/>
              </a:rPr>
              <a:t>em hiato (lat.cl </a:t>
            </a:r>
            <a:r>
              <a:rPr lang="cs-CZ" b="1" i="1">
                <a:solidFill>
                  <a:srgbClr val="FF0000"/>
                </a:solidFill>
                <a:latin typeface="Times New Roman"/>
                <a:cs typeface="Times New Roman"/>
              </a:rPr>
              <a:t>–g-</a:t>
            </a:r>
            <a:r>
              <a:rPr lang="pt-PT" b="1" i="1">
                <a:latin typeface="Times New Roman"/>
                <a:cs typeface="Times New Roman"/>
              </a:rPr>
              <a:t>)</a:t>
            </a:r>
            <a:r>
              <a:rPr lang="pt-PT" b="1">
                <a:latin typeface="Times New Roman"/>
                <a:cs typeface="Times New Roman"/>
              </a:rPr>
              <a:t> = </a:t>
            </a:r>
            <a:r>
              <a:rPr lang="pt-PT" b="1" smtClean="0">
                <a:latin typeface="Times New Roman"/>
                <a:cs typeface="Times New Roman"/>
              </a:rPr>
              <a:t>i</a:t>
            </a:r>
            <a:r>
              <a:rPr lang="pt-PT" smtClean="0"/>
              <a:t> </a:t>
            </a:r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218604"/>
              </p:ext>
            </p:extLst>
          </p:nvPr>
        </p:nvGraphicFramePr>
        <p:xfrm>
          <a:off x="1403646" y="1988841"/>
          <a:ext cx="5904658" cy="25144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52329"/>
                <a:gridCol w="2952329"/>
              </a:tblGrid>
              <a:tr h="8381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Cīvīles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Civis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381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Audītĭs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Ouvis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381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Fīnēs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Fins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968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Ẹ </a:t>
            </a:r>
            <a:r>
              <a:rPr lang="cs-CZ" b="1">
                <a:latin typeface="Times New Roman"/>
                <a:cs typeface="Times New Roman"/>
              </a:rPr>
              <a:t> </a:t>
            </a:r>
            <a:r>
              <a:rPr lang="pt-PT" b="1">
                <a:latin typeface="Times New Roman"/>
                <a:cs typeface="Times New Roman"/>
              </a:rPr>
              <a:t>(do lat.vulgar) </a:t>
            </a:r>
            <a:r>
              <a:rPr lang="pt-PT" b="1" smtClean="0">
                <a:latin typeface="Times New Roman"/>
                <a:cs typeface="Times New Roman"/>
              </a:rPr>
              <a:t>em hiato com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a,o,u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t</a:t>
            </a:r>
            <a:r>
              <a:rPr lang="pt-PT" b="1" smtClean="0">
                <a:latin typeface="Times New Roman"/>
                <a:cs typeface="Times New Roman"/>
              </a:rPr>
              <a:t>= </a:t>
            </a:r>
            <a:r>
              <a:rPr lang="pt-PT" b="1">
                <a:latin typeface="Times New Roman"/>
                <a:cs typeface="Times New Roman"/>
              </a:rPr>
              <a:t>i</a:t>
            </a:r>
            <a:r>
              <a:rPr lang="pt-PT"/>
              <a:t> 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64040"/>
              </p:ext>
            </p:extLst>
          </p:nvPr>
        </p:nvGraphicFramePr>
        <p:xfrm>
          <a:off x="1907704" y="2420888"/>
          <a:ext cx="3946682" cy="1463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73341"/>
                <a:gridCol w="1973341"/>
              </a:tblGrid>
              <a:tr h="1008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800" smtClean="0">
                          <a:effectLst/>
                        </a:rPr>
                        <a:t>uadit</a:t>
                      </a:r>
                      <a:endParaRPr lang="pt-PT" sz="4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800" smtClean="0">
                          <a:effectLst/>
                          <a:latin typeface="Times New Roman"/>
                          <a:ea typeface="Times New Roman"/>
                        </a:rPr>
                        <a:t>canes</a:t>
                      </a:r>
                      <a:endParaRPr lang="cs-CZ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800" smtClean="0">
                          <a:effectLst/>
                        </a:rPr>
                        <a:t>v</a:t>
                      </a:r>
                      <a:r>
                        <a:rPr lang="cs-CZ" sz="4800" smtClean="0">
                          <a:effectLst/>
                        </a:rPr>
                        <a:t>ai</a:t>
                      </a:r>
                      <a:endParaRPr lang="pt-PT" sz="4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800" smtClean="0">
                          <a:effectLst/>
                          <a:latin typeface="Times New Roman"/>
                          <a:ea typeface="Times New Roman"/>
                        </a:rPr>
                        <a:t>cães</a:t>
                      </a:r>
                      <a:endParaRPr lang="cs-CZ" sz="4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45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Ẹ </a:t>
            </a:r>
            <a:r>
              <a:rPr lang="pt-PT" b="1" smtClean="0">
                <a:latin typeface="Times New Roman"/>
                <a:cs typeface="Times New Roman"/>
              </a:rPr>
              <a:t>(do latim vulgar) +consoa</a:t>
            </a:r>
            <a:r>
              <a:rPr lang="cs-CZ" b="1" smtClean="0">
                <a:latin typeface="Times New Roman"/>
                <a:cs typeface="Times New Roman"/>
              </a:rPr>
              <a:t>nte</a:t>
            </a:r>
            <a:r>
              <a:rPr lang="pt-PT" b="1" smtClean="0">
                <a:latin typeface="Times New Roman"/>
                <a:cs typeface="Times New Roman"/>
              </a:rPr>
              <a:t> nasal</a:t>
            </a:r>
            <a:r>
              <a:rPr lang="cs-CZ" b="1" smtClean="0">
                <a:latin typeface="Times New Roman"/>
                <a:cs typeface="Times New Roman"/>
              </a:rPr>
              <a:t> </a:t>
            </a:r>
            <a:r>
              <a:rPr lang="pt-PT" b="1" smtClean="0">
                <a:latin typeface="Times New Roman"/>
                <a:cs typeface="Times New Roman"/>
              </a:rPr>
              <a:t>seguinte=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[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ẽ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]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204035"/>
              </p:ext>
            </p:extLst>
          </p:nvPr>
        </p:nvGraphicFramePr>
        <p:xfrm>
          <a:off x="2627784" y="2780927"/>
          <a:ext cx="3528392" cy="7200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98789"/>
                <a:gridCol w="1729603"/>
              </a:tblGrid>
              <a:tr h="720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dēbent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d</a:t>
                      </a:r>
                      <a:r>
                        <a:rPr lang="cs-CZ" sz="3600" smtClean="0">
                          <a:effectLst/>
                        </a:rPr>
                        <a:t>evem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60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VOGAIS FINAIS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pt-PT" sz="4400" b="1" smtClean="0"/>
              <a:t>A</a:t>
            </a:r>
            <a:r>
              <a:rPr lang="pt-PT" sz="4400" smtClean="0"/>
              <a:t> do latim clássico </a:t>
            </a:r>
            <a:r>
              <a:rPr lang="pt-PT" sz="4400" b="1" i="1" smtClean="0">
                <a:latin typeface="Times New Roman"/>
                <a:cs typeface="Times New Roman"/>
              </a:rPr>
              <a:t>ā, </a:t>
            </a:r>
            <a:r>
              <a:rPr lang="vi-VN" sz="4400" b="1" i="1" smtClean="0">
                <a:latin typeface="Times New Roman"/>
                <a:cs typeface="Times New Roman"/>
              </a:rPr>
              <a:t>ă</a:t>
            </a:r>
            <a:endParaRPr lang="pt-PT" sz="4400" b="1" i="1" smtClean="0"/>
          </a:p>
          <a:p>
            <a:pPr marL="0" indent="0" algn="ctr">
              <a:buNone/>
            </a:pPr>
            <a:r>
              <a:rPr lang="pt-PT" sz="4400" b="1" smtClean="0">
                <a:latin typeface="Times New Roman"/>
                <a:cs typeface="Times New Roman"/>
              </a:rPr>
              <a:t>Ẹ</a:t>
            </a:r>
            <a:r>
              <a:rPr lang="pt-PT" sz="4400" smtClean="0"/>
              <a:t> do latim clássico </a:t>
            </a:r>
            <a:r>
              <a:rPr lang="pt-PT" sz="4400" b="1" i="1" smtClean="0">
                <a:latin typeface="Times New Roman"/>
                <a:cs typeface="Times New Roman"/>
              </a:rPr>
              <a:t>ě, ē, ĭ, ae</a:t>
            </a:r>
            <a:endParaRPr lang="pt-PT" sz="4400" b="1" i="1" smtClean="0"/>
          </a:p>
          <a:p>
            <a:pPr marL="0" indent="0" algn="ctr">
              <a:buNone/>
            </a:pPr>
            <a:r>
              <a:rPr lang="pt-PT" sz="4400" b="1" smtClean="0"/>
              <a:t>I</a:t>
            </a:r>
            <a:r>
              <a:rPr lang="pt-PT" sz="4400" smtClean="0"/>
              <a:t> do latim clássico </a:t>
            </a:r>
            <a:r>
              <a:rPr lang="el-GR" sz="4400" b="1" i="1" smtClean="0">
                <a:latin typeface="Times New Roman"/>
                <a:cs typeface="Times New Roman"/>
              </a:rPr>
              <a:t>ῑ</a:t>
            </a:r>
            <a:endParaRPr lang="pt-PT" sz="4400" b="1" i="1" smtClean="0"/>
          </a:p>
          <a:p>
            <a:pPr marL="0" indent="0" algn="ctr">
              <a:buNone/>
            </a:pPr>
            <a:r>
              <a:rPr lang="pt-PT" sz="4400" b="1" smtClean="0">
                <a:latin typeface="Times New Roman"/>
                <a:cs typeface="Times New Roman"/>
              </a:rPr>
              <a:t>Ọ </a:t>
            </a:r>
            <a:r>
              <a:rPr lang="pt-PT" sz="4400" smtClean="0">
                <a:latin typeface="Times New Roman"/>
                <a:cs typeface="Times New Roman"/>
              </a:rPr>
              <a:t>do latim clássico </a:t>
            </a:r>
            <a:r>
              <a:rPr lang="pt-PT" sz="4400" b="1" i="1" smtClean="0">
                <a:latin typeface="Times New Roman"/>
                <a:cs typeface="Times New Roman"/>
              </a:rPr>
              <a:t>ŏ, ō, ŭ</a:t>
            </a:r>
            <a:endParaRPr lang="pt-PT" sz="4400" b="1" i="1" smtClean="0"/>
          </a:p>
          <a:p>
            <a:pPr marL="0" indent="0" algn="ctr">
              <a:buNone/>
            </a:pPr>
            <a:r>
              <a:rPr lang="pt-PT" sz="4400" b="1" smtClean="0"/>
              <a:t>U</a:t>
            </a:r>
            <a:r>
              <a:rPr lang="pt-PT" sz="4400" smtClean="0"/>
              <a:t>	 do altim clássico  </a:t>
            </a:r>
            <a:r>
              <a:rPr lang="pt-PT" sz="4400" b="1" i="1" smtClean="0">
                <a:latin typeface="Times New Roman"/>
                <a:cs typeface="Times New Roman"/>
              </a:rPr>
              <a:t>ū</a:t>
            </a:r>
            <a:endParaRPr lang="cs-CZ" sz="4400" b="1" i="1" dirty="0"/>
          </a:p>
        </p:txBody>
      </p:sp>
    </p:spTree>
    <p:extLst>
      <p:ext uri="{BB962C8B-B14F-4D97-AF65-F5344CB8AC3E}">
        <p14:creationId xmlns:p14="http://schemas.microsoft.com/office/powerpoint/2010/main" val="1188063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/>
            </a:r>
            <a:br>
              <a:rPr lang="cs-CZ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FINAL I</a:t>
            </a:r>
            <a:r>
              <a:rPr lang="pt-PT" smtClean="0">
                <a:solidFill>
                  <a:srgbClr val="FF0000"/>
                </a:solidFill>
              </a:rPr>
              <a:t> </a:t>
            </a:r>
            <a:r>
              <a:rPr lang="pt-PT"/>
              <a:t>do latim clássico </a:t>
            </a:r>
            <a:r>
              <a:rPr lang="el-GR" b="1" i="1">
                <a:latin typeface="Times New Roman"/>
                <a:cs typeface="Times New Roman"/>
              </a:rPr>
              <a:t>ῑ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i= e</a:t>
            </a:r>
          </a:p>
          <a:p>
            <a:pPr marL="0" indent="0" algn="ctr">
              <a:buNone/>
            </a:pPr>
            <a:r>
              <a:rPr lang="pt-PT" b="1" smtClean="0"/>
              <a:t>i= síncope</a:t>
            </a:r>
          </a:p>
          <a:p>
            <a:pPr marL="0" indent="0" algn="ctr">
              <a:buNone/>
            </a:pPr>
            <a:r>
              <a:rPr lang="pt-PT" b="1" smtClean="0"/>
              <a:t>i= iod</a:t>
            </a:r>
          </a:p>
          <a:p>
            <a:pPr marL="0" indent="0" algn="ctr">
              <a:buNone/>
            </a:pPr>
            <a:r>
              <a:rPr lang="pt-PT" b="1" smtClean="0"/>
              <a:t>i= i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203042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 I</a:t>
            </a:r>
            <a:r>
              <a:rPr lang="pt-PT" smtClean="0">
                <a:solidFill>
                  <a:srgbClr val="FF0000"/>
                </a:solidFill>
              </a:rPr>
              <a:t> final</a:t>
            </a:r>
            <a:r>
              <a:rPr lang="pt-PT" smtClean="0"/>
              <a:t>= e 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smtClean="0"/>
              <a:t> </a:t>
            </a:r>
            <a:endParaRPr lang="pt-PT" b="1"/>
          </a:p>
          <a:p>
            <a:pPr marL="0" indent="0">
              <a:buNone/>
            </a:pP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72876"/>
              </p:ext>
            </p:extLst>
          </p:nvPr>
        </p:nvGraphicFramePr>
        <p:xfrm>
          <a:off x="1619672" y="2780927"/>
          <a:ext cx="6624736" cy="27340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12368"/>
                <a:gridCol w="3312368"/>
              </a:tblGrid>
              <a:tr h="1413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h</a:t>
                      </a:r>
                      <a:r>
                        <a:rPr lang="cs-CZ" sz="3600" smtClean="0">
                          <a:effectLst/>
                        </a:rPr>
                        <a:t>abuī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h</a:t>
                      </a:r>
                      <a:r>
                        <a:rPr lang="cs-CZ" sz="3600" smtClean="0">
                          <a:effectLst/>
                        </a:rPr>
                        <a:t>ouve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92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a</a:t>
                      </a:r>
                      <a:r>
                        <a:rPr lang="cs-CZ" sz="3600" smtClean="0">
                          <a:effectLst/>
                        </a:rPr>
                        <a:t>mastī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a</a:t>
                      </a:r>
                      <a:r>
                        <a:rPr lang="cs-CZ" sz="3600" smtClean="0">
                          <a:effectLst/>
                        </a:rPr>
                        <a:t>maste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seruī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s</a:t>
                      </a:r>
                      <a:r>
                        <a:rPr lang="cs-CZ" sz="3600" smtClean="0">
                          <a:effectLst/>
                        </a:rPr>
                        <a:t>erve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88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ĭllī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l</a:t>
                      </a:r>
                      <a:r>
                        <a:rPr lang="cs-CZ" sz="3600" smtClean="0">
                          <a:effectLst/>
                        </a:rPr>
                        <a:t>he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540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i="1" smtClean="0">
                <a:solidFill>
                  <a:srgbClr val="FF0000"/>
                </a:solidFill>
              </a:rPr>
              <a:t>I</a:t>
            </a:r>
            <a:r>
              <a:rPr lang="pt-PT" i="1" smtClean="0">
                <a:solidFill>
                  <a:srgbClr val="FF0000"/>
                </a:solidFill>
              </a:rPr>
              <a:t> </a:t>
            </a:r>
            <a:r>
              <a:rPr lang="pt-PT" i="1">
                <a:solidFill>
                  <a:srgbClr val="FF0000"/>
                </a:solidFill>
              </a:rPr>
              <a:t>final </a:t>
            </a:r>
            <a:r>
              <a:rPr lang="pt-PT" i="1" smtClean="0">
                <a:solidFill>
                  <a:srgbClr val="FF0000"/>
                </a:solidFill>
              </a:rPr>
              <a:t> </a:t>
            </a:r>
            <a:r>
              <a:rPr lang="pt-PT" b="1" smtClean="0"/>
              <a:t>= apocopou quando precedido de </a:t>
            </a:r>
            <a:r>
              <a:rPr lang="pt-PT" b="1" i="1" smtClean="0">
                <a:solidFill>
                  <a:srgbClr val="FF0000"/>
                </a:solidFill>
              </a:rPr>
              <a:t>l-, c-, s-</a:t>
            </a:r>
            <a:r>
              <a:rPr lang="pt-PT" b="1" i="1"/>
              <a:t/>
            </a:r>
            <a:br>
              <a:rPr lang="pt-PT" b="1" i="1"/>
            </a:br>
            <a:endParaRPr lang="cs-CZ" i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690334"/>
              </p:ext>
            </p:extLst>
          </p:nvPr>
        </p:nvGraphicFramePr>
        <p:xfrm>
          <a:off x="2051720" y="2132856"/>
          <a:ext cx="5256584" cy="1463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52195"/>
                <a:gridCol w="2475382"/>
                <a:gridCol w="102900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fēcī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</a:rPr>
                        <a:t> 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</a:rPr>
                        <a:t>f</a:t>
                      </a:r>
                      <a:r>
                        <a:rPr lang="cs-CZ" sz="3200" smtClean="0">
                          <a:effectLst/>
                        </a:rPr>
                        <a:t>iz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b="1">
                          <a:effectLst/>
                        </a:rPr>
                        <a:t>pŏsuī</a:t>
                      </a:r>
                      <a:endParaRPr lang="cs-CZ" sz="3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b="1">
                          <a:solidFill>
                            <a:schemeClr val="bg1"/>
                          </a:solidFill>
                          <a:effectLst/>
                        </a:rPr>
                        <a:t>˟pọsị </a:t>
                      </a:r>
                      <a:r>
                        <a:rPr lang="pt-PT" sz="3200" b="1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cs-CZ" sz="3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</a:rPr>
                        <a:t>p</a:t>
                      </a:r>
                      <a:r>
                        <a:rPr lang="cs-CZ" sz="3200" smtClean="0">
                          <a:effectLst/>
                        </a:rPr>
                        <a:t>us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salī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</a:rPr>
                        <a:t>s</a:t>
                      </a:r>
                      <a:r>
                        <a:rPr lang="cs-CZ" sz="3200" smtClean="0">
                          <a:effectLst/>
                        </a:rPr>
                        <a:t>al</a:t>
                      </a:r>
                      <a:r>
                        <a:rPr lang="pt-PT" sz="3200" smtClean="0">
                          <a:effectLst/>
                        </a:rPr>
                        <a:t> (arcaico)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</a:rPr>
                        <a:t>s</a:t>
                      </a:r>
                      <a:r>
                        <a:rPr lang="cs-CZ" sz="3200" smtClean="0">
                          <a:effectLst/>
                        </a:rPr>
                        <a:t>al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983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</a:rPr>
              <a:t>I</a:t>
            </a:r>
            <a:r>
              <a:rPr lang="pt-PT">
                <a:solidFill>
                  <a:srgbClr val="FF0000"/>
                </a:solidFill>
              </a:rPr>
              <a:t> final  </a:t>
            </a:r>
            <a:r>
              <a:rPr lang="pt-PT" b="1" smtClean="0"/>
              <a:t> com vogal resultante da queda do –n- --- apocopa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627463"/>
              </p:ext>
            </p:extLst>
          </p:nvPr>
        </p:nvGraphicFramePr>
        <p:xfrm>
          <a:off x="1647190" y="3573017"/>
          <a:ext cx="5849620" cy="1097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62405"/>
                <a:gridCol w="1462405"/>
                <a:gridCol w="1462405"/>
                <a:gridCol w="1462405"/>
              </a:tblGrid>
              <a:tr h="3968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Uēn</a:t>
                      </a:r>
                      <a:r>
                        <a:rPr lang="cs-CZ" sz="3600">
                          <a:solidFill>
                            <a:schemeClr val="accent2"/>
                          </a:solidFill>
                          <a:effectLst/>
                        </a:rPr>
                        <a:t>ī</a:t>
                      </a:r>
                      <a:r>
                        <a:rPr lang="cs-CZ" sz="3600">
                          <a:effectLst/>
                        </a:rPr>
                        <a:t> </a:t>
                      </a:r>
                      <a:r>
                        <a:rPr lang="pt-PT" sz="3600" smtClean="0">
                          <a:effectLst/>
                        </a:rPr>
                        <a:t> 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Uē</a:t>
                      </a:r>
                      <a:r>
                        <a:rPr lang="cs-CZ" sz="3600" strike="sngStrike" smtClean="0">
                          <a:effectLst/>
                        </a:rPr>
                        <a:t>n</a:t>
                      </a:r>
                      <a:r>
                        <a:rPr lang="cs-CZ" sz="3600" smtClean="0">
                          <a:solidFill>
                            <a:schemeClr val="accent2"/>
                          </a:solidFill>
                          <a:effectLst/>
                        </a:rPr>
                        <a:t>ī</a:t>
                      </a:r>
                      <a:r>
                        <a:rPr lang="cs-CZ" sz="3600" smtClean="0">
                          <a:effectLst/>
                        </a:rPr>
                        <a:t> 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smtClean="0">
                          <a:effectLst/>
                        </a:rPr>
                        <a:t>Uē</a:t>
                      </a:r>
                      <a:r>
                        <a:rPr lang="cs-CZ" sz="3600" smtClean="0">
                          <a:solidFill>
                            <a:schemeClr val="accent2"/>
                          </a:solidFill>
                          <a:effectLst/>
                        </a:rPr>
                        <a:t>ī</a:t>
                      </a:r>
                      <a:r>
                        <a:rPr lang="cs-CZ" sz="3600" smtClean="0">
                          <a:effectLst/>
                        </a:rPr>
                        <a:t> </a:t>
                      </a:r>
                      <a:endParaRPr lang="cs-CZ" sz="3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Vim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42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</a:rPr>
              <a:t>I</a:t>
            </a:r>
            <a:r>
              <a:rPr lang="pt-PT">
                <a:solidFill>
                  <a:srgbClr val="FF0000"/>
                </a:solidFill>
              </a:rPr>
              <a:t> </a:t>
            </a:r>
            <a:r>
              <a:rPr lang="pt-PT" smtClean="0">
                <a:solidFill>
                  <a:srgbClr val="FF0000"/>
                </a:solidFill>
              </a:rPr>
              <a:t>final </a:t>
            </a:r>
            <a:r>
              <a:rPr lang="pt-PT" smtClean="0"/>
              <a:t>em hiato com uma vogal tônica =</a:t>
            </a:r>
            <a:r>
              <a:rPr lang="pt-PT" smtClean="0">
                <a:solidFill>
                  <a:srgbClr val="FF0000"/>
                </a:solidFill>
              </a:rPr>
              <a:t> </a:t>
            </a:r>
            <a:r>
              <a:rPr lang="pt-PT" b="1" smtClean="0">
                <a:solidFill>
                  <a:srgbClr val="FF0000"/>
                </a:solidFill>
              </a:rPr>
              <a:t>i</a:t>
            </a:r>
            <a:endParaRPr lang="cs-CZ" b="1">
              <a:solidFill>
                <a:srgbClr val="FF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759143"/>
              </p:ext>
            </p:extLst>
          </p:nvPr>
        </p:nvGraphicFramePr>
        <p:xfrm>
          <a:off x="2699792" y="2708920"/>
          <a:ext cx="4248472" cy="1219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62405"/>
                <a:gridCol w="278606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amāvī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amai = a</a:t>
                      </a:r>
                      <a:r>
                        <a:rPr lang="cs-CZ" sz="4000" smtClean="0">
                          <a:effectLst/>
                        </a:rPr>
                        <a:t>mei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fuī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f</a:t>
                      </a:r>
                      <a:r>
                        <a:rPr lang="cs-CZ" sz="4000" smtClean="0">
                          <a:effectLst/>
                        </a:rPr>
                        <a:t>ui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Ohnutý pruh 3"/>
          <p:cNvSpPr/>
          <p:nvPr/>
        </p:nvSpPr>
        <p:spPr>
          <a:xfrm>
            <a:off x="4716016" y="1412776"/>
            <a:ext cx="144016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73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</a:rPr>
              <a:t>I</a:t>
            </a:r>
            <a:r>
              <a:rPr lang="pt-PT">
                <a:solidFill>
                  <a:srgbClr val="FF0000"/>
                </a:solidFill>
              </a:rPr>
              <a:t> final  </a:t>
            </a:r>
            <a:r>
              <a:rPr lang="pt-PT" b="1"/>
              <a:t> </a:t>
            </a:r>
            <a:r>
              <a:rPr lang="cs-CZ" b="1" smtClean="0"/>
              <a:t>em hiato </a:t>
            </a:r>
            <a:r>
              <a:rPr lang="pt-PT" b="1" smtClean="0"/>
              <a:t>resultante </a:t>
            </a:r>
            <a:r>
              <a:rPr lang="pt-PT" b="1"/>
              <a:t>da queda do –</a:t>
            </a:r>
            <a:r>
              <a:rPr lang="pt-PT" b="1" smtClean="0"/>
              <a:t>n-</a:t>
            </a:r>
            <a:r>
              <a:rPr lang="cs-CZ" b="1" smtClean="0"/>
              <a:t> </a:t>
            </a:r>
            <a:r>
              <a:rPr lang="pt-PT" b="1" smtClean="0"/>
              <a:t>=</a:t>
            </a:r>
            <a:r>
              <a:rPr lang="pt-PT" b="1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solidFill>
                  <a:srgbClr val="FF0000"/>
                </a:solidFill>
              </a:rPr>
              <a:t>ei</a:t>
            </a:r>
            <a:r>
              <a:rPr lang="pt-PT" b="1">
                <a:latin typeface="Times New Roman"/>
                <a:cs typeface="Times New Roman"/>
              </a:rPr>
              <a:t>]</a:t>
            </a:r>
            <a:r>
              <a:rPr lang="pt-PT" b="1" smtClean="0">
                <a:solidFill>
                  <a:srgbClr val="FF0000"/>
                </a:solidFill>
              </a:rPr>
              <a:t> </a:t>
            </a:r>
            <a:r>
              <a:rPr lang="pt-PT" b="1" smtClean="0"/>
              <a:t> =  em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234211"/>
              </p:ext>
            </p:extLst>
          </p:nvPr>
        </p:nvGraphicFramePr>
        <p:xfrm>
          <a:off x="971600" y="2708920"/>
          <a:ext cx="6984776" cy="2682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24536"/>
                <a:gridCol w="2160240"/>
              </a:tblGrid>
              <a:tr h="1152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44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400" smtClean="0">
                          <a:effectLst/>
                        </a:rPr>
                        <a:t>u</a:t>
                      </a:r>
                      <a:r>
                        <a:rPr lang="cs-CZ" sz="4400" smtClean="0">
                          <a:effectLst/>
                        </a:rPr>
                        <a:t>ēnī </a:t>
                      </a:r>
                      <a:r>
                        <a:rPr lang="pt-PT" sz="4400" smtClean="0">
                          <a:effectLst/>
                        </a:rPr>
                        <a:t>    =  </a:t>
                      </a:r>
                      <a:r>
                        <a:rPr lang="cs-CZ" sz="4400" smtClean="0">
                          <a:effectLst/>
                        </a:rPr>
                        <a:t>vẽ</a:t>
                      </a:r>
                      <a:r>
                        <a:rPr lang="cs-CZ" sz="4400" strike="sngStrike" smtClean="0">
                          <a:effectLst/>
                        </a:rPr>
                        <a:t>n</a:t>
                      </a:r>
                      <a:r>
                        <a:rPr lang="cs-CZ" sz="4400" smtClean="0">
                          <a:effectLst/>
                        </a:rPr>
                        <a:t>i</a:t>
                      </a:r>
                      <a:r>
                        <a:rPr lang="pt-PT" sz="4400" smtClean="0">
                          <a:effectLst/>
                        </a:rPr>
                        <a:t> = v</a:t>
                      </a:r>
                      <a:r>
                        <a:rPr lang="cs-CZ" sz="4400" smtClean="0">
                          <a:effectLst/>
                        </a:rPr>
                        <a:t>ẽ</a:t>
                      </a:r>
                      <a:r>
                        <a:rPr lang="pt-PT" sz="4400" smtClean="0">
                          <a:effectLst/>
                        </a:rPr>
                        <a:t>i</a:t>
                      </a:r>
                      <a:endParaRPr lang="cs-CZ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400" smtClean="0">
                          <a:effectLst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400" smtClean="0">
                          <a:effectLst/>
                        </a:rPr>
                        <a:t> v</a:t>
                      </a:r>
                      <a:r>
                        <a:rPr lang="cs-CZ" sz="4400" smtClean="0">
                          <a:effectLst/>
                        </a:rPr>
                        <a:t>im</a:t>
                      </a:r>
                      <a:endParaRPr lang="pt-PT" sz="44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44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4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734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i </a:t>
            </a:r>
            <a:r>
              <a:rPr lang="pt-PT" smtClean="0">
                <a:solidFill>
                  <a:srgbClr val="FF0000"/>
                </a:solidFill>
              </a:rPr>
              <a:t>final  </a:t>
            </a:r>
            <a:r>
              <a:rPr lang="pt-PT" b="1" smtClean="0"/>
              <a:t> </a:t>
            </a:r>
            <a:r>
              <a:rPr lang="cs-CZ" b="1"/>
              <a:t>em </a:t>
            </a:r>
            <a:r>
              <a:rPr lang="pt-PT" b="1" smtClean="0"/>
              <a:t>com i tônico = </a:t>
            </a:r>
            <a:r>
              <a:rPr lang="pt-PT" b="1" smtClean="0">
                <a:solidFill>
                  <a:srgbClr val="FF0000"/>
                </a:solidFill>
              </a:rPr>
              <a:t>i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823615"/>
              </p:ext>
            </p:extLst>
          </p:nvPr>
        </p:nvGraphicFramePr>
        <p:xfrm>
          <a:off x="1475654" y="3140968"/>
          <a:ext cx="6021156" cy="8288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5289"/>
                <a:gridCol w="1505289"/>
                <a:gridCol w="1505289"/>
                <a:gridCol w="1505289"/>
              </a:tblGrid>
              <a:tr h="828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uīdī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v</a:t>
                      </a:r>
                      <a:r>
                        <a:rPr lang="cs-CZ" sz="4000" smtClean="0">
                          <a:effectLst/>
                        </a:rPr>
                        <a:t>ī</a:t>
                      </a:r>
                      <a:r>
                        <a:rPr lang="cs-CZ" sz="4000" strike="sngStrike" smtClean="0">
                          <a:effectLst/>
                        </a:rPr>
                        <a:t>d</a:t>
                      </a:r>
                      <a:r>
                        <a:rPr lang="cs-CZ" sz="4000" smtClean="0">
                          <a:effectLst/>
                        </a:rPr>
                        <a:t>ī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  <a:latin typeface="Times New Roman"/>
                          <a:ea typeface="Times New Roman"/>
                        </a:rPr>
                        <a:t>vii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v</a:t>
                      </a:r>
                      <a:r>
                        <a:rPr lang="cs-CZ" sz="4000" smtClean="0">
                          <a:effectLst/>
                        </a:rPr>
                        <a:t>i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097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</a:rPr>
              <a:t>i </a:t>
            </a:r>
            <a:r>
              <a:rPr lang="pt-PT">
                <a:solidFill>
                  <a:srgbClr val="FF0000"/>
                </a:solidFill>
              </a:rPr>
              <a:t>final  </a:t>
            </a:r>
            <a:r>
              <a:rPr lang="pt-PT" b="1"/>
              <a:t> </a:t>
            </a:r>
            <a:r>
              <a:rPr lang="cs-CZ" b="1"/>
              <a:t>em </a:t>
            </a:r>
            <a:r>
              <a:rPr lang="pt-PT" b="1"/>
              <a:t>com </a:t>
            </a:r>
            <a:r>
              <a:rPr lang="pt-PT" b="1"/>
              <a:t>i </a:t>
            </a:r>
            <a:r>
              <a:rPr lang="pt-PT" b="1" smtClean="0"/>
              <a:t> resultante da queda do n intervocálico = </a:t>
            </a:r>
            <a:r>
              <a:rPr lang="pt-PT" b="1" smtClean="0">
                <a:solidFill>
                  <a:srgbClr val="FF0000"/>
                </a:solidFill>
              </a:rPr>
              <a:t>im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460317"/>
              </p:ext>
            </p:extLst>
          </p:nvPr>
        </p:nvGraphicFramePr>
        <p:xfrm>
          <a:off x="1647190" y="3756501"/>
          <a:ext cx="5849620" cy="1219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62405"/>
                <a:gridCol w="1462405"/>
                <a:gridCol w="1462405"/>
                <a:gridCol w="146240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u</a:t>
                      </a:r>
                      <a:r>
                        <a:rPr lang="cs-CZ" sz="4000" smtClean="0">
                          <a:effectLst/>
                        </a:rPr>
                        <a:t>ēnī </a:t>
                      </a:r>
                      <a:r>
                        <a:rPr lang="pt-PT" sz="4000" smtClean="0">
                          <a:effectLst/>
                        </a:rPr>
                        <a:t> 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 smtClean="0">
                          <a:effectLst/>
                        </a:rPr>
                        <a:t>vẽ</a:t>
                      </a:r>
                      <a:r>
                        <a:rPr lang="pt-PT" sz="4000" strike="sngStrike" smtClean="0">
                          <a:effectLst/>
                        </a:rPr>
                        <a:t>n</a:t>
                      </a:r>
                      <a:r>
                        <a:rPr lang="cs-CZ" sz="4000" smtClean="0">
                          <a:effectLst/>
                        </a:rPr>
                        <a:t>i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4000" smtClean="0">
                          <a:effectLst/>
                        </a:rPr>
                        <a:t>  </a:t>
                      </a:r>
                      <a:r>
                        <a:rPr lang="cs-CZ" sz="4000" smtClean="0">
                          <a:effectLst/>
                        </a:rPr>
                        <a:t>v</a:t>
                      </a:r>
                      <a:r>
                        <a:rPr lang="pt-PT" sz="4000" smtClean="0">
                          <a:effectLst/>
                          <a:latin typeface="Times New Roman"/>
                          <a:cs typeface="Times New Roman"/>
                        </a:rPr>
                        <a:t>ĩ</a:t>
                      </a:r>
                      <a:r>
                        <a:rPr lang="pt-PT" sz="4000" strike="sngStrike" smtClean="0">
                          <a:effectLst/>
                        </a:rPr>
                        <a:t>n</a:t>
                      </a:r>
                      <a:r>
                        <a:rPr lang="cs-CZ" sz="4000" smtClean="0">
                          <a:effectLst/>
                        </a:rPr>
                        <a:t>i</a:t>
                      </a:r>
                      <a:endParaRPr lang="cs-CZ" sz="40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v</a:t>
                      </a:r>
                      <a:r>
                        <a:rPr lang="cs-CZ" sz="4000" smtClean="0">
                          <a:effectLst/>
                        </a:rPr>
                        <a:t>im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583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0000"/>
                </a:solidFill>
              </a:rPr>
              <a:t/>
            </a:r>
            <a:br>
              <a:rPr lang="pt-PT" b="1">
                <a:solidFill>
                  <a:srgbClr val="FF0000"/>
                </a:solidFill>
              </a:rPr>
            </a:br>
            <a:r>
              <a:rPr lang="pt-PT" sz="3600" b="1" smtClean="0">
                <a:solidFill>
                  <a:srgbClr val="FF0000"/>
                </a:solidFill>
              </a:rPr>
              <a:t>VOGAL </a:t>
            </a:r>
            <a:r>
              <a:rPr lang="pt-PT" sz="3600" b="1" smtClean="0">
                <a:solidFill>
                  <a:srgbClr val="FF0000"/>
                </a:solidFill>
              </a:rPr>
              <a:t>FINAL </a:t>
            </a:r>
            <a:r>
              <a:rPr lang="pt-PT" sz="3600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 sz="3600">
                <a:latin typeface="Times New Roman"/>
                <a:cs typeface="Times New Roman"/>
              </a:rPr>
              <a:t>do latim </a:t>
            </a:r>
            <a:r>
              <a:rPr lang="pt-PT" sz="3600" smtClean="0">
                <a:latin typeface="Times New Roman"/>
                <a:cs typeface="Times New Roman"/>
              </a:rPr>
              <a:t>clás. </a:t>
            </a:r>
            <a:r>
              <a:rPr lang="pt-PT" sz="3600" b="1" i="1">
                <a:latin typeface="Times New Roman"/>
                <a:cs typeface="Times New Roman"/>
              </a:rPr>
              <a:t>ŏ, ō, </a:t>
            </a:r>
            <a:r>
              <a:rPr lang="pt-PT" sz="3600" b="1" i="1" smtClean="0">
                <a:latin typeface="Times New Roman"/>
                <a:cs typeface="Times New Roman"/>
              </a:rPr>
              <a:t>ŭ = </a:t>
            </a:r>
            <a:r>
              <a:rPr lang="pt-PT" sz="3600" b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lang="pt-PT" sz="3600" b="1" i="1">
                <a:latin typeface="Times New Roman"/>
                <a:cs typeface="Times New Roman"/>
              </a:rPr>
              <a:t> [u] – </a:t>
            </a:r>
            <a:r>
              <a:rPr lang="pt-PT" sz="3600" b="1" i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no século XII </a:t>
            </a:r>
            <a:r>
              <a:rPr lang="pt-PT" sz="3600" b="1" i="1">
                <a:latin typeface="Times New Roman"/>
                <a:cs typeface="Times New Roman"/>
              </a:rPr>
              <a:t>o o final tornou-se [u] </a:t>
            </a:r>
            <a:r>
              <a:rPr lang="pt-PT" sz="3600" b="1" i="1"/>
              <a:t/>
            </a:r>
            <a:br>
              <a:rPr lang="pt-PT" sz="3600" b="1" i="1"/>
            </a:br>
            <a:endParaRPr lang="cs-CZ" sz="36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699200"/>
              </p:ext>
            </p:extLst>
          </p:nvPr>
        </p:nvGraphicFramePr>
        <p:xfrm>
          <a:off x="2195736" y="2852936"/>
          <a:ext cx="4387215" cy="2194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2168"/>
                <a:gridCol w="1412642"/>
                <a:gridCol w="146240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amō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o[u</a:t>
                      </a:r>
                      <a:r>
                        <a:rPr lang="cs-CZ" sz="3600" smtClean="0">
                          <a:effectLst/>
                        </a:rPr>
                        <a:t>]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a</a:t>
                      </a:r>
                      <a:r>
                        <a:rPr lang="cs-CZ" sz="3600" smtClean="0">
                          <a:effectLst/>
                        </a:rPr>
                        <a:t>mo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c</a:t>
                      </a:r>
                      <a:r>
                        <a:rPr lang="cs-CZ" sz="3600" smtClean="0">
                          <a:effectLst/>
                        </a:rPr>
                        <a:t>asŭm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solidFill>
                            <a:schemeClr val="bg1"/>
                          </a:solidFill>
                          <a:effectLst/>
                        </a:rPr>
                        <a:t>o[u</a:t>
                      </a:r>
                      <a:r>
                        <a:rPr lang="cs-CZ" sz="3600" smtClean="0">
                          <a:solidFill>
                            <a:schemeClr val="bg1"/>
                          </a:solidFill>
                          <a:effectLst/>
                        </a:rPr>
                        <a:t>]</a:t>
                      </a:r>
                      <a:endParaRPr lang="cs-CZ" sz="3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c</a:t>
                      </a:r>
                      <a:r>
                        <a:rPr lang="cs-CZ" sz="3600" smtClean="0">
                          <a:effectLst/>
                        </a:rPr>
                        <a:t>aso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cĭtŏ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solidFill>
                            <a:schemeClr val="bg1"/>
                          </a:solidFill>
                          <a:effectLst/>
                        </a:rPr>
                        <a:t>o[u</a:t>
                      </a:r>
                      <a:r>
                        <a:rPr lang="cs-CZ" sz="3600" smtClean="0">
                          <a:solidFill>
                            <a:schemeClr val="bg1"/>
                          </a:solidFill>
                          <a:effectLst/>
                        </a:rPr>
                        <a:t>]</a:t>
                      </a:r>
                      <a:endParaRPr lang="cs-CZ" sz="3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c</a:t>
                      </a:r>
                      <a:r>
                        <a:rPr lang="cs-CZ" sz="3600" smtClean="0">
                          <a:effectLst/>
                        </a:rPr>
                        <a:t>edo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sŭmŭs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o[u</a:t>
                      </a:r>
                      <a:r>
                        <a:rPr lang="cs-CZ" sz="3600" smtClean="0">
                          <a:effectLst/>
                        </a:rPr>
                        <a:t>]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s</a:t>
                      </a:r>
                      <a:r>
                        <a:rPr lang="cs-CZ" sz="3600" smtClean="0">
                          <a:effectLst/>
                        </a:rPr>
                        <a:t>omos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075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</a:t>
            </a:r>
            <a:r>
              <a:rPr lang="pt-PT" b="1">
                <a:solidFill>
                  <a:srgbClr val="FF0000"/>
                </a:solidFill>
              </a:rPr>
              <a:t>FINAL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 smtClean="0">
                <a:latin typeface="Times New Roman"/>
                <a:cs typeface="Times New Roman"/>
              </a:rPr>
              <a:t>em hiato com a ou ę </a:t>
            </a:r>
            <a:r>
              <a:rPr lang="pt-PT" b="1" i="1" smtClean="0">
                <a:latin typeface="Times New Roman"/>
                <a:cs typeface="Times New Roman"/>
              </a:rPr>
              <a:t>=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lang="pt-PT" b="1" i="1" smtClean="0">
                <a:latin typeface="Times New Roman"/>
                <a:cs typeface="Times New Roman"/>
              </a:rPr>
              <a:t> [w] 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371046"/>
              </p:ext>
            </p:extLst>
          </p:nvPr>
        </p:nvGraphicFramePr>
        <p:xfrm>
          <a:off x="683568" y="2214737"/>
          <a:ext cx="7848872" cy="2438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2208"/>
                <a:gridCol w="2376264"/>
                <a:gridCol w="1296144"/>
                <a:gridCol w="2304256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c</a:t>
                      </a:r>
                      <a:r>
                        <a:rPr lang="cs-CZ" sz="4000" smtClean="0">
                          <a:effectLst/>
                        </a:rPr>
                        <a:t>aelum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c</a:t>
                      </a:r>
                      <a:r>
                        <a:rPr lang="cs-CZ" sz="4000" smtClean="0">
                          <a:effectLst/>
                        </a:rPr>
                        <a:t>é</a:t>
                      </a:r>
                      <a:r>
                        <a:rPr lang="pt-PT" sz="4000" i="0" smtClean="0">
                          <a:effectLst/>
                        </a:rPr>
                        <a:t>u/</a:t>
                      </a:r>
                      <a:r>
                        <a:rPr lang="pt-PT" sz="4000" i="1" smtClean="0">
                          <a:effectLst/>
                        </a:rPr>
                        <a:t>ceo</a:t>
                      </a:r>
                      <a:endParaRPr lang="cs-CZ" sz="4000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smtClean="0">
                          <a:effectLst/>
                        </a:rPr>
                        <a:t>u[w</a:t>
                      </a:r>
                      <a:r>
                        <a:rPr lang="cs-CZ" sz="4000" smtClean="0">
                          <a:effectLst/>
                        </a:rPr>
                        <a:t>]</a:t>
                      </a:r>
                      <a:endParaRPr lang="cs-CZ" sz="400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c</a:t>
                      </a:r>
                      <a:r>
                        <a:rPr lang="cs-CZ" sz="4000" smtClean="0">
                          <a:effectLst/>
                        </a:rPr>
                        <a:t>éu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m</a:t>
                      </a:r>
                      <a:r>
                        <a:rPr lang="cs-CZ" sz="4000" smtClean="0">
                          <a:effectLst/>
                        </a:rPr>
                        <a:t>alum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pt-PT" sz="4000" smtClean="0">
                          <a:solidFill>
                            <a:schemeClr val="bg1"/>
                          </a:solidFill>
                          <a:effectLst/>
                        </a:rPr>
                        <a:t>u/</a:t>
                      </a:r>
                      <a:r>
                        <a:rPr lang="pt-PT" sz="4000" i="1" smtClean="0">
                          <a:solidFill>
                            <a:schemeClr val="bg1"/>
                          </a:solidFill>
                          <a:effectLst/>
                        </a:rPr>
                        <a:t>mao</a:t>
                      </a:r>
                      <a:endParaRPr lang="cs-CZ" sz="4000" i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u[w]</a:t>
                      </a:r>
                      <a:endParaRPr lang="cs-CZ" sz="4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m</a:t>
                      </a:r>
                      <a:r>
                        <a:rPr lang="cs-CZ" sz="4000" smtClean="0">
                          <a:effectLst/>
                        </a:rPr>
                        <a:t>au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d</a:t>
                      </a:r>
                      <a:r>
                        <a:rPr lang="cs-CZ" sz="4000" smtClean="0">
                          <a:effectLst/>
                        </a:rPr>
                        <a:t>ĕus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solidFill>
                            <a:schemeClr val="bg1"/>
                          </a:solidFill>
                          <a:effectLst/>
                        </a:rPr>
                        <a:t>d</a:t>
                      </a: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r>
                        <a:rPr lang="pt-PT" sz="4000" smtClean="0">
                          <a:solidFill>
                            <a:schemeClr val="bg1"/>
                          </a:solidFill>
                          <a:effectLst/>
                        </a:rPr>
                        <a:t>u</a:t>
                      </a: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s</a:t>
                      </a:r>
                      <a:r>
                        <a:rPr lang="pt-PT" sz="4000" smtClean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pt-PT" sz="4000" i="1" smtClean="0">
                          <a:solidFill>
                            <a:schemeClr val="bg1"/>
                          </a:solidFill>
                          <a:effectLst/>
                        </a:rPr>
                        <a:t>deos</a:t>
                      </a:r>
                      <a:endParaRPr lang="cs-CZ" sz="4000" i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u[w]</a:t>
                      </a:r>
                      <a:r>
                        <a:rPr lang="pt-PT" sz="400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cs-CZ" sz="4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d</a:t>
                      </a:r>
                      <a:r>
                        <a:rPr lang="cs-CZ" sz="4000" smtClean="0">
                          <a:effectLst/>
                        </a:rPr>
                        <a:t>eus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mĕum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r>
                        <a:rPr lang="pt-PT" sz="4000" smtClean="0">
                          <a:solidFill>
                            <a:schemeClr val="bg1"/>
                          </a:solidFill>
                          <a:effectLst/>
                        </a:rPr>
                        <a:t>u/</a:t>
                      </a:r>
                      <a:r>
                        <a:rPr lang="pt-PT" sz="4000" i="1" smtClean="0">
                          <a:solidFill>
                            <a:schemeClr val="bg1"/>
                          </a:solidFill>
                          <a:effectLst/>
                        </a:rPr>
                        <a:t>meo</a:t>
                      </a:r>
                      <a:endParaRPr lang="cs-CZ" sz="4000" i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u[w]</a:t>
                      </a:r>
                      <a:endParaRPr lang="cs-CZ" sz="4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m</a:t>
                      </a:r>
                      <a:r>
                        <a:rPr lang="cs-CZ" sz="4000" smtClean="0">
                          <a:effectLst/>
                        </a:rPr>
                        <a:t>eu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51520" y="544522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mtClean="0"/>
              <a:t>Nos documentos medievais encontram-se, desse modo, comumente as grafias </a:t>
            </a:r>
            <a:r>
              <a:rPr lang="pt-PT" b="1" i="1" smtClean="0"/>
              <a:t>ceo, mao, deos, meo </a:t>
            </a:r>
            <a:r>
              <a:rPr lang="pt-PT" smtClean="0"/>
              <a:t>com sílabas separadas.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519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VOGAL FINAL  A</a:t>
            </a:r>
            <a:r>
              <a:rPr lang="pt-PT" smtClean="0"/>
              <a:t> do latim clássico </a:t>
            </a:r>
            <a:r>
              <a:rPr lang="pt-PT" b="1" i="1" smtClean="0">
                <a:latin typeface="Times New Roman"/>
                <a:cs typeface="Times New Roman"/>
              </a:rPr>
              <a:t>ā, </a:t>
            </a:r>
            <a:r>
              <a:rPr lang="vi-VN" b="1" i="1">
                <a:cs typeface="Times New Roman"/>
              </a:rPr>
              <a:t>ă</a:t>
            </a:r>
            <a:r>
              <a:rPr lang="pt-PT" b="1" i="1" smtClean="0"/>
              <a:t/>
            </a:r>
            <a:br>
              <a:rPr lang="pt-PT" b="1" i="1" smtClean="0"/>
            </a:br>
            <a:endParaRPr lang="cs-CZ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2830"/>
              </p:ext>
            </p:extLst>
          </p:nvPr>
        </p:nvGraphicFramePr>
        <p:xfrm>
          <a:off x="611560" y="2276872"/>
          <a:ext cx="8136904" cy="31365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29859"/>
                <a:gridCol w="3411579"/>
                <a:gridCol w="2395466"/>
              </a:tblGrid>
              <a:tr h="403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causam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 [ ɐ</a:t>
                      </a:r>
                      <a:r>
                        <a:rPr lang="cs-CZ" sz="2400" smtClean="0">
                          <a:effectLst/>
                        </a:rPr>
                        <a:t>]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Causa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88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hebdŏmӑda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 [ ɐ</a:t>
                      </a:r>
                      <a:r>
                        <a:rPr lang="cs-CZ" sz="2400" smtClean="0">
                          <a:effectLst/>
                        </a:rPr>
                        <a:t>]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Doma (arcaico)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mŏlam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ǫ</a:t>
                      </a: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 tónico  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/o[ǫ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]</a:t>
                      </a: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Mó</a:t>
                      </a:r>
                      <a:endParaRPr lang="pt-PT" sz="24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3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Avŭlam - auolam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o[ǫ]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Avó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3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Bŏnam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Boa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3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sonat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 /ǫ/ŏ/ᾶ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Soa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3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Amant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[</a:t>
                      </a:r>
                      <a:r>
                        <a:rPr lang="cs-CZ" sz="2400">
                          <a:effectLst/>
                        </a:rPr>
                        <a:t>ᾶ</a:t>
                      </a:r>
                      <a:r>
                        <a:rPr lang="cs-CZ" sz="2400" smtClean="0">
                          <a:effectLst/>
                        </a:rPr>
                        <a:t>]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Amam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1389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rgbClr val="92D050"/>
            </a:solidFill>
          </a:ln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</a:t>
            </a:r>
            <a:r>
              <a:rPr lang="pt-PT" b="1">
                <a:solidFill>
                  <a:srgbClr val="FF0000"/>
                </a:solidFill>
              </a:rPr>
              <a:t>FINAL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>
                <a:latin typeface="Times New Roman"/>
                <a:cs typeface="Times New Roman"/>
              </a:rPr>
              <a:t>em hiato </a:t>
            </a:r>
            <a:r>
              <a:rPr lang="pt-PT">
                <a:latin typeface="Times New Roman"/>
                <a:cs typeface="Times New Roman"/>
              </a:rPr>
              <a:t>com </a:t>
            </a:r>
            <a:r>
              <a:rPr lang="pt-PT" smtClean="0">
                <a:latin typeface="Times New Roman"/>
                <a:cs typeface="Times New Roman"/>
              </a:rPr>
              <a:t>i tônico</a:t>
            </a:r>
            <a:r>
              <a:rPr lang="pt-PT" b="1" i="1" smtClean="0">
                <a:latin typeface="Times New Roman"/>
                <a:cs typeface="Times New Roman"/>
              </a:rPr>
              <a:t>=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lang="pt-PT" b="1" i="1" smtClean="0">
                <a:latin typeface="Times New Roman"/>
                <a:cs typeface="Times New Roman"/>
              </a:rPr>
              <a:t> </a:t>
            </a:r>
            <a:r>
              <a:rPr lang="pt-PT" b="1" i="1">
                <a:latin typeface="Times New Roman"/>
                <a:cs typeface="Times New Roman"/>
              </a:rPr>
              <a:t>[w] 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980868"/>
              </p:ext>
            </p:extLst>
          </p:nvPr>
        </p:nvGraphicFramePr>
        <p:xfrm>
          <a:off x="1115616" y="2492896"/>
          <a:ext cx="6497692" cy="23762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04256"/>
                <a:gridCol w="1584176"/>
                <a:gridCol w="1146855"/>
                <a:gridCol w="1462405"/>
              </a:tblGrid>
              <a:tr h="11856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fīlum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 smtClean="0">
                          <a:effectLst/>
                        </a:rPr>
                        <a:t>fī</a:t>
                      </a:r>
                      <a:r>
                        <a:rPr lang="cs-CZ" sz="4000" strike="sngStrike" smtClean="0">
                          <a:effectLst/>
                        </a:rPr>
                        <a:t>l</a:t>
                      </a:r>
                      <a:r>
                        <a:rPr lang="cs-CZ" sz="4000" smtClean="0">
                          <a:effectLst/>
                        </a:rPr>
                        <a:t>u</a:t>
                      </a:r>
                      <a:r>
                        <a:rPr lang="cs-CZ" sz="4000" strike="sngStrike" smtClean="0">
                          <a:effectLst/>
                        </a:rPr>
                        <a:t>m</a:t>
                      </a:r>
                      <a:endParaRPr lang="cs-CZ" sz="4000" strike="sngStrike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o[w</a:t>
                      </a:r>
                      <a:r>
                        <a:rPr lang="cs-CZ" sz="4000" smtClean="0">
                          <a:effectLst/>
                        </a:rPr>
                        <a:t>]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f</a:t>
                      </a:r>
                      <a:r>
                        <a:rPr lang="cs-CZ" sz="4000" smtClean="0">
                          <a:effectLst/>
                        </a:rPr>
                        <a:t>io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0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r</a:t>
                      </a:r>
                      <a:r>
                        <a:rPr lang="cs-CZ" sz="4000" smtClean="0">
                          <a:effectLst/>
                        </a:rPr>
                        <a:t>īuum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r</a:t>
                      </a:r>
                      <a:r>
                        <a:rPr lang="cs-CZ" sz="4000" smtClean="0">
                          <a:effectLst/>
                        </a:rPr>
                        <a:t>ī</a:t>
                      </a:r>
                      <a:r>
                        <a:rPr lang="pt-PT" sz="4000" strike="sngStrike" smtClean="0">
                          <a:effectLst/>
                        </a:rPr>
                        <a:t>u</a:t>
                      </a:r>
                      <a:r>
                        <a:rPr lang="cs-CZ" sz="4000" smtClean="0">
                          <a:effectLst/>
                        </a:rPr>
                        <a:t>u</a:t>
                      </a:r>
                      <a:r>
                        <a:rPr lang="cs-CZ" sz="4000" strike="sngStrike" smtClean="0">
                          <a:effectLst/>
                        </a:rPr>
                        <a:t>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o[w</a:t>
                      </a:r>
                      <a:r>
                        <a:rPr lang="cs-CZ" sz="4000" smtClean="0">
                          <a:effectLst/>
                        </a:rPr>
                        <a:t>]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r</a:t>
                      </a:r>
                      <a:r>
                        <a:rPr lang="cs-CZ" sz="4000" smtClean="0">
                          <a:effectLst/>
                        </a:rPr>
                        <a:t>io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225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</a:t>
            </a:r>
            <a:r>
              <a:rPr lang="pt-PT" b="1">
                <a:solidFill>
                  <a:srgbClr val="FF0000"/>
                </a:solidFill>
              </a:rPr>
              <a:t>FINAL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>
                <a:latin typeface="Times New Roman"/>
                <a:cs typeface="Times New Roman"/>
              </a:rPr>
              <a:t>em hiato </a:t>
            </a:r>
            <a:r>
              <a:rPr lang="pt-PT">
                <a:latin typeface="Times New Roman"/>
                <a:cs typeface="Times New Roman"/>
              </a:rPr>
              <a:t>com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lang="pt-PT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>
                <a:latin typeface="Times New Roman"/>
                <a:cs typeface="Times New Roman"/>
              </a:rPr>
              <a:t>tônico</a:t>
            </a:r>
            <a:r>
              <a:rPr lang="pt-PT" b="1" i="1">
                <a:latin typeface="Times New Roman"/>
                <a:cs typeface="Times New Roman"/>
              </a:rPr>
              <a:t>=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 b="1" i="1" smtClean="0">
                <a:latin typeface="Times New Roman"/>
                <a:cs typeface="Times New Roman"/>
              </a:rPr>
              <a:t>[o] 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endParaRPr lang="pt-PT" smtClean="0"/>
          </a:p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94275"/>
              </p:ext>
            </p:extLst>
          </p:nvPr>
        </p:nvGraphicFramePr>
        <p:xfrm>
          <a:off x="1115616" y="2708920"/>
          <a:ext cx="7245291" cy="1219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2209"/>
                <a:gridCol w="1800200"/>
                <a:gridCol w="1761559"/>
                <a:gridCol w="1811323"/>
              </a:tblGrid>
              <a:tr h="325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au</a:t>
                      </a:r>
                      <a:r>
                        <a:rPr lang="cs-CZ" sz="4000" smtClean="0">
                          <a:effectLst/>
                        </a:rPr>
                        <a:t>ŭlum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4000" smtClean="0">
                          <a:effectLst/>
                        </a:rPr>
                        <a:t>au</a:t>
                      </a:r>
                      <a:r>
                        <a:rPr lang="pt-PT" sz="4000" smtClean="0">
                          <a:effectLst/>
                          <a:latin typeface="Times New Roman"/>
                          <a:cs typeface="Times New Roman"/>
                        </a:rPr>
                        <a:t>ŏ</a:t>
                      </a:r>
                      <a:r>
                        <a:rPr lang="cs-CZ" sz="4000" smtClean="0">
                          <a:effectLst/>
                        </a:rPr>
                        <a:t>lum</a:t>
                      </a:r>
                      <a:endParaRPr lang="cs-CZ" sz="40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avoo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avô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9510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sz="3600" b="1" smtClean="0">
                <a:solidFill>
                  <a:srgbClr val="FF0000"/>
                </a:solidFill>
              </a:rPr>
              <a:t>VOGAL </a:t>
            </a:r>
            <a:r>
              <a:rPr lang="pt-PT" sz="3600" b="1">
                <a:solidFill>
                  <a:srgbClr val="FF0000"/>
                </a:solidFill>
              </a:rPr>
              <a:t>FINAL </a:t>
            </a:r>
            <a:r>
              <a:rPr lang="pt-PT" sz="3600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 sz="3600">
                <a:latin typeface="Times New Roman"/>
                <a:cs typeface="Times New Roman"/>
              </a:rPr>
              <a:t>em hiato </a:t>
            </a:r>
            <a:r>
              <a:rPr lang="pt-PT" sz="3600">
                <a:latin typeface="Times New Roman"/>
                <a:cs typeface="Times New Roman"/>
              </a:rPr>
              <a:t>com </a:t>
            </a:r>
            <a:r>
              <a:rPr lang="pt-PT" sz="3600" b="1" smtClean="0">
                <a:solidFill>
                  <a:srgbClr val="FF0000"/>
                </a:solidFill>
                <a:latin typeface="Times New Roman"/>
                <a:cs typeface="Times New Roman"/>
              </a:rPr>
              <a:t>vogal</a:t>
            </a:r>
            <a:r>
              <a:rPr lang="pt-PT" sz="360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 sz="3600" smtClean="0">
                <a:latin typeface="Times New Roman"/>
                <a:cs typeface="Times New Roman"/>
              </a:rPr>
              <a:t>resultante da queda do </a:t>
            </a:r>
            <a:r>
              <a:rPr lang="pt-PT" sz="3600" b="1" i="1" smtClean="0">
                <a:latin typeface="Times New Roman"/>
                <a:cs typeface="Times New Roman"/>
              </a:rPr>
              <a:t>–n- </a:t>
            </a:r>
            <a:r>
              <a:rPr lang="pt-PT" sz="3600" smtClean="0">
                <a:latin typeface="Times New Roman"/>
                <a:cs typeface="Times New Roman"/>
              </a:rPr>
              <a:t>intervocálico </a:t>
            </a:r>
            <a:r>
              <a:rPr lang="pt-PT" sz="3600" b="1" i="1" smtClean="0">
                <a:latin typeface="Times New Roman"/>
                <a:cs typeface="Times New Roman"/>
              </a:rPr>
              <a:t>= [õ] </a:t>
            </a:r>
            <a:r>
              <a:rPr lang="pt-PT" sz="3600" b="1" i="1"/>
              <a:t/>
            </a:r>
            <a:br>
              <a:rPr lang="pt-PT" sz="3600" b="1" i="1"/>
            </a:br>
            <a:endParaRPr lang="cs-CZ" sz="36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871359"/>
              </p:ext>
            </p:extLst>
          </p:nvPr>
        </p:nvGraphicFramePr>
        <p:xfrm>
          <a:off x="1187624" y="2348880"/>
          <a:ext cx="6768753" cy="2304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10087"/>
                <a:gridCol w="2179333"/>
                <a:gridCol w="2179333"/>
              </a:tblGrid>
              <a:tr h="11122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dōnum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dõ</a:t>
                      </a:r>
                      <a:r>
                        <a:rPr lang="cs-CZ" sz="3600" smtClean="0">
                          <a:effectLst/>
                        </a:rPr>
                        <a:t>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d</a:t>
                      </a:r>
                      <a:r>
                        <a:rPr lang="cs-CZ" sz="3600" smtClean="0">
                          <a:effectLst/>
                        </a:rPr>
                        <a:t>om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20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b</a:t>
                      </a:r>
                      <a:r>
                        <a:rPr lang="cs-CZ" sz="3600" smtClean="0">
                          <a:effectLst/>
                        </a:rPr>
                        <a:t>ŏnum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bõ</a:t>
                      </a:r>
                      <a:r>
                        <a:rPr lang="cs-CZ" sz="3600" smtClean="0">
                          <a:effectLst/>
                        </a:rPr>
                        <a:t>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b</a:t>
                      </a:r>
                      <a:r>
                        <a:rPr lang="cs-CZ" sz="3600" smtClean="0">
                          <a:effectLst/>
                        </a:rPr>
                        <a:t>om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2806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</a:t>
            </a:r>
            <a:r>
              <a:rPr lang="pt-PT" b="1">
                <a:solidFill>
                  <a:srgbClr val="FF0000"/>
                </a:solidFill>
              </a:rPr>
              <a:t>FINAL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>
                <a:latin typeface="Times New Roman"/>
                <a:cs typeface="Times New Roman"/>
              </a:rPr>
              <a:t>em hiato </a:t>
            </a:r>
            <a:r>
              <a:rPr lang="pt-PT">
                <a:latin typeface="Times New Roman"/>
                <a:cs typeface="Times New Roman"/>
              </a:rPr>
              <a:t>com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u </a:t>
            </a:r>
            <a:r>
              <a:rPr lang="pt-PT" smtClean="0">
                <a:latin typeface="Times New Roman"/>
                <a:cs typeface="Times New Roman"/>
              </a:rPr>
              <a:t>que já existia em latim, o resultado </a:t>
            </a:r>
            <a:r>
              <a:rPr lang="pt-PT" b="1" i="1" smtClean="0">
                <a:latin typeface="Times New Roman"/>
                <a:cs typeface="Times New Roman"/>
              </a:rPr>
              <a:t>= ou  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876278"/>
              </p:ext>
            </p:extLst>
          </p:nvPr>
        </p:nvGraphicFramePr>
        <p:xfrm>
          <a:off x="1547664" y="2564904"/>
          <a:ext cx="5849620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62405"/>
                <a:gridCol w="2038469"/>
                <a:gridCol w="2186186"/>
                <a:gridCol w="162560"/>
              </a:tblGrid>
              <a:tr h="1325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d</a:t>
                      </a:r>
                      <a:r>
                        <a:rPr lang="cs-CZ" sz="3600" smtClean="0">
                          <a:effectLst/>
                        </a:rPr>
                        <a:t>ŭōs</a:t>
                      </a:r>
                      <a:endParaRPr lang="pt-PT" sz="360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s</a:t>
                      </a:r>
                      <a:r>
                        <a:rPr lang="cs-CZ" sz="3600" smtClean="0">
                          <a:effectLst/>
                        </a:rPr>
                        <a:t>ŭŭ</a:t>
                      </a:r>
                      <a:r>
                        <a:rPr lang="pt-PT" sz="3600" smtClean="0">
                          <a:effectLst/>
                        </a:rPr>
                        <a:t>m</a:t>
                      </a:r>
                      <a:endParaRPr lang="pt-PT" sz="360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  <a:latin typeface="Times New Roman"/>
                          <a:ea typeface="Times New Roman"/>
                        </a:rPr>
                        <a:t>dous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  <a:latin typeface="Times New Roman"/>
                          <a:ea typeface="Times New Roman"/>
                        </a:rPr>
                        <a:t>sou (arcaico)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d</a:t>
                      </a:r>
                      <a:r>
                        <a:rPr lang="cs-CZ" sz="3600" smtClean="0">
                          <a:effectLst/>
                        </a:rPr>
                        <a:t>ois</a:t>
                      </a:r>
                      <a:endParaRPr lang="pt-PT" sz="360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  <a:latin typeface="Times New Roman"/>
                          <a:ea typeface="Times New Roman"/>
                        </a:rPr>
                        <a:t>seu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1691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</a:t>
            </a:r>
            <a:r>
              <a:rPr lang="pt-PT" b="1">
                <a:solidFill>
                  <a:srgbClr val="FF0000"/>
                </a:solidFill>
              </a:rPr>
              <a:t>FINAL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 smtClean="0">
                <a:latin typeface="Times New Roman"/>
                <a:cs typeface="Times New Roman"/>
              </a:rPr>
              <a:t>e o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lang="pt-PT" smtClean="0">
                <a:latin typeface="Times New Roman"/>
                <a:cs typeface="Times New Roman"/>
              </a:rPr>
              <a:t> postônico em hiato </a:t>
            </a:r>
            <a:r>
              <a:rPr lang="pt-PT" b="1" i="1" smtClean="0">
                <a:latin typeface="Times New Roman"/>
                <a:cs typeface="Times New Roman"/>
              </a:rPr>
              <a:t>= o [</a:t>
            </a:r>
            <a:r>
              <a:rPr lang="pt-PT" b="1" i="1">
                <a:latin typeface="Times New Roman"/>
                <a:cs typeface="Times New Roman"/>
              </a:rPr>
              <a:t>u</a:t>
            </a:r>
            <a:r>
              <a:rPr lang="pt-PT" b="1" i="1" smtClean="0">
                <a:latin typeface="Times New Roman"/>
                <a:cs typeface="Times New Roman"/>
              </a:rPr>
              <a:t>] 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987385"/>
              </p:ext>
            </p:extLst>
          </p:nvPr>
        </p:nvGraphicFramePr>
        <p:xfrm>
          <a:off x="611561" y="3140968"/>
          <a:ext cx="7632847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98990"/>
                <a:gridCol w="2047541"/>
                <a:gridCol w="1641665"/>
                <a:gridCol w="1744651"/>
              </a:tblGrid>
              <a:tr h="1529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360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p</a:t>
                      </a:r>
                      <a:r>
                        <a:rPr lang="cs-CZ" sz="3600" smtClean="0">
                          <a:effectLst/>
                        </a:rPr>
                        <a:t>ŏpŭlum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360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3600" smtClean="0">
                          <a:effectLst/>
                        </a:rPr>
                        <a:t>p</a:t>
                      </a:r>
                      <a:r>
                        <a:rPr lang="cs-CZ" sz="3600" smtClean="0">
                          <a:effectLst/>
                        </a:rPr>
                        <a:t>ŏpŭ</a:t>
                      </a:r>
                      <a:r>
                        <a:rPr lang="cs-CZ" sz="3600" strike="sngStrike" smtClean="0">
                          <a:effectLst/>
                        </a:rPr>
                        <a:t>l</a:t>
                      </a:r>
                      <a:r>
                        <a:rPr lang="cs-CZ" sz="3600" smtClean="0">
                          <a:effectLst/>
                        </a:rPr>
                        <a:t>u</a:t>
                      </a:r>
                      <a:r>
                        <a:rPr lang="cs-CZ" sz="3600" strike="sngStrike" smtClean="0">
                          <a:effectLst/>
                        </a:rPr>
                        <a:t>m</a:t>
                      </a:r>
                      <a:endParaRPr lang="cs-CZ" sz="3600" strike="sngStrike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poboo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360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p</a:t>
                      </a:r>
                      <a:r>
                        <a:rPr lang="cs-CZ" sz="3600" smtClean="0">
                          <a:effectLst/>
                        </a:rPr>
                        <a:t>ovo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1616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</a:t>
            </a:r>
            <a:r>
              <a:rPr lang="pt-PT" b="1">
                <a:solidFill>
                  <a:srgbClr val="FF0000"/>
                </a:solidFill>
              </a:rPr>
              <a:t>FINAL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>
                <a:latin typeface="Times New Roman"/>
                <a:cs typeface="Times New Roman"/>
              </a:rPr>
              <a:t>e </a:t>
            </a:r>
            <a:r>
              <a:rPr lang="pt-PT">
                <a:latin typeface="Times New Roman"/>
                <a:cs typeface="Times New Roman"/>
              </a:rPr>
              <a:t>o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lang="pt-PT" smtClean="0">
                <a:latin typeface="Times New Roman"/>
                <a:cs typeface="Times New Roman"/>
              </a:rPr>
              <a:t> tônico </a:t>
            </a:r>
            <a:r>
              <a:rPr lang="pt-PT">
                <a:latin typeface="Times New Roman"/>
                <a:cs typeface="Times New Roman"/>
              </a:rPr>
              <a:t>em hiato </a:t>
            </a:r>
            <a:r>
              <a:rPr lang="pt-PT" b="1" i="1">
                <a:latin typeface="Times New Roman"/>
                <a:cs typeface="Times New Roman"/>
              </a:rPr>
              <a:t>=</a:t>
            </a:r>
            <a:r>
              <a:rPr lang="pt-PT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 b="1" i="1" smtClean="0">
                <a:solidFill>
                  <a:srgbClr val="FF0000"/>
                </a:solidFill>
                <a:latin typeface="Times New Roman"/>
                <a:cs typeface="Times New Roman"/>
              </a:rPr>
              <a:t>u </a:t>
            </a:r>
            <a:r>
              <a:rPr lang="pt-PT" b="1" i="1">
                <a:latin typeface="Times New Roman"/>
                <a:cs typeface="Times New Roman"/>
              </a:rPr>
              <a:t>[u] 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390767"/>
              </p:ext>
            </p:extLst>
          </p:nvPr>
        </p:nvGraphicFramePr>
        <p:xfrm>
          <a:off x="1835696" y="2852936"/>
          <a:ext cx="5688632" cy="1828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00200"/>
                <a:gridCol w="1872208"/>
                <a:gridCol w="201622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crūdŭm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 smtClean="0">
                          <a:effectLst/>
                        </a:rPr>
                        <a:t>crū</a:t>
                      </a:r>
                      <a:r>
                        <a:rPr lang="cs-CZ" sz="4000" strike="sngStrike" smtClean="0">
                          <a:effectLst/>
                        </a:rPr>
                        <a:t>d</a:t>
                      </a:r>
                      <a:r>
                        <a:rPr lang="cs-CZ" sz="4000" smtClean="0">
                          <a:effectLst/>
                        </a:rPr>
                        <a:t>ŭ</a:t>
                      </a:r>
                      <a:r>
                        <a:rPr lang="cs-CZ" sz="4000" strike="sngStrike" smtClean="0">
                          <a:effectLst/>
                        </a:rPr>
                        <a:t>m</a:t>
                      </a:r>
                      <a:endParaRPr lang="cs-CZ" sz="4000" strike="sngStrike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c</a:t>
                      </a:r>
                      <a:r>
                        <a:rPr lang="cs-CZ" sz="4000" smtClean="0">
                          <a:effectLst/>
                        </a:rPr>
                        <a:t>ru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cūlŭm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cū</a:t>
                      </a:r>
                      <a:r>
                        <a:rPr lang="cs-CZ" sz="4000" strike="sngStrike" smtClean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cs-CZ" sz="4000" smtClean="0">
                          <a:solidFill>
                            <a:schemeClr val="bg1"/>
                          </a:solidFill>
                          <a:effectLst/>
                        </a:rPr>
                        <a:t>ŭ</a:t>
                      </a:r>
                      <a:r>
                        <a:rPr lang="cs-CZ" sz="4000" strike="sngStrike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endParaRPr lang="cs-CZ" sz="4000" strike="sngStrike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c</a:t>
                      </a:r>
                      <a:r>
                        <a:rPr lang="cs-CZ" sz="4000" smtClean="0">
                          <a:effectLst/>
                        </a:rPr>
                        <a:t>u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nūdŭm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4000" smtClean="0">
                          <a:effectLst/>
                        </a:rPr>
                        <a:t>nū</a:t>
                      </a:r>
                      <a:r>
                        <a:rPr lang="cs-CZ" sz="4000" strike="sngStrike" smtClean="0">
                          <a:effectLst/>
                        </a:rPr>
                        <a:t>d</a:t>
                      </a:r>
                      <a:r>
                        <a:rPr lang="cs-CZ" sz="4000" smtClean="0">
                          <a:effectLst/>
                        </a:rPr>
                        <a:t>ŭ</a:t>
                      </a:r>
                      <a:r>
                        <a:rPr lang="cs-CZ" sz="4000" strike="sngStrike" smtClean="0">
                          <a:effectLst/>
                        </a:rPr>
                        <a:t>m</a:t>
                      </a:r>
                      <a:endParaRPr lang="cs-CZ" sz="4000" strike="sngStrike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n</a:t>
                      </a:r>
                      <a:r>
                        <a:rPr lang="cs-CZ" sz="4000" smtClean="0">
                          <a:effectLst/>
                        </a:rPr>
                        <a:t>u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7299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PT" sz="3600" b="1" smtClean="0">
                <a:solidFill>
                  <a:srgbClr val="FF0000"/>
                </a:solidFill>
              </a:rPr>
              <a:t/>
            </a:r>
            <a:br>
              <a:rPr lang="pt-PT" sz="3600" b="1" smtClean="0">
                <a:solidFill>
                  <a:srgbClr val="FF0000"/>
                </a:solidFill>
              </a:rPr>
            </a:br>
            <a:r>
              <a:rPr lang="pt-PT" sz="3600" b="1" smtClean="0">
                <a:solidFill>
                  <a:srgbClr val="FF0000"/>
                </a:solidFill>
              </a:rPr>
              <a:t>VOGAL </a:t>
            </a:r>
            <a:r>
              <a:rPr lang="pt-PT" sz="3600" b="1">
                <a:solidFill>
                  <a:srgbClr val="FF0000"/>
                </a:solidFill>
              </a:rPr>
              <a:t>FINAL </a:t>
            </a:r>
            <a:r>
              <a:rPr lang="pt-PT" sz="3600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 sz="3600">
                <a:latin typeface="Times New Roman"/>
                <a:cs typeface="Times New Roman"/>
              </a:rPr>
              <a:t>e o </a:t>
            </a:r>
            <a:r>
              <a:rPr lang="pt-PT" sz="3600" b="1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lang="pt-PT" sz="3600">
                <a:latin typeface="Times New Roman"/>
                <a:cs typeface="Times New Roman"/>
              </a:rPr>
              <a:t> </a:t>
            </a:r>
            <a:r>
              <a:rPr lang="pt-PT" sz="3600" smtClean="0">
                <a:latin typeface="Times New Roman"/>
                <a:cs typeface="Times New Roman"/>
              </a:rPr>
              <a:t> </a:t>
            </a:r>
            <a:r>
              <a:rPr lang="pt-PT" sz="3600">
                <a:latin typeface="Times New Roman"/>
                <a:cs typeface="Times New Roman"/>
              </a:rPr>
              <a:t>em </a:t>
            </a:r>
            <a:r>
              <a:rPr lang="pt-PT" sz="3600" smtClean="0">
                <a:latin typeface="Times New Roman"/>
                <a:cs typeface="Times New Roman"/>
              </a:rPr>
              <a:t>hiato, resultante da queda do –n- intervocálico = </a:t>
            </a:r>
            <a:r>
              <a:rPr lang="pt-PT" sz="3600" b="1" i="1" smtClean="0">
                <a:latin typeface="Times New Roman"/>
                <a:cs typeface="Times New Roman"/>
              </a:rPr>
              <a:t>[ũ] </a:t>
            </a:r>
            <a:r>
              <a:rPr lang="pt-PT" sz="3600" b="1" i="1"/>
              <a:t/>
            </a:r>
            <a:br>
              <a:rPr lang="pt-PT" sz="3600" b="1" i="1"/>
            </a:br>
            <a:endParaRPr lang="cs-CZ" sz="360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003358"/>
              </p:ext>
            </p:extLst>
          </p:nvPr>
        </p:nvGraphicFramePr>
        <p:xfrm>
          <a:off x="1547664" y="2564904"/>
          <a:ext cx="5849620" cy="1219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62405"/>
                <a:gridCol w="1462405"/>
                <a:gridCol w="1462405"/>
                <a:gridCol w="146240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un</a:t>
                      </a:r>
                      <a:r>
                        <a:rPr lang="cs-CZ" sz="4000" smtClean="0">
                          <a:effectLst/>
                        </a:rPr>
                        <a:t>um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4000" smtClean="0">
                          <a:effectLst/>
                        </a:rPr>
                        <a:t>u</a:t>
                      </a:r>
                      <a:r>
                        <a:rPr lang="pt-PT" sz="4000" strike="sngStrike" smtClean="0">
                          <a:effectLst/>
                        </a:rPr>
                        <a:t>n</a:t>
                      </a:r>
                      <a:r>
                        <a:rPr lang="cs-CZ" sz="4000" smtClean="0">
                          <a:effectLst/>
                        </a:rPr>
                        <a:t>u</a:t>
                      </a:r>
                      <a:r>
                        <a:rPr lang="cs-CZ" sz="4000" strike="sngStrike" smtClean="0">
                          <a:effectLst/>
                        </a:rPr>
                        <a:t>m</a:t>
                      </a:r>
                      <a:endParaRPr lang="cs-CZ" sz="4000" strike="sngStrike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 </a:t>
                      </a:r>
                      <a:r>
                        <a:rPr lang="pt-PT" sz="4000" smtClean="0">
                          <a:effectLst/>
                          <a:latin typeface="Times New Roman"/>
                          <a:cs typeface="Times New Roman"/>
                        </a:rPr>
                        <a:t>ũu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um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043608" y="501317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i="1" smtClean="0"/>
              <a:t>unum</a:t>
            </a:r>
            <a:r>
              <a:rPr lang="pt-PT" smtClean="0"/>
              <a:t> não se formava pela apócope de um final, como em espanhol. </a:t>
            </a:r>
          </a:p>
        </p:txBody>
      </p:sp>
    </p:spTree>
    <p:extLst>
      <p:ext uri="{BB962C8B-B14F-4D97-AF65-F5344CB8AC3E}">
        <p14:creationId xmlns:p14="http://schemas.microsoft.com/office/powerpoint/2010/main" val="35588625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</a:t>
            </a:r>
            <a:r>
              <a:rPr lang="pt-PT" b="1">
                <a:solidFill>
                  <a:srgbClr val="FF0000"/>
                </a:solidFill>
              </a:rPr>
              <a:t>FINAL </a:t>
            </a:r>
            <a:r>
              <a:rPr lang="pt-PT" b="1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 smtClean="0">
                <a:latin typeface="Times New Roman"/>
                <a:cs typeface="Times New Roman"/>
              </a:rPr>
              <a:t>do latim vulgar, às vezes tornava-se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lang="pt-PT" smtClean="0">
                <a:latin typeface="Times New Roman"/>
                <a:cs typeface="Times New Roman"/>
              </a:rPr>
              <a:t> </a:t>
            </a:r>
            <a:r>
              <a:rPr lang="pt-PT" b="1" i="1"/>
              <a:t/>
            </a:r>
            <a:br>
              <a:rPr lang="pt-PT" b="1" i="1"/>
            </a:b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231922"/>
              </p:ext>
            </p:extLst>
          </p:nvPr>
        </p:nvGraphicFramePr>
        <p:xfrm>
          <a:off x="611560" y="1844824"/>
          <a:ext cx="7992888" cy="34519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52279"/>
                <a:gridCol w="1815245"/>
                <a:gridCol w="2211827"/>
                <a:gridCol w="2013537"/>
              </a:tblGrid>
              <a:tr h="7200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b="1">
                          <a:effectLst/>
                        </a:rPr>
                        <a:t>quōmŏdō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b="1" smtClean="0">
                          <a:effectLst/>
                        </a:rPr>
                        <a:t>quōmŏ</a:t>
                      </a:r>
                      <a:r>
                        <a:rPr lang="cs-CZ" sz="2800" b="1" strike="sngStrike" smtClean="0">
                          <a:effectLst/>
                        </a:rPr>
                        <a:t>d</a:t>
                      </a:r>
                      <a:r>
                        <a:rPr lang="cs-CZ" sz="2800" b="1" smtClean="0">
                          <a:effectLst/>
                        </a:rPr>
                        <a:t>ō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come (dial.)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c</a:t>
                      </a:r>
                      <a:r>
                        <a:rPr lang="cs-CZ" sz="2800" b="1" smtClean="0">
                          <a:effectLst/>
                        </a:rPr>
                        <a:t>omo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00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m</a:t>
                      </a:r>
                      <a:r>
                        <a:rPr lang="cs-CZ" sz="2800" b="1" smtClean="0">
                          <a:effectLst/>
                        </a:rPr>
                        <a:t>agĭstrŭm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cs-CZ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g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ĭstrŭ</a:t>
                      </a:r>
                      <a:r>
                        <a:rPr lang="cs-CZ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endParaRPr lang="cs-CZ" sz="2800" b="1" strike="sngStrike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maestre</a:t>
                      </a:r>
                      <a:r>
                        <a:rPr lang="pt-PT" sz="2800" b="1" baseline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m</a:t>
                      </a:r>
                      <a:r>
                        <a:rPr lang="cs-CZ" sz="2800" b="1" smtClean="0">
                          <a:effectLst/>
                        </a:rPr>
                        <a:t>estre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m</a:t>
                      </a:r>
                      <a:r>
                        <a:rPr lang="cs-CZ" sz="2800" b="1" smtClean="0">
                          <a:effectLst/>
                        </a:rPr>
                        <a:t>īracŭlŭm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īrac</a:t>
                      </a:r>
                      <a:r>
                        <a:rPr lang="cs-CZ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ŭ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lŭ</a:t>
                      </a:r>
                      <a:r>
                        <a:rPr lang="cs-CZ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endParaRPr lang="cs-CZ" sz="2800" b="1" strike="sngStrike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milagro</a:t>
                      </a:r>
                      <a:r>
                        <a:rPr lang="pt-PT" sz="2800" b="1" baseline="0" smtClean="0">
                          <a:solidFill>
                            <a:schemeClr val="bg1"/>
                          </a:solidFill>
                          <a:effectLst/>
                        </a:rPr>
                        <a:t> (gal.)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m</a:t>
                      </a:r>
                      <a:r>
                        <a:rPr lang="cs-CZ" sz="2800" b="1" smtClean="0">
                          <a:effectLst/>
                        </a:rPr>
                        <a:t>ilagre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ībĕrŭm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īb</a:t>
                      </a:r>
                      <a:r>
                        <a:rPr lang="cs-CZ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ĕ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rŭ</a:t>
                      </a:r>
                      <a:r>
                        <a:rPr lang="cs-CZ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endParaRPr lang="cs-CZ" sz="2800" b="1" strike="sngStrike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  <a:t>livro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l</a:t>
                      </a:r>
                      <a:r>
                        <a:rPr lang="cs-CZ" sz="2800" b="1" smtClean="0">
                          <a:effectLst/>
                        </a:rPr>
                        <a:t>ivre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c</a:t>
                      </a:r>
                      <a:r>
                        <a:rPr lang="cs-CZ" sz="2800" b="1" smtClean="0">
                          <a:effectLst/>
                        </a:rPr>
                        <a:t>ontentŭm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c</a:t>
                      </a:r>
                      <a:r>
                        <a:rPr lang="cs-CZ" sz="2800" b="1" smtClean="0">
                          <a:effectLst/>
                        </a:rPr>
                        <a:t>ontent</a:t>
                      </a:r>
                      <a:r>
                        <a:rPr lang="pt-PT" sz="2800" b="1" smtClean="0">
                          <a:effectLst/>
                        </a:rPr>
                        <a:t>o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c</a:t>
                      </a:r>
                      <a:r>
                        <a:rPr lang="cs-CZ" sz="2800" b="1" smtClean="0">
                          <a:effectLst/>
                        </a:rPr>
                        <a:t>ontente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576" y="566124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mtClean="0"/>
              <a:t>Esta modificação foi atribuída à influência de outros advérbios: </a:t>
            </a:r>
            <a:r>
              <a:rPr lang="pt-PT" i="1" smtClean="0"/>
              <a:t>unde, tarde </a:t>
            </a:r>
            <a:r>
              <a:rPr lang="pt-PT" smtClean="0"/>
              <a:t>e à influência de palavras francesas e provençais.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4756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8984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vogal final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Ọ </a:t>
            </a:r>
            <a:r>
              <a:rPr lang="pt-PT" smtClean="0">
                <a:latin typeface="Times New Roman"/>
                <a:cs typeface="Times New Roman"/>
              </a:rPr>
              <a:t>às vezes </a:t>
            </a:r>
            <a:r>
              <a:rPr lang="pt-PT" b="1" smtClean="0">
                <a:latin typeface="Times New Roman"/>
                <a:cs typeface="Times New Roman"/>
              </a:rPr>
              <a:t>cai</a:t>
            </a:r>
            <a:endParaRPr lang="cs-CZ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231788"/>
              </p:ext>
            </p:extLst>
          </p:nvPr>
        </p:nvGraphicFramePr>
        <p:xfrm>
          <a:off x="1115616" y="2852936"/>
          <a:ext cx="7344817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32315"/>
                <a:gridCol w="2256251"/>
                <a:gridCol w="2256251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effectLst/>
                        </a:rPr>
                        <a:t>a</a:t>
                      </a:r>
                      <a:r>
                        <a:rPr lang="cs-CZ" sz="3600" b="1" smtClean="0">
                          <a:effectLst/>
                        </a:rPr>
                        <a:t>nellum</a:t>
                      </a:r>
                      <a:endParaRPr lang="cs-CZ" sz="3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effectLst/>
                        </a:rPr>
                        <a:t>a</a:t>
                      </a:r>
                      <a:r>
                        <a:rPr lang="cs-CZ" sz="3600" b="1" smtClean="0">
                          <a:effectLst/>
                        </a:rPr>
                        <a:t>nell</a:t>
                      </a:r>
                      <a:r>
                        <a:rPr lang="cs-CZ" sz="3600" b="1" strike="sngStrike" smtClean="0">
                          <a:effectLst/>
                        </a:rPr>
                        <a:t>um</a:t>
                      </a:r>
                      <a:endParaRPr lang="cs-CZ" sz="3600" b="1" strike="sngStrike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effectLst/>
                        </a:rPr>
                        <a:t>a</a:t>
                      </a:r>
                      <a:r>
                        <a:rPr lang="cs-CZ" sz="3600" b="1" smtClean="0">
                          <a:effectLst/>
                        </a:rPr>
                        <a:t>nel</a:t>
                      </a:r>
                      <a:endParaRPr lang="cs-CZ" sz="3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cs-CZ" sz="3600" b="1" smtClean="0">
                          <a:solidFill>
                            <a:schemeClr val="bg1"/>
                          </a:solidFill>
                          <a:effectLst/>
                        </a:rPr>
                        <a:t>inteŏlum</a:t>
                      </a:r>
                      <a:endParaRPr lang="cs-CZ" sz="36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cs-CZ" sz="3600" b="1" smtClean="0">
                          <a:solidFill>
                            <a:schemeClr val="bg1"/>
                          </a:solidFill>
                          <a:effectLst/>
                        </a:rPr>
                        <a:t>ençol</a:t>
                      </a:r>
                      <a:r>
                        <a:rPr lang="pt-PT" sz="36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um</a:t>
                      </a:r>
                      <a:endParaRPr lang="cs-CZ" sz="3600" b="1" strike="sngStrike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effectLst/>
                        </a:rPr>
                        <a:t>l</a:t>
                      </a:r>
                      <a:r>
                        <a:rPr lang="cs-CZ" sz="3600" b="1" smtClean="0">
                          <a:effectLst/>
                        </a:rPr>
                        <a:t>ençol</a:t>
                      </a:r>
                      <a:endParaRPr lang="cs-CZ" sz="3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effectLst/>
                        </a:rPr>
                        <a:t>l</a:t>
                      </a:r>
                      <a:r>
                        <a:rPr lang="cs-CZ" sz="3600" b="1" smtClean="0">
                          <a:effectLst/>
                        </a:rPr>
                        <a:t>usciniŏlum</a:t>
                      </a:r>
                      <a:endParaRPr lang="cs-CZ" sz="3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effectLst/>
                        </a:rPr>
                        <a:t>r</a:t>
                      </a:r>
                      <a:r>
                        <a:rPr lang="cs-CZ" sz="3600" b="1" smtClean="0">
                          <a:effectLst/>
                        </a:rPr>
                        <a:t>u</a:t>
                      </a:r>
                      <a:r>
                        <a:rPr lang="pt-PT" sz="3600" b="1" smtClean="0">
                          <a:effectLst/>
                        </a:rPr>
                        <a:t>ix</a:t>
                      </a:r>
                      <a:r>
                        <a:rPr lang="cs-CZ" sz="3600" b="1" smtClean="0">
                          <a:effectLst/>
                        </a:rPr>
                        <a:t>inŏl</a:t>
                      </a:r>
                      <a:r>
                        <a:rPr lang="cs-CZ" sz="3600" b="1" strike="sngStrike" smtClean="0">
                          <a:effectLst/>
                        </a:rPr>
                        <a:t>um</a:t>
                      </a:r>
                      <a:endParaRPr lang="cs-CZ" sz="3600" b="1" strike="sngStrike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b="1" smtClean="0">
                          <a:effectLst/>
                        </a:rPr>
                        <a:t>r</a:t>
                      </a:r>
                      <a:r>
                        <a:rPr lang="cs-CZ" sz="3600" b="1" smtClean="0">
                          <a:effectLst/>
                        </a:rPr>
                        <a:t>ouxinol</a:t>
                      </a:r>
                      <a:endParaRPr lang="cs-CZ" sz="3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7544" y="494116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mtClean="0"/>
              <a:t>É provável que primeiro o O se tornasse E e depois desaparaceu. Também podem ter sido empresatadas estas palavras do francês ou do provençal.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6451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/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VOGAL </a:t>
            </a:r>
            <a:r>
              <a:rPr lang="pt-PT" b="1" smtClean="0">
                <a:solidFill>
                  <a:srgbClr val="FF0000"/>
                </a:solidFill>
              </a:rPr>
              <a:t>FINAL U</a:t>
            </a:r>
            <a:r>
              <a:rPr lang="pt-PT" smtClean="0"/>
              <a:t> do </a:t>
            </a:r>
            <a:r>
              <a:rPr lang="pt-PT" smtClean="0"/>
              <a:t>lat.clássico  </a:t>
            </a:r>
            <a:r>
              <a:rPr lang="pt-PT" b="1" i="1">
                <a:latin typeface="Times New Roman"/>
                <a:cs typeface="Times New Roman"/>
              </a:rPr>
              <a:t>ū</a:t>
            </a:r>
            <a:r>
              <a:rPr lang="cs-CZ" b="1" i="1"/>
              <a:t/>
            </a:r>
            <a:br>
              <a:rPr lang="cs-CZ" b="1" i="1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Não há casos em que o </a:t>
            </a:r>
            <a:r>
              <a:rPr lang="pt-PT" b="1" i="1" smtClean="0">
                <a:latin typeface="Times New Roman"/>
                <a:cs typeface="Times New Roman"/>
              </a:rPr>
              <a:t>ū </a:t>
            </a:r>
            <a:r>
              <a:rPr lang="pt-PT" b="1" smtClean="0">
                <a:latin typeface="Times New Roman"/>
                <a:cs typeface="Times New Roman"/>
              </a:rPr>
              <a:t>não acentuado </a:t>
            </a:r>
            <a:r>
              <a:rPr lang="pt-PT" smtClean="0">
                <a:latin typeface="Times New Roman"/>
                <a:cs typeface="Times New Roman"/>
              </a:rPr>
              <a:t>do latim perpetuasse em português. O acusativo singular dos substantivos neutros e o acusativo plural dos substantivos masculinos da </a:t>
            </a:r>
            <a:r>
              <a:rPr lang="pt-PT" b="1" smtClean="0">
                <a:latin typeface="Times New Roman"/>
                <a:cs typeface="Times New Roman"/>
              </a:rPr>
              <a:t>quarta declinação </a:t>
            </a:r>
            <a:r>
              <a:rPr lang="pt-PT" smtClean="0">
                <a:latin typeface="Times New Roman"/>
                <a:cs typeface="Times New Roman"/>
              </a:rPr>
              <a:t>incorporaram-se à </a:t>
            </a:r>
            <a:r>
              <a:rPr lang="pt-PT" b="1" smtClean="0">
                <a:latin typeface="Times New Roman"/>
                <a:cs typeface="Times New Roman"/>
              </a:rPr>
              <a:t>segunda</a:t>
            </a:r>
            <a:r>
              <a:rPr lang="pt-PT" smtClean="0">
                <a:latin typeface="Times New Roman"/>
                <a:cs typeface="Times New Roman"/>
              </a:rPr>
              <a:t> </a:t>
            </a:r>
            <a:r>
              <a:rPr lang="pt-PT" b="1" smtClean="0">
                <a:latin typeface="Times New Roman"/>
                <a:cs typeface="Times New Roman"/>
              </a:rPr>
              <a:t>declinação</a:t>
            </a:r>
            <a:r>
              <a:rPr lang="pt-PT" smtClean="0">
                <a:latin typeface="Times New Roman"/>
                <a:cs typeface="Times New Roman"/>
              </a:rPr>
              <a:t> do latim vulgar.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98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latin typeface="Times New Roman"/>
                <a:cs typeface="Times New Roman"/>
              </a:rPr>
              <a:t/>
            </a:r>
            <a:br>
              <a:rPr lang="pt-PT" b="1" smtClean="0">
                <a:latin typeface="Times New Roman"/>
                <a:cs typeface="Times New Roman"/>
              </a:rPr>
            </a:b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VOGAL FINAL Ẹ</a:t>
            </a:r>
            <a:r>
              <a:rPr lang="pt-PT" smtClean="0">
                <a:solidFill>
                  <a:srgbClr val="FF0000"/>
                </a:solidFill>
              </a:rPr>
              <a:t> </a:t>
            </a:r>
            <a:r>
              <a:rPr lang="pt-PT"/>
              <a:t>do latim clássico </a:t>
            </a:r>
            <a:r>
              <a:rPr lang="pt-PT" smtClean="0"/>
              <a:t/>
            </a:r>
            <a:br>
              <a:rPr lang="pt-PT" smtClean="0"/>
            </a:br>
            <a:r>
              <a:rPr lang="pt-PT" b="1" i="1" smtClean="0">
                <a:latin typeface="Times New Roman"/>
                <a:cs typeface="Times New Roman"/>
              </a:rPr>
              <a:t>ě</a:t>
            </a:r>
            <a:r>
              <a:rPr lang="pt-PT" b="1" i="1">
                <a:latin typeface="Times New Roman"/>
                <a:cs typeface="Times New Roman"/>
              </a:rPr>
              <a:t>, ē, ĭ, ae</a:t>
            </a:r>
            <a:r>
              <a:rPr lang="pt-PT" b="1" i="1">
                <a:solidFill>
                  <a:srgbClr val="FF0000"/>
                </a:solidFill>
              </a:rPr>
              <a:t/>
            </a:r>
            <a:br>
              <a:rPr lang="pt-PT" b="1" i="1">
                <a:solidFill>
                  <a:srgbClr val="FF0000"/>
                </a:solidFill>
              </a:rPr>
            </a:br>
            <a:endParaRPr lang="cs-CZ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605195"/>
              </p:ext>
            </p:extLst>
          </p:nvPr>
        </p:nvGraphicFramePr>
        <p:xfrm>
          <a:off x="1835696" y="2564904"/>
          <a:ext cx="5400603" cy="20939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04256"/>
                <a:gridCol w="648072"/>
                <a:gridCol w="244827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ĭlle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e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e</a:t>
                      </a:r>
                      <a:r>
                        <a:rPr lang="cs-CZ" sz="2400" smtClean="0">
                          <a:effectLst/>
                        </a:rPr>
                        <a:t>le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male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e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m</a:t>
                      </a:r>
                      <a:r>
                        <a:rPr lang="cs-CZ" sz="2400" smtClean="0">
                          <a:effectLst/>
                        </a:rPr>
                        <a:t>al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ueritātem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 </a:t>
                      </a:r>
                      <a:r>
                        <a:rPr lang="cs-CZ" sz="2400" smtClean="0">
                          <a:effectLst/>
                        </a:rPr>
                        <a:t>e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v</a:t>
                      </a:r>
                      <a:r>
                        <a:rPr lang="cs-CZ" sz="2400" smtClean="0">
                          <a:effectLst/>
                        </a:rPr>
                        <a:t>erdade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2248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/>
              <a:t>TÔNICAS SECUNDÁRIAS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smtClean="0"/>
              <a:t>No </a:t>
            </a:r>
            <a:r>
              <a:rPr lang="pt-PT" b="1" smtClean="0"/>
              <a:t>primitivo português</a:t>
            </a:r>
            <a:r>
              <a:rPr lang="pt-PT" smtClean="0"/>
              <a:t>, quando </a:t>
            </a:r>
            <a:r>
              <a:rPr lang="pt-PT" b="1" smtClean="0"/>
              <a:t>a sílaba tônica </a:t>
            </a:r>
            <a:r>
              <a:rPr lang="pt-PT" smtClean="0"/>
              <a:t>era menos acentuada do que no português moderno, todas as sílabas átonas tinham mais vitalidade do que hoje em dia.  </a:t>
            </a:r>
            <a:r>
              <a:rPr lang="pt-PT" b="1" smtClean="0"/>
              <a:t>Um acento secundário</a:t>
            </a:r>
            <a:r>
              <a:rPr lang="pt-PT" smtClean="0"/>
              <a:t> incidia sobre a segunda sílaba antes da tônica. A vogal intertônica, portanto, em hiato com a vogal da sílaba do acento secundário, assimilava-se a ela. Incrementando-se o acento de intensidade nas vogais tònicas, as do acento secundário, sendo enfraquecidas, </a:t>
            </a:r>
            <a:r>
              <a:rPr lang="pt-PT" b="1" smtClean="0"/>
              <a:t>caíam. O resultado é que as palavras em português possuem apenas um acento (</a:t>
            </a:r>
            <a:r>
              <a:rPr lang="pt-PT" smtClean="0"/>
              <a:t>salvo os diminutivos, aumentativos e advérbios em </a:t>
            </a:r>
            <a:r>
              <a:rPr lang="pt-PT" i="1" smtClean="0"/>
              <a:t>–mente</a:t>
            </a:r>
            <a:r>
              <a:rPr lang="pt-PT" smtClean="0"/>
              <a:t>).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699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/>
              <a:t>VOGAIS PENÚLTIMAS POSTÔNICAS  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u="sng" smtClean="0"/>
              <a:t>DUAS TENDÊNCIAS</a:t>
            </a:r>
          </a:p>
          <a:p>
            <a:pPr marL="0" indent="0" algn="ctr">
              <a:buNone/>
            </a:pPr>
            <a:endParaRPr lang="pt-PT" b="1" smtClean="0"/>
          </a:p>
          <a:p>
            <a:pPr marL="514350" indent="-514350" algn="ctr">
              <a:buAutoNum type="arabicPeriod"/>
            </a:pPr>
            <a:r>
              <a:rPr lang="pt-PT" b="1" smtClean="0">
                <a:solidFill>
                  <a:srgbClr val="FFFF00"/>
                </a:solidFill>
              </a:rPr>
              <a:t>SÍNCOPE</a:t>
            </a:r>
          </a:p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2. </a:t>
            </a:r>
            <a:r>
              <a:rPr lang="pt-PT" b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SOBREVIVÊNCIA</a:t>
            </a:r>
            <a:endParaRPr lang="cs-CZ" b="1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4907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FF00"/>
                </a:solidFill>
              </a:rPr>
              <a:t>SÍNCOPE DAS PENÚLTIMAS POSTÔNICAS</a:t>
            </a:r>
            <a:endParaRPr lang="cs-CZ" b="1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mtClean="0"/>
          </a:p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174363"/>
              </p:ext>
            </p:extLst>
          </p:nvPr>
        </p:nvGraphicFramePr>
        <p:xfrm>
          <a:off x="755577" y="1628799"/>
          <a:ext cx="7920879" cy="25202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74557"/>
                <a:gridCol w="1582809"/>
                <a:gridCol w="3963513"/>
              </a:tblGrid>
              <a:tr h="50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altĕrum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smtClean="0">
                          <a:effectLst/>
                        </a:rPr>
                        <a:t>out</a:t>
                      </a:r>
                      <a:r>
                        <a:rPr lang="pt-PT" sz="2800" strike="sngStrike" smtClean="0">
                          <a:effectLst/>
                        </a:rPr>
                        <a:t>e</a:t>
                      </a:r>
                      <a:r>
                        <a:rPr lang="cs-CZ" sz="2800" smtClean="0">
                          <a:effectLst/>
                        </a:rPr>
                        <a:t>ro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o</a:t>
                      </a:r>
                      <a:r>
                        <a:rPr lang="cs-CZ" sz="2800" smtClean="0">
                          <a:effectLst/>
                        </a:rPr>
                        <a:t>utro</a:t>
                      </a:r>
                      <a:r>
                        <a:rPr lang="pt-PT" sz="2800" smtClean="0">
                          <a:effectLst/>
                        </a:rPr>
                        <a:t> </a:t>
                      </a:r>
                      <a:r>
                        <a:rPr lang="cs-CZ" sz="2800" smtClean="0">
                          <a:effectLst/>
                        </a:rPr>
                        <a:t>(</a:t>
                      </a:r>
                      <a:r>
                        <a:rPr lang="pt-PT" sz="2800" smtClean="0">
                          <a:effectLst/>
                        </a:rPr>
                        <a:t>j</a:t>
                      </a:r>
                      <a:r>
                        <a:rPr lang="cs-CZ" sz="2800" smtClean="0">
                          <a:effectLst/>
                        </a:rPr>
                        <a:t>iž </a:t>
                      </a:r>
                      <a:r>
                        <a:rPr lang="cs-CZ" sz="2800">
                          <a:effectLst/>
                        </a:rPr>
                        <a:t>v</a:t>
                      </a:r>
                      <a:r>
                        <a:rPr lang="cs-CZ" sz="2800">
                          <a:effectLst/>
                        </a:rPr>
                        <a:t> </a:t>
                      </a:r>
                      <a:r>
                        <a:rPr lang="cs-CZ" sz="2800" smtClean="0">
                          <a:effectLst/>
                        </a:rPr>
                        <a:t>lat</a:t>
                      </a:r>
                      <a:r>
                        <a:rPr lang="pt-PT" sz="2800" smtClean="0">
                          <a:effectLst/>
                        </a:rPr>
                        <a:t>.</a:t>
                      </a:r>
                      <a:r>
                        <a:rPr lang="cs-CZ" sz="2800" smtClean="0">
                          <a:effectLst/>
                        </a:rPr>
                        <a:t> </a:t>
                      </a:r>
                      <a:r>
                        <a:rPr lang="cs-CZ" sz="2800">
                          <a:effectLst/>
                        </a:rPr>
                        <a:t>lidové)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4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dŏmĭnum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d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om</a:t>
                      </a:r>
                      <a:r>
                        <a:rPr lang="pt-PT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no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d</a:t>
                      </a:r>
                      <a:r>
                        <a:rPr lang="cs-CZ" sz="2800" b="1" smtClean="0">
                          <a:effectLst/>
                        </a:rPr>
                        <a:t>ono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15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lĕpŏrem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eb</a:t>
                      </a:r>
                      <a:r>
                        <a:rPr lang="pt-PT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o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re</a:t>
                      </a:r>
                      <a:r>
                        <a:rPr lang="pt-PT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endParaRPr lang="cs-CZ" sz="2800" b="1" strike="sngStrike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l</a:t>
                      </a:r>
                      <a:r>
                        <a:rPr lang="cs-CZ" sz="2800" b="1" smtClean="0">
                          <a:effectLst/>
                        </a:rPr>
                        <a:t>ebre </a:t>
                      </a:r>
                      <a:r>
                        <a:rPr lang="cs-CZ" sz="2800" b="1">
                          <a:effectLst/>
                        </a:rPr>
                        <a:t>(již v</a:t>
                      </a:r>
                      <a:r>
                        <a:rPr lang="cs-CZ" sz="2800" b="1">
                          <a:effectLst/>
                        </a:rPr>
                        <a:t> </a:t>
                      </a:r>
                      <a:r>
                        <a:rPr lang="cs-CZ" sz="2800" b="1" smtClean="0">
                          <a:effectLst/>
                        </a:rPr>
                        <a:t>lat</a:t>
                      </a:r>
                      <a:r>
                        <a:rPr lang="pt-PT" sz="2800" b="1" smtClean="0">
                          <a:effectLst/>
                        </a:rPr>
                        <a:t>.</a:t>
                      </a:r>
                      <a:r>
                        <a:rPr lang="cs-CZ" sz="2800" b="1" smtClean="0">
                          <a:effectLst/>
                        </a:rPr>
                        <a:t> </a:t>
                      </a:r>
                      <a:r>
                        <a:rPr lang="cs-CZ" sz="2800" b="1">
                          <a:effectLst/>
                        </a:rPr>
                        <a:t>lidové)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8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pŏsĭtum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p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os</a:t>
                      </a:r>
                      <a:r>
                        <a:rPr lang="pt-PT" sz="28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to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p</a:t>
                      </a:r>
                      <a:r>
                        <a:rPr lang="cs-CZ" sz="2800" b="1" smtClean="0">
                          <a:effectLst/>
                        </a:rPr>
                        <a:t>osto</a:t>
                      </a:r>
                      <a:r>
                        <a:rPr lang="pt-PT" sz="2800" b="1" smtClean="0">
                          <a:effectLst/>
                        </a:rPr>
                        <a:t> </a:t>
                      </a:r>
                      <a:r>
                        <a:rPr lang="cs-CZ" sz="2800" b="1" smtClean="0">
                          <a:effectLst/>
                        </a:rPr>
                        <a:t>(již </a:t>
                      </a:r>
                      <a:r>
                        <a:rPr lang="cs-CZ" sz="2800" b="1">
                          <a:effectLst/>
                        </a:rPr>
                        <a:t>v</a:t>
                      </a:r>
                      <a:r>
                        <a:rPr lang="cs-CZ" sz="2800" b="1">
                          <a:effectLst/>
                        </a:rPr>
                        <a:t> </a:t>
                      </a:r>
                      <a:r>
                        <a:rPr lang="cs-CZ" sz="2800" b="1" smtClean="0">
                          <a:effectLst/>
                        </a:rPr>
                        <a:t>lat</a:t>
                      </a:r>
                      <a:r>
                        <a:rPr lang="pt-PT" sz="2800" b="1" smtClean="0">
                          <a:effectLst/>
                        </a:rPr>
                        <a:t>.</a:t>
                      </a:r>
                      <a:r>
                        <a:rPr lang="cs-CZ" sz="2800" b="1" smtClean="0">
                          <a:effectLst/>
                        </a:rPr>
                        <a:t> </a:t>
                      </a:r>
                      <a:r>
                        <a:rPr lang="cs-CZ" sz="2800" b="1">
                          <a:effectLst/>
                        </a:rPr>
                        <a:t>lidové)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uĭrĭdem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v</a:t>
                      </a:r>
                      <a:r>
                        <a:rPr lang="cs-CZ" sz="2800" b="1" smtClean="0">
                          <a:effectLst/>
                        </a:rPr>
                        <a:t>er</a:t>
                      </a:r>
                      <a:r>
                        <a:rPr lang="pt-PT" sz="2800" b="1" strike="sngStrike" smtClean="0">
                          <a:effectLst/>
                        </a:rPr>
                        <a:t>i</a:t>
                      </a:r>
                      <a:r>
                        <a:rPr lang="cs-CZ" sz="2800" b="1" smtClean="0">
                          <a:effectLst/>
                        </a:rPr>
                        <a:t>de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effectLst/>
                        </a:rPr>
                        <a:t>v</a:t>
                      </a:r>
                      <a:r>
                        <a:rPr lang="cs-CZ" sz="2800" b="1" smtClean="0">
                          <a:effectLst/>
                        </a:rPr>
                        <a:t>erde </a:t>
                      </a:r>
                      <a:r>
                        <a:rPr lang="cs-CZ" sz="2800" b="1">
                          <a:effectLst/>
                        </a:rPr>
                        <a:t>(již v latině lidové)</a:t>
                      </a:r>
                      <a:endParaRPr lang="cs-CZ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4152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FF00"/>
                </a:solidFill>
              </a:rPr>
              <a:t>SÍNCOPE DAS PENÚLTIMAS POSTÔNICAS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mtClean="0"/>
              <a:t>caiu a vogal </a:t>
            </a:r>
            <a:r>
              <a:rPr lang="pt-PT" b="1" i="1" smtClean="0"/>
              <a:t>e/i</a:t>
            </a:r>
            <a:r>
              <a:rPr lang="pt-PT" smtClean="0"/>
              <a:t> precedida de </a:t>
            </a:r>
            <a:r>
              <a:rPr lang="pt-PT" b="1" i="1" smtClean="0"/>
              <a:t>l,m,n,r</a:t>
            </a:r>
            <a:r>
              <a:rPr lang="pt-PT" smtClean="0"/>
              <a:t> ou </a:t>
            </a:r>
            <a:r>
              <a:rPr lang="pt-PT" b="1" i="1" smtClean="0"/>
              <a:t>ct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89429"/>
              </p:ext>
            </p:extLst>
          </p:nvPr>
        </p:nvGraphicFramePr>
        <p:xfrm>
          <a:off x="611560" y="2903061"/>
          <a:ext cx="7992888" cy="1463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60240"/>
                <a:gridCol w="2165960"/>
                <a:gridCol w="366668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alĭquod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a</a:t>
                      </a:r>
                      <a:r>
                        <a:rPr lang="cs-CZ" sz="2400" smtClean="0">
                          <a:effectLst/>
                        </a:rPr>
                        <a:t>l</a:t>
                      </a:r>
                      <a:r>
                        <a:rPr lang="pt-PT" sz="2400" strike="sngStrike" smtClean="0">
                          <a:effectLst/>
                        </a:rPr>
                        <a:t>i</a:t>
                      </a:r>
                      <a:r>
                        <a:rPr lang="cs-CZ" sz="2400" smtClean="0">
                          <a:effectLst/>
                        </a:rPr>
                        <a:t>go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a</a:t>
                      </a:r>
                      <a:r>
                        <a:rPr lang="cs-CZ" sz="2400" smtClean="0">
                          <a:effectLst/>
                        </a:rPr>
                        <a:t>lgo  </a:t>
                      </a:r>
                      <a:r>
                        <a:rPr lang="cs-CZ" sz="2400">
                          <a:effectLst/>
                        </a:rPr>
                        <a:t>(ve </a:t>
                      </a:r>
                      <a:r>
                        <a:rPr lang="cs-CZ" sz="2400">
                          <a:effectLst/>
                        </a:rPr>
                        <a:t>staré </a:t>
                      </a:r>
                      <a:r>
                        <a:rPr lang="pt-PT" sz="2400" smtClean="0">
                          <a:effectLst/>
                        </a:rPr>
                        <a:t>p</a:t>
                      </a:r>
                      <a:r>
                        <a:rPr lang="cs-CZ" sz="2400" smtClean="0">
                          <a:effectLst/>
                        </a:rPr>
                        <a:t>ortug</a:t>
                      </a:r>
                      <a:r>
                        <a:rPr lang="pt-PT" sz="2400" smtClean="0">
                          <a:effectLst/>
                        </a:rPr>
                        <a:t>.</a:t>
                      </a:r>
                      <a:r>
                        <a:rPr lang="cs-CZ" sz="2400" smtClean="0">
                          <a:effectLst/>
                        </a:rPr>
                        <a:t>)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pūlĭcam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p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ul</a:t>
                      </a:r>
                      <a:r>
                        <a:rPr lang="pt-PT" sz="24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ga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p</a:t>
                      </a:r>
                      <a:r>
                        <a:rPr lang="cs-CZ" sz="2400" smtClean="0">
                          <a:effectLst/>
                        </a:rPr>
                        <a:t>ulga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anĭmam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r>
                        <a:rPr lang="pt-PT" sz="2400" b="1" strike="sngStrike" smtClean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a</a:t>
                      </a:r>
                      <a:r>
                        <a:rPr lang="cs-CZ" sz="2400" smtClean="0">
                          <a:effectLst/>
                        </a:rPr>
                        <a:t>lma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 manĭcam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m</a:t>
                      </a:r>
                      <a:r>
                        <a:rPr lang="cs-CZ" sz="2400" smtClean="0">
                          <a:effectLst/>
                        </a:rPr>
                        <a:t>an</a:t>
                      </a:r>
                      <a:r>
                        <a:rPr lang="pt-PT" sz="2400" strike="sngStrike" smtClean="0">
                          <a:effectLst/>
                        </a:rPr>
                        <a:t>i</a:t>
                      </a:r>
                      <a:r>
                        <a:rPr lang="pt-PT" sz="2400" smtClean="0">
                          <a:effectLst/>
                        </a:rPr>
                        <a:t>g</a:t>
                      </a:r>
                      <a:r>
                        <a:rPr lang="cs-CZ" sz="2400" smtClean="0">
                          <a:effectLst/>
                        </a:rPr>
                        <a:t>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m</a:t>
                      </a:r>
                      <a:r>
                        <a:rPr lang="cs-CZ" sz="2400" smtClean="0">
                          <a:effectLst/>
                        </a:rPr>
                        <a:t>anga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9584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FF00"/>
                </a:solidFill>
              </a:rPr>
              <a:t>SÍNCOPE DAS PENÚLTIMAS POSTÔNICAS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mtClean="0"/>
              <a:t>não caiu </a:t>
            </a:r>
            <a:r>
              <a:rPr lang="pt-PT"/>
              <a:t>a </a:t>
            </a:r>
            <a:r>
              <a:rPr lang="pt-PT"/>
              <a:t>vogal </a:t>
            </a:r>
            <a:r>
              <a:rPr lang="pt-PT" b="1" i="1" smtClean="0"/>
              <a:t>e/i</a:t>
            </a:r>
            <a:r>
              <a:rPr lang="pt-PT" smtClean="0"/>
              <a:t> </a:t>
            </a:r>
            <a:r>
              <a:rPr lang="pt-PT"/>
              <a:t>precedida </a:t>
            </a:r>
            <a:r>
              <a:rPr lang="pt-PT"/>
              <a:t>de </a:t>
            </a:r>
            <a:r>
              <a:rPr lang="pt-PT" b="1" i="1" smtClean="0"/>
              <a:t>m </a:t>
            </a:r>
            <a:r>
              <a:rPr lang="pt-PT" smtClean="0"/>
              <a:t>ou</a:t>
            </a:r>
            <a:r>
              <a:rPr lang="pt-PT" b="1" i="1" smtClean="0"/>
              <a:t> n</a:t>
            </a:r>
          </a:p>
          <a:p>
            <a:pPr marL="0" indent="0" algn="ctr">
              <a:buNone/>
            </a:pP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8097"/>
              </p:ext>
            </p:extLst>
          </p:nvPr>
        </p:nvGraphicFramePr>
        <p:xfrm>
          <a:off x="1281430" y="3619341"/>
          <a:ext cx="5738842" cy="1097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93925"/>
                <a:gridCol w="1744717"/>
                <a:gridCol w="18002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fēmĭnam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f</a:t>
                      </a:r>
                      <a:r>
                        <a:rPr lang="cs-CZ" sz="3600" smtClean="0">
                          <a:effectLst/>
                        </a:rPr>
                        <a:t>êm</a:t>
                      </a:r>
                      <a:r>
                        <a:rPr lang="pt-PT" sz="3600" smtClean="0">
                          <a:effectLst/>
                        </a:rPr>
                        <a:t>e</a:t>
                      </a:r>
                      <a:r>
                        <a:rPr lang="pt-PT" sz="3600" strike="sngStrike" smtClean="0">
                          <a:effectLst/>
                        </a:rPr>
                        <a:t>n</a:t>
                      </a:r>
                      <a:r>
                        <a:rPr lang="cs-CZ" sz="3600" smtClean="0">
                          <a:effectLst/>
                        </a:rPr>
                        <a:t>a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f</a:t>
                      </a:r>
                      <a:r>
                        <a:rPr lang="cs-CZ" sz="3600" smtClean="0">
                          <a:effectLst/>
                        </a:rPr>
                        <a:t>êmea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gĕmĭnum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gê</a:t>
                      </a:r>
                      <a:r>
                        <a:rPr lang="cs-CZ" sz="3600" smtClean="0">
                          <a:effectLst/>
                        </a:rPr>
                        <a:t>m</a:t>
                      </a:r>
                      <a:r>
                        <a:rPr lang="pt-PT" sz="3600" smtClean="0">
                          <a:effectLst/>
                        </a:rPr>
                        <a:t>e</a:t>
                      </a:r>
                      <a:r>
                        <a:rPr lang="pt-PT" sz="3600" strike="sngStrike" smtClean="0">
                          <a:effectLst/>
                        </a:rPr>
                        <a:t>n</a:t>
                      </a:r>
                      <a:r>
                        <a:rPr lang="cs-CZ" sz="3600" smtClean="0">
                          <a:effectLst/>
                        </a:rPr>
                        <a:t>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g</a:t>
                      </a:r>
                      <a:r>
                        <a:rPr lang="cs-CZ" sz="3600" smtClean="0">
                          <a:effectLst/>
                        </a:rPr>
                        <a:t>émeo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437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FF00"/>
                </a:solidFill>
              </a:rPr>
              <a:t>SÍNCOPE DAS </a:t>
            </a:r>
            <a:r>
              <a:rPr lang="pt-PT" b="1">
                <a:solidFill>
                  <a:srgbClr val="FFFF00"/>
                </a:solidFill>
              </a:rPr>
              <a:t>PENÚLTIMAS </a:t>
            </a:r>
            <a:r>
              <a:rPr lang="pt-PT" b="1" smtClean="0">
                <a:solidFill>
                  <a:srgbClr val="FFFF00"/>
                </a:solidFill>
              </a:rPr>
              <a:t>POSTÔNICAS – dialectal ou coloquial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837109"/>
              </p:ext>
            </p:extLst>
          </p:nvPr>
        </p:nvGraphicFramePr>
        <p:xfrm>
          <a:off x="611560" y="1916832"/>
          <a:ext cx="3656330" cy="2133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93925"/>
                <a:gridCol w="1462405"/>
              </a:tblGrid>
              <a:tr h="323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árvore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a</a:t>
                      </a:r>
                      <a:r>
                        <a:rPr lang="cs-CZ" sz="2800" smtClean="0">
                          <a:effectLst/>
                        </a:rPr>
                        <a:t>rvre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diálogo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diaglo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hóspede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o</a:t>
                      </a:r>
                      <a:r>
                        <a:rPr lang="cs-CZ" sz="2800" smtClean="0">
                          <a:effectLst/>
                        </a:rPr>
                        <a:t>spde 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sábado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sabdo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cômodo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comdo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030789"/>
              </p:ext>
            </p:extLst>
          </p:nvPr>
        </p:nvGraphicFramePr>
        <p:xfrm>
          <a:off x="5220072" y="4005064"/>
          <a:ext cx="3522672" cy="2133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66488"/>
                <a:gridCol w="165618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áspero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a</a:t>
                      </a:r>
                      <a:r>
                        <a:rPr lang="cs-CZ" sz="2800" smtClean="0">
                          <a:effectLst/>
                        </a:rPr>
                        <a:t>spro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dívida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d</a:t>
                      </a:r>
                      <a:r>
                        <a:rPr lang="cs-CZ" sz="2800" smtClean="0">
                          <a:effectLst/>
                        </a:rPr>
                        <a:t>ivda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p</a:t>
                      </a:r>
                      <a:r>
                        <a:rPr lang="cs-CZ" sz="2800" smtClean="0">
                          <a:effectLst/>
                        </a:rPr>
                        <a:t>êssego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pêsgo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têmporas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t</a:t>
                      </a:r>
                      <a:r>
                        <a:rPr lang="cs-CZ" sz="2800" smtClean="0">
                          <a:effectLst/>
                        </a:rPr>
                        <a:t>empras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5808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SOBREVIVÊNCIA DAS PENÚLTIMAS </a:t>
            </a:r>
            <a:endParaRPr lang="cs-CZ" b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134973"/>
              </p:ext>
            </p:extLst>
          </p:nvPr>
        </p:nvGraphicFramePr>
        <p:xfrm>
          <a:off x="251520" y="1700808"/>
          <a:ext cx="8496944" cy="49799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27135"/>
                <a:gridCol w="2662041"/>
                <a:gridCol w="3007768"/>
              </a:tblGrid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dēbĭtam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ív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dívida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dĕcĭmum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íz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d</a:t>
                      </a:r>
                      <a:r>
                        <a:rPr lang="cs-CZ" sz="2400" smtClean="0">
                          <a:effectLst/>
                        </a:rPr>
                        <a:t>ízimo/décimo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D</a:t>
                      </a:r>
                      <a:r>
                        <a:rPr lang="cs-CZ" sz="2400" smtClean="0">
                          <a:effectLst/>
                        </a:rPr>
                        <a:t>ŭbĭtam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úv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d</a:t>
                      </a:r>
                      <a:r>
                        <a:rPr lang="cs-CZ" sz="2400" smtClean="0">
                          <a:effectLst/>
                        </a:rPr>
                        <a:t>úvida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5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fraxĭnum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reix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f</a:t>
                      </a:r>
                      <a:r>
                        <a:rPr lang="cs-CZ" sz="2400" smtClean="0">
                          <a:effectLst/>
                        </a:rPr>
                        <a:t>reixo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persĭcum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éss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go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péssego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rĕtĭnam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éd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r</a:t>
                      </a:r>
                      <a:r>
                        <a:rPr lang="cs-CZ" sz="2400" smtClean="0">
                          <a:effectLst/>
                        </a:rPr>
                        <a:t>édei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-abĭlem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áv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-ável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-ibĭlem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ív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-ível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macŭlam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ág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mágoa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nĕbŭlam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év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névoa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2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perīcŭlum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erig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p</a:t>
                      </a:r>
                      <a:r>
                        <a:rPr lang="cs-CZ" sz="2400" smtClean="0">
                          <a:effectLst/>
                        </a:rPr>
                        <a:t>erigo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pŏpŭlum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ov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p</a:t>
                      </a:r>
                      <a:r>
                        <a:rPr lang="cs-CZ" sz="2400" smtClean="0">
                          <a:effectLst/>
                        </a:rPr>
                        <a:t>ovo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tabŭlam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táb</a:t>
                      </a:r>
                      <a:r>
                        <a:rPr lang="pt-PT" sz="2400" b="0" smtClean="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r>
                        <a:rPr lang="cs-CZ" sz="2400" b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tábua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338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b="1">
                <a:solidFill>
                  <a:schemeClr val="accent1">
                    <a:lumMod val="20000"/>
                    <a:lumOff val="80000"/>
                  </a:schemeClr>
                </a:solidFill>
              </a:rPr>
              <a:t>A vogal da penúltima postónica</a:t>
            </a:r>
            <a:endParaRPr lang="cs-CZ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223202"/>
              </p:ext>
            </p:extLst>
          </p:nvPr>
        </p:nvGraphicFramePr>
        <p:xfrm>
          <a:off x="1331640" y="1988840"/>
          <a:ext cx="6876777" cy="39535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32247"/>
                <a:gridCol w="1922446"/>
                <a:gridCol w="2722084"/>
              </a:tblGrid>
              <a:tr h="648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stŏmăchum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e</a:t>
                      </a:r>
                      <a:r>
                        <a:rPr lang="cs-CZ" sz="2400" smtClean="0">
                          <a:effectLst/>
                        </a:rPr>
                        <a:t>stôm</a:t>
                      </a:r>
                      <a:r>
                        <a:rPr lang="pt-PT" sz="2400" smtClean="0">
                          <a:effectLst/>
                        </a:rPr>
                        <a:t>a</a:t>
                      </a:r>
                      <a:r>
                        <a:rPr lang="cs-CZ" sz="2400" smtClean="0">
                          <a:effectLst/>
                        </a:rPr>
                        <a:t>go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smtClean="0">
                          <a:effectLst/>
                        </a:rPr>
                        <a:t>e</a:t>
                      </a:r>
                      <a:r>
                        <a:rPr lang="cs-CZ" sz="2400" smtClean="0">
                          <a:effectLst/>
                        </a:rPr>
                        <a:t>stômago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hebdŏmăda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d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om</a:t>
                      </a: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doma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3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-abātis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áv</a:t>
                      </a: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des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-áveis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0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effectLst/>
                        </a:rPr>
                        <a:t>p</a:t>
                      </a:r>
                      <a:r>
                        <a:rPr lang="cs-CZ" sz="2400" b="1" smtClean="0">
                          <a:effectLst/>
                        </a:rPr>
                        <a:t>ĕlăgum/peago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p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go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effectLst/>
                        </a:rPr>
                        <a:t>p</a:t>
                      </a:r>
                      <a:r>
                        <a:rPr lang="cs-CZ" sz="2400" b="1" smtClean="0">
                          <a:effectLst/>
                        </a:rPr>
                        <a:t>ego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22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bĭbĭtum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êb</a:t>
                      </a: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do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bébedo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5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uĕspĕram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v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ésp</a:t>
                      </a: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ra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véspera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aĕrem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solidFill>
                            <a:schemeClr val="bg1"/>
                          </a:solidFill>
                          <a:effectLst/>
                        </a:rPr>
                        <a:t>aa</a:t>
                      </a:r>
                      <a:r>
                        <a:rPr lang="cs-CZ" sz="2400" b="1" smtClean="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ar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6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passĕrem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400" b="1" smtClean="0">
                          <a:effectLst/>
                        </a:rPr>
                        <a:t>p</a:t>
                      </a:r>
                      <a:r>
                        <a:rPr lang="cs-CZ" sz="2400" b="1" smtClean="0">
                          <a:effectLst/>
                        </a:rPr>
                        <a:t>áss</a:t>
                      </a:r>
                      <a:r>
                        <a:rPr lang="pt-PT" sz="2400" b="1" smtClean="0">
                          <a:effectLst/>
                        </a:rPr>
                        <a:t>a</a:t>
                      </a:r>
                      <a:r>
                        <a:rPr lang="cs-CZ" sz="2400" b="1" smtClean="0">
                          <a:effectLst/>
                        </a:rPr>
                        <a:t>ro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pássaro</a:t>
                      </a:r>
                      <a:endParaRPr lang="cs-CZ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0967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/>
              <a:t>VOGAIS PENÚLTIMAS POSTÔNICAS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pt-PT" b="1" u="sng"/>
              <a:t>DUAS TENDÊNCIAS</a:t>
            </a:r>
          </a:p>
          <a:p>
            <a:pPr marL="0" indent="0" algn="ctr">
              <a:buNone/>
            </a:pPr>
            <a:endParaRPr lang="pt-PT" b="1"/>
          </a:p>
          <a:p>
            <a:pPr marL="514350" indent="-514350" algn="ctr">
              <a:buAutoNum type="arabicPeriod"/>
            </a:pPr>
            <a:r>
              <a:rPr lang="pt-PT" b="1">
                <a:solidFill>
                  <a:srgbClr val="FFFF00"/>
                </a:solidFill>
              </a:rPr>
              <a:t>SÍNCOPE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2. </a:t>
            </a:r>
            <a:r>
              <a:rPr lang="pt-PT" b="1">
                <a:solidFill>
                  <a:schemeClr val="accent5">
                    <a:lumMod val="40000"/>
                    <a:lumOff val="60000"/>
                  </a:schemeClr>
                </a:solidFill>
              </a:rPr>
              <a:t>SOBREVIVÊNCIA</a:t>
            </a:r>
            <a:endParaRPr lang="cs-CZ" b="1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3782511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FF00"/>
                </a:solidFill>
              </a:rPr>
              <a:t>SÍNCOPE de </a:t>
            </a:r>
            <a:r>
              <a:rPr lang="pt-PT" b="1" i="1" smtClean="0">
                <a:solidFill>
                  <a:srgbClr val="FFFF00"/>
                </a:solidFill>
              </a:rPr>
              <a:t>e/i </a:t>
            </a:r>
            <a:r>
              <a:rPr lang="pt-PT" b="1" u="sng" smtClean="0">
                <a:solidFill>
                  <a:srgbClr val="FFFF00"/>
                </a:solidFill>
              </a:rPr>
              <a:t>precedido</a:t>
            </a:r>
            <a:r>
              <a:rPr lang="pt-PT" b="1" smtClean="0">
                <a:solidFill>
                  <a:srgbClr val="FFFF00"/>
                </a:solidFill>
              </a:rPr>
              <a:t> de </a:t>
            </a:r>
            <a:r>
              <a:rPr lang="pt-PT" b="1" i="1" smtClean="0">
                <a:solidFill>
                  <a:srgbClr val="FFFF00"/>
                </a:solidFill>
              </a:rPr>
              <a:t>l,m,r,c </a:t>
            </a:r>
            <a:r>
              <a:rPr lang="pt-PT" b="1" smtClean="0">
                <a:solidFill>
                  <a:srgbClr val="FFFF00"/>
                </a:solidFill>
              </a:rPr>
              <a:t>ou </a:t>
            </a:r>
            <a:r>
              <a:rPr lang="pt-PT" b="1" u="sng" smtClean="0">
                <a:solidFill>
                  <a:srgbClr val="FFFF00"/>
                </a:solidFill>
              </a:rPr>
              <a:t>seguido</a:t>
            </a:r>
            <a:r>
              <a:rPr lang="pt-PT" b="1" smtClean="0">
                <a:solidFill>
                  <a:srgbClr val="FFFF00"/>
                </a:solidFill>
              </a:rPr>
              <a:t> de </a:t>
            </a:r>
            <a:r>
              <a:rPr lang="pt-PT" b="1" i="1" smtClean="0">
                <a:solidFill>
                  <a:srgbClr val="FFFF00"/>
                </a:solidFill>
              </a:rPr>
              <a:t>t</a:t>
            </a:r>
            <a:endParaRPr lang="cs-CZ" i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559480"/>
              </p:ext>
            </p:extLst>
          </p:nvPr>
        </p:nvGraphicFramePr>
        <p:xfrm>
          <a:off x="683568" y="1628799"/>
          <a:ext cx="8064896" cy="40111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76264"/>
                <a:gridCol w="3384519"/>
                <a:gridCol w="2304113"/>
              </a:tblGrid>
              <a:tr h="251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calĭdărĭum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c</a:t>
                      </a:r>
                      <a:r>
                        <a:rPr lang="cs-CZ" sz="2800" smtClean="0">
                          <a:effectLst/>
                        </a:rPr>
                        <a:t>al</a:t>
                      </a:r>
                      <a:r>
                        <a:rPr lang="cs-CZ" sz="2800">
                          <a:effectLst/>
                        </a:rPr>
                        <a:t>___deiro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c</a:t>
                      </a:r>
                      <a:r>
                        <a:rPr lang="cs-CZ" sz="2800" smtClean="0">
                          <a:effectLst/>
                        </a:rPr>
                        <a:t>aldeiro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1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compŭtāre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c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omp</a:t>
                      </a:r>
                      <a:r>
                        <a:rPr lang="cs-CZ" sz="2800" b="1">
                          <a:solidFill>
                            <a:schemeClr val="bg1"/>
                          </a:solidFill>
                          <a:effectLst/>
                        </a:rPr>
                        <a:t>__tar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contar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1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honōrāre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h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on</a:t>
                      </a:r>
                      <a:r>
                        <a:rPr lang="cs-CZ" sz="2800" b="1">
                          <a:solidFill>
                            <a:schemeClr val="bg1"/>
                          </a:solidFill>
                          <a:effectLst/>
                        </a:rPr>
                        <a:t>___rar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honrar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0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labōrāre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av___</a:t>
                      </a: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ar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lavrar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libĕrāre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iv</a:t>
                      </a:r>
                      <a:r>
                        <a:rPr lang="cs-CZ" sz="2800" b="1">
                          <a:solidFill>
                            <a:schemeClr val="bg1"/>
                          </a:solidFill>
                          <a:effectLst/>
                        </a:rPr>
                        <a:t>__rar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l</a:t>
                      </a:r>
                      <a:r>
                        <a:rPr lang="cs-CZ" sz="2800" smtClean="0">
                          <a:effectLst/>
                        </a:rPr>
                        <a:t>ivrar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1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bellĭtātem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el</a:t>
                      </a:r>
                      <a:r>
                        <a:rPr lang="cs-CZ" sz="2800" b="1">
                          <a:solidFill>
                            <a:schemeClr val="bg1"/>
                          </a:solidFill>
                          <a:effectLst/>
                        </a:rPr>
                        <a:t>___dade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b</a:t>
                      </a:r>
                      <a:r>
                        <a:rPr lang="cs-CZ" sz="2800" smtClean="0">
                          <a:effectLst/>
                        </a:rPr>
                        <a:t>eldade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1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delĭcātum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b="1" smtClean="0">
                          <a:solidFill>
                            <a:schemeClr val="bg1"/>
                          </a:solidFill>
                          <a:effectLst/>
                        </a:rPr>
                        <a:t>d</a:t>
                      </a:r>
                      <a:r>
                        <a:rPr lang="cs-CZ" sz="2800" b="1" smtClean="0">
                          <a:solidFill>
                            <a:schemeClr val="bg1"/>
                          </a:solidFill>
                          <a:effectLst/>
                        </a:rPr>
                        <a:t>el</a:t>
                      </a:r>
                      <a:r>
                        <a:rPr lang="cs-CZ" sz="2800" b="1">
                          <a:solidFill>
                            <a:schemeClr val="bg1"/>
                          </a:solidFill>
                          <a:effectLst/>
                        </a:rPr>
                        <a:t>___gado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d</a:t>
                      </a:r>
                      <a:r>
                        <a:rPr lang="cs-CZ" sz="2800" smtClean="0">
                          <a:effectLst/>
                        </a:rPr>
                        <a:t>elgado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1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follĭcāre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solidFill>
                            <a:schemeClr val="bg1"/>
                          </a:solidFill>
                          <a:effectLst/>
                        </a:rPr>
                        <a:t>f</a:t>
                      </a:r>
                      <a:r>
                        <a:rPr lang="cs-CZ" sz="2800" smtClean="0">
                          <a:solidFill>
                            <a:schemeClr val="bg1"/>
                          </a:solidFill>
                          <a:effectLst/>
                        </a:rPr>
                        <a:t>ol</a:t>
                      </a:r>
                      <a:r>
                        <a:rPr lang="cs-CZ" sz="2800">
                          <a:solidFill>
                            <a:schemeClr val="bg1"/>
                          </a:solidFill>
                          <a:effectLst/>
                        </a:rPr>
                        <a:t>__gar</a:t>
                      </a:r>
                      <a:endParaRPr lang="cs-CZ" sz="2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folgar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1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mĕlĭmēlŭm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cs-CZ" sz="2800" smtClean="0">
                          <a:solidFill>
                            <a:schemeClr val="bg1"/>
                          </a:solidFill>
                          <a:effectLst/>
                        </a:rPr>
                        <a:t>ar</a:t>
                      </a:r>
                      <a:r>
                        <a:rPr lang="cs-CZ" sz="2800">
                          <a:solidFill>
                            <a:schemeClr val="bg1"/>
                          </a:solidFill>
                          <a:effectLst/>
                        </a:rPr>
                        <a:t>___melo</a:t>
                      </a:r>
                      <a:endParaRPr lang="cs-CZ" sz="2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marmelo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51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síncope de Ẹ /e precedido de </a:t>
            </a:r>
            <a:b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pt-PT" b="1" smtClean="0">
                <a:solidFill>
                  <a:schemeClr val="bg2"/>
                </a:solidFill>
                <a:latin typeface="Times New Roman"/>
                <a:cs typeface="Times New Roman"/>
              </a:rPr>
              <a:t> n, l, r, s</a:t>
            </a:r>
            <a:r>
              <a:rPr lang="pt-PT" smtClean="0">
                <a:solidFill>
                  <a:schemeClr val="bg2"/>
                </a:solidFill>
              </a:rPr>
              <a:t>,</a:t>
            </a:r>
            <a:r>
              <a:rPr lang="pt-PT" b="1" smtClean="0">
                <a:solidFill>
                  <a:schemeClr val="bg2"/>
                </a:solidFill>
              </a:rPr>
              <a:t> ti+V  </a:t>
            </a:r>
            <a:endParaRPr lang="cs-CZ" b="1">
              <a:solidFill>
                <a:schemeClr val="bg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676935"/>
              </p:ext>
            </p:extLst>
          </p:nvPr>
        </p:nvGraphicFramePr>
        <p:xfrm>
          <a:off x="1907704" y="1988840"/>
          <a:ext cx="4608512" cy="41764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04256"/>
                <a:gridCol w="2304256"/>
              </a:tblGrid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sōlem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sol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hŏmĭnem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homem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cão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ratiōnem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razão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uĕnit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vem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commŭnem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comum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amōrem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amor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quaerĭt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quer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facĭem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fa</a:t>
                      </a:r>
                      <a:r>
                        <a:rPr lang="pt-PT" sz="1800" smtClean="0">
                          <a:effectLst/>
                        </a:rPr>
                        <a:t>z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mensem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mês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sōlem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sol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uĭcem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vez 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42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facĭt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faz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53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FFFF00"/>
                </a:solidFill>
              </a:rPr>
              <a:t>SÍNCOPE de </a:t>
            </a:r>
            <a:r>
              <a:rPr lang="pt-PT" b="1" i="1">
                <a:solidFill>
                  <a:srgbClr val="FFFF00"/>
                </a:solidFill>
              </a:rPr>
              <a:t>e/i </a:t>
            </a:r>
            <a:r>
              <a:rPr lang="pt-PT" b="1" u="sng" smtClean="0">
                <a:solidFill>
                  <a:srgbClr val="FFFF00"/>
                </a:solidFill>
              </a:rPr>
              <a:t>precedido </a:t>
            </a:r>
            <a:r>
              <a:rPr lang="pt-PT" b="1" smtClean="0">
                <a:solidFill>
                  <a:srgbClr val="FFFF00"/>
                </a:solidFill>
              </a:rPr>
              <a:t> de m- e seguinde de um –n simples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364568"/>
              </p:ext>
            </p:extLst>
          </p:nvPr>
        </p:nvGraphicFramePr>
        <p:xfrm>
          <a:off x="683567" y="2276872"/>
          <a:ext cx="7128793" cy="37345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86798"/>
                <a:gridCol w="2437739"/>
                <a:gridCol w="2304256"/>
              </a:tblGrid>
              <a:tr h="1867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 nomĭnāre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n</a:t>
                      </a:r>
                      <a:r>
                        <a:rPr lang="cs-CZ" sz="4000" smtClean="0">
                          <a:effectLst/>
                        </a:rPr>
                        <a:t>o</a:t>
                      </a:r>
                      <a:r>
                        <a:rPr lang="cs-CZ" sz="4000" u="sng" smtClean="0">
                          <a:effectLst/>
                        </a:rPr>
                        <a:t>m</a:t>
                      </a:r>
                      <a:r>
                        <a:rPr lang="cs-CZ" sz="4000" smtClean="0">
                          <a:effectLst/>
                        </a:rPr>
                        <a:t>ĭ</a:t>
                      </a:r>
                      <a:r>
                        <a:rPr lang="cs-CZ" sz="4000" strike="sngStrike" smtClean="0">
                          <a:effectLst/>
                        </a:rPr>
                        <a:t>n</a:t>
                      </a:r>
                      <a:r>
                        <a:rPr lang="cs-CZ" sz="4000" smtClean="0">
                          <a:effectLst/>
                        </a:rPr>
                        <a:t>ar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nomear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67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4000">
                          <a:effectLst/>
                        </a:rPr>
                        <a:t>semĭnāre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s</a:t>
                      </a:r>
                      <a:r>
                        <a:rPr lang="cs-CZ" sz="4000" smtClean="0">
                          <a:effectLst/>
                        </a:rPr>
                        <a:t>e</a:t>
                      </a:r>
                      <a:r>
                        <a:rPr lang="cs-CZ" sz="4000" u="sng" smtClean="0">
                          <a:effectLst/>
                        </a:rPr>
                        <a:t>m</a:t>
                      </a:r>
                      <a:r>
                        <a:rPr lang="cs-CZ" sz="4000" smtClean="0">
                          <a:effectLst/>
                        </a:rPr>
                        <a:t>ĭ</a:t>
                      </a:r>
                      <a:r>
                        <a:rPr lang="cs-CZ" sz="4000" strike="sngStrike" smtClean="0">
                          <a:effectLst/>
                        </a:rPr>
                        <a:t>n</a:t>
                      </a:r>
                      <a:r>
                        <a:rPr lang="cs-CZ" sz="4000" smtClean="0">
                          <a:effectLst/>
                        </a:rPr>
                        <a:t>ā</a:t>
                      </a:r>
                      <a:r>
                        <a:rPr lang="cs-CZ" sz="4000" smtClean="0">
                          <a:effectLst/>
                        </a:rPr>
                        <a:t>r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4000" smtClean="0">
                          <a:effectLst/>
                        </a:rPr>
                        <a:t>s</a:t>
                      </a:r>
                      <a:r>
                        <a:rPr lang="cs-CZ" sz="4000" smtClean="0">
                          <a:effectLst/>
                        </a:rPr>
                        <a:t>emear </a:t>
                      </a:r>
                      <a:endParaRPr lang="cs-CZ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5964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FF00"/>
                </a:solidFill>
              </a:rPr>
              <a:t>não SÍNCOPE </a:t>
            </a:r>
            <a:r>
              <a:rPr lang="pt-PT" b="1">
                <a:solidFill>
                  <a:srgbClr val="FFFF00"/>
                </a:solidFill>
              </a:rPr>
              <a:t>de </a:t>
            </a:r>
            <a:r>
              <a:rPr lang="pt-PT" b="1" smtClean="0">
                <a:solidFill>
                  <a:srgbClr val="FFFF00"/>
                </a:solidFill>
              </a:rPr>
              <a:t>vogal</a:t>
            </a:r>
            <a:r>
              <a:rPr lang="pt-PT" b="1" i="1" smtClean="0">
                <a:solidFill>
                  <a:srgbClr val="FFFF00"/>
                </a:solidFill>
              </a:rPr>
              <a:t> </a:t>
            </a:r>
            <a:r>
              <a:rPr lang="pt-PT" b="1" u="sng" smtClean="0">
                <a:solidFill>
                  <a:srgbClr val="FFFF00"/>
                </a:solidFill>
              </a:rPr>
              <a:t>seguida </a:t>
            </a:r>
            <a:r>
              <a:rPr lang="pt-PT" b="1" smtClean="0">
                <a:solidFill>
                  <a:srgbClr val="FFFF00"/>
                </a:solidFill>
              </a:rPr>
              <a:t>de   –</a:t>
            </a:r>
            <a:r>
              <a:rPr lang="pt-PT" b="1">
                <a:solidFill>
                  <a:srgbClr val="FFFF00"/>
                </a:solidFill>
              </a:rPr>
              <a:t>n </a:t>
            </a:r>
            <a:r>
              <a:rPr lang="pt-PT" b="1" smtClean="0">
                <a:solidFill>
                  <a:srgbClr val="FFFF00"/>
                </a:solidFill>
              </a:rPr>
              <a:t> 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010739"/>
              </p:ext>
            </p:extLst>
          </p:nvPr>
        </p:nvGraphicFramePr>
        <p:xfrm>
          <a:off x="827584" y="2016264"/>
          <a:ext cx="7920879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12369"/>
                <a:gridCol w="2492440"/>
                <a:gridCol w="2616070"/>
              </a:tblGrid>
              <a:tr h="292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adrepoenĭtīre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3600" u="sng" smtClean="0">
                          <a:effectLst/>
                        </a:rPr>
                        <a:t>a</a:t>
                      </a:r>
                      <a:r>
                        <a:rPr lang="cs-CZ" sz="3600" smtClean="0">
                          <a:effectLst/>
                        </a:rPr>
                        <a:t>rr</a:t>
                      </a:r>
                      <a:r>
                        <a:rPr lang="cs-CZ" sz="3600" u="sng" smtClean="0">
                          <a:effectLst/>
                        </a:rPr>
                        <a:t>e</a:t>
                      </a:r>
                      <a:r>
                        <a:rPr lang="cs-CZ" sz="3600" smtClean="0">
                          <a:effectLst/>
                        </a:rPr>
                        <a:t>p</a:t>
                      </a:r>
                      <a:r>
                        <a:rPr lang="pt-PT" sz="3600" u="sng" smtClean="0">
                          <a:effectLst/>
                        </a:rPr>
                        <a:t>e</a:t>
                      </a:r>
                      <a:r>
                        <a:rPr lang="pt-PT" sz="360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n</a:t>
                      </a:r>
                      <a:r>
                        <a:rPr lang="cs-CZ" sz="3600" smtClean="0">
                          <a:effectLst/>
                        </a:rPr>
                        <a:t>der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arrepender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2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ĭnĭmīcum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3600" b="1" u="sng" smtClean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cs-CZ" sz="3600" b="1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n</a:t>
                      </a:r>
                      <a:r>
                        <a:rPr lang="pt-PT" sz="3600" b="1" u="sng" smtClean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cs-CZ" sz="3600" b="1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cs-CZ" sz="3600" b="1" u="sng" smtClean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cs-CZ" sz="3600" b="1" smtClean="0">
                          <a:solidFill>
                            <a:schemeClr val="bg1"/>
                          </a:solidFill>
                          <a:effectLst/>
                        </a:rPr>
                        <a:t>go</a:t>
                      </a:r>
                      <a:endParaRPr lang="cs-CZ" sz="36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inimigo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2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ua</a:t>
                      </a:r>
                      <a:r>
                        <a:rPr lang="cs-CZ" sz="360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n</a:t>
                      </a:r>
                      <a:r>
                        <a:rPr lang="cs-CZ" sz="3600">
                          <a:effectLst/>
                        </a:rPr>
                        <a:t>ĭtātem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v</a:t>
                      </a:r>
                      <a:r>
                        <a:rPr lang="cs-CZ" sz="3600" u="sng" smtClean="0">
                          <a:effectLst/>
                        </a:rPr>
                        <a:t>a</a:t>
                      </a:r>
                      <a:r>
                        <a:rPr lang="pt-PT" sz="3600" u="sng" smtClean="0">
                          <a:effectLst/>
                        </a:rPr>
                        <a:t>i</a:t>
                      </a:r>
                      <a:r>
                        <a:rPr lang="cs-CZ" sz="3600" smtClean="0">
                          <a:effectLst/>
                        </a:rPr>
                        <a:t>dade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</a:rPr>
                        <a:t>vaidade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0789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SOBREVIVÊNCIA </a:t>
            </a:r>
            <a:endParaRPr lang="cs-CZ" b="1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70024"/>
              </p:ext>
            </p:extLst>
          </p:nvPr>
        </p:nvGraphicFramePr>
        <p:xfrm>
          <a:off x="1475656" y="2492896"/>
          <a:ext cx="6336704" cy="2133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93925"/>
                <a:gridCol w="1982539"/>
                <a:gridCol w="216024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mirābĭlĭa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m</a:t>
                      </a:r>
                      <a:r>
                        <a:rPr lang="cs-CZ" sz="2800" smtClean="0">
                          <a:effectLst/>
                        </a:rPr>
                        <a:t>ar</a:t>
                      </a:r>
                      <a:r>
                        <a:rPr lang="cs-CZ" sz="2800">
                          <a:effectLst/>
                        </a:rPr>
                        <a:t>___vilha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maravilha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effectLst/>
                        </a:rPr>
                        <a:t>s</a:t>
                      </a:r>
                      <a:r>
                        <a:rPr lang="cs-CZ" sz="2800" smtClean="0">
                          <a:effectLst/>
                        </a:rPr>
                        <a:t>alūtāre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solidFill>
                            <a:schemeClr val="bg1"/>
                          </a:solidFill>
                          <a:effectLst/>
                        </a:rPr>
                        <a:t>s</a:t>
                      </a:r>
                      <a:r>
                        <a:rPr lang="cs-CZ" sz="2800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cs-CZ" sz="2800">
                          <a:solidFill>
                            <a:schemeClr val="bg1"/>
                          </a:solidFill>
                          <a:effectLst/>
                        </a:rPr>
                        <a:t>___dar</a:t>
                      </a:r>
                      <a:endParaRPr lang="cs-CZ" sz="2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saudar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suspīrāre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solidFill>
                            <a:schemeClr val="bg1"/>
                          </a:solidFill>
                          <a:effectLst/>
                        </a:rPr>
                        <a:t>s</a:t>
                      </a:r>
                      <a:r>
                        <a:rPr lang="cs-CZ" sz="2800" smtClean="0">
                          <a:solidFill>
                            <a:schemeClr val="bg1"/>
                          </a:solidFill>
                          <a:effectLst/>
                        </a:rPr>
                        <a:t>usp</a:t>
                      </a:r>
                      <a:r>
                        <a:rPr lang="cs-CZ" sz="2800">
                          <a:solidFill>
                            <a:schemeClr val="bg1"/>
                          </a:solidFill>
                          <a:effectLst/>
                        </a:rPr>
                        <a:t>___rar</a:t>
                      </a:r>
                      <a:endParaRPr lang="cs-CZ" sz="2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suspirar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tradĭtōrem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solidFill>
                            <a:schemeClr val="bg1"/>
                          </a:solidFill>
                          <a:effectLst/>
                        </a:rPr>
                        <a:t>t</a:t>
                      </a:r>
                      <a:r>
                        <a:rPr lang="cs-CZ" sz="2800" smtClean="0">
                          <a:solidFill>
                            <a:schemeClr val="bg1"/>
                          </a:solidFill>
                          <a:effectLst/>
                        </a:rPr>
                        <a:t>ra</a:t>
                      </a:r>
                      <a:r>
                        <a:rPr lang="cs-CZ" sz="2800">
                          <a:solidFill>
                            <a:schemeClr val="bg1"/>
                          </a:solidFill>
                          <a:effectLst/>
                        </a:rPr>
                        <a:t>___dor</a:t>
                      </a:r>
                      <a:endParaRPr lang="cs-CZ" sz="2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traidos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admĭnaciāre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cs-CZ" sz="2800" smtClean="0">
                          <a:solidFill>
                            <a:schemeClr val="bg1"/>
                          </a:solidFill>
                          <a:effectLst/>
                        </a:rPr>
                        <a:t>me</a:t>
                      </a:r>
                      <a:r>
                        <a:rPr lang="cs-CZ" sz="2800">
                          <a:solidFill>
                            <a:schemeClr val="bg1"/>
                          </a:solidFill>
                          <a:effectLst/>
                        </a:rPr>
                        <a:t>___çar</a:t>
                      </a:r>
                      <a:endParaRPr lang="cs-CZ" sz="2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ameaçar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37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pt-PT" sz="2800" b="1" smtClean="0">
                <a:solidFill>
                  <a:srgbClr val="FF0000"/>
                </a:solidFill>
                <a:latin typeface="Times New Roman"/>
                <a:cs typeface="Times New Roman"/>
              </a:rPr>
              <a:t>Ẹ no plural de alguns substantivos e verbos não caiu, </a:t>
            </a:r>
            <a:r>
              <a:rPr lang="pt-PT" sz="2800" b="1" smtClean="0">
                <a:latin typeface="Times New Roman"/>
                <a:cs typeface="Times New Roman"/>
              </a:rPr>
              <a:t>embora precedido de </a:t>
            </a:r>
            <a:r>
              <a:rPr lang="pt-PT" sz="2800" b="1" i="1" smtClean="0">
                <a:latin typeface="Times New Roman"/>
                <a:cs typeface="Times New Roman"/>
              </a:rPr>
              <a:t>n, l, r, s, c, ti</a:t>
            </a:r>
            <a:r>
              <a:rPr lang="pt-PT" sz="2800" b="1" smtClean="0">
                <a:latin typeface="Times New Roman"/>
                <a:cs typeface="Times New Roman"/>
              </a:rPr>
              <a:t>+</a:t>
            </a:r>
            <a:r>
              <a:rPr lang="pt-PT" sz="2800" b="1" i="1" smtClean="0">
                <a:latin typeface="Times New Roman"/>
                <a:cs typeface="Times New Roman"/>
              </a:rPr>
              <a:t>vogal</a:t>
            </a:r>
            <a:endParaRPr lang="cs-CZ" sz="2800" i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958794"/>
              </p:ext>
            </p:extLst>
          </p:nvPr>
        </p:nvGraphicFramePr>
        <p:xfrm>
          <a:off x="2267744" y="2276872"/>
          <a:ext cx="4131974" cy="3413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76264"/>
                <a:gridCol w="2055710"/>
              </a:tblGrid>
              <a:tr h="275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amōres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amores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09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ratiōnēs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razões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mensēs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meses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quaerent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querem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canēs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cães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sōlēs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sóis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hŏmĭnēs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homens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07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 i="1" smtClean="0">
                <a:solidFill>
                  <a:srgbClr val="FF0000"/>
                </a:solidFill>
              </a:rPr>
              <a:t>e</a:t>
            </a:r>
            <a:r>
              <a:rPr lang="pt-PT" smtClean="0"/>
              <a:t> paragógico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Em alguns dialectos, o e paragógico ficou: </a:t>
            </a:r>
          </a:p>
          <a:p>
            <a:pPr marL="0" indent="0" algn="ctr">
              <a:buNone/>
            </a:pPr>
            <a:r>
              <a:rPr lang="pt-PT" b="1" i="1" smtClean="0"/>
              <a:t>sol</a:t>
            </a:r>
            <a:r>
              <a:rPr lang="pt-PT" b="1" i="1" smtClean="0">
                <a:solidFill>
                  <a:srgbClr val="FF0000"/>
                </a:solidFill>
              </a:rPr>
              <a:t>e</a:t>
            </a:r>
            <a:r>
              <a:rPr lang="pt-PT" b="1" i="1" smtClean="0"/>
              <a:t>, mar</a:t>
            </a:r>
            <a:r>
              <a:rPr lang="pt-PT" b="1" i="1" smtClean="0">
                <a:solidFill>
                  <a:srgbClr val="FF0000"/>
                </a:solidFill>
              </a:rPr>
              <a:t>e</a:t>
            </a:r>
            <a:endParaRPr lang="cs-CZ" b="1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5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Ẹ /e precedido de </a:t>
            </a:r>
            <a:b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pt-PT" b="1" smtClean="0">
                <a:solidFill>
                  <a:schemeClr val="bg2"/>
                </a:solidFill>
                <a:latin typeface="Times New Roman"/>
                <a:cs typeface="Times New Roman"/>
              </a:rPr>
              <a:t> n, l, r, s</a:t>
            </a:r>
            <a:r>
              <a:rPr lang="pt-PT" smtClean="0">
                <a:solidFill>
                  <a:schemeClr val="bg2"/>
                </a:solidFill>
              </a:rPr>
              <a:t>, ti+V </a:t>
            </a:r>
            <a:endParaRPr lang="cs-CZ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mtClean="0"/>
              <a:t>se a consoante era dupla, o e não caía:</a:t>
            </a:r>
          </a:p>
          <a:p>
            <a:pPr marL="0" indent="0">
              <a:buNone/>
            </a:pPr>
            <a:endParaRPr lang="pt-PT" smtClean="0"/>
          </a:p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573451"/>
              </p:ext>
            </p:extLst>
          </p:nvPr>
        </p:nvGraphicFramePr>
        <p:xfrm>
          <a:off x="2699792" y="2486392"/>
          <a:ext cx="4464496" cy="1950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16224"/>
                <a:gridCol w="2448272"/>
              </a:tblGrid>
              <a:tr h="17281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200" smtClean="0">
                          <a:effectLst/>
                        </a:rPr>
                        <a:t>ĭlle</a:t>
                      </a:r>
                      <a:endParaRPr lang="pt-PT" sz="3200" smtClean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smtClean="0">
                          <a:effectLst/>
                        </a:rPr>
                        <a:t>tŭrrim</a:t>
                      </a:r>
                      <a:endParaRPr lang="pt-PT" sz="3200" smtClean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3200" smtClean="0">
                          <a:effectLst/>
                          <a:latin typeface="Times New Roman"/>
                          <a:ea typeface="Times New Roman"/>
                        </a:rPr>
                        <a:t>uallem</a:t>
                      </a:r>
                      <a:endParaRPr lang="cs-CZ" sz="28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</a:rPr>
                        <a:t>e</a:t>
                      </a:r>
                      <a:r>
                        <a:rPr lang="cs-CZ" sz="3200" smtClean="0">
                          <a:effectLst/>
                        </a:rPr>
                        <a:t>le</a:t>
                      </a:r>
                      <a:endParaRPr lang="pt-PT" sz="32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  <a:latin typeface="Times New Roman"/>
                          <a:ea typeface="Times New Roman"/>
                        </a:rPr>
                        <a:t>torre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200" smtClean="0">
                          <a:effectLst/>
                          <a:latin typeface="Times New Roman"/>
                          <a:ea typeface="Times New Roman"/>
                        </a:rPr>
                        <a:t>vale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794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 sz="3100" b="1" smtClean="0">
                <a:solidFill>
                  <a:srgbClr val="FF0000"/>
                </a:solidFill>
                <a:latin typeface="Times New Roman"/>
                <a:cs typeface="Times New Roman"/>
              </a:rPr>
              <a:t>Ẹ nos proparoxítonos, </a:t>
            </a:r>
            <a:r>
              <a:rPr lang="pt-PT" sz="3100" b="1" smtClean="0">
                <a:solidFill>
                  <a:schemeClr val="bg2"/>
                </a:solidFill>
                <a:latin typeface="Times New Roman"/>
                <a:cs typeface="Times New Roman"/>
              </a:rPr>
              <a:t>precedido de –r, caiu e depois restaurou-se em Português Moderno </a:t>
            </a:r>
            <a:r>
              <a:rPr lang="pt-PT" sz="3100" smtClean="0">
                <a:solidFill>
                  <a:schemeClr val="bg2"/>
                </a:solidFill>
              </a:rPr>
              <a:t>  (PM)</a:t>
            </a:r>
            <a:endParaRPr lang="cs-CZ" sz="3100">
              <a:solidFill>
                <a:schemeClr val="bg2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384598"/>
              </p:ext>
            </p:extLst>
          </p:nvPr>
        </p:nvGraphicFramePr>
        <p:xfrm>
          <a:off x="899592" y="2132856"/>
          <a:ext cx="7416824" cy="28700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76264"/>
                <a:gridCol w="5040560"/>
              </a:tblGrid>
              <a:tr h="2870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36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arbŏrem</a:t>
                      </a:r>
                      <a:endParaRPr lang="pt-PT" sz="36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36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i="0" smtClean="0">
                          <a:effectLst/>
                          <a:latin typeface="Times New Roman"/>
                          <a:ea typeface="Times New Roman"/>
                        </a:rPr>
                        <a:t>carc</a:t>
                      </a:r>
                      <a:r>
                        <a:rPr lang="pt-PT" sz="3600" b="1" i="0" smtClean="0">
                          <a:latin typeface="Times New Roman"/>
                          <a:cs typeface="Times New Roman"/>
                        </a:rPr>
                        <a:t>ěrem</a:t>
                      </a:r>
                      <a:endParaRPr lang="cs-CZ" sz="3600" i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</a:rPr>
                        <a:t>árvor – á</a:t>
                      </a:r>
                      <a:r>
                        <a:rPr lang="cs-CZ" sz="3600" smtClean="0">
                          <a:effectLst/>
                        </a:rPr>
                        <a:t>rvor</a:t>
                      </a:r>
                      <a:r>
                        <a:rPr lang="pt-PT" sz="3600" smtClean="0">
                          <a:effectLst/>
                        </a:rPr>
                        <a:t>e no P M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600" smtClean="0">
                          <a:effectLst/>
                        </a:rPr>
                        <a:t> </a:t>
                      </a:r>
                      <a:r>
                        <a:rPr lang="pt-PT" sz="3600" smtClean="0">
                          <a:effectLst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3600" smtClean="0">
                          <a:effectLst/>
                          <a:latin typeface="Times New Roman"/>
                          <a:ea typeface="Times New Roman"/>
                        </a:rPr>
                        <a:t>cárcer</a:t>
                      </a:r>
                      <a:r>
                        <a:rPr lang="pt-PT" sz="3600" baseline="0" smtClean="0">
                          <a:effectLst/>
                          <a:latin typeface="Times New Roman"/>
                          <a:ea typeface="Times New Roman"/>
                        </a:rPr>
                        <a:t> – cárcere no PM</a:t>
                      </a:r>
                      <a:endParaRPr lang="cs-CZ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53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1521</Words>
  <Application>Microsoft Office PowerPoint</Application>
  <PresentationFormat>Předvádění na obrazovce (4:3)</PresentationFormat>
  <Paragraphs>538</Paragraphs>
  <Slides>52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3" baseType="lpstr">
      <vt:lpstr>Motiv systému Office</vt:lpstr>
      <vt:lpstr>Vogais finais, tônicas secundárias, postônicas e intertônicas</vt:lpstr>
      <vt:lpstr>VOGAIS FINAIS</vt:lpstr>
      <vt:lpstr>VOGAL FINAL  A do latim clássico ā, ă </vt:lpstr>
      <vt:lpstr> VOGAL FINAL Ẹ do latim clássico  ě, ē, ĭ, ae </vt:lpstr>
      <vt:lpstr>síncope de Ẹ /e precedido de   n, l, r, s, ti+V  </vt:lpstr>
      <vt:lpstr>Ẹ no plural de alguns substantivos e verbos não caiu, embora precedido de n, l, r, s, c, ti+vogal</vt:lpstr>
      <vt:lpstr>e paragógico </vt:lpstr>
      <vt:lpstr>Ẹ /e precedido de   n, l, r, s, ti+V </vt:lpstr>
      <vt:lpstr> Ẹ nos proparoxítonos, precedido de –r, caiu e depois restaurou-se em Português Moderno   (PM)</vt:lpstr>
      <vt:lpstr>Ẹ nos proparoxítonos, precedido de –n, não caiu  </vt:lpstr>
      <vt:lpstr>Ẹ /e precedido de   c+iode não caiu</vt:lpstr>
      <vt:lpstr>Ẹ em hiato com Ẹ precedente resultante da queda do -d- = Ẹ</vt:lpstr>
      <vt:lpstr>Ẹ em hiato com Ẹ resultante da síncope do -n- = ẽ</vt:lpstr>
      <vt:lpstr>Ẹ em hiato com Ẹ resultante da queda do -t- (2ª p.pl) = i</vt:lpstr>
      <vt:lpstr> Ẹ em hiato com Ẹ resultante da queda do -l-  = i  </vt:lpstr>
      <vt:lpstr>Ẹ em hiato com i precedente  (lat.cl –g-) = i</vt:lpstr>
      <vt:lpstr>Ẹ  (do lat.vulgar) com i tônico em hiato (lat.cl –g-) = i </vt:lpstr>
      <vt:lpstr>Ẹ  (do lat.vulgar) em hiato com a,o,u t= i </vt:lpstr>
      <vt:lpstr>Ẹ (do latim vulgar) +consoante nasal seguinte= [ẽ]</vt:lpstr>
      <vt:lpstr> VOGAL FINAL I do latim clássico ῑ </vt:lpstr>
      <vt:lpstr> I final= e  </vt:lpstr>
      <vt:lpstr> I final  = apocopou quando precedido de l-, c-, s- </vt:lpstr>
      <vt:lpstr>I final   com vogal resultante da queda do –n- --- apocopa</vt:lpstr>
      <vt:lpstr>I final em hiato com uma vogal tônica = i</vt:lpstr>
      <vt:lpstr>I final   em hiato resultante da queda do –n- =[ei]  =  em</vt:lpstr>
      <vt:lpstr>i final   em com i tônico = i</vt:lpstr>
      <vt:lpstr>i final   em com i  resultante da queda do n intervocálico = im</vt:lpstr>
      <vt:lpstr> VOGAL FINAL Ọ do latim clás. ŏ, ō, ŭ = o [u] – no século XII o o final tornou-se [u]  </vt:lpstr>
      <vt:lpstr> VOGAL FINAL Ọ em hiato com a ou ę = u [w]  </vt:lpstr>
      <vt:lpstr> VOGAL FINAL Ọ em hiato com i tônico= o [w]  </vt:lpstr>
      <vt:lpstr> VOGAL FINAL Ọ em hiato com O tônico= Ọ [o]  </vt:lpstr>
      <vt:lpstr> VOGAL FINAL Ọ em hiato com vogal resultante da queda do –n- intervocálico = [õ]  </vt:lpstr>
      <vt:lpstr> VOGAL FINAL Ọ em hiato com u que já existia em latim, o resultado = ou   </vt:lpstr>
      <vt:lpstr> VOGAL FINAL Ọ e o O postônico em hiato = o [u]  </vt:lpstr>
      <vt:lpstr> VOGAL FINAL Ọ e o U tônico em hiato = u [u]  </vt:lpstr>
      <vt:lpstr> VOGAL FINAL Ọ e o U  em hiato, resultante da queda do –n- intervocálico = [ũ]  </vt:lpstr>
      <vt:lpstr> VOGAL FINAL Ọ do latim vulgar, às vezes tornava-se e  </vt:lpstr>
      <vt:lpstr>vogal final Ọ às vezes cai</vt:lpstr>
      <vt:lpstr> VOGAL FINAL U do lat.clássico  ū </vt:lpstr>
      <vt:lpstr>TÔNICAS SECUNDÁRIAS</vt:lpstr>
      <vt:lpstr>VOGAIS PENÚLTIMAS POSTÔNICAS  </vt:lpstr>
      <vt:lpstr>SÍNCOPE DAS PENÚLTIMAS POSTÔNICAS</vt:lpstr>
      <vt:lpstr>SÍNCOPE DAS PENÚLTIMAS POSTÔNICAS</vt:lpstr>
      <vt:lpstr>SÍNCOPE DAS PENÚLTIMAS POSTÔNICAS</vt:lpstr>
      <vt:lpstr>SÍNCOPE DAS PENÚLTIMAS POSTÔNICAS – dialectal ou coloquial</vt:lpstr>
      <vt:lpstr>SOBREVIVÊNCIA DAS PENÚLTIMAS </vt:lpstr>
      <vt:lpstr>A vogal da penúltima postónica</vt:lpstr>
      <vt:lpstr>VOGAIS PENÚLTIMAS POSTÔNICAS </vt:lpstr>
      <vt:lpstr>SÍNCOPE de e/i precedido de l,m,r,c ou seguido de t</vt:lpstr>
      <vt:lpstr>SÍNCOPE de e/i precedido  de m- e seguinde de um –n simples</vt:lpstr>
      <vt:lpstr>não SÍNCOPE de vogal seguida de   –n  </vt:lpstr>
      <vt:lpstr>SOBREVIVÊNCIA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Vogais finais, tônicas secundárias, postônicas e intertônicas</dc:title>
  <dc:creator>Iva Svobodová</dc:creator>
  <cp:lastModifiedBy>Iva Svobodová</cp:lastModifiedBy>
  <cp:revision>41</cp:revision>
  <dcterms:created xsi:type="dcterms:W3CDTF">2015-04-03T05:51:01Z</dcterms:created>
  <dcterms:modified xsi:type="dcterms:W3CDTF">2015-04-08T10:13:14Z</dcterms:modified>
</cp:coreProperties>
</file>