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58" r:id="rId5"/>
    <p:sldId id="259" r:id="rId6"/>
    <p:sldId id="260" r:id="rId7"/>
    <p:sldId id="261" r:id="rId8"/>
    <p:sldId id="296" r:id="rId9"/>
    <p:sldId id="27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98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99" r:id="rId27"/>
    <p:sldId id="300" r:id="rId28"/>
    <p:sldId id="278" r:id="rId29"/>
    <p:sldId id="279" r:id="rId30"/>
    <p:sldId id="291" r:id="rId31"/>
    <p:sldId id="280" r:id="rId32"/>
    <p:sldId id="281" r:id="rId33"/>
    <p:sldId id="301" r:id="rId34"/>
    <p:sldId id="304" r:id="rId35"/>
    <p:sldId id="282" r:id="rId36"/>
    <p:sldId id="30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5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87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74DE-57DD-41AA-B87A-CE0D850EA752}" type="datetimeFigureOut">
              <a:rPr lang="cs-CZ" smtClean="0"/>
              <a:t>2.12.2014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6B9B05-2A9C-4548-98BF-90954AA7BB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74DE-57DD-41AA-B87A-CE0D850EA752}" type="datetimeFigureOut">
              <a:rPr lang="cs-CZ" smtClean="0"/>
              <a:t>2.12.2014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9B05-2A9C-4548-98BF-90954AA7BBB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6B9B05-2A9C-4548-98BF-90954AA7BBB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74DE-57DD-41AA-B87A-CE0D850EA752}" type="datetimeFigureOut">
              <a:rPr lang="cs-CZ" smtClean="0"/>
              <a:t>2.12.2014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74DE-57DD-41AA-B87A-CE0D850EA752}" type="datetimeFigureOut">
              <a:rPr lang="cs-CZ" smtClean="0"/>
              <a:t>2.12.2014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6B9B05-2A9C-4548-98BF-90954AA7BB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74DE-57DD-41AA-B87A-CE0D850EA752}" type="datetimeFigureOut">
              <a:rPr lang="cs-CZ" smtClean="0"/>
              <a:t>2.12.2014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6B9B05-2A9C-4548-98BF-90954AA7BB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D3374DE-57DD-41AA-B87A-CE0D850EA752}" type="datetimeFigureOut">
              <a:rPr lang="cs-CZ" smtClean="0"/>
              <a:t>2.12.2014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9B05-2A9C-4548-98BF-90954AA7BB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74DE-57DD-41AA-B87A-CE0D850EA752}" type="datetimeFigureOut">
              <a:rPr lang="cs-CZ" smtClean="0"/>
              <a:t>2.12.2014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6B9B05-2A9C-4548-98BF-90954AA7BBB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74DE-57DD-41AA-B87A-CE0D850EA752}" type="datetimeFigureOut">
              <a:rPr lang="cs-CZ" smtClean="0"/>
              <a:t>2.12.2014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6B9B05-2A9C-4548-98BF-90954AA7BB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74DE-57DD-41AA-B87A-CE0D850EA752}" type="datetimeFigureOut">
              <a:rPr lang="cs-CZ" smtClean="0"/>
              <a:t>2.12.2014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6B9B05-2A9C-4548-98BF-90954AA7BB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6B9B05-2A9C-4548-98BF-90954AA7BBB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74DE-57DD-41AA-B87A-CE0D850EA752}" type="datetimeFigureOut">
              <a:rPr lang="cs-CZ" smtClean="0"/>
              <a:t>2.12.2014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6B9B05-2A9C-4548-98BF-90954AA7BB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D3374DE-57DD-41AA-B87A-CE0D850EA752}" type="datetimeFigureOut">
              <a:rPr lang="cs-CZ" smtClean="0"/>
              <a:t>2.12.2014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D3374DE-57DD-41AA-B87A-CE0D850EA752}" type="datetimeFigureOut">
              <a:rPr lang="cs-CZ" smtClean="0"/>
              <a:t>2.12.2014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6B9B05-2A9C-4548-98BF-90954AA7BBBA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752600"/>
          </a:xfrm>
        </p:spPr>
        <p:txBody>
          <a:bodyPr/>
          <a:lstStyle/>
          <a:p>
            <a:r>
              <a:rPr lang="cs-CZ" dirty="0" smtClean="0"/>
              <a:t>V KONTEXTU A PROMĚNÁCH                              POZDNÍ DOSPĚLOSTI, STÁŘÍ A                                    V ŠIRŠÍCH SOCIOKULTURNÍCH SOUVISLOSTECH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ROLE PRARODIČE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0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Významné  </a:t>
            </a:r>
            <a:r>
              <a:rPr lang="cs-CZ" dirty="0"/>
              <a:t>sociodemografické trendy v ČR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>
            <a:normAutofit/>
          </a:bodyPr>
          <a:lstStyle/>
          <a:p>
            <a:r>
              <a:rPr lang="cs-CZ" dirty="0"/>
              <a:t>V České republice, stejně jako v jiných západních zemích, roste průměrná délka života a populace celkově stárne. </a:t>
            </a:r>
            <a:endParaRPr lang="cs-CZ" dirty="0" smtClean="0"/>
          </a:p>
          <a:p>
            <a:endParaRPr lang="cs-CZ" sz="1000" dirty="0"/>
          </a:p>
          <a:p>
            <a:r>
              <a:rPr lang="cs-CZ" dirty="0" smtClean="0"/>
              <a:t>Čím </a:t>
            </a:r>
            <a:r>
              <a:rPr lang="cs-CZ" dirty="0"/>
              <a:t>dál více lidí tedy roli prarodiče nese po delší dobu svého života, až do vysokého stáří, tedy období, kdy pro ně nabývá zakotvení v rodinných vztazích stále většího významu. </a:t>
            </a:r>
            <a:endParaRPr lang="cs-CZ" dirty="0" smtClean="0"/>
          </a:p>
          <a:p>
            <a:endParaRPr lang="cs-CZ" sz="1000" dirty="0"/>
          </a:p>
          <a:p>
            <a:r>
              <a:rPr lang="cs-CZ" dirty="0" smtClean="0"/>
              <a:t>Vztahy </a:t>
            </a:r>
            <a:r>
              <a:rPr lang="cs-CZ" dirty="0"/>
              <a:t>s vnoučaty tedy trvají až do období jejich dospívání a dospělosti. </a:t>
            </a:r>
          </a:p>
        </p:txBody>
      </p:sp>
    </p:spTree>
    <p:extLst>
      <p:ext uri="{BB962C8B-B14F-4D97-AF65-F5344CB8AC3E}">
        <p14:creationId xmlns:p14="http://schemas.microsoft.com/office/powerpoint/2010/main" val="212201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76872"/>
            <a:ext cx="8503920" cy="3822176"/>
          </a:xfrm>
        </p:spPr>
        <p:txBody>
          <a:bodyPr/>
          <a:lstStyle/>
          <a:p>
            <a:r>
              <a:rPr lang="cs-CZ" dirty="0"/>
              <a:t>Prarodiče tak mohou zastávat kromě známější role v dětství vnoučat také významnou roli jako součást sítě sociální opory adolescentů (Madrasová, Gecková, 2003), včetně případů selhávání rodičů v jejich roli (</a:t>
            </a:r>
            <a:r>
              <a:rPr lang="cs-CZ" dirty="0" err="1"/>
              <a:t>Korotvičková</a:t>
            </a:r>
            <a:r>
              <a:rPr lang="cs-CZ" dirty="0"/>
              <a:t>, 1998).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7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46449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České republice stoupá průměrný věk vstupu do manželství  a snižuje se počet dětí v </a:t>
            </a:r>
            <a:r>
              <a:rPr lang="cs-CZ" dirty="0" smtClean="0"/>
              <a:t>rodinách (v </a:t>
            </a:r>
            <a:r>
              <a:rPr lang="cs-CZ" dirty="0"/>
              <a:t>roce 2000 dosahoval v České republice průměrný věk při prvním sňatku u mužů 28,9 a u žen 26,5 let (Pavlík, 2002</a:t>
            </a:r>
            <a:r>
              <a:rPr lang="cs-CZ" dirty="0" smtClean="0"/>
              <a:t>)).  </a:t>
            </a:r>
            <a:r>
              <a:rPr lang="cs-CZ" dirty="0"/>
              <a:t>. </a:t>
            </a:r>
            <a:endParaRPr lang="cs-CZ" dirty="0" smtClean="0"/>
          </a:p>
          <a:p>
            <a:endParaRPr lang="cs-CZ" sz="1100" dirty="0"/>
          </a:p>
          <a:p>
            <a:r>
              <a:rPr lang="cs-CZ" dirty="0" smtClean="0">
                <a:solidFill>
                  <a:srgbClr val="C00000"/>
                </a:solidFill>
              </a:rPr>
              <a:t>Modální </a:t>
            </a:r>
            <a:r>
              <a:rPr lang="cs-CZ" dirty="0">
                <a:solidFill>
                  <a:srgbClr val="C00000"/>
                </a:solidFill>
              </a:rPr>
              <a:t>rodina je jednodětná, třetina žen zůstává bezdětných </a:t>
            </a:r>
            <a:r>
              <a:rPr lang="cs-CZ" dirty="0"/>
              <a:t>(Možný, 2004). </a:t>
            </a:r>
            <a:endParaRPr lang="cs-CZ" dirty="0" smtClean="0"/>
          </a:p>
          <a:p>
            <a:endParaRPr lang="cs-CZ" sz="1100" dirty="0"/>
          </a:p>
          <a:p>
            <a:r>
              <a:rPr lang="cs-CZ" dirty="0" smtClean="0"/>
              <a:t>Prarodičovská </a:t>
            </a:r>
            <a:r>
              <a:rPr lang="cs-CZ" dirty="0"/>
              <a:t>role se </a:t>
            </a:r>
            <a:r>
              <a:rPr lang="cs-CZ" dirty="0" smtClean="0"/>
              <a:t>stává </a:t>
            </a:r>
            <a:r>
              <a:rPr lang="cs-CZ" dirty="0"/>
              <a:t>méně samozřejmou, zužuje se okruh vztahů s vnoučaty, mezigenerační vztahy a solidarita nabývají většího významu (Giarrusso, Roseann, Silverstein, &amp; Merril, 1996). </a:t>
            </a:r>
          </a:p>
        </p:txBody>
      </p:sp>
    </p:spTree>
    <p:extLst>
      <p:ext uri="{BB962C8B-B14F-4D97-AF65-F5344CB8AC3E}">
        <p14:creationId xmlns:p14="http://schemas.microsoft.com/office/powerpoint/2010/main" val="40172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3966192"/>
          </a:xfrm>
        </p:spPr>
        <p:txBody>
          <a:bodyPr/>
          <a:lstStyle/>
          <a:p>
            <a:r>
              <a:rPr lang="cs-CZ" dirty="0"/>
              <a:t>Podle výsledků výzkumu mezigenerační solidarity v České republice (Možný, 2004) se půdorys původně vysoké mezigenerační solidarity od počátku 90. let mění a rozpadá, na druhé straně je však schematická představa procesu modernizace jako univerzálního procesu rozvolňování rodinných vazeb příliš zjednodušená.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8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Variabilita role prarodiče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68052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Variabilita role prarodiče se zvyšuje v souvislosti s vysokou mírou rozvodovosti manželství rodičovské generace, ale také v souvislosti s rozvody manželství prarodičů  V roce 2001 dosahovala v ČR úhrnná rozvodovost 42% (Pavlík, 2002), podle výsledků výzkumu ve Velké Británii (Clarke &amp; Roberts, 2004) má čtvrtina prarodičů vnoučata žijící v rozvedených </a:t>
            </a:r>
            <a:r>
              <a:rPr lang="cs-CZ" dirty="0" smtClean="0"/>
              <a:t>rodinách…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Prarodiče </a:t>
            </a:r>
            <a:r>
              <a:rPr lang="cs-CZ" dirty="0"/>
              <a:t>tak mohou poměrně často prožívat s  vnoučaty i jejich rodiči období rozvodové krize, poté pomáhat osamělému rodiči zvládat jeho současnou situaci (zejména prarodiče z matčiny strany), nebo se vyrovnávají se ztrátou způsobenou větším či menším odloučením od vnoučat (častěji prarodiče z otcovy strany). Velké Británii (Clarke &amp; Roberts 2004) má nevlastní vnoučata pětina z prarodičů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Mohou </a:t>
            </a:r>
            <a:r>
              <a:rPr lang="cs-CZ" dirty="0"/>
              <a:t>navazovat nové vztahy s nevlastními vnoučaty, být přitom součástí jednoho z více párů </a:t>
            </a:r>
            <a:r>
              <a:rPr lang="cs-CZ" dirty="0" smtClean="0"/>
              <a:t>prarodičů.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7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53650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Procentuální zastoupení společného bydlení s prarodiči je poměrně malé , přesto stále významné.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Generace </a:t>
            </a:r>
            <a:r>
              <a:rPr lang="cs-CZ" dirty="0"/>
              <a:t>rodičů si uchovává tendenci bydlet v blízkosti prarodičů (zejména z matčiny strany) a být v častém kontaktu (Matějček, &amp; Dytrych 1997).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Vnoučata </a:t>
            </a:r>
            <a:r>
              <a:rPr lang="cs-CZ" dirty="0"/>
              <a:t>však mohou bydlet také na místě od prarodičů vzdáleném, někdy i v zahraničí. Dytrych a Matějček (1997) uvádějí, že v souvislosti se současnými možnostmi v oblasti dopravy a komunikačních technologií může být i kontakt na dálku tak častý a intimní, že se společnému soužití moc nevzdaluje. </a:t>
            </a:r>
          </a:p>
        </p:txBody>
      </p:sp>
    </p:spTree>
    <p:extLst>
      <p:ext uri="{BB962C8B-B14F-4D97-AF65-F5344CB8AC3E}">
        <p14:creationId xmlns:p14="http://schemas.microsoft.com/office/powerpoint/2010/main" val="217197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608512"/>
          </a:xfrm>
        </p:spPr>
        <p:txBody>
          <a:bodyPr/>
          <a:lstStyle/>
          <a:p>
            <a:r>
              <a:rPr lang="cs-CZ" dirty="0"/>
              <a:t>Podle Roberta, Allena a </a:t>
            </a:r>
            <a:r>
              <a:rPr lang="cs-CZ" dirty="0" err="1"/>
              <a:t>Bliesznera</a:t>
            </a:r>
            <a:r>
              <a:rPr lang="cs-CZ" dirty="0"/>
              <a:t> (2001) zvyšuje blízká geografická vzdálenost prarodičů v prvních letech života vnoučete pravděpodobnost, že prarodiče budou mít v budoucnu k dítěti bližší, aktivnější vztah, zároveň však sama o sobě nemusí ovlivňovat kvalitu vztahu (cit. dle Talácková, 2005).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Důležitou </a:t>
            </a:r>
            <a:r>
              <a:rPr lang="cs-CZ" dirty="0"/>
              <a:t>roli zde přitom hraje mediační vliv rodičů, kteří vztah prarodiče a vnoučete zprostředkovávají.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12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53650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Jako hlavní vývojový úkol připisuje období pozdní dospělosti tedy dosažení generativity (plodnosti, tvořivosti) oproti jeho protikladu v sebezaujetí a stagnaci.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Říčan </a:t>
            </a:r>
            <a:r>
              <a:rPr lang="cs-CZ" dirty="0"/>
              <a:t>(2004) uvádí v souvislosti s generativitou obraz člověka, který se (mimo produktivity v zaměstnání) statečně, trpělivě a radostně rozdává v péči o své dospívající děti, a následně vnoučata.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Právě </a:t>
            </a:r>
            <a:r>
              <a:rPr lang="cs-CZ" dirty="0"/>
              <a:t>v souvislosti s naplňováním generativity může role prarodiče nabývat v tomto období na významu.</a:t>
            </a:r>
          </a:p>
        </p:txBody>
      </p:sp>
    </p:spTree>
    <p:extLst>
      <p:ext uri="{BB962C8B-B14F-4D97-AF65-F5344CB8AC3E}">
        <p14:creationId xmlns:p14="http://schemas.microsoft.com/office/powerpoint/2010/main" val="5830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9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6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Vývojový </a:t>
            </a:r>
            <a:r>
              <a:rPr lang="cs-CZ" dirty="0"/>
              <a:t>cyklus rodiny v období pozdní dospělosti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824536"/>
          </a:xfrm>
        </p:spPr>
        <p:txBody>
          <a:bodyPr>
            <a:normAutofit fontScale="92500"/>
          </a:bodyPr>
          <a:lstStyle/>
          <a:p>
            <a:r>
              <a:rPr lang="cs-CZ" dirty="0"/>
              <a:t>Rodina v tomto období přechází do fáze, ve které dospívající děti postupně opouštějí domov, aby založily svou vlastní rodinu.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Obě </a:t>
            </a:r>
            <a:r>
              <a:rPr lang="cs-CZ" dirty="0"/>
              <a:t>generace se vyrovnávají s úkolem definování nových rolí, vztahů a vymezení hranic a soukromí mezi oběma rodinami.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Přitom </a:t>
            </a:r>
            <a:r>
              <a:rPr lang="cs-CZ" dirty="0"/>
              <a:t>je dle Taláckové (2005) důležité zdůraznit soukromí obou rodin, neměl by </a:t>
            </a:r>
            <a:r>
              <a:rPr lang="cs-CZ" dirty="0" smtClean="0"/>
              <a:t>při vyzdvihováním </a:t>
            </a:r>
            <a:r>
              <a:rPr lang="cs-CZ" dirty="0"/>
              <a:t>nezávislosti mladé rodiny zaniknout respekt k autonomii prarodičů a kontext významné sítě mezigeneračních vztahů. </a:t>
            </a:r>
          </a:p>
        </p:txBody>
      </p:sp>
    </p:spTree>
    <p:extLst>
      <p:ext uri="{BB962C8B-B14F-4D97-AF65-F5344CB8AC3E}">
        <p14:creationId xmlns:p14="http://schemas.microsoft.com/office/powerpoint/2010/main" val="21837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PRARODIČE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608512"/>
          </a:xfrm>
        </p:spPr>
        <p:txBody>
          <a:bodyPr/>
          <a:lstStyle/>
          <a:p>
            <a:r>
              <a:rPr lang="cs-CZ" dirty="0"/>
              <a:t>Role prarodiče je jednou z významných rodinných rolí.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Ve </a:t>
            </a:r>
            <a:r>
              <a:rPr lang="cs-CZ" dirty="0"/>
              <a:t>velké míře ovlivňuje kvalitu života lidí v období pozdní dospělosti a stáří </a:t>
            </a:r>
            <a:r>
              <a:rPr lang="cs-CZ" sz="1400" dirty="0"/>
              <a:t>(Clarke, &amp; Roberts, 2004</a:t>
            </a:r>
            <a:r>
              <a:rPr lang="cs-CZ" sz="1400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Prarodič </a:t>
            </a:r>
            <a:r>
              <a:rPr lang="cs-CZ" dirty="0"/>
              <a:t>může významně přispívat k socializaci vnoučat, být pro ně zdrojem emocionální i instrumentální podpory a sociální identity </a:t>
            </a:r>
            <a:r>
              <a:rPr lang="cs-CZ" sz="1400" dirty="0"/>
              <a:t>(Giarrusso, Roseann, Silverstein, &amp; Merril, 1996)</a:t>
            </a:r>
            <a:r>
              <a:rPr lang="cs-CZ" dirty="0"/>
              <a:t>, podporovat jejich rodiče v zajištění chodu rodiny. </a:t>
            </a:r>
          </a:p>
        </p:txBody>
      </p:sp>
    </p:spTree>
    <p:extLst>
      <p:ext uri="{BB962C8B-B14F-4D97-AF65-F5344CB8AC3E}">
        <p14:creationId xmlns:p14="http://schemas.microsoft.com/office/powerpoint/2010/main" val="422613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536504"/>
          </a:xfrm>
        </p:spPr>
        <p:txBody>
          <a:bodyPr/>
          <a:lstStyle/>
          <a:p>
            <a:r>
              <a:rPr lang="cs-CZ" dirty="0"/>
              <a:t>Někteří z rodičů nyní chtějí mít více času sami na sebe, zároveň  v době, kdy se stávají prarodiči, bývá považováno za přirozené, že by měli svůj život do značné míry podřídit potřebám dítěte a mladé rodiny </a:t>
            </a:r>
            <a:r>
              <a:rPr lang="cs-CZ" sz="1400" dirty="0"/>
              <a:t>(Možný, 2004). </a:t>
            </a:r>
            <a:endParaRPr lang="cs-CZ" sz="1400" dirty="0" smtClean="0"/>
          </a:p>
          <a:p>
            <a:endParaRPr lang="cs-CZ" dirty="0"/>
          </a:p>
          <a:p>
            <a:r>
              <a:rPr lang="cs-CZ" dirty="0" smtClean="0"/>
              <a:t>Taková </a:t>
            </a:r>
            <a:r>
              <a:rPr lang="cs-CZ" dirty="0"/>
              <a:t>očekávání mohou být pro prarodiče zejména v době, kdy jsou ještě zaměstnaní, zatěžující.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33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608512"/>
          </a:xfrm>
        </p:spPr>
        <p:txBody>
          <a:bodyPr>
            <a:normAutofit/>
          </a:bodyPr>
          <a:lstStyle/>
          <a:p>
            <a:r>
              <a:rPr lang="cs-CZ" dirty="0"/>
              <a:t>Podoba vztahu, který se utvoří mezi starší generací (nastávajícími prarodiči) a partnerem či partnerkou jejich dospělého </a:t>
            </a:r>
            <a:r>
              <a:rPr lang="cs-CZ" dirty="0" smtClean="0"/>
              <a:t>dítěte i samotný průběh procesu </a:t>
            </a:r>
            <a:r>
              <a:rPr lang="cs-CZ" dirty="0"/>
              <a:t>formování vztahů mezi generacemi v době odpoutávání je </a:t>
            </a:r>
            <a:r>
              <a:rPr lang="cs-CZ" dirty="0" smtClean="0"/>
              <a:t>významný </a:t>
            </a:r>
            <a:r>
              <a:rPr lang="cs-CZ" dirty="0"/>
              <a:t>pro budoucí vztah prarodičů s vnoučaty </a:t>
            </a:r>
            <a:r>
              <a:rPr lang="cs-CZ" sz="1400" dirty="0"/>
              <a:t>(Švancara, 1979</a:t>
            </a:r>
            <a:r>
              <a:rPr lang="cs-CZ" sz="1400" dirty="0" smtClean="0"/>
              <a:t>).</a:t>
            </a:r>
          </a:p>
          <a:p>
            <a:endParaRPr lang="cs-CZ" dirty="0"/>
          </a:p>
          <a:p>
            <a:r>
              <a:rPr lang="cs-CZ" dirty="0" smtClean="0"/>
              <a:t>Vztahy </a:t>
            </a:r>
            <a:r>
              <a:rPr lang="cs-CZ" dirty="0"/>
              <a:t>mezi oběma generacemi jsou z hlediska role prarodiče velmi důležité, neboť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rodiče mají tzv. mediační vliv na vztah vnoučat k prarodiči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768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038200"/>
          </a:xfrm>
        </p:spPr>
        <p:txBody>
          <a:bodyPr/>
          <a:lstStyle/>
          <a:p>
            <a:r>
              <a:rPr lang="cs-CZ" dirty="0"/>
              <a:t>Aktuálním tématem </a:t>
            </a:r>
            <a:r>
              <a:rPr lang="cs-CZ" dirty="0" smtClean="0"/>
              <a:t>tohoto období bývají často </a:t>
            </a:r>
            <a:r>
              <a:rPr lang="cs-CZ" dirty="0"/>
              <a:t>odlišné přístupy rodičů a prarodičů k výchově vnoučat.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Matějček </a:t>
            </a:r>
            <a:r>
              <a:rPr lang="cs-CZ" dirty="0"/>
              <a:t>a Dytrych (1997) hovoří o tom, že v případě rozdílných názorů a výchovných prostředí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vnoučeti výrazně nevadí, pokud žije ve dvou odlišných světech, ale výrazně se jej dotýká, pokud jsou tyto světy vůči sobě nepřátelské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58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6805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Naprostá většina rodičů si podle výzkumů přeje udržovat pravidelné a dosti časté kontakty s dospělými dětmi</a:t>
            </a:r>
            <a:r>
              <a:rPr lang="cs-CZ" dirty="0"/>
              <a:t>, které odešly z domova, a stejné přání projevuje i  mladá generace.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Jako </a:t>
            </a:r>
            <a:r>
              <a:rPr lang="cs-CZ" dirty="0"/>
              <a:t>optimální řešení přitom většina lidí vidí „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intimitu na vzdálenost</a:t>
            </a:r>
            <a:r>
              <a:rPr lang="cs-CZ" dirty="0"/>
              <a:t>“, tedy zachování úzkých citových vazeb při odděleném bydlení, které by mělo být dost blízké, aby umožňovalo vzájemné návštěvy a poskytování pomoci </a:t>
            </a:r>
            <a:r>
              <a:rPr lang="cs-CZ" sz="1400" dirty="0"/>
              <a:t>(Langmeier, &amp; Krejčířová, 1998). </a:t>
            </a:r>
          </a:p>
        </p:txBody>
      </p:sp>
    </p:spTree>
    <p:extLst>
      <p:ext uri="{BB962C8B-B14F-4D97-AF65-F5344CB8AC3E}">
        <p14:creationId xmlns:p14="http://schemas.microsoft.com/office/powerpoint/2010/main" val="273136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prarodiče v kontextu procesu stárnutí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82453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Je patrné, že se role prarodiče v tomto životním období zřejmě výrazně proměňuje v souvislosti s přibývajícími omezeními stárnoucího člověka a rostoucí závislostí v rodinných vztazích z hlediska emocionální i instrumentální podpory. </a:t>
            </a:r>
          </a:p>
          <a:p>
            <a:endParaRPr lang="cs-CZ" dirty="0" smtClean="0"/>
          </a:p>
          <a:p>
            <a:r>
              <a:rPr lang="cs-CZ" dirty="0" smtClean="0"/>
              <a:t>Spolu </a:t>
            </a:r>
            <a:r>
              <a:rPr lang="cs-CZ" dirty="0"/>
              <a:t>s odchodem do důchodu se výrazně mění životní styl i charakter sociálních kontaktů člověka. Vyrovnání se s touto změnou může být obtížné </a:t>
            </a:r>
            <a:r>
              <a:rPr lang="cs-CZ" sz="1400" dirty="0"/>
              <a:t>(Langmeier, &amp; Krejčířová, 1998</a:t>
            </a:r>
            <a:r>
              <a:rPr lang="cs-CZ" sz="1400" dirty="0" smtClean="0"/>
              <a:t>).</a:t>
            </a:r>
          </a:p>
          <a:p>
            <a:endParaRPr lang="cs-CZ" dirty="0"/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Erikson</a:t>
            </a:r>
            <a:r>
              <a:rPr lang="cs-CZ" dirty="0"/>
              <a:t> (1999) toto období spojuje s vývojovým úkolem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dosažení integrity</a:t>
            </a:r>
            <a:r>
              <a:rPr lang="cs-CZ" dirty="0"/>
              <a:t> v pohledu na vlastní život oproti prožívání zoufalství. </a:t>
            </a:r>
          </a:p>
        </p:txBody>
      </p:sp>
    </p:spTree>
    <p:extLst>
      <p:ext uri="{BB962C8B-B14F-4D97-AF65-F5344CB8AC3E}">
        <p14:creationId xmlns:p14="http://schemas.microsoft.com/office/powerpoint/2010/main" val="89219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608512"/>
          </a:xfrm>
        </p:spPr>
        <p:txBody>
          <a:bodyPr>
            <a:normAutofit/>
          </a:bodyPr>
          <a:lstStyle/>
          <a:p>
            <a:r>
              <a:rPr lang="cs-CZ" dirty="0"/>
              <a:t>Duvallová (1971) uvádí, že mnozí lidé si v tomto období dělají úklid domácnosti, který může být spojen s „úklidem života“. Prohlížejí věci nashromážděné během života,  třídí je a nechávají si jen ty, které jsou opravdu podstatné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Starý člověk bývá, podobně jako v období dětství, opět otevřený pro krásu okamžiku, i pouhé bytí vnímá jako požehnání (Duvallová, 1971</a:t>
            </a:r>
            <a:r>
              <a:rPr lang="cs-CZ" dirty="0" smtClean="0"/>
              <a:t>)…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1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 smtClean="0"/>
              <a:t>Význam </a:t>
            </a:r>
            <a:r>
              <a:rPr lang="cs-CZ" dirty="0"/>
              <a:t>role prarodiče také může nabývat nové kvality v souvislosti s dosahováním integrity a uzavíráním života.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Možná </a:t>
            </a:r>
            <a:r>
              <a:rPr lang="cs-CZ" dirty="0"/>
              <a:t>právě v tomto období by se mohla i v roli prarodiče pozornost soustředit na uspořádávání vlastní minulosti a pociťování důležitosti symbolického přesahu sebe sama ve vnoučatech jako pokračovatelích vlastního </a:t>
            </a:r>
            <a:r>
              <a:rPr lang="cs-CZ" dirty="0" smtClean="0"/>
              <a:t>rodu…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07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3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Potřeby </a:t>
            </a:r>
            <a:r>
              <a:rPr lang="cs-CZ" dirty="0"/>
              <a:t>a vývojová období vnoučat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Prarodiče mohou doplňovat rodiče v poskytování citových a intelektuálních podnětů, neboť mají více času.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Pokud </a:t>
            </a:r>
            <a:r>
              <a:rPr lang="cs-CZ" dirty="0"/>
              <a:t>jsou dosažitelní, mohou pomáhat vnoučatům se školní přípravou, při které bývají trpělivější a shovívavější vůči jejich chybám než rodiče.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Nabízejí </a:t>
            </a:r>
            <a:r>
              <a:rPr lang="cs-CZ" dirty="0"/>
              <a:t>útočiště v dobách, kdy se vnoučata odpoutávají od rodičů, a pomáhají jim porozumět také pohledu střední generace. </a:t>
            </a:r>
          </a:p>
        </p:txBody>
      </p:sp>
    </p:spTree>
    <p:extLst>
      <p:ext uri="{BB962C8B-B14F-4D97-AF65-F5344CB8AC3E}">
        <p14:creationId xmlns:p14="http://schemas.microsoft.com/office/powerpoint/2010/main" val="2531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8640"/>
            <a:ext cx="8503920" cy="6264696"/>
          </a:xfrm>
        </p:spPr>
        <p:txBody>
          <a:bodyPr>
            <a:normAutofit/>
          </a:bodyPr>
          <a:lstStyle/>
          <a:p>
            <a:r>
              <a:rPr lang="cs-CZ" dirty="0"/>
              <a:t>Matějček a Dytrych (1997) hovoří o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významu role prarodiče z hlediska vývojových období vnoučete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U babiček většinou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při narození a v průběhu prvního roku života vnoučete </a:t>
            </a:r>
            <a:r>
              <a:rPr lang="cs-CZ" dirty="0"/>
              <a:t>jakoby znovu ožívaly mateřské city. </a:t>
            </a:r>
            <a:endParaRPr lang="cs-CZ" dirty="0" smtClean="0"/>
          </a:p>
          <a:p>
            <a:r>
              <a:rPr lang="cs-CZ" dirty="0" smtClean="0"/>
              <a:t>Mladším </a:t>
            </a:r>
            <a:r>
              <a:rPr lang="cs-CZ" dirty="0"/>
              <a:t>babičkám se vracejí všechny prožitky a poznatky z jejich mateřství. </a:t>
            </a:r>
            <a:endParaRPr lang="cs-CZ" dirty="0" smtClean="0"/>
          </a:p>
          <a:p>
            <a:r>
              <a:rPr lang="cs-CZ" dirty="0" smtClean="0"/>
              <a:t>Mobilizují </a:t>
            </a:r>
            <a:r>
              <a:rPr lang="cs-CZ" dirty="0"/>
              <a:t>své zasuté vědomosti, jsou plné energie a nadšení, snaží se obětovat vnoučeti co nejvíce. </a:t>
            </a:r>
            <a:endParaRPr lang="cs-CZ" dirty="0" smtClean="0"/>
          </a:p>
          <a:p>
            <a:r>
              <a:rPr lang="cs-CZ" dirty="0" smtClean="0"/>
              <a:t>Ve </a:t>
            </a:r>
            <a:r>
              <a:rPr lang="cs-CZ" dirty="0"/>
              <a:t>vztahu dědečka, který většinou hůře snáší příliv nových podnětů, je výraznější složka racionální, v níž jsou zpracovány nejrůznější ohledy a úvahy, včetně zřetelnějších ohledů sama k sobě.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4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1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1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Ve věku batolecím </a:t>
            </a:r>
            <a:r>
              <a:rPr lang="cs-CZ" dirty="0"/>
              <a:t>nastavují prarodiče dětem obvykle více než rodiče tzv. biologické zrcadlo, které slouží vývojové stimulaci dětí, tj. prarodiče s dětmi a po dětech dělají to, co ony samy</a:t>
            </a:r>
            <a:r>
              <a:rPr lang="cs-CZ" dirty="0" smtClean="0"/>
              <a:t>.</a:t>
            </a:r>
          </a:p>
          <a:p>
            <a:endParaRPr lang="cs-CZ" sz="2400" dirty="0"/>
          </a:p>
          <a:p>
            <a:r>
              <a:rPr lang="cs-CZ" dirty="0" smtClean="0"/>
              <a:t>Mohou </a:t>
            </a:r>
            <a:r>
              <a:rPr lang="cs-CZ" dirty="0"/>
              <a:t>si přitom dovolit chovat se tak, jak by bylo v jiném kontextu společensky nepřijatelné</a:t>
            </a:r>
            <a:r>
              <a:rPr lang="cs-CZ" dirty="0" smtClean="0"/>
              <a:t>.</a:t>
            </a:r>
          </a:p>
          <a:p>
            <a:endParaRPr lang="cs-CZ" sz="2400" dirty="0"/>
          </a:p>
          <a:p>
            <a:r>
              <a:rPr lang="cs-CZ" dirty="0" smtClean="0"/>
              <a:t>Kolem </a:t>
            </a:r>
            <a:r>
              <a:rPr lang="cs-CZ" dirty="0"/>
              <a:t>dvou let dítěte mohou prarodiče pomáhat budovat tzv.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rodinnou identitu</a:t>
            </a:r>
            <a:r>
              <a:rPr lang="cs-CZ" dirty="0"/>
              <a:t>, posilovat soudržnost rodiny a přispívat k vytváření vědomí dobrého a pro dítě srozumitelného domova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0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824536"/>
          </a:xfrm>
        </p:spPr>
        <p:txBody>
          <a:bodyPr>
            <a:normAutofit/>
          </a:bodyPr>
          <a:lstStyle/>
          <a:p>
            <a:r>
              <a:rPr lang="cs-CZ" dirty="0"/>
              <a:t>Pro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věk předškolní </a:t>
            </a:r>
            <a:r>
              <a:rPr lang="cs-CZ" dirty="0"/>
              <a:t>je charakteristická značná sugestibilita dětí, konformismus a rozvíjení základů sociálního chování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71296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78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680520"/>
          </a:xfrm>
        </p:spPr>
        <p:txBody>
          <a:bodyPr/>
          <a:lstStyle/>
          <a:p>
            <a:r>
              <a:rPr lang="cs-CZ" dirty="0"/>
              <a:t>Znamená to, že jsou vnoučata nastavena na vyprávění pohádek a příběhů, přijímání zásad dobrého chování a učení  se sociálním dovednostem jako je spolupráce, empatie, obětavost apod.</a:t>
            </a:r>
          </a:p>
          <a:p>
            <a:endParaRPr lang="cs-CZ" dirty="0"/>
          </a:p>
          <a:p>
            <a:r>
              <a:rPr lang="cs-CZ" dirty="0"/>
              <a:t>Dítěti školního věku prarodiče nabízejí prostředí větší shovívavosti k drobným neúspěchům a přestupkům.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02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1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4680520"/>
          </a:xfrm>
        </p:spPr>
        <p:txBody>
          <a:bodyPr>
            <a:normAutofit/>
          </a:bodyPr>
          <a:lstStyle/>
          <a:p>
            <a:r>
              <a:rPr lang="cs-CZ" dirty="0"/>
              <a:t>V období dospívání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se vztahy </a:t>
            </a:r>
            <a:r>
              <a:rPr lang="cs-CZ" dirty="0"/>
              <a:t>mezi vnoučaty a prarodiči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výrazně diferencují podle pohlaví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Babičky </a:t>
            </a:r>
            <a:r>
              <a:rPr lang="cs-CZ" dirty="0"/>
              <a:t>sdílejí s dospívajícími vnučkami témata ženského světa, která jsou patrně napříč generacemi univerzálnější, dědečkové jsou blíže vnukům.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Ve </a:t>
            </a:r>
            <a:r>
              <a:rPr lang="cs-CZ" dirty="0"/>
              <a:t>zvýšené míře přitom může docházet ke konfliktům, které vyplývají z rozdílných postojů k životu u dvou relativně vzdálených generací.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93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0" y="116633"/>
            <a:ext cx="8797232" cy="49972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5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464496"/>
          </a:xfrm>
        </p:spPr>
        <p:txBody>
          <a:bodyPr>
            <a:normAutofit/>
          </a:bodyPr>
          <a:lstStyle/>
          <a:p>
            <a:r>
              <a:rPr lang="cs-CZ" dirty="0"/>
              <a:t>O dospělém věku se někteří výzkumníci </a:t>
            </a:r>
            <a:r>
              <a:rPr lang="cs-CZ" sz="1400" dirty="0"/>
              <a:t>(Hagestad, 1981; Troll, 1980)</a:t>
            </a:r>
            <a:r>
              <a:rPr lang="cs-CZ" dirty="0"/>
              <a:t> domnívají, že může být vztah mezi prarodiči a vnoučaty také velmi důležitý.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Obě </a:t>
            </a:r>
            <a:r>
              <a:rPr lang="cs-CZ" dirty="0"/>
              <a:t>strany si mohou být významným zdrojem emocionální i instrumentální podpory a sociální identity </a:t>
            </a:r>
            <a:r>
              <a:rPr lang="cs-CZ" sz="1400" dirty="0"/>
              <a:t>(cit. dle Giarrusso, Roseann, Silverstein, &amp; Merril, 1996). </a:t>
            </a:r>
            <a:endParaRPr lang="cs-CZ" sz="1400" dirty="0" smtClean="0"/>
          </a:p>
          <a:p>
            <a:endParaRPr lang="cs-CZ" dirty="0"/>
          </a:p>
          <a:p>
            <a:r>
              <a:rPr lang="cs-CZ" dirty="0" smtClean="0"/>
              <a:t>Duvallová </a:t>
            </a:r>
            <a:r>
              <a:rPr lang="cs-CZ" dirty="0"/>
              <a:t>(1971) v této souvislosti vyzdvihuje význam sdílení a vzájemnosti mezi generacemi.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50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Styly </a:t>
            </a:r>
            <a:r>
              <a:rPr lang="cs-CZ" dirty="0"/>
              <a:t>prarodičovství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824536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Mueller a Elder (2003) empiricky odvodili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pět stylů prarodičovství </a:t>
            </a:r>
            <a:r>
              <a:rPr lang="cs-CZ" dirty="0"/>
              <a:t>zkoumáním vztahů prarodičů a vnoučat v holistické perspektivě. Podle této perspektivy jsou vztahy mezi prarodiči a vnoučaty založeny v rozsáhlejších sítích rodinných vztahů</a:t>
            </a:r>
            <a:r>
              <a:rPr lang="cs-CZ" dirty="0" smtClean="0"/>
              <a:t>.</a:t>
            </a:r>
          </a:p>
          <a:p>
            <a:endParaRPr lang="cs-CZ" sz="2400" dirty="0"/>
          </a:p>
          <a:p>
            <a:r>
              <a:rPr lang="cs-CZ" dirty="0" smtClean="0"/>
              <a:t>Tyto styly nejsou </a:t>
            </a:r>
            <a:r>
              <a:rPr lang="cs-CZ" dirty="0"/>
              <a:t>strukturovány pouze demografickými faktory, ani jim nemůžeme rozumět </a:t>
            </a:r>
            <a:r>
              <a:rPr lang="cs-CZ" dirty="0" smtClean="0"/>
              <a:t>pouze z </a:t>
            </a:r>
            <a:r>
              <a:rPr lang="cs-CZ" dirty="0"/>
              <a:t>hlediska dyadických vztahů bez toho, aniž bychom brali v úvahu širší rodinný kontext a historii </a:t>
            </a:r>
            <a:r>
              <a:rPr lang="cs-CZ" dirty="0" smtClean="0"/>
              <a:t>vztahu. </a:t>
            </a:r>
          </a:p>
          <a:p>
            <a:endParaRPr lang="cs-CZ" sz="2400" dirty="0" smtClean="0"/>
          </a:p>
          <a:p>
            <a:r>
              <a:rPr lang="cs-CZ" dirty="0" smtClean="0"/>
              <a:t>Seznámením </a:t>
            </a:r>
            <a:r>
              <a:rPr lang="cs-CZ" dirty="0"/>
              <a:t>se s jejich typologií si můžeme vytvořit představu nejen o šíři stylů prarodičovství ve vztahu k vnoučeti, které mohou diferencovat význam prarodičovské role, ale také o množství proměnných, které mohou hrát roli v tomto kontextu.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21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752528"/>
          </a:xfrm>
        </p:spPr>
        <p:txBody>
          <a:bodyPr>
            <a:normAutofit/>
          </a:bodyPr>
          <a:lstStyle/>
          <a:p>
            <a:r>
              <a:rPr lang="cs-CZ" dirty="0"/>
              <a:t>Autoři měřili skóre v šesti dimenzích vztahu prarodičů a vnoučat, mezi které </a:t>
            </a:r>
            <a:r>
              <a:rPr lang="cs-CZ" dirty="0" smtClean="0"/>
              <a:t>patřila:</a:t>
            </a:r>
          </a:p>
          <a:p>
            <a:endParaRPr lang="cs-CZ" dirty="0" smtClean="0"/>
          </a:p>
          <a:p>
            <a:pPr marL="514350" indent="-514350">
              <a:buFont typeface="+mj-lt"/>
              <a:buAutoNum type="arabicParenR"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frekvence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kontaktu</a:t>
            </a:r>
            <a:r>
              <a:rPr lang="cs-CZ" dirty="0"/>
              <a:t>, </a:t>
            </a:r>
            <a:endParaRPr lang="cs-CZ" dirty="0" smtClean="0"/>
          </a:p>
          <a:p>
            <a:pPr marL="514350" indent="-514350">
              <a:buFont typeface="+mj-lt"/>
              <a:buAutoNum type="arabicParenR"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intimita</a:t>
            </a:r>
            <a:r>
              <a:rPr lang="cs-CZ" dirty="0"/>
              <a:t>, </a:t>
            </a:r>
            <a:endParaRPr lang="cs-CZ" dirty="0" smtClean="0"/>
          </a:p>
          <a:p>
            <a:pPr marL="514350" indent="-514350">
              <a:buFont typeface="+mj-lt"/>
              <a:buAutoNum type="arabicParenR"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společné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aktivity</a:t>
            </a:r>
            <a:r>
              <a:rPr lang="cs-CZ" dirty="0" smtClean="0"/>
              <a:t>,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pomoc</a:t>
            </a:r>
            <a:r>
              <a:rPr lang="cs-CZ" dirty="0" smtClean="0"/>
              <a:t> </a:t>
            </a:r>
            <a:r>
              <a:rPr lang="cs-CZ" sz="1400" dirty="0"/>
              <a:t>(v řešení osobních problémů a otázek), </a:t>
            </a:r>
            <a:endParaRPr lang="cs-CZ" sz="1400" dirty="0" smtClean="0"/>
          </a:p>
          <a:p>
            <a:pPr marL="514350" indent="-514350">
              <a:buFont typeface="+mj-lt"/>
              <a:buAutoNum type="arabicParenR"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instrumentální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asistence </a:t>
            </a:r>
            <a:r>
              <a:rPr lang="cs-CZ" sz="1400" dirty="0"/>
              <a:t>(zejména materiální podpora) a </a:t>
            </a:r>
            <a:endParaRPr lang="cs-CZ" sz="1400" dirty="0" smtClean="0"/>
          </a:p>
          <a:p>
            <a:pPr marL="514350" indent="-514350">
              <a:buFont typeface="+mj-lt"/>
              <a:buAutoNum type="arabicParenR"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role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autority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57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8503920" cy="4464496"/>
          </a:xfrm>
        </p:spPr>
        <p:txBody>
          <a:bodyPr/>
          <a:lstStyle/>
          <a:p>
            <a:r>
              <a:rPr lang="cs-CZ" dirty="0"/>
              <a:t>V posledních desetiletích se v souvislosti se sociodemografickými trendy v západní společnosti tato role diferencuje a proměňuje, hovoří se o její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redefinici</a:t>
            </a:r>
            <a:r>
              <a:rPr lang="cs-CZ" dirty="0"/>
              <a:t> </a:t>
            </a:r>
            <a:r>
              <a:rPr lang="cs-CZ" sz="1400" dirty="0"/>
              <a:t>(Hayslip, Henderson, &amp; Shore, 2003). </a:t>
            </a:r>
            <a:endParaRPr lang="cs-CZ" sz="1400" dirty="0" smtClean="0"/>
          </a:p>
          <a:p>
            <a:endParaRPr lang="cs-CZ" dirty="0"/>
          </a:p>
          <a:p>
            <a:r>
              <a:rPr lang="cs-CZ" dirty="0" smtClean="0"/>
              <a:t>Ikels </a:t>
            </a:r>
            <a:r>
              <a:rPr lang="cs-CZ" dirty="0"/>
              <a:t>(1998</a:t>
            </a:r>
            <a:r>
              <a:rPr lang="cs-CZ" dirty="0" smtClean="0"/>
              <a:t>): </a:t>
            </a:r>
            <a:r>
              <a:rPr lang="cs-CZ" dirty="0"/>
              <a:t>role prarodiče a její význam jsou ovlivněny širším kulturním, sociálním, rodinným </a:t>
            </a:r>
            <a:r>
              <a:rPr lang="cs-CZ" sz="1400" dirty="0"/>
              <a:t>(resp. mezigeneračním)</a:t>
            </a:r>
            <a:r>
              <a:rPr lang="cs-CZ" dirty="0"/>
              <a:t> a individuálním kontextem, v němž </a:t>
            </a:r>
            <a:r>
              <a:rPr lang="cs-CZ" dirty="0" smtClean="0"/>
              <a:t>je založena </a:t>
            </a:r>
            <a:r>
              <a:rPr lang="cs-CZ" sz="1400" dirty="0"/>
              <a:t>(cit. dle Hayslip, Henderson, &amp; Shore, 2003). </a:t>
            </a:r>
          </a:p>
        </p:txBody>
      </p:sp>
    </p:spTree>
    <p:extLst>
      <p:ext uri="{BB962C8B-B14F-4D97-AF65-F5344CB8AC3E}">
        <p14:creationId xmlns:p14="http://schemas.microsoft.com/office/powerpoint/2010/main" val="29340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332656"/>
            <a:ext cx="8503920" cy="6120680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Vlivní prarodiče </a:t>
            </a:r>
            <a:r>
              <a:rPr lang="cs-CZ" dirty="0"/>
              <a:t>skórovali nejvýše ve všech dimenzích vztahu. 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Byli </a:t>
            </a:r>
            <a:r>
              <a:rPr lang="cs-CZ" dirty="0"/>
              <a:t>pro vnouče zdrojem autority, udržovali s ním častý kontakt a vypovídali o poskytování vysoké míry instrumentální a emocionální podpory. </a:t>
            </a:r>
            <a:endParaRPr lang="cs-CZ" dirty="0" smtClean="0"/>
          </a:p>
          <a:p>
            <a:endParaRPr lang="cs-CZ" sz="2600" dirty="0" smtClean="0"/>
          </a:p>
          <a:p>
            <a:r>
              <a:rPr lang="cs-CZ" dirty="0" smtClean="0"/>
              <a:t>Bydleli </a:t>
            </a:r>
            <a:r>
              <a:rPr lang="cs-CZ" dirty="0"/>
              <a:t>v blízkosti vnoučat, hodnotili své vnouče pozitivně, uváděli, že je jejich vztah blízký, bližší než vztahy s ostatními vnoučaty, s nimiž se vídají méně často. </a:t>
            </a:r>
            <a:endParaRPr lang="cs-CZ" dirty="0" smtClean="0"/>
          </a:p>
          <a:p>
            <a:endParaRPr lang="cs-CZ" sz="2600" dirty="0" smtClean="0"/>
          </a:p>
          <a:p>
            <a:r>
              <a:rPr lang="cs-CZ" dirty="0" smtClean="0"/>
              <a:t>Rodiče </a:t>
            </a:r>
            <a:r>
              <a:rPr lang="cs-CZ" dirty="0"/>
              <a:t>vnoučat se je snažili zapojovat do vztahu se svými dětmi co nejvíce. </a:t>
            </a:r>
            <a:endParaRPr lang="cs-CZ" dirty="0" smtClean="0"/>
          </a:p>
          <a:p>
            <a:endParaRPr lang="cs-CZ" sz="2600" dirty="0" smtClean="0"/>
          </a:p>
          <a:p>
            <a:r>
              <a:rPr lang="cs-CZ" dirty="0" smtClean="0"/>
              <a:t>Vlivní </a:t>
            </a:r>
            <a:r>
              <a:rPr lang="cs-CZ" dirty="0"/>
              <a:t>prarodiče také znali alespoň jednoho ze svých prarodičů.</a:t>
            </a:r>
          </a:p>
        </p:txBody>
      </p:sp>
    </p:spTree>
    <p:extLst>
      <p:ext uri="{BB962C8B-B14F-4D97-AF65-F5344CB8AC3E}">
        <p14:creationId xmlns:p14="http://schemas.microsoft.com/office/powerpoint/2010/main" val="420577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60648"/>
            <a:ext cx="8662736" cy="6336704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Podporující prarodiče </a:t>
            </a:r>
            <a:r>
              <a:rPr lang="cs-CZ" dirty="0"/>
              <a:t>se také viděli se svými vnoučaty často, ale ne častěji než s ostatními. 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Uváděli</a:t>
            </a:r>
            <a:r>
              <a:rPr lang="cs-CZ" dirty="0"/>
              <a:t>, že vnoučata ve velké míře emocionálně i instrumentálně podporují. </a:t>
            </a:r>
            <a:endParaRPr lang="cs-CZ" dirty="0" smtClean="0"/>
          </a:p>
          <a:p>
            <a:endParaRPr lang="cs-CZ" sz="2600" dirty="0" smtClean="0"/>
          </a:p>
          <a:p>
            <a:r>
              <a:rPr lang="cs-CZ" dirty="0" smtClean="0"/>
              <a:t>Nevystupovali </a:t>
            </a:r>
            <a:r>
              <a:rPr lang="cs-CZ" dirty="0"/>
              <a:t>však téměř vůbec v roli autority. </a:t>
            </a:r>
            <a:endParaRPr lang="cs-CZ" dirty="0" smtClean="0"/>
          </a:p>
          <a:p>
            <a:endParaRPr lang="cs-CZ" sz="2600" dirty="0" smtClean="0"/>
          </a:p>
          <a:p>
            <a:r>
              <a:rPr lang="cs-CZ" dirty="0" smtClean="0"/>
              <a:t>Bydleli </a:t>
            </a:r>
            <a:r>
              <a:rPr lang="cs-CZ" dirty="0"/>
              <a:t>blízko vnoučat a měli jich méně, byli mladší, většinou z matčiny strany. </a:t>
            </a:r>
            <a:endParaRPr lang="cs-CZ" dirty="0" smtClean="0"/>
          </a:p>
          <a:p>
            <a:endParaRPr lang="cs-CZ" sz="2600" dirty="0" smtClean="0"/>
          </a:p>
          <a:p>
            <a:r>
              <a:rPr lang="cs-CZ" dirty="0" smtClean="0"/>
              <a:t>Ke </a:t>
            </a:r>
            <a:r>
              <a:rPr lang="cs-CZ" dirty="0"/>
              <a:t>svému vnoučeti vyjadřovali intenzivní vřelý vztah. </a:t>
            </a:r>
            <a:endParaRPr lang="cs-CZ" dirty="0" smtClean="0"/>
          </a:p>
          <a:p>
            <a:endParaRPr lang="cs-CZ" sz="2600" dirty="0" smtClean="0"/>
          </a:p>
          <a:p>
            <a:r>
              <a:rPr lang="cs-CZ" dirty="0" smtClean="0"/>
              <a:t>Vykazovali </a:t>
            </a:r>
            <a:r>
              <a:rPr lang="cs-CZ" dirty="0"/>
              <a:t>však vyšší míru konfliktů s rodiči vnoučete, podle autorů dané právě nízkým uplatňováním autority ve vztahu k dětem.</a:t>
            </a:r>
          </a:p>
        </p:txBody>
      </p:sp>
    </p:spTree>
    <p:extLst>
      <p:ext uri="{BB962C8B-B14F-4D97-AF65-F5344CB8AC3E}">
        <p14:creationId xmlns:p14="http://schemas.microsoft.com/office/powerpoint/2010/main" val="295931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62736" cy="6408712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Prarodiče uplatňující vliv autority </a:t>
            </a:r>
            <a:r>
              <a:rPr lang="cs-CZ" dirty="0"/>
              <a:t>vykazovali podprůměrnou míru intimity a pomoci a nejvyšší míru autority.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Nežili </a:t>
            </a:r>
            <a:r>
              <a:rPr lang="cs-CZ" dirty="0"/>
              <a:t>blízko vnoučat, byli nejmladšími z prarodičů</a:t>
            </a:r>
            <a:r>
              <a:rPr lang="cs-CZ" dirty="0" smtClean="0"/>
              <a:t>.</a:t>
            </a:r>
          </a:p>
          <a:p>
            <a:endParaRPr lang="cs-CZ" sz="2400" dirty="0" smtClean="0"/>
          </a:p>
          <a:p>
            <a:r>
              <a:rPr lang="cs-CZ" dirty="0" smtClean="0"/>
              <a:t>Vnímali </a:t>
            </a:r>
            <a:r>
              <a:rPr lang="cs-CZ" dirty="0"/>
              <a:t>svůj vztah k vnoučeti jako velmi kvalitní, blízký vztah, byl však značně konfliktní. </a:t>
            </a:r>
            <a:endParaRPr lang="cs-CZ" dirty="0" smtClean="0"/>
          </a:p>
          <a:p>
            <a:endParaRPr lang="cs-CZ" sz="2400" dirty="0" smtClean="0"/>
          </a:p>
          <a:p>
            <a:r>
              <a:rPr lang="cs-CZ" dirty="0" smtClean="0"/>
              <a:t>Vyjadřovali </a:t>
            </a:r>
            <a:r>
              <a:rPr lang="cs-CZ" dirty="0"/>
              <a:t>největší míru nespokojenosti s výchovu vnoučat jejich rodiči. </a:t>
            </a:r>
            <a:endParaRPr lang="cs-CZ" dirty="0" smtClean="0"/>
          </a:p>
          <a:p>
            <a:endParaRPr lang="cs-CZ" sz="2400" dirty="0" smtClean="0"/>
          </a:p>
          <a:p>
            <a:r>
              <a:rPr lang="cs-CZ" dirty="0" smtClean="0"/>
              <a:t>Cítili </a:t>
            </a:r>
            <a:r>
              <a:rPr lang="cs-CZ" dirty="0"/>
              <a:t>se ze všech prarodičů nejblíže svým dětem (generaci rodičů) a domnívali se v nejvyšší míře ze všech prarodičů, že je rodiče vnoučat zapojují do vztahu s vnoučaty.</a:t>
            </a:r>
          </a:p>
        </p:txBody>
      </p:sp>
    </p:spTree>
    <p:extLst>
      <p:ext uri="{BB962C8B-B14F-4D97-AF65-F5344CB8AC3E}">
        <p14:creationId xmlns:p14="http://schemas.microsoft.com/office/powerpoint/2010/main" val="373323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264696"/>
          </a:xfrm>
        </p:spPr>
        <p:txBody>
          <a:bodyPr/>
          <a:lstStyle/>
          <a:p>
            <a:endParaRPr lang="cs-CZ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Prarodiči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pasivními </a:t>
            </a:r>
            <a:r>
              <a:rPr lang="cs-CZ" dirty="0"/>
              <a:t>byli ti, kteří se zapojovali do života výrazně méně než dříve zmiňovaní,  a prarodiče izolovaní měli </a:t>
            </a:r>
            <a:r>
              <a:rPr lang="cs-CZ" dirty="0" smtClean="0"/>
              <a:t>nízké </a:t>
            </a:r>
            <a:r>
              <a:rPr lang="cs-CZ" dirty="0"/>
              <a:t>skóre ve všech aspektech</a:t>
            </a:r>
            <a:r>
              <a:rPr lang="cs-CZ" dirty="0" smtClean="0"/>
              <a:t>.</a:t>
            </a:r>
          </a:p>
          <a:p>
            <a:endParaRPr lang="cs-CZ" sz="2400" dirty="0"/>
          </a:p>
          <a:p>
            <a:r>
              <a:rPr lang="cs-CZ" dirty="0"/>
              <a:t>Autoři studie uvádějí, že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ve vztazích k různým vnoučatům může prarodič reprezentovat různé prarodičovské styly</a:t>
            </a:r>
            <a:r>
              <a:rPr lang="cs-CZ" dirty="0"/>
              <a:t>. </a:t>
            </a:r>
            <a:endParaRPr lang="cs-CZ" dirty="0" smtClean="0"/>
          </a:p>
          <a:p>
            <a:endParaRPr lang="cs-CZ" sz="2400" dirty="0"/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Přiřazované styly se týkají v malé míře osobnosti prarodiče, ale jsou spíše spojeny s pozicí prarodiče a dítěte v rodinném systému </a:t>
            </a:r>
            <a:r>
              <a:rPr lang="cs-CZ" sz="1400" dirty="0"/>
              <a:t>(Mueller, &amp; Elder, 2003). </a:t>
            </a:r>
          </a:p>
        </p:txBody>
      </p:sp>
    </p:spTree>
    <p:extLst>
      <p:ext uri="{BB962C8B-B14F-4D97-AF65-F5344CB8AC3E}">
        <p14:creationId xmlns:p14="http://schemas.microsoft.com/office/powerpoint/2010/main" val="320852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78931"/>
            <a:ext cx="2731816" cy="3974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5448"/>
            <a:ext cx="2798812" cy="4004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48880"/>
            <a:ext cx="2666643" cy="4004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3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8245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Podle Clavana </a:t>
            </a:r>
            <a:r>
              <a:rPr lang="cs-CZ" sz="1500" dirty="0"/>
              <a:t>(cit. dle Hanks, 2001)</a:t>
            </a:r>
            <a:r>
              <a:rPr lang="cs-CZ" dirty="0"/>
              <a:t>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není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tato role ve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společnosti spojována s určitými normami a závazky</a:t>
            </a:r>
            <a:r>
              <a:rPr lang="cs-CZ" dirty="0"/>
              <a:t>, její podobu si musí prarodiče konstruovat sami. </a:t>
            </a:r>
            <a:endParaRPr lang="cs-CZ" dirty="0" smtClean="0"/>
          </a:p>
          <a:p>
            <a:endParaRPr lang="cs-CZ" sz="2400" dirty="0"/>
          </a:p>
          <a:p>
            <a:r>
              <a:rPr lang="cs-CZ" dirty="0" smtClean="0"/>
              <a:t>Podobně </a:t>
            </a:r>
            <a:r>
              <a:rPr lang="cs-CZ" dirty="0"/>
              <a:t>ji Silverstein a Macarenco (2001) pokládají za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komplexní a multidimenzionální roli fluidní povahy </a:t>
            </a:r>
            <a:r>
              <a:rPr lang="cs-CZ" sz="1500" dirty="0"/>
              <a:t>(cit. dle Wilton, &amp; Davey, 2006). </a:t>
            </a:r>
            <a:endParaRPr lang="cs-CZ" sz="1500" dirty="0" smtClean="0"/>
          </a:p>
          <a:p>
            <a:endParaRPr lang="cs-CZ" sz="2400" dirty="0"/>
          </a:p>
          <a:p>
            <a:r>
              <a:rPr lang="cs-CZ" dirty="0"/>
              <a:t>Hagestadt (1981) a Troll (1980) se domnívají, že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dlouhodobě trvající vztahové pouto mezi prarodiči a vnoučaty může nabývat velké významnosti pro obě strany i v dospělém věku </a:t>
            </a:r>
            <a:r>
              <a:rPr lang="cs-CZ" sz="1500" dirty="0"/>
              <a:t>(Giarrusso, Roseann, Silverstein, &amp; Merril, 1996).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3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 PRARODIČOVSTVÍ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60851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Výzkum významu prarodičovství </a:t>
            </a:r>
            <a:r>
              <a:rPr lang="cs-CZ" dirty="0"/>
              <a:t>se začal objevovat zejména v 80. letech 20. století, je však zatím sporý a limitovaný chybějící přesnou definicí pojmu a nízkou mírou konceptualizace </a:t>
            </a:r>
            <a:r>
              <a:rPr lang="cs-CZ" sz="1400" dirty="0"/>
              <a:t>(Katz, Lowenstein, &amp; Werner, 1998).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V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psychologii </a:t>
            </a:r>
            <a:r>
              <a:rPr lang="cs-CZ" dirty="0" smtClean="0"/>
              <a:t>se výzkum </a:t>
            </a:r>
            <a:r>
              <a:rPr lang="cs-CZ" dirty="0"/>
              <a:t>v oblasti prarodičovství </a:t>
            </a:r>
            <a:r>
              <a:rPr lang="cs-CZ" dirty="0" smtClean="0"/>
              <a:t>více </a:t>
            </a:r>
            <a:r>
              <a:rPr lang="cs-CZ" dirty="0"/>
              <a:t>rozvíjí </a:t>
            </a:r>
            <a:r>
              <a:rPr lang="cs-CZ" dirty="0" smtClean="0"/>
              <a:t>až v </a:t>
            </a:r>
            <a:r>
              <a:rPr lang="cs-CZ" dirty="0"/>
              <a:t>90. letech 20. století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 rámci výzkumu vývoje rodiny v období pozdní dospělosti</a:t>
            </a:r>
            <a:r>
              <a:rPr lang="cs-CZ" dirty="0"/>
              <a:t>, nahlížené z holistické mezigenerační perspektivy </a:t>
            </a:r>
            <a:r>
              <a:rPr lang="cs-CZ" sz="1400" dirty="0"/>
              <a:t>(Allen, Blieszner, &amp; Roberto, 2000). </a:t>
            </a:r>
            <a:endParaRPr lang="cs-CZ" sz="1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22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680520"/>
          </a:xfrm>
        </p:spPr>
        <p:txBody>
          <a:bodyPr>
            <a:normAutofit fontScale="92500"/>
          </a:bodyPr>
          <a:lstStyle/>
          <a:p>
            <a:r>
              <a:rPr lang="cs-CZ" dirty="0"/>
              <a:t>Prarodičovství </a:t>
            </a:r>
            <a:r>
              <a:rPr lang="cs-CZ" dirty="0" smtClean="0"/>
              <a:t>zůstává </a:t>
            </a:r>
            <a:r>
              <a:rPr lang="cs-CZ" dirty="0"/>
              <a:t>v mnoha aspektech neprozkoumáno </a:t>
            </a:r>
            <a:r>
              <a:rPr lang="cs-CZ" sz="1500" dirty="0"/>
              <a:t>(Madrasová,  Gecková, 2003). </a:t>
            </a:r>
          </a:p>
          <a:p>
            <a:endParaRPr lang="cs-CZ" dirty="0" smtClean="0"/>
          </a:p>
          <a:p>
            <a:r>
              <a:rPr lang="cs-CZ" dirty="0"/>
              <a:t>V českých podmínkách se výzkumy v oblasti prarodičovství omezují na několik málo, zejména </a:t>
            </a:r>
            <a:r>
              <a:rPr lang="cs-CZ" dirty="0" smtClean="0"/>
              <a:t>DP, </a:t>
            </a:r>
            <a:r>
              <a:rPr lang="cs-CZ" dirty="0"/>
              <a:t>zabývajících se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vlivem prarodičů na výchovu dítěte</a:t>
            </a:r>
            <a:r>
              <a:rPr lang="cs-CZ" dirty="0"/>
              <a:t> </a:t>
            </a:r>
            <a:r>
              <a:rPr lang="cs-CZ" sz="1500" dirty="0"/>
              <a:t>(Kozová, 1984; Eliášová, 1996),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mezigeneračním soužitím </a:t>
            </a:r>
            <a:r>
              <a:rPr lang="cs-CZ" sz="1500" dirty="0"/>
              <a:t>(Janouchová, 1996) </a:t>
            </a:r>
            <a:r>
              <a:rPr lang="cs-CZ" dirty="0"/>
              <a:t>a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percepcí prarodičovské role z hlediska tří generací v rodině</a:t>
            </a:r>
            <a:r>
              <a:rPr lang="cs-CZ" dirty="0"/>
              <a:t> </a:t>
            </a:r>
            <a:r>
              <a:rPr lang="cs-CZ" sz="1500" dirty="0"/>
              <a:t>(Talácková, 2005</a:t>
            </a:r>
            <a:r>
              <a:rPr lang="cs-CZ" sz="1500" dirty="0" smtClean="0"/>
              <a:t>).</a:t>
            </a:r>
          </a:p>
          <a:p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odborné literatuře se prarodičovstvím zabýval Zdeněk Matějček, v další literatuře jde o téma okrajové </a:t>
            </a:r>
            <a:r>
              <a:rPr lang="cs-CZ" sz="1500" dirty="0"/>
              <a:t>(Talácková, 2005). </a:t>
            </a:r>
          </a:p>
        </p:txBody>
      </p:sp>
    </p:spTree>
    <p:extLst>
      <p:ext uri="{BB962C8B-B14F-4D97-AF65-F5344CB8AC3E}">
        <p14:creationId xmlns:p14="http://schemas.microsoft.com/office/powerpoint/2010/main" val="27889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ZRALOST PRO PRARODIČOVSTVÍ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8503920" cy="4320480"/>
          </a:xfrm>
        </p:spPr>
        <p:txBody>
          <a:bodyPr/>
          <a:lstStyle/>
          <a:p>
            <a:r>
              <a:rPr lang="cs-CZ" dirty="0"/>
              <a:t>Pokud člověk získá roli prarodiče v období, kdy pro ni ještě není připraven,  může mít potíže tuto roli přijmout.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Pomyslnou věkovou hranici bychom mohli stanovit okolo 40 let</a:t>
            </a:r>
            <a:r>
              <a:rPr lang="cs-CZ" dirty="0"/>
              <a:t>, je ale velmi individuální.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„</a:t>
            </a:r>
            <a:r>
              <a:rPr lang="cs-CZ" dirty="0"/>
              <a:t>Nezralý“ prarodič může být například ještě zaměřen zejména na svou práci, rodičovství, záliby a životní cíle a nová role je pro něho nevítanou přítěží </a:t>
            </a:r>
            <a:r>
              <a:rPr lang="cs-CZ" sz="1400" dirty="0"/>
              <a:t>(Matějček, &amp; Dytrych, 1997). </a:t>
            </a:r>
          </a:p>
        </p:txBody>
      </p:sp>
    </p:spTree>
    <p:extLst>
      <p:ext uri="{BB962C8B-B14F-4D97-AF65-F5344CB8AC3E}">
        <p14:creationId xmlns:p14="http://schemas.microsoft.com/office/powerpoint/2010/main" val="391834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150</TotalTime>
  <Words>2608</Words>
  <Application>Microsoft Office PowerPoint</Application>
  <PresentationFormat>Předvádění na obrazovce (4:3)</PresentationFormat>
  <Paragraphs>177</Paragraphs>
  <Slides>44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Administrativní</vt:lpstr>
      <vt:lpstr>ROLE PRARODIČE</vt:lpstr>
      <vt:lpstr>ROLE PRARODIČE</vt:lpstr>
      <vt:lpstr>Prezentace aplikace PowerPoint</vt:lpstr>
      <vt:lpstr>Prezentace aplikace PowerPoint</vt:lpstr>
      <vt:lpstr>Prezentace aplikace PowerPoint</vt:lpstr>
      <vt:lpstr>VÝZKUM PRARODIČOVSTVÍ</vt:lpstr>
      <vt:lpstr>Prezentace aplikace PowerPoint</vt:lpstr>
      <vt:lpstr>Prezentace aplikace PowerPoint</vt:lpstr>
      <vt:lpstr>ZRALOST PRO PRARODIČOVSTVÍ</vt:lpstr>
      <vt:lpstr>Významné  sociodemografické trendy v ČR </vt:lpstr>
      <vt:lpstr>Prezentace aplikace PowerPoint</vt:lpstr>
      <vt:lpstr>Prezentace aplikace PowerPoint</vt:lpstr>
      <vt:lpstr>Prezentace aplikace PowerPoint</vt:lpstr>
      <vt:lpstr>Variabilita role prarodiče</vt:lpstr>
      <vt:lpstr>Prezentace aplikace PowerPoint</vt:lpstr>
      <vt:lpstr>Prezentace aplikace PowerPoint</vt:lpstr>
      <vt:lpstr>Prezentace aplikace PowerPoint</vt:lpstr>
      <vt:lpstr>Prezentace aplikace PowerPoint</vt:lpstr>
      <vt:lpstr>Vývojový cyklus rodiny v období pozdní dospělosti</vt:lpstr>
      <vt:lpstr>Prezentace aplikace PowerPoint</vt:lpstr>
      <vt:lpstr>Prezentace aplikace PowerPoint</vt:lpstr>
      <vt:lpstr>Prezentace aplikace PowerPoint</vt:lpstr>
      <vt:lpstr>Prezentace aplikace PowerPoint</vt:lpstr>
      <vt:lpstr>Role prarodiče v kontextu procesu stárnutí</vt:lpstr>
      <vt:lpstr>Prezentace aplikace PowerPoint</vt:lpstr>
      <vt:lpstr>Prezentace aplikace PowerPoint</vt:lpstr>
      <vt:lpstr>Prezentace aplikace PowerPoint</vt:lpstr>
      <vt:lpstr>Potřeby a vývojová období vnoučat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Styly prarodičovství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 Burešová</dc:creator>
  <cp:lastModifiedBy>Iva Burešová</cp:lastModifiedBy>
  <cp:revision>16</cp:revision>
  <dcterms:created xsi:type="dcterms:W3CDTF">2013-11-19T17:11:55Z</dcterms:created>
  <dcterms:modified xsi:type="dcterms:W3CDTF">2014-12-02T18:26:19Z</dcterms:modified>
</cp:coreProperties>
</file>