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360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08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23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745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807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81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7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81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70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87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DF5DD-B1C3-40A5-90D3-7259F842360F}" type="datetimeFigureOut">
              <a:rPr lang="cs-CZ" smtClean="0"/>
              <a:t>29.10.2015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10D0-E9FB-419A-9D6F-3D018FE431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081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základní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Spisová služba</a:t>
            </a:r>
          </a:p>
          <a:p>
            <a:r>
              <a:rPr lang="cs-CZ" dirty="0" err="1" smtClean="0"/>
              <a:t>Předarchivní</a:t>
            </a:r>
            <a:r>
              <a:rPr lang="cs-CZ" dirty="0" smtClean="0"/>
              <a:t> péče</a:t>
            </a:r>
          </a:p>
          <a:p>
            <a:r>
              <a:rPr lang="cs-CZ" dirty="0" smtClean="0"/>
              <a:t>Správní úřad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44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výběr archiválií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3) Povinnost uchovávat dokumenty a umožnit výběr archiválií mají dále právní nástupci veřejnoprávních a soukromoprávních původců, jde-li o dokumenty, ke kterým měli tuto povinnost již tito původci.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(4) Povinnost uchovávat dokumenty a umožnit výběr archiválií mají dále podnikatelé, kterým bylo uděleno státní povolení k provozování živnosti vedení spisovny (dále jen „koncese k vedení spisovny“), jde-li o dokumenty, ke kterým mají tuto povinnost veřejnoprávní původci, soukromoprávní původci nebo jejich právní nástupci a které byly veřejnoprávními původci, soukromoprávními původci nebo jejich právními nástupci těmto podnikatelům předány k zajištění odborné správy.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(5) V případě dokumentů v digitální podobě se jejich uchováváním rozumí rovněž zajištění věrohodnosti původu dokumentů, neporušitelnosti jejich obsahu a čitelnosti, tvorba a správa </a:t>
            </a:r>
            <a:r>
              <a:rPr lang="cs-CZ" dirty="0" err="1" smtClean="0">
                <a:solidFill>
                  <a:srgbClr val="FF0000"/>
                </a:solidFill>
              </a:rPr>
              <a:t>metadat</a:t>
            </a:r>
            <a:r>
              <a:rPr lang="cs-CZ" dirty="0" smtClean="0">
                <a:solidFill>
                  <a:srgbClr val="FF0000"/>
                </a:solidFill>
              </a:rPr>
              <a:t> náležejících k těmto dokumentům v souladu s tímto zákonem a připojení údajů prokazujících existenci dokumentu v čase. Tyto vlastnosti musí být zachovány do doby provedení výběru archiválií.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(6) Výběr archiválií provádí archiv podle své působnosti (dále jen "příslušný archiv").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916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výběr archiválií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4</a:t>
            </a:r>
          </a:p>
          <a:p>
            <a:pPr marL="0" indent="0">
              <a:buNone/>
            </a:pPr>
            <a:r>
              <a:rPr lang="cs-CZ" dirty="0" smtClean="0"/>
              <a:t>Kritériem výběru archiválií je trvalá hodnota dokumentu vzhledem k</a:t>
            </a:r>
          </a:p>
          <a:p>
            <a:pPr marL="0" indent="0">
              <a:buNone/>
            </a:pPr>
            <a:r>
              <a:rPr lang="cs-CZ" dirty="0" smtClean="0"/>
              <a:t>a) době vzniku,</a:t>
            </a:r>
          </a:p>
          <a:p>
            <a:pPr marL="0" indent="0">
              <a:buNone/>
            </a:pPr>
            <a:r>
              <a:rPr lang="cs-CZ" dirty="0" smtClean="0"/>
              <a:t>b) obsahu,</a:t>
            </a:r>
          </a:p>
          <a:p>
            <a:pPr marL="0" indent="0">
              <a:buNone/>
            </a:pPr>
            <a:r>
              <a:rPr lang="cs-CZ" dirty="0" smtClean="0"/>
              <a:t>c) původu,</a:t>
            </a:r>
          </a:p>
          <a:p>
            <a:pPr marL="0" indent="0">
              <a:buNone/>
            </a:pPr>
            <a:r>
              <a:rPr lang="cs-CZ" dirty="0" smtClean="0"/>
              <a:t>d) vnějším znakům.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018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výběr archiválií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§ 5</a:t>
            </a:r>
          </a:p>
          <a:p>
            <a:pPr marL="0" indent="0">
              <a:buNone/>
            </a:pPr>
            <a:r>
              <a:rPr lang="cs-CZ" dirty="0" smtClean="0"/>
              <a:t>(1) Podle doby vzniku se příslušným archivem za archiválie vybírají</a:t>
            </a:r>
          </a:p>
          <a:p>
            <a:pPr marL="0" indent="0">
              <a:buNone/>
            </a:pPr>
            <a:r>
              <a:rPr lang="cs-CZ" dirty="0" smtClean="0"/>
              <a:t>a) dokumenty vzniklé do roku 1850,</a:t>
            </a:r>
          </a:p>
          <a:p>
            <a:pPr marL="0" indent="0">
              <a:buNone/>
            </a:pPr>
            <a:r>
              <a:rPr lang="cs-CZ" dirty="0" smtClean="0"/>
              <a:t>b) dokumenty z oborů průmyslové a zemědělské výroby, úvěrové soustavy a pojišťovnictví, finančního a důlního podnikání včetně patentů na významné vynálezy vzniklé do roku 1900,</a:t>
            </a:r>
          </a:p>
          <a:p>
            <a:pPr marL="0" indent="0">
              <a:buNone/>
            </a:pPr>
            <a:r>
              <a:rPr lang="cs-CZ" dirty="0" smtClean="0"/>
              <a:t>c) fotografické záznamy vzniklé do roku 1900,</a:t>
            </a:r>
          </a:p>
          <a:p>
            <a:pPr marL="0" indent="0">
              <a:buNone/>
            </a:pPr>
            <a:r>
              <a:rPr lang="cs-CZ" dirty="0" smtClean="0"/>
              <a:t>d) zvukové záznamy vzniklé do roku 1930,</a:t>
            </a:r>
          </a:p>
          <a:p>
            <a:pPr marL="0" indent="0">
              <a:buNone/>
            </a:pPr>
            <a:r>
              <a:rPr lang="cs-CZ" dirty="0" smtClean="0"/>
              <a:t>e) filmové záznamy vzniklé do roku 1930.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(2) Podle obsahu se za archiválie příslušným archivem vybírají dokumenty, které mají trvalou hodnotu danou jejich politickým, hospodářským, právním, historickým, kulturním, vědeckým nebo informačním významem; k výběru musí být vždy předloženy dokumenty uvedené v příloze č. 2 k tomuto zákonu.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(3) Podle původu se za archiválie příslušným archivem vybírají dokumenty, které mají trvalou hodnotu vzhledem k významu, funkci anebo postavení jejich původce.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(4) Podle vnějších znaků se za archiválie příslušným archivem vybírají dokumenty, které mají trvalou hodnotu vzhledem k jejich výtvarné hodnotě, jazyku, písmu, psací látce, způsobu vyhotovení, případně i dalším obdobným vlastnostem.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9204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výběr archiválií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6</a:t>
            </a:r>
          </a:p>
          <a:p>
            <a:pPr marL="0" indent="0">
              <a:buNone/>
            </a:pPr>
            <a:r>
              <a:rPr lang="cs-CZ" smtClean="0"/>
              <a:t>Výběr archiválií z dokumentů původců provádí příslušný archiv ve skartačním řízení nebo mimo skartační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410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- legislativa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Zákon č. 499/2004 Sb. v platném znění</a:t>
            </a:r>
          </a:p>
          <a:p>
            <a:r>
              <a:rPr lang="cs-CZ" dirty="0" smtClean="0"/>
              <a:t>Vyhláška č. 259/2012 Sb.</a:t>
            </a:r>
          </a:p>
          <a:p>
            <a:r>
              <a:rPr lang="cs-CZ" dirty="0" smtClean="0"/>
              <a:t>Metodický návod pro kontrolu výkonu ERMS u veřejnoprávních původců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7356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§ 42</a:t>
            </a:r>
          </a:p>
          <a:p>
            <a:pPr marL="0" indent="0">
              <a:buNone/>
            </a:pPr>
            <a:r>
              <a:rPr lang="cs-CZ" dirty="0" smtClean="0"/>
              <a:t>(1) Archivy se člení na</a:t>
            </a:r>
          </a:p>
          <a:p>
            <a:pPr marL="0" indent="0">
              <a:buNone/>
            </a:pPr>
            <a:r>
              <a:rPr lang="cs-CZ" dirty="0" smtClean="0"/>
              <a:t>a) veřejné archivy,</a:t>
            </a:r>
          </a:p>
          <a:p>
            <a:pPr marL="0" indent="0">
              <a:buNone/>
            </a:pPr>
            <a:r>
              <a:rPr lang="cs-CZ" dirty="0" smtClean="0"/>
              <a:t>b) soukromé archivy.</a:t>
            </a:r>
          </a:p>
          <a:p>
            <a:pPr marL="0" indent="0">
              <a:buNone/>
            </a:pPr>
            <a:r>
              <a:rPr lang="cs-CZ" dirty="0" smtClean="0"/>
              <a:t>(2) Veřejnými archivy jsou</a:t>
            </a:r>
          </a:p>
          <a:p>
            <a:pPr marL="0" indent="0">
              <a:buNone/>
            </a:pPr>
            <a:r>
              <a:rPr lang="cs-CZ" dirty="0" smtClean="0"/>
              <a:t>a) Národní archiv,</a:t>
            </a:r>
          </a:p>
          <a:p>
            <a:pPr marL="0" indent="0">
              <a:buNone/>
            </a:pPr>
            <a:r>
              <a:rPr lang="cs-CZ" dirty="0" smtClean="0"/>
              <a:t>b) Archiv bezpečnostních složek,</a:t>
            </a:r>
          </a:p>
          <a:p>
            <a:pPr marL="0" indent="0">
              <a:buNone/>
            </a:pPr>
            <a:r>
              <a:rPr lang="cs-CZ" dirty="0" smtClean="0"/>
              <a:t>c) státní oblastní archivy,</a:t>
            </a:r>
          </a:p>
          <a:p>
            <a:pPr marL="0" indent="0">
              <a:buNone/>
            </a:pPr>
            <a:r>
              <a:rPr lang="cs-CZ" dirty="0" smtClean="0"/>
              <a:t>d) specializované archivy,</a:t>
            </a:r>
          </a:p>
          <a:p>
            <a:pPr marL="0" indent="0">
              <a:buNone/>
            </a:pPr>
            <a:r>
              <a:rPr lang="cs-CZ" dirty="0" smtClean="0"/>
              <a:t>e) bezpečnostní archivy,</a:t>
            </a:r>
          </a:p>
          <a:p>
            <a:pPr marL="0" indent="0">
              <a:buNone/>
            </a:pPr>
            <a:r>
              <a:rPr lang="cs-CZ" dirty="0" smtClean="0"/>
              <a:t>f) archivy územních samosprávných celků.</a:t>
            </a:r>
          </a:p>
          <a:p>
            <a:pPr marL="0" indent="0">
              <a:buNone/>
            </a:pPr>
            <a:r>
              <a:rPr lang="cs-CZ" dirty="0" smtClean="0"/>
              <a:t>(3) Soukromými archivy jsou ostatní archivy zřizované fyzickými nebo právnickými osobami.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54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§ 43</a:t>
            </a:r>
          </a:p>
          <a:p>
            <a:pPr marL="0" indent="0">
              <a:buNone/>
            </a:pPr>
            <a:r>
              <a:rPr lang="cs-CZ" dirty="0" smtClean="0"/>
              <a:t>Postavení správních úřadů na úseku archivnictví a výkonu spisové služby mají</a:t>
            </a:r>
          </a:p>
          <a:p>
            <a:pPr marL="0" indent="0">
              <a:buNone/>
            </a:pPr>
            <a:r>
              <a:rPr lang="cs-CZ" dirty="0" smtClean="0"/>
              <a:t>a) ministerstvo,</a:t>
            </a:r>
          </a:p>
          <a:p>
            <a:pPr marL="0" indent="0">
              <a:buNone/>
            </a:pPr>
            <a:r>
              <a:rPr lang="cs-CZ" dirty="0" smtClean="0"/>
              <a:t>b) Národní archiv, Archiv bezpečnostních složek a státní oblastní archivy,</a:t>
            </a:r>
          </a:p>
          <a:p>
            <a:pPr marL="0" indent="0">
              <a:buNone/>
            </a:pPr>
            <a:r>
              <a:rPr lang="cs-CZ" dirty="0" smtClean="0"/>
              <a:t>c) příslušná ministerstva a další ústřední správní úřady, Česká národní banka, bezpečnostní sbory a zpravodajské služby České republiky,</a:t>
            </a:r>
            <a:r>
              <a:rPr lang="cs-CZ" baseline="30000" dirty="0" smtClean="0"/>
              <a:t>20)</a:t>
            </a:r>
            <a:r>
              <a:rPr lang="cs-CZ" dirty="0" smtClean="0"/>
              <a:t> pokud si zřídily specializovaný nebo bezpečnostní archiv; obdobné postavení mají Kancelář Poslanecké sněmovny, Kancelář Senátu a Kancelář prezidenta republiky.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789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 (Národní archiv)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§ 46</a:t>
            </a:r>
          </a:p>
          <a:p>
            <a:pPr marL="0" indent="0">
              <a:buNone/>
            </a:pPr>
            <a:r>
              <a:rPr lang="cs-CZ" dirty="0" smtClean="0"/>
              <a:t>(1) Národní archiv</a:t>
            </a:r>
          </a:p>
          <a:p>
            <a:pPr marL="514350" indent="-514350">
              <a:buAutoNum type="alphaLcParenR"/>
            </a:pPr>
            <a:r>
              <a:rPr lang="cs-CZ" dirty="0" smtClean="0"/>
              <a:t>kontroluje výkon spisové služby u </a:t>
            </a:r>
          </a:p>
          <a:p>
            <a:pPr marL="0" indent="0">
              <a:buNone/>
            </a:pPr>
            <a:r>
              <a:rPr lang="cs-CZ" dirty="0" smtClean="0"/>
              <a:t>1. organizačních složek státu s celostátní působností s výjimkou těch, u kterých tuto působnost vykonává Archiv bezpečnostních složek,</a:t>
            </a:r>
          </a:p>
          <a:p>
            <a:pPr marL="0" indent="0">
              <a:buNone/>
            </a:pPr>
            <a:r>
              <a:rPr lang="cs-CZ" dirty="0" smtClean="0"/>
              <a:t>2. státních příspěvkových organizací zřízených zákonem a státních příspěvkových organizací zřízených organizační složkou státu s celostátní působností,</a:t>
            </a:r>
          </a:p>
          <a:p>
            <a:pPr marL="0" indent="0">
              <a:buNone/>
            </a:pPr>
            <a:r>
              <a:rPr lang="cs-CZ" dirty="0" smtClean="0"/>
              <a:t>3. veřejných výzkumných institucí zřízených organizační složkou státu s celostátní působností,</a:t>
            </a:r>
          </a:p>
          <a:p>
            <a:pPr marL="0" indent="0">
              <a:buNone/>
            </a:pPr>
            <a:r>
              <a:rPr lang="cs-CZ" dirty="0" smtClean="0"/>
              <a:t>4. právnických osob s celostátní působností zřízených zákonem,</a:t>
            </a:r>
          </a:p>
          <a:p>
            <a:pPr marL="0" indent="0">
              <a:buNone/>
            </a:pPr>
            <a:r>
              <a:rPr lang="cs-CZ" dirty="0" smtClean="0"/>
              <a:t>b) provádí výběr archiválií ve skartačním řízení u </a:t>
            </a:r>
          </a:p>
          <a:p>
            <a:pPr marL="0" indent="0">
              <a:buNone/>
            </a:pPr>
            <a:r>
              <a:rPr lang="cs-CZ" dirty="0" smtClean="0"/>
              <a:t>1. původců uvedených v písmenu a),</a:t>
            </a:r>
          </a:p>
          <a:p>
            <a:pPr marL="0" indent="0">
              <a:buNone/>
            </a:pPr>
            <a:r>
              <a:rPr lang="cs-CZ" dirty="0" smtClean="0"/>
              <a:t>2. původců uvedených v písmenu c), kteří si zřídili soukromý archiv,</a:t>
            </a:r>
          </a:p>
          <a:p>
            <a:pPr marL="0" indent="0">
              <a:buNone/>
            </a:pPr>
            <a:r>
              <a:rPr lang="cs-CZ" dirty="0" smtClean="0"/>
              <a:t>3. původců uvedených v § 49 odst. 1 písm. c) bodech 13 až 15, kteří si zřídili soukromý archiv,</a:t>
            </a:r>
          </a:p>
          <a:p>
            <a:pPr marL="0" indent="0">
              <a:buNone/>
            </a:pPr>
            <a:r>
              <a:rPr lang="cs-CZ" dirty="0" smtClean="0"/>
              <a:t>4. vrcholných nebo obdobných orgánů původců uvedených v písmenu c), kteří požádají o výběr archiválií ve skartačním řízení,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508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 (Národní archiv)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 smtClean="0"/>
              <a:t>c) provádí výběr archiválií mimo skartační řízení u vrcholných nebo obdobných orgánů </a:t>
            </a:r>
          </a:p>
          <a:p>
            <a:pPr marL="0" indent="0">
              <a:buNone/>
            </a:pPr>
            <a:r>
              <a:rPr lang="cs-CZ" dirty="0" smtClean="0"/>
              <a:t>1. politických stran,</a:t>
            </a:r>
          </a:p>
          <a:p>
            <a:pPr marL="0" indent="0">
              <a:buNone/>
            </a:pPr>
            <a:r>
              <a:rPr lang="cs-CZ" dirty="0" smtClean="0"/>
              <a:t>2. politických hnutí,</a:t>
            </a:r>
          </a:p>
          <a:p>
            <a:pPr marL="0" indent="0">
              <a:buNone/>
            </a:pPr>
            <a:r>
              <a:rPr lang="cs-CZ" dirty="0" smtClean="0"/>
              <a:t>3. spolků,</a:t>
            </a:r>
          </a:p>
          <a:p>
            <a:pPr marL="0" indent="0">
              <a:buNone/>
            </a:pPr>
            <a:r>
              <a:rPr lang="cs-CZ" dirty="0" smtClean="0"/>
              <a:t>4. odborových organizací,</a:t>
            </a:r>
          </a:p>
          <a:p>
            <a:pPr marL="0" indent="0">
              <a:buNone/>
            </a:pPr>
            <a:r>
              <a:rPr lang="cs-CZ" dirty="0" smtClean="0"/>
              <a:t>5. organizací zaměstnavatelů,</a:t>
            </a:r>
          </a:p>
          <a:p>
            <a:pPr marL="0" indent="0">
              <a:buNone/>
            </a:pPr>
            <a:r>
              <a:rPr lang="cs-CZ" dirty="0" smtClean="0"/>
              <a:t>6. profesních komor,</a:t>
            </a:r>
          </a:p>
          <a:p>
            <a:pPr marL="0" indent="0">
              <a:buNone/>
            </a:pPr>
            <a:r>
              <a:rPr lang="cs-CZ" dirty="0" smtClean="0"/>
              <a:t>7. církví,</a:t>
            </a:r>
          </a:p>
          <a:p>
            <a:pPr marL="0" indent="0">
              <a:buNone/>
            </a:pPr>
            <a:r>
              <a:rPr lang="cs-CZ" dirty="0" smtClean="0"/>
              <a:t>8. náboženských společností,</a:t>
            </a:r>
          </a:p>
          <a:p>
            <a:pPr marL="0" indent="0">
              <a:buNone/>
            </a:pPr>
            <a:r>
              <a:rPr lang="cs-CZ" dirty="0" smtClean="0"/>
              <a:t>9. nadací,</a:t>
            </a:r>
          </a:p>
          <a:p>
            <a:pPr marL="0" indent="0">
              <a:buNone/>
            </a:pPr>
            <a:r>
              <a:rPr lang="cs-CZ" dirty="0" smtClean="0"/>
              <a:t>10. nadačních fondů,</a:t>
            </a:r>
          </a:p>
          <a:p>
            <a:pPr marL="0" indent="0">
              <a:buNone/>
            </a:pPr>
            <a:r>
              <a:rPr lang="cs-CZ" dirty="0" smtClean="0"/>
              <a:t>11. ústavů,</a:t>
            </a:r>
          </a:p>
          <a:p>
            <a:pPr marL="0" indent="0">
              <a:buNone/>
            </a:pPr>
            <a:r>
              <a:rPr lang="cs-CZ" dirty="0" smtClean="0"/>
              <a:t>12. obecně prospěšných společností,</a:t>
            </a:r>
          </a:p>
          <a:p>
            <a:pPr marL="0" indent="0">
              <a:buNone/>
            </a:pPr>
            <a:r>
              <a:rPr lang="cs-CZ" dirty="0" smtClean="0"/>
              <a:t>d) provádí výběr archiválií mimo skartační řízení u dokumentů nabídnutých České republice darem nebo ke koupi a u dokumentů nalezených nebo u dokumentů vlastníků, kteří o to požádají,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7758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 (Národní archiv)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e) rozhoduje o námitkách proti protokolu o provedeném skartačním řízení a protokolu o provedeném výběru archiválií mimo skartační řízení (§ 10 odst. 3 a § 12 odst. 3) podaných původcem nebo vlastníkem dokumentu, u kterého provádí výběr archiválií,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f) posuzuje protokoly o provedeném skartačním řízení a o provedeném výběru archiválií mimo skartační řízení specializovaných archivů organizačních složek státu s celostátní působností a jimi zřízených státních příspěvkových organizací a specializovaných archivů právnických osob zřízených zákonem s celostátní působností,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h) ukládá sankce podle tohoto zákona za správní delikty fyzickým a právnickým osobám, u nichž kontroluje výkon spisové služby a u nichž provádí výběr archiválií, včetně těch, které zřídily specializované archivy nebo soukromé archivy,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43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Obdobně jako NA mají povinnosti a práva stanoveny i ostatní veřejné archivy</a:t>
            </a:r>
          </a:p>
          <a:p>
            <a:endParaRPr lang="cs-CZ" dirty="0" smtClean="0"/>
          </a:p>
          <a:p>
            <a:r>
              <a:rPr lang="cs-CZ" dirty="0" smtClean="0"/>
              <a:t>§ 51</a:t>
            </a:r>
          </a:p>
          <a:p>
            <a:pPr marL="0" indent="0">
              <a:buNone/>
            </a:pPr>
            <a:r>
              <a:rPr lang="cs-CZ" dirty="0" smtClean="0"/>
              <a:t>(1) Organizační složky státu, bezpečnostní sbory, zpravodajské služby České republiky, státní příspěvkové organizace, státní podniky, vysoké školy, školy, Všeobecná zdravotní pojišťovna České republiky, veřejné výzkumné instituce s výjimkou těch, u kterých plní funkci zřizovatele Akademie věd České republiky, a právnické osoby zřízené zákonem mohou zřizovat specializované archivy.</a:t>
            </a:r>
          </a:p>
          <a:p>
            <a:endParaRPr lang="cs-CZ" dirty="0"/>
          </a:p>
          <a:p>
            <a:r>
              <a:rPr lang="cs-CZ" dirty="0" smtClean="0"/>
              <a:t>§ 52</a:t>
            </a:r>
          </a:p>
          <a:p>
            <a:pPr marL="0" indent="0">
              <a:buNone/>
            </a:pPr>
            <a:r>
              <a:rPr lang="cs-CZ" dirty="0" smtClean="0"/>
              <a:t>Specializovaný archiv</a:t>
            </a:r>
          </a:p>
          <a:p>
            <a:pPr marL="0" indent="0">
              <a:buNone/>
            </a:pPr>
            <a:r>
              <a:rPr lang="cs-CZ" dirty="0" smtClean="0"/>
              <a:t>a) s výjimkou Národního filmového archivu dohlíží na výkon spisové služby u svého zřizovatele a jím zřízených organizačních složek státu a státních příspěvkových organizací, dohlíží na činnost správního archivu svého zřizovatele, pokud ho má zřízen,</a:t>
            </a:r>
          </a:p>
          <a:p>
            <a:pPr marL="0" indent="0">
              <a:buNone/>
            </a:pPr>
            <a:r>
              <a:rPr lang="cs-CZ" dirty="0" smtClean="0"/>
              <a:t>b) provádí výběr archiválií ve skartačním řízení u původců, u nichž dohlíží na výkon spisové služby,</a:t>
            </a:r>
          </a:p>
          <a:p>
            <a:pPr marL="0" indent="0">
              <a:buNone/>
            </a:pPr>
            <a:r>
              <a:rPr lang="cs-CZ" dirty="0" smtClean="0"/>
              <a:t>c) provádí výběr archiválií mimo skartační řízení z dokumentů nabídnutých zřizovateli darem, ke koupi nebo do úschovy a z dokumentů vlastníků, kteří o to požádají, a s výjimkou Národního filmového archivu též výběr archiválií mimo skartační řízení u původců uvedených v písmenu a),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90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Předarchivní</a:t>
            </a:r>
            <a:r>
              <a:rPr lang="cs-CZ" dirty="0" smtClean="0"/>
              <a:t> péče – výběr archiválií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Veřejnoprávní a určení původci</a:t>
            </a:r>
          </a:p>
          <a:p>
            <a:endParaRPr lang="cs-CZ" dirty="0" smtClean="0"/>
          </a:p>
          <a:p>
            <a:r>
              <a:rPr lang="cs-CZ" dirty="0" smtClean="0"/>
              <a:t>§ 3</a:t>
            </a:r>
          </a:p>
          <a:p>
            <a:pPr marL="0" indent="0">
              <a:buNone/>
            </a:pPr>
            <a:r>
              <a:rPr lang="cs-CZ" dirty="0" smtClean="0"/>
              <a:t>(2) Povinnost uchovávat dokumenty a umožnit výběr archiválií mají za podmínek stanovených tímto zákonem také</a:t>
            </a:r>
          </a:p>
          <a:p>
            <a:pPr marL="0" indent="0">
              <a:buNone/>
            </a:pPr>
            <a:r>
              <a:rPr lang="cs-CZ" dirty="0" smtClean="0"/>
              <a:t>a) obchodní společnosti a družstva s výjimkou bytových družstev, pokud jde o dokumenty uvedené v příloze č. 1 k tomuto zákonu,</a:t>
            </a:r>
          </a:p>
          <a:p>
            <a:pPr marL="0" indent="0">
              <a:buNone/>
            </a:pPr>
            <a:r>
              <a:rPr lang="cs-CZ" dirty="0" smtClean="0"/>
              <a:t>b) politické strany, politická hnutí, spolky, odborové organizace, organizace zaměstnavatelů, církve a náboženské společnosti, profesní komory, nadace, nadační fondy, ústavy a obecně prospěšné společnosti,</a:t>
            </a:r>
          </a:p>
          <a:p>
            <a:pPr marL="0" indent="0">
              <a:buNone/>
            </a:pPr>
            <a:r>
              <a:rPr lang="cs-CZ" dirty="0" smtClean="0"/>
              <a:t>c) notáři, pokud jde o dokumenty uvedené v příloze č. 1 k tomuto zákonu,</a:t>
            </a:r>
          </a:p>
          <a:p>
            <a:pPr marL="0" indent="0">
              <a:buNone/>
            </a:pPr>
            <a:r>
              <a:rPr lang="cs-CZ" dirty="0" smtClean="0"/>
              <a:t>(dále jen „soukromoprávní původci“).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4421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1348</Words>
  <Application>Microsoft Office PowerPoint</Application>
  <PresentationFormat>Předvádění na obrazovce (4:3)</PresentationFormat>
  <Paragraphs>113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Předarchivní péče – základní pojmy</vt:lpstr>
      <vt:lpstr>Předarchivní péče - legislativa</vt:lpstr>
      <vt:lpstr>Předarchivní péče – výkon státní správy</vt:lpstr>
      <vt:lpstr>Předarchivní péče – výkon státní správy</vt:lpstr>
      <vt:lpstr>Předarchivní péče – výkon státní správy (Národní archiv)</vt:lpstr>
      <vt:lpstr>Předarchivní péče – výkon státní správy (Národní archiv)</vt:lpstr>
      <vt:lpstr>Předarchivní péče – výkon státní správy (Národní archiv)</vt:lpstr>
      <vt:lpstr>Předarchivní péče – výkon státní správy</vt:lpstr>
      <vt:lpstr>Předarchivní péče – výběr archiválií</vt:lpstr>
      <vt:lpstr>Předarchivní péče – výběr archiválií</vt:lpstr>
      <vt:lpstr>Předarchivní péče – výběr archiválií</vt:lpstr>
      <vt:lpstr>Předarchivní péče – výběr archiválií</vt:lpstr>
      <vt:lpstr>Předarchivní péče – výběr archiválií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Předarchivní péče – základní pojmy</dc:title>
  <dc:creator>Sejk Michal</dc:creator>
  <cp:lastModifiedBy>Sejk Michal</cp:lastModifiedBy>
  <cp:revision>5</cp:revision>
  <dcterms:created xsi:type="dcterms:W3CDTF">2015-10-29T07:57:51Z</dcterms:created>
  <dcterms:modified xsi:type="dcterms:W3CDTF">2015-10-29T08:34:44Z</dcterms:modified>
</cp:coreProperties>
</file>