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3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9" r:id="rId11"/>
    <p:sldId id="264" r:id="rId12"/>
    <p:sldId id="266" r:id="rId13"/>
    <p:sldId id="277" r:id="rId14"/>
    <p:sldId id="272" r:id="rId15"/>
    <p:sldId id="267" r:id="rId16"/>
    <p:sldId id="265" r:id="rId17"/>
    <p:sldId id="268" r:id="rId18"/>
    <p:sldId id="276" r:id="rId19"/>
    <p:sldId id="275" r:id="rId20"/>
    <p:sldId id="27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4576" autoAdjust="0"/>
  </p:normalViewPr>
  <p:slideViewPr>
    <p:cSldViewPr>
      <p:cViewPr varScale="1">
        <p:scale>
          <a:sx n="79" d="100"/>
          <a:sy n="79" d="100"/>
        </p:scale>
        <p:origin x="10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2211D-3E67-46AF-9ED6-C9A8C21B4D4D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1FCB-3904-492E-9987-CC64D3722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60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Paul </a:t>
            </a:r>
            <a:r>
              <a:rPr lang="cs-CZ" dirty="0" err="1" smtClean="0"/>
              <a:t>Davies</a:t>
            </a:r>
            <a:r>
              <a:rPr lang="cs-CZ" dirty="0" smtClean="0"/>
              <a:t>. Poslední tři minuty.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Úvahy o konečném osudu vesmíru, Archa, 1994.</a:t>
            </a: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1FCB-3904-492E-9987-CC64D37226B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978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http://hp.ujf.cas.cz/~wagner/popclan/vakuum/vakuum.html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81FCB-3904-492E-9987-CC64D37226B5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280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0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68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77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793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14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42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45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00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82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804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19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AD4CC-BCEA-4C2A-9808-3A7A6B9BC1E0}" type="datetimeFigureOut">
              <a:rPr lang="cs-CZ" smtClean="0"/>
              <a:t>10. 11. 2014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EDE3A-104A-4E1F-BBC3-BAC13BB2BA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14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phil.muni.cz/~jokr/media/cern-black-hole.flv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il.muni.cz/~jokr/fak/031d.html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hyperlink" Target="http://www.phil.muni.cz/~jokr/fak/031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il.muni.cz/~jokr/fak/031c.html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://www.phil.muni.cz/~jokr/fak/031b.html" TargetMode="Externa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 smtClean="0"/>
              <a:t>Vesmír v koncích</a:t>
            </a:r>
            <a:endParaRPr lang="cs-CZ" sz="8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12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Konce vesmíru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Tepelná smrt podle termodynamiky 19. století</a:t>
            </a:r>
          </a:p>
          <a:p>
            <a:r>
              <a:rPr lang="cs-CZ" dirty="0" smtClean="0"/>
              <a:t>„Tepelná“ smrt podle kvantové fyziky</a:t>
            </a:r>
          </a:p>
          <a:p>
            <a:r>
              <a:rPr lang="cs-CZ" dirty="0"/>
              <a:t>Odkládání </a:t>
            </a:r>
            <a:r>
              <a:rPr lang="cs-CZ" dirty="0" smtClean="0"/>
              <a:t>konce ve standardním (relativistickém) modelu</a:t>
            </a:r>
            <a:endParaRPr lang="cs-CZ" dirty="0"/>
          </a:p>
          <a:p>
            <a:r>
              <a:rPr lang="cs-CZ" dirty="0" smtClean="0"/>
              <a:t>Big </a:t>
            </a:r>
            <a:r>
              <a:rPr lang="cs-CZ" dirty="0" err="1" smtClean="0"/>
              <a:t>Rip</a:t>
            </a:r>
            <a:r>
              <a:rPr lang="cs-CZ" dirty="0" smtClean="0"/>
              <a:t> – smrt podle inflačního modelu</a:t>
            </a:r>
          </a:p>
          <a:p>
            <a:r>
              <a:rPr lang="cs-CZ" dirty="0" smtClean="0"/>
              <a:t>Vakuová </a:t>
            </a:r>
            <a:r>
              <a:rPr lang="cs-CZ" dirty="0"/>
              <a:t>smrt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009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Cyklický vesmír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267097" y="5734595"/>
            <a:ext cx="71933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1267097" y="2204864"/>
            <a:ext cx="0" cy="352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267097" y="2426985"/>
            <a:ext cx="360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R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57493" y="504323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t</a:t>
            </a:r>
            <a:endParaRPr lang="cs-CZ" sz="4000" dirty="0"/>
          </a:p>
        </p:txBody>
      </p:sp>
      <p:sp>
        <p:nvSpPr>
          <p:cNvPr id="11" name="Volný tvar 10"/>
          <p:cNvSpPr/>
          <p:nvPr/>
        </p:nvSpPr>
        <p:spPr>
          <a:xfrm>
            <a:off x="1280160" y="4808073"/>
            <a:ext cx="2299063" cy="926521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3595085" y="4808072"/>
            <a:ext cx="2299063" cy="926521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5902465" y="4808071"/>
            <a:ext cx="2299063" cy="926521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757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Cyklický vesmír + termodynamika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0546"/>
            <a:ext cx="8424936" cy="4976765"/>
          </a:xfrm>
        </p:spPr>
        <p:txBody>
          <a:bodyPr/>
          <a:lstStyle/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267097" y="5734595"/>
            <a:ext cx="71933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1267097" y="2204864"/>
            <a:ext cx="0" cy="352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267097" y="2426985"/>
            <a:ext cx="360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R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57493" y="504323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t</a:t>
            </a:r>
            <a:endParaRPr lang="cs-CZ" sz="4000" dirty="0"/>
          </a:p>
        </p:txBody>
      </p:sp>
      <p:sp>
        <p:nvSpPr>
          <p:cNvPr id="11" name="Volný tvar 10"/>
          <p:cNvSpPr/>
          <p:nvPr/>
        </p:nvSpPr>
        <p:spPr>
          <a:xfrm>
            <a:off x="1280161" y="5271333"/>
            <a:ext cx="1059592" cy="463261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3995936" y="4799413"/>
            <a:ext cx="2299063" cy="926521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2339752" y="5157192"/>
            <a:ext cx="1674438" cy="568743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6322423" y="4221088"/>
            <a:ext cx="3362145" cy="1504845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27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Cyklický vesmír + termodynamika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0546"/>
            <a:ext cx="8424936" cy="4976765"/>
          </a:xfrm>
        </p:spPr>
        <p:txBody>
          <a:bodyPr/>
          <a:lstStyle/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1267097" y="5734595"/>
            <a:ext cx="71933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 flipV="1">
            <a:off x="1267097" y="2204864"/>
            <a:ext cx="0" cy="352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267097" y="2426985"/>
            <a:ext cx="360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R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7357493" y="504323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t</a:t>
            </a:r>
            <a:endParaRPr lang="cs-CZ" sz="4000" dirty="0"/>
          </a:p>
        </p:txBody>
      </p:sp>
      <p:sp>
        <p:nvSpPr>
          <p:cNvPr id="11" name="Volný tvar 10"/>
          <p:cNvSpPr/>
          <p:nvPr/>
        </p:nvSpPr>
        <p:spPr>
          <a:xfrm>
            <a:off x="2165997" y="5489973"/>
            <a:ext cx="576065" cy="235960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3995936" y="4799413"/>
            <a:ext cx="2299063" cy="926521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2771800" y="5271333"/>
            <a:ext cx="1242390" cy="454602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6322423" y="4221088"/>
            <a:ext cx="3362145" cy="1504845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1763688" y="5607953"/>
            <a:ext cx="439515" cy="117980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olný tvar 15"/>
          <p:cNvSpPr/>
          <p:nvPr/>
        </p:nvSpPr>
        <p:spPr>
          <a:xfrm>
            <a:off x="1339703" y="5666943"/>
            <a:ext cx="423985" cy="53794"/>
          </a:xfrm>
          <a:custGeom>
            <a:avLst/>
            <a:gdLst>
              <a:gd name="connsiteX0" fmla="*/ 0 w 2299063"/>
              <a:gd name="connsiteY0" fmla="*/ 926521 h 926521"/>
              <a:gd name="connsiteX1" fmla="*/ 222069 w 2299063"/>
              <a:gd name="connsiteY1" fmla="*/ 613013 h 926521"/>
              <a:gd name="connsiteX2" fmla="*/ 561703 w 2299063"/>
              <a:gd name="connsiteY2" fmla="*/ 260316 h 926521"/>
              <a:gd name="connsiteX3" fmla="*/ 888274 w 2299063"/>
              <a:gd name="connsiteY3" fmla="*/ 51310 h 926521"/>
              <a:gd name="connsiteX4" fmla="*/ 1306286 w 2299063"/>
              <a:gd name="connsiteY4" fmla="*/ 25184 h 926521"/>
              <a:gd name="connsiteX5" fmla="*/ 1789611 w 2299063"/>
              <a:gd name="connsiteY5" fmla="*/ 364818 h 926521"/>
              <a:gd name="connsiteX6" fmla="*/ 2076994 w 2299063"/>
              <a:gd name="connsiteY6" fmla="*/ 678327 h 926521"/>
              <a:gd name="connsiteX7" fmla="*/ 2299063 w 2299063"/>
              <a:gd name="connsiteY7" fmla="*/ 913458 h 926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99063" h="926521">
                <a:moveTo>
                  <a:pt x="0" y="926521"/>
                </a:moveTo>
                <a:cubicBezTo>
                  <a:pt x="64226" y="825284"/>
                  <a:pt x="128452" y="724047"/>
                  <a:pt x="222069" y="613013"/>
                </a:cubicBezTo>
                <a:cubicBezTo>
                  <a:pt x="315686" y="501979"/>
                  <a:pt x="450669" y="353933"/>
                  <a:pt x="561703" y="260316"/>
                </a:cubicBezTo>
                <a:cubicBezTo>
                  <a:pt x="672737" y="166699"/>
                  <a:pt x="764177" y="90499"/>
                  <a:pt x="888274" y="51310"/>
                </a:cubicBezTo>
                <a:cubicBezTo>
                  <a:pt x="1012371" y="12121"/>
                  <a:pt x="1156063" y="-27067"/>
                  <a:pt x="1306286" y="25184"/>
                </a:cubicBezTo>
                <a:cubicBezTo>
                  <a:pt x="1456509" y="77435"/>
                  <a:pt x="1661160" y="255961"/>
                  <a:pt x="1789611" y="364818"/>
                </a:cubicBezTo>
                <a:cubicBezTo>
                  <a:pt x="1918062" y="473675"/>
                  <a:pt x="1992085" y="586887"/>
                  <a:pt x="2076994" y="678327"/>
                </a:cubicBezTo>
                <a:cubicBezTo>
                  <a:pt x="2161903" y="769767"/>
                  <a:pt x="2290354" y="917812"/>
                  <a:pt x="2299063" y="91345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21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2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Big </a:t>
            </a:r>
            <a:r>
              <a:rPr lang="cs-CZ" b="1" dirty="0" err="1" smtClean="0"/>
              <a:t>Rip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Otázka tempa rozpínání vesmíru</a:t>
            </a:r>
          </a:p>
          <a:p>
            <a:r>
              <a:rPr lang="cs-CZ" dirty="0" smtClean="0"/>
              <a:t>Kosmologický člen – statický vesmír</a:t>
            </a:r>
          </a:p>
          <a:p>
            <a:r>
              <a:rPr lang="cs-CZ" dirty="0" smtClean="0"/>
              <a:t>Standardní model – zpomalování</a:t>
            </a:r>
          </a:p>
          <a:p>
            <a:r>
              <a:rPr lang="cs-CZ" dirty="0" smtClean="0"/>
              <a:t>Inflační modely – konstantní zrychlení</a:t>
            </a:r>
          </a:p>
          <a:p>
            <a:pPr marL="457200" lvl="1" indent="0">
              <a:buNone/>
            </a:pPr>
            <a:r>
              <a:rPr lang="cs-CZ" dirty="0" smtClean="0"/>
              <a:t>(rozpínaní pouze velkých </a:t>
            </a:r>
            <a:r>
              <a:rPr lang="cs-CZ" dirty="0" smtClean="0"/>
              <a:t>struktur)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Temná hmota, energie – růst zrychlení?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10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je bit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Existence redukovaná na zpracování informace</a:t>
            </a:r>
          </a:p>
          <a:p>
            <a:pPr lvl="1"/>
            <a:r>
              <a:rPr lang="cs-CZ" dirty="0" smtClean="0"/>
              <a:t>anglický empirismus </a:t>
            </a:r>
          </a:p>
          <a:p>
            <a:pPr lvl="2"/>
            <a:r>
              <a:rPr lang="cs-CZ" dirty="0" smtClean="0"/>
              <a:t>primární a sekundární kvality – J. Locke</a:t>
            </a:r>
          </a:p>
          <a:p>
            <a:pPr lvl="2"/>
            <a:r>
              <a:rPr lang="cs-CZ" dirty="0" smtClean="0"/>
              <a:t>princip ontologické úspornosti (Být je být vnímán) –  G. </a:t>
            </a:r>
            <a:r>
              <a:rPr lang="cs-CZ" dirty="0" err="1" smtClean="0"/>
              <a:t>Berkley</a:t>
            </a:r>
            <a:endParaRPr lang="cs-CZ" dirty="0" smtClean="0"/>
          </a:p>
          <a:p>
            <a:pPr lvl="1"/>
            <a:r>
              <a:rPr lang="cs-CZ" dirty="0" smtClean="0"/>
              <a:t>Existence a informace</a:t>
            </a:r>
          </a:p>
          <a:p>
            <a:pPr lvl="2"/>
            <a:r>
              <a:rPr lang="cs-CZ" dirty="0" smtClean="0"/>
              <a:t>teleporty</a:t>
            </a:r>
          </a:p>
          <a:p>
            <a:pPr lvl="2"/>
            <a:r>
              <a:rPr lang="cs-CZ" dirty="0" smtClean="0"/>
              <a:t>P. K. </a:t>
            </a:r>
            <a:r>
              <a:rPr lang="cs-CZ" dirty="0" err="1" smtClean="0"/>
              <a:t>Dick</a:t>
            </a:r>
            <a:r>
              <a:rPr lang="cs-CZ" dirty="0" smtClean="0"/>
              <a:t>: </a:t>
            </a:r>
            <a:r>
              <a:rPr lang="cs-CZ" dirty="0" err="1" smtClean="0"/>
              <a:t>Ubik</a:t>
            </a:r>
            <a:endParaRPr lang="cs-CZ" dirty="0" smtClean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46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 na pomalo</a:t>
            </a:r>
            <a:r>
              <a:rPr lang="cs-CZ" b="1" baseline="30000" dirty="0" smtClean="0"/>
              <a:t>1)</a:t>
            </a:r>
            <a:endParaRPr lang="cs-CZ" b="1" baseline="30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Volný tvar 3"/>
          <p:cNvSpPr/>
          <p:nvPr/>
        </p:nvSpPr>
        <p:spPr>
          <a:xfrm>
            <a:off x="1267097" y="3789041"/>
            <a:ext cx="2152775" cy="1945554"/>
          </a:xfrm>
          <a:custGeom>
            <a:avLst/>
            <a:gdLst>
              <a:gd name="connsiteX0" fmla="*/ 0 w 1750423"/>
              <a:gd name="connsiteY0" fmla="*/ 1267097 h 1267097"/>
              <a:gd name="connsiteX1" fmla="*/ 365760 w 1750423"/>
              <a:gd name="connsiteY1" fmla="*/ 809897 h 1267097"/>
              <a:gd name="connsiteX2" fmla="*/ 666206 w 1750423"/>
              <a:gd name="connsiteY2" fmla="*/ 496389 h 1267097"/>
              <a:gd name="connsiteX3" fmla="*/ 1031966 w 1750423"/>
              <a:gd name="connsiteY3" fmla="*/ 222069 h 1267097"/>
              <a:gd name="connsiteX4" fmla="*/ 1384663 w 1750423"/>
              <a:gd name="connsiteY4" fmla="*/ 78377 h 1267097"/>
              <a:gd name="connsiteX5" fmla="*/ 1750423 w 1750423"/>
              <a:gd name="connsiteY5" fmla="*/ 0 h 1267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0423" h="1267097">
                <a:moveTo>
                  <a:pt x="0" y="1267097"/>
                </a:moveTo>
                <a:cubicBezTo>
                  <a:pt x="127363" y="1102722"/>
                  <a:pt x="254726" y="938348"/>
                  <a:pt x="365760" y="809897"/>
                </a:cubicBezTo>
                <a:cubicBezTo>
                  <a:pt x="476794" y="681446"/>
                  <a:pt x="555172" y="594360"/>
                  <a:pt x="666206" y="496389"/>
                </a:cubicBezTo>
                <a:cubicBezTo>
                  <a:pt x="777240" y="398418"/>
                  <a:pt x="912223" y="291738"/>
                  <a:pt x="1031966" y="222069"/>
                </a:cubicBezTo>
                <a:cubicBezTo>
                  <a:pt x="1151709" y="152400"/>
                  <a:pt x="1264920" y="115388"/>
                  <a:pt x="1384663" y="78377"/>
                </a:cubicBezTo>
                <a:cubicBezTo>
                  <a:pt x="1504406" y="41365"/>
                  <a:pt x="1650275" y="28303"/>
                  <a:pt x="1750423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>
            <a:stCxn id="4" idx="0"/>
          </p:cNvCxnSpPr>
          <p:nvPr/>
        </p:nvCxnSpPr>
        <p:spPr>
          <a:xfrm>
            <a:off x="1267097" y="5734595"/>
            <a:ext cx="71933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>
            <a:stCxn id="4" idx="0"/>
          </p:cNvCxnSpPr>
          <p:nvPr/>
        </p:nvCxnSpPr>
        <p:spPr>
          <a:xfrm flipV="1">
            <a:off x="1267097" y="2204864"/>
            <a:ext cx="0" cy="352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Volný tvar 6"/>
          <p:cNvSpPr/>
          <p:nvPr/>
        </p:nvSpPr>
        <p:spPr>
          <a:xfrm>
            <a:off x="3419870" y="2276873"/>
            <a:ext cx="5040561" cy="1512168"/>
          </a:xfrm>
          <a:custGeom>
            <a:avLst/>
            <a:gdLst>
              <a:gd name="connsiteX0" fmla="*/ 0 w 3252652"/>
              <a:gd name="connsiteY0" fmla="*/ 561703 h 561703"/>
              <a:gd name="connsiteX1" fmla="*/ 1018903 w 3252652"/>
              <a:gd name="connsiteY1" fmla="*/ 378823 h 561703"/>
              <a:gd name="connsiteX2" fmla="*/ 2142309 w 3252652"/>
              <a:gd name="connsiteY2" fmla="*/ 182880 h 561703"/>
              <a:gd name="connsiteX3" fmla="*/ 3252652 w 3252652"/>
              <a:gd name="connsiteY3" fmla="*/ 0 h 561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2652" h="561703">
                <a:moveTo>
                  <a:pt x="0" y="561703"/>
                </a:moveTo>
                <a:lnTo>
                  <a:pt x="1018903" y="378823"/>
                </a:lnTo>
                <a:lnTo>
                  <a:pt x="2142309" y="182880"/>
                </a:lnTo>
                <a:lnTo>
                  <a:pt x="3252652" y="0"/>
                </a:ln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187625" y="5661249"/>
            <a:ext cx="144016" cy="119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98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3 -0.01273 C 0.00938 -0.01459 0.01129 -0.01621 0.01337 -0.01806 C 0.01424 -0.01875 0.01372 -0.02084 0.01441 -0.02199 C 0.01511 -0.02315 0.01632 -0.02384 0.01736 -0.02477 C 0.02066 -0.03148 0.02118 -0.03079 0.0224 -0.03681 C 0.02275 -0.0382 0.02379 -0.04607 0.02431 -0.04746 C 0.02535 -0.05023 0.02605 -0.05417 0.0283 -0.05533 C 0.03247 -0.05718 0.03039 -0.05602 0.03438 -0.05926 C 0.03577 -0.06806 0.03698 -0.06273 0.04028 -0.07014 C 0.04289 -0.08357 0.04341 -0.09028 0.05434 -0.09398 C 0.05556 -0.09861 0.0573 -0.10209 0.05938 -0.10602 C 0.06025 -0.11597 0.05955 -0.11829 0.06441 -0.12477 C 0.06546 -0.13148 0.06667 -0.13195 0.07136 -0.13403 C 0.07414 -0.13959 0.07431 -0.14514 0.07934 -0.14746 C 0.08143 -0.15834 0.08959 -0.16783 0.09636 -0.17408 C 0.09861 -0.17894 0.10087 -0.17894 0.10434 -0.18195 C 0.10677 -0.19167 0.1033 -0.18172 0.10834 -0.18727 C 0.10921 -0.1882 0.10938 -0.19028 0.11025 -0.19144 C 0.11111 -0.19259 0.11233 -0.19306 0.11337 -0.19398 C 0.11476 -0.19931 0.1165 -0.20023 0.12032 -0.20209 C 0.12379 -0.21111 0.13403 -0.21783 0.14132 -0.2206 C 0.14202 -0.22199 0.14236 -0.22384 0.14341 -0.22477 C 0.14427 -0.2257 0.14566 -0.225 0.14636 -0.22593 C 0.14931 -0.22986 0.14757 -0.2382 0.15139 -0.24213 C 0.15434 -0.24514 0.15868 -0.24375 0.16233 -0.24468 C 0.16511 -0.24537 0.17032 -0.24746 0.17032 -0.24746 C 0.17361 -0.25394 0.17934 -0.25672 0.18438 -0.26065 C 0.18768 -0.26759 0.19462 -0.2669 0.20035 -0.26875 C 0.2125 -0.27246 0.22379 -0.27755 0.23629 -0.2794 C 0.24271 -0.28172 0.24844 -0.28565 0.25434 -0.28866 C 0.26511 -0.29398 0.27639 -0.29838 0.28733 -0.30347 C 0.28959 -0.30463 0.29098 -0.3081 0.29341 -0.3088 C 0.3 -0.31065 0.30382 -0.31181 0.31129 -0.31273 C 0.32118 -0.31551 0.32118 -0.31783 0.33334 -0.31945 C 0.33629 -0.3206 0.34236 -0.32338 0.34236 -0.32338 C 0.34775 -0.32871 0.35382 -0.33079 0.36025 -0.33264 C 0.36355 -0.33357 0.37032 -0.33542 0.37032 -0.33542 C 0.37361 -0.3382 0.39254 -0.34931 0.39636 -0.35 C 0.40174 -0.35116 0.40695 -0.35185 0.41233 -0.35278 C 0.41441 -0.35324 0.41823 -0.35394 0.41823 -0.35394 C 0.42934 -0.35903 0.43993 -0.36505 0.45139 -0.36736 C 0.45677 -0.37246 0.46268 -0.37246 0.46927 -0.37408 C 0.48039 -0.37685 0.49046 -0.38334 0.50139 -0.38727 C 0.51337 -0.39792 0.525 -0.39815 0.53941 -0.39931 C 0.55261 -0.40394 0.53525 -0.39722 0.54636 -0.40347 C 0.55486 -0.40834 0.56528 -0.40834 0.57431 -0.41134 C 0.57743 -0.41435 0.57865 -0.41759 0.5823 -0.41945 C 0.59254 -0.4331 0.59601 -0.42639 0.61632 -0.42732 C 0.62118 -0.42963 0.62639 -0.43241 0.63125 -0.43403 C 0.63611 -0.43843 0.63941 -0.44167 0.64532 -0.44329 C 0.65087 -0.44838 0.66528 -0.45185 0.6724 -0.45394 C 0.67761 -0.46134 0.6823 -0.45972 0.69028 -0.46065 C 0.70191 -0.46459 0.71268 -0.47153 0.72431 -0.47547 C 0.73559 -0.48519 0.74566 -0.48009 0.76129 -0.48079 C 0.77223 -0.48287 0.76355 -0.47986 0.77032 -0.48472 C 0.77118 -0.48542 0.77327 -0.48611 0.77327 -0.48611 " pathEditMode="relative" ptsTypes="fffffffffffffffffffffffffffffffffffffffffffffffffffffffA">
                                      <p:cBhvr>
                                        <p:cTn id="11" dur="3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Život na </a:t>
            </a:r>
            <a:r>
              <a:rPr lang="cs-CZ" b="1" dirty="0" err="1" smtClean="0"/>
              <a:t>rychlo</a:t>
            </a:r>
            <a:endParaRPr lang="cs-CZ" b="1" dirty="0"/>
          </a:p>
        </p:txBody>
      </p:sp>
      <p:sp>
        <p:nvSpPr>
          <p:cNvPr id="4" name="Ovál 3"/>
          <p:cNvSpPr/>
          <p:nvPr/>
        </p:nvSpPr>
        <p:spPr>
          <a:xfrm>
            <a:off x="1228297" y="562434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267097" y="5734595"/>
            <a:ext cx="71933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1267097" y="2204865"/>
            <a:ext cx="0" cy="35297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Volný tvar 9"/>
          <p:cNvSpPr/>
          <p:nvPr/>
        </p:nvSpPr>
        <p:spPr>
          <a:xfrm>
            <a:off x="1281336" y="2883426"/>
            <a:ext cx="6555036" cy="2851169"/>
          </a:xfrm>
          <a:custGeom>
            <a:avLst/>
            <a:gdLst>
              <a:gd name="connsiteX0" fmla="*/ 0 w 6555036"/>
              <a:gd name="connsiteY0" fmla="*/ 2851169 h 2851169"/>
              <a:gd name="connsiteX1" fmla="*/ 1994053 w 6555036"/>
              <a:gd name="connsiteY1" fmla="*/ 449492 h 2851169"/>
              <a:gd name="connsiteX2" fmla="*/ 3536414 w 6555036"/>
              <a:gd name="connsiteY2" fmla="*/ 8817 h 2851169"/>
              <a:gd name="connsiteX3" fmla="*/ 4693185 w 6555036"/>
              <a:gd name="connsiteY3" fmla="*/ 592711 h 2851169"/>
              <a:gd name="connsiteX4" fmla="*/ 6555036 w 6555036"/>
              <a:gd name="connsiteY4" fmla="*/ 2763034 h 285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5036" h="2851169">
                <a:moveTo>
                  <a:pt x="0" y="2851169"/>
                </a:moveTo>
                <a:cubicBezTo>
                  <a:pt x="702325" y="1887193"/>
                  <a:pt x="1404651" y="923217"/>
                  <a:pt x="1994053" y="449492"/>
                </a:cubicBezTo>
                <a:cubicBezTo>
                  <a:pt x="2583455" y="-24233"/>
                  <a:pt x="3086559" y="-15053"/>
                  <a:pt x="3536414" y="8817"/>
                </a:cubicBezTo>
                <a:cubicBezTo>
                  <a:pt x="3986269" y="32687"/>
                  <a:pt x="4190081" y="133675"/>
                  <a:pt x="4693185" y="592711"/>
                </a:cubicBezTo>
                <a:cubicBezTo>
                  <a:pt x="5196289" y="1051747"/>
                  <a:pt x="5875662" y="1907390"/>
                  <a:pt x="6555036" y="276303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898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8.18876E-7 L 0.1908 -0.30835 C 0.2309 -0.37798 0.29062 -0.4143 0.35295 -0.4143 C 0.4243 -0.4143 0.48107 -0.37798 0.52118 -0.30835 L 0.71215 8.18876E-7 " pathEditMode="relative" rAng="0" ptsTypes="FffFF">
                                      <p:cBhvr>
                                        <p:cTn id="6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608" y="-207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1.webgarden.name/images/media1:4a6d949407374.jpg/The%20new%20neverending%20story_Nov%C3%BD%20nekone%C4%8Dn%C3%BD%20p%C5%99%C3%ADb%C4%9Bh__Nothingness%20%20strikes_Nicota%20%C3%BAto%C4%8D%C3%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73" y="476672"/>
            <a:ext cx="7610475" cy="5067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2051720" y="5229200"/>
            <a:ext cx="4896544" cy="314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 descr="http://www.baronbarometer.com/wp-content/uploads/2011/05/rockbit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830" y="482421"/>
            <a:ext cx="5118323" cy="520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neverendingstory.com/images/Image099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992" y="476672"/>
            <a:ext cx="6858000" cy="519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40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Vakuová smrt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Typy vakua</a:t>
            </a:r>
          </a:p>
          <a:p>
            <a:pPr lvl="1"/>
            <a:r>
              <a:rPr lang="cs-CZ" dirty="0" smtClean="0"/>
              <a:t>Typy fyzikálních interakcí </a:t>
            </a:r>
            <a:r>
              <a:rPr lang="cs-CZ" dirty="0" smtClean="0">
                <a:sym typeface="Wingdings" pitchFamily="2" charset="2"/>
              </a:rPr>
              <a:t> typy vakua</a:t>
            </a:r>
          </a:p>
          <a:p>
            <a:pPr lvl="2"/>
            <a:r>
              <a:rPr lang="cs-CZ" b="1" dirty="0" smtClean="0">
                <a:sym typeface="Wingdings" pitchFamily="2" charset="2"/>
              </a:rPr>
              <a:t>(G)ESS</a:t>
            </a:r>
            <a:r>
              <a:rPr lang="cs-CZ" dirty="0" smtClean="0">
                <a:sym typeface="Wingdings" pitchFamily="2" charset="2"/>
              </a:rPr>
              <a:t> silná (jádro), slabá (lehké částice), </a:t>
            </a:r>
            <a:r>
              <a:rPr lang="cs-CZ" dirty="0" err="1" smtClean="0">
                <a:sym typeface="Wingdings" pitchFamily="2" charset="2"/>
              </a:rPr>
              <a:t>elmgnetická</a:t>
            </a:r>
            <a:r>
              <a:rPr lang="cs-CZ" dirty="0" smtClean="0">
                <a:sym typeface="Wingdings" pitchFamily="2" charset="2"/>
              </a:rPr>
              <a:t> (elektrony) = různě silné interakce  (ne-symetrické) nejslabší vakuum</a:t>
            </a:r>
          </a:p>
          <a:p>
            <a:pPr lvl="2"/>
            <a:r>
              <a:rPr lang="cs-CZ" b="1" dirty="0" smtClean="0">
                <a:sym typeface="Wingdings" pitchFamily="2" charset="2"/>
              </a:rPr>
              <a:t>ES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elektroslabá+silná</a:t>
            </a:r>
            <a:r>
              <a:rPr lang="cs-CZ" dirty="0" smtClean="0">
                <a:sym typeface="Wingdings" pitchFamily="2" charset="2"/>
              </a:rPr>
              <a:t>  elektroslabé vakuum (symetričtější), silnější </a:t>
            </a:r>
          </a:p>
          <a:p>
            <a:pPr lvl="2"/>
            <a:r>
              <a:rPr lang="cs-CZ" b="1" dirty="0" smtClean="0">
                <a:sym typeface="Wingdings" pitchFamily="2" charset="2"/>
              </a:rPr>
              <a:t>S</a:t>
            </a:r>
            <a:r>
              <a:rPr lang="cs-CZ" dirty="0" smtClean="0">
                <a:sym typeface="Wingdings" pitchFamily="2" charset="2"/>
              </a:rPr>
              <a:t> sjednocení 3 interakcí  symetrické vakuum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 Existuje vakuum méně energetické než ESS?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Typologie konců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47500" lnSpcReduction="20000"/>
          </a:bodyPr>
          <a:lstStyle/>
          <a:p>
            <a:r>
              <a:rPr lang="cs-CZ" sz="2900" dirty="0"/>
              <a:t>Civilizační</a:t>
            </a:r>
          </a:p>
          <a:p>
            <a:pPr lvl="1"/>
            <a:r>
              <a:rPr lang="cs-CZ" sz="2900" dirty="0"/>
              <a:t>Pozemský </a:t>
            </a:r>
          </a:p>
          <a:p>
            <a:pPr lvl="2"/>
            <a:r>
              <a:rPr lang="cs-CZ" sz="2900" dirty="0"/>
              <a:t>Konec lidstva (pokračování v nástupcích, UI, zcela jiný druh)</a:t>
            </a:r>
          </a:p>
          <a:p>
            <a:pPr lvl="2"/>
            <a:r>
              <a:rPr lang="cs-CZ" sz="2900" dirty="0"/>
              <a:t>Konec civilizace </a:t>
            </a:r>
          </a:p>
          <a:p>
            <a:pPr lvl="2"/>
            <a:r>
              <a:rPr lang="cs-CZ" sz="2900" dirty="0"/>
              <a:t>Konec planety</a:t>
            </a:r>
          </a:p>
          <a:p>
            <a:pPr lvl="1"/>
            <a:r>
              <a:rPr lang="cs-CZ" sz="2900" dirty="0"/>
              <a:t>Mimozemský</a:t>
            </a:r>
          </a:p>
          <a:p>
            <a:pPr lvl="2"/>
            <a:r>
              <a:rPr lang="cs-CZ" sz="2900" dirty="0"/>
              <a:t>Nezvládnutý kulturní šok</a:t>
            </a:r>
          </a:p>
          <a:p>
            <a:pPr lvl="2"/>
            <a:r>
              <a:rPr lang="cs-CZ" sz="2900" dirty="0"/>
              <a:t>Vyhlazení, sežrání</a:t>
            </a:r>
          </a:p>
          <a:p>
            <a:pPr lvl="2"/>
            <a:r>
              <a:rPr lang="cs-CZ" sz="2900" dirty="0"/>
              <a:t>Podřízení</a:t>
            </a:r>
          </a:p>
          <a:p>
            <a:r>
              <a:rPr lang="cs-CZ" sz="2900" dirty="0"/>
              <a:t>Ekosystémový, planetární (ekologický, biologický, klimatologický, geologický)</a:t>
            </a:r>
          </a:p>
          <a:p>
            <a:pPr lvl="1"/>
            <a:r>
              <a:rPr lang="cs-CZ" sz="2900" dirty="0"/>
              <a:t>Přirozené vyčerpání možností biologické druhu homo (pouze konec člověka)</a:t>
            </a:r>
          </a:p>
          <a:p>
            <a:pPr lvl="1"/>
            <a:r>
              <a:rPr lang="cs-CZ" sz="2900" dirty="0"/>
              <a:t>Biologická, klimatologická, geologická katastrofa (ve spojení s civilizačními či astronomickými příčinami)</a:t>
            </a:r>
          </a:p>
          <a:p>
            <a:pPr lvl="1"/>
            <a:r>
              <a:rPr lang="cs-CZ" sz="2900" dirty="0"/>
              <a:t>Katastrofální úspěch biologické konkurence (opět pouze konec člověka)</a:t>
            </a:r>
          </a:p>
          <a:p>
            <a:r>
              <a:rPr lang="cs-CZ" sz="2900" dirty="0"/>
              <a:t>Astronomický </a:t>
            </a:r>
          </a:p>
          <a:p>
            <a:pPr lvl="1"/>
            <a:r>
              <a:rPr lang="cs-CZ" sz="2900" dirty="0"/>
              <a:t>Regulérní (závislost na vývoji mateřské hvězdy)</a:t>
            </a:r>
          </a:p>
          <a:p>
            <a:pPr lvl="1"/>
            <a:r>
              <a:rPr lang="cs-CZ" sz="2900" dirty="0"/>
              <a:t>Katastrofický (srážka s jiným tělesem)</a:t>
            </a:r>
          </a:p>
          <a:p>
            <a:pPr lvl="1"/>
            <a:r>
              <a:rPr lang="cs-CZ" sz="2900" dirty="0"/>
              <a:t>(R)evoluční – gravitační (záření…) ovlivnění SS </a:t>
            </a:r>
            <a:r>
              <a:rPr lang="cs-CZ" sz="2900" dirty="0" err="1"/>
              <a:t>extrasolárním</a:t>
            </a:r>
            <a:r>
              <a:rPr lang="cs-CZ" sz="2900" dirty="0"/>
              <a:t> systémem</a:t>
            </a:r>
          </a:p>
          <a:p>
            <a:r>
              <a:rPr lang="cs-CZ" sz="2900" dirty="0" smtClean="0"/>
              <a:t>Kosmologický </a:t>
            </a:r>
            <a:r>
              <a:rPr lang="cs-CZ" sz="2900" dirty="0"/>
              <a:t>(scénáře vývoje vesmíru)</a:t>
            </a:r>
          </a:p>
          <a:p>
            <a:pPr lvl="1"/>
            <a:r>
              <a:rPr lang="cs-CZ" sz="2900" dirty="0"/>
              <a:t>Tepelná smrt vesmíru (historický scénář termodynamiky)</a:t>
            </a:r>
          </a:p>
          <a:p>
            <a:pPr lvl="1"/>
            <a:r>
              <a:rPr lang="cs-CZ" sz="2900" dirty="0"/>
              <a:t>Kosmologické rozpínání (modernizovaná termodynamická a aplikovaná gravitační smrt)</a:t>
            </a:r>
          </a:p>
          <a:p>
            <a:pPr lvl="1"/>
            <a:r>
              <a:rPr lang="cs-CZ" sz="2900" dirty="0"/>
              <a:t>Kosmologické </a:t>
            </a:r>
            <a:r>
              <a:rPr lang="cs-CZ" sz="2900" dirty="0" smtClean="0"/>
              <a:t>smršťování</a:t>
            </a:r>
          </a:p>
          <a:p>
            <a:pPr lvl="1"/>
            <a:r>
              <a:rPr lang="cs-CZ" sz="2900" dirty="0" smtClean="0"/>
              <a:t>Kvantová smrt vesmíru</a:t>
            </a:r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22208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Vakuová smrt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hp.ujf.cas.cz/~wagner/popclan/vakuum/vakuum_soubory/image0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653" y="1844824"/>
            <a:ext cx="1895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hp.ujf.cas.cz/~wagner/popclan/vakuum/vakuum_soubory/image02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59" y="1692423"/>
            <a:ext cx="22479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V="1">
            <a:off x="1237129" y="3861048"/>
            <a:ext cx="0" cy="201622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259632" y="5877272"/>
            <a:ext cx="446449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olný tvar 7"/>
          <p:cNvSpPr/>
          <p:nvPr/>
        </p:nvSpPr>
        <p:spPr>
          <a:xfrm>
            <a:off x="1246094" y="4161682"/>
            <a:ext cx="3541930" cy="1678326"/>
          </a:xfrm>
          <a:custGeom>
            <a:avLst/>
            <a:gdLst>
              <a:gd name="connsiteX0" fmla="*/ 0 w 1882588"/>
              <a:gd name="connsiteY0" fmla="*/ 0 h 1115608"/>
              <a:gd name="connsiteX1" fmla="*/ 519953 w 1882588"/>
              <a:gd name="connsiteY1" fmla="*/ 735106 h 1115608"/>
              <a:gd name="connsiteX2" fmla="*/ 1093694 w 1882588"/>
              <a:gd name="connsiteY2" fmla="*/ 690282 h 1115608"/>
              <a:gd name="connsiteX3" fmla="*/ 1434353 w 1882588"/>
              <a:gd name="connsiteY3" fmla="*/ 1057835 h 1115608"/>
              <a:gd name="connsiteX4" fmla="*/ 1604682 w 1882588"/>
              <a:gd name="connsiteY4" fmla="*/ 1111624 h 1115608"/>
              <a:gd name="connsiteX5" fmla="*/ 1801906 w 1882588"/>
              <a:gd name="connsiteY5" fmla="*/ 1111624 h 1115608"/>
              <a:gd name="connsiteX6" fmla="*/ 1882588 w 1882588"/>
              <a:gd name="connsiteY6" fmla="*/ 1111624 h 1115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2588" h="1115608">
                <a:moveTo>
                  <a:pt x="0" y="0"/>
                </a:moveTo>
                <a:cubicBezTo>
                  <a:pt x="168835" y="310029"/>
                  <a:pt x="337671" y="620059"/>
                  <a:pt x="519953" y="735106"/>
                </a:cubicBezTo>
                <a:cubicBezTo>
                  <a:pt x="702235" y="850153"/>
                  <a:pt x="941294" y="636494"/>
                  <a:pt x="1093694" y="690282"/>
                </a:cubicBezTo>
                <a:cubicBezTo>
                  <a:pt x="1246094" y="744070"/>
                  <a:pt x="1349188" y="987611"/>
                  <a:pt x="1434353" y="1057835"/>
                </a:cubicBezTo>
                <a:cubicBezTo>
                  <a:pt x="1519518" y="1128059"/>
                  <a:pt x="1543423" y="1102659"/>
                  <a:pt x="1604682" y="1111624"/>
                </a:cubicBezTo>
                <a:cubicBezTo>
                  <a:pt x="1665941" y="1120589"/>
                  <a:pt x="1801906" y="1111624"/>
                  <a:pt x="1801906" y="1111624"/>
                </a:cubicBezTo>
                <a:lnTo>
                  <a:pt x="1882588" y="1111624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Čárový popisek 1 8"/>
          <p:cNvSpPr/>
          <p:nvPr/>
        </p:nvSpPr>
        <p:spPr>
          <a:xfrm>
            <a:off x="5724128" y="3200742"/>
            <a:ext cx="2880320" cy="936104"/>
          </a:xfrm>
          <a:prstGeom prst="borderCallout1">
            <a:avLst>
              <a:gd name="adj1" fmla="val 26411"/>
              <a:gd name="adj2" fmla="val 70"/>
              <a:gd name="adj3" fmla="val 214969"/>
              <a:gd name="adj4" fmla="val -1130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(G)ESS „pravé“ vakuum</a:t>
            </a:r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2411760" y="51571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4139952" y="569599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Čárový popisek 1 13"/>
          <p:cNvSpPr/>
          <p:nvPr/>
        </p:nvSpPr>
        <p:spPr>
          <a:xfrm>
            <a:off x="5724128" y="5000845"/>
            <a:ext cx="2880320" cy="936104"/>
          </a:xfrm>
          <a:prstGeom prst="borderCallout1">
            <a:avLst>
              <a:gd name="adj1" fmla="val 26411"/>
              <a:gd name="adj2" fmla="val 70"/>
              <a:gd name="adj3" fmla="val 78981"/>
              <a:gd name="adj4" fmla="val -498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GS pravé vakuum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8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b="1" dirty="0" smtClean="0"/>
              <a:t>Nejdříve začátek…</a:t>
            </a:r>
            <a:endParaRPr lang="cs-CZ" sz="6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457200" lvl="1" indent="0" algn="ctr">
              <a:buNone/>
            </a:pPr>
            <a:r>
              <a:rPr lang="cs-CZ" sz="6000" dirty="0" smtClean="0"/>
              <a:t>stvoření vs. vznik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 </a:t>
            </a:r>
          </a:p>
          <a:p>
            <a:r>
              <a:rPr lang="cs-CZ" dirty="0" smtClean="0">
                <a:sym typeface="Wingdings" pitchFamily="2" charset="2"/>
              </a:rPr>
              <a:t>Augustinus</a:t>
            </a:r>
          </a:p>
          <a:p>
            <a:r>
              <a:rPr lang="cs-CZ" dirty="0" smtClean="0">
                <a:sym typeface="Wingdings" pitchFamily="2" charset="2"/>
              </a:rPr>
              <a:t>Descartes</a:t>
            </a:r>
          </a:p>
          <a:p>
            <a:r>
              <a:rPr lang="cs-CZ" dirty="0" smtClean="0">
                <a:sym typeface="Wingdings" pitchFamily="2" charset="2"/>
              </a:rPr>
              <a:t>Kant</a:t>
            </a:r>
          </a:p>
          <a:p>
            <a:r>
              <a:rPr lang="cs-CZ" dirty="0" smtClean="0">
                <a:sym typeface="Wingdings" pitchFamily="2" charset="2"/>
              </a:rPr>
              <a:t>standardní model relativistické kosmologie</a:t>
            </a:r>
          </a:p>
          <a:p>
            <a:r>
              <a:rPr lang="cs-CZ" dirty="0" err="1" smtClean="0">
                <a:sym typeface="Wingdings" pitchFamily="2" charset="2"/>
              </a:rPr>
              <a:t>pre-bigbangové</a:t>
            </a:r>
            <a:r>
              <a:rPr lang="cs-CZ" dirty="0" smtClean="0">
                <a:sym typeface="Wingdings" pitchFamily="2" charset="2"/>
              </a:rPr>
              <a:t> teorie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339752" y="1484784"/>
            <a:ext cx="2304256" cy="1368152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339752" y="1484784"/>
            <a:ext cx="2304256" cy="1368152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971600" y="3344741"/>
            <a:ext cx="1296144" cy="432048"/>
          </a:xfrm>
          <a:prstGeom prst="line">
            <a:avLst/>
          </a:prstGeom>
          <a:ln w="476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043608" y="3344741"/>
            <a:ext cx="1296144" cy="360040"/>
          </a:xfrm>
          <a:prstGeom prst="line">
            <a:avLst/>
          </a:prstGeom>
          <a:ln w="412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755576" y="5877272"/>
            <a:ext cx="417646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83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Descartes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Dvojí vířivý pohyb – </a:t>
            </a:r>
          </a:p>
          <a:p>
            <a:pPr marL="0" indent="0">
              <a:buNone/>
            </a:pPr>
            <a:r>
              <a:rPr lang="cs-CZ" dirty="0" smtClean="0"/>
              <a:t>kolem </a:t>
            </a:r>
          </a:p>
          <a:p>
            <a:pPr marL="514350" indent="-514350">
              <a:buAutoNum type="alphaLcParenR"/>
            </a:pPr>
            <a:r>
              <a:rPr lang="cs-CZ" dirty="0" smtClean="0"/>
              <a:t>vlastního centra </a:t>
            </a:r>
          </a:p>
          <a:p>
            <a:pPr marL="514350" indent="-514350">
              <a:buAutoNum type="alphaLcParenR"/>
            </a:pPr>
            <a:r>
              <a:rPr lang="cs-CZ" dirty="0" smtClean="0"/>
              <a:t>společného centra skupiny těles </a:t>
            </a:r>
          </a:p>
          <a:p>
            <a:pPr marL="0" indent="0">
              <a:buNone/>
            </a:pPr>
            <a:r>
              <a:rPr lang="cs-CZ" dirty="0" smtClean="0">
                <a:sym typeface="Wingdings" pitchFamily="2" charset="2"/>
              </a:rPr>
              <a:t> hypotéza vzniku Sluneční soustavy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http://www.phil.muni.cz/fil/ontologie/dejiny/obr/descartes_kar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2898"/>
            <a:ext cx="3332039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21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Kant</a:t>
            </a:r>
            <a:endParaRPr lang="cs-CZ" b="1" dirty="0"/>
          </a:p>
        </p:txBody>
      </p:sp>
      <p:pic>
        <p:nvPicPr>
          <p:cNvPr id="4" name="Picture 4" descr="http://www.phil.muni.cz/~jokr/fak/gif/kantmlh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390137"/>
            <a:ext cx="2786063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www.phil.muni.cz/~jokr/fak/gif/kantvi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577" y="1371192"/>
            <a:ext cx="2857500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http://www.phil.muni.cz/~jokr/fak/gif/kanttri.gi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356" y="1221173"/>
            <a:ext cx="3071812" cy="430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http://www.phil.muni.cz/~jokr/fak/gif/kantdef.gif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577" y="1156879"/>
            <a:ext cx="3163887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08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Kant</a:t>
            </a:r>
            <a:endParaRPr lang="cs-CZ" b="1" dirty="0"/>
          </a:p>
        </p:txBody>
      </p:sp>
      <p:pic>
        <p:nvPicPr>
          <p:cNvPr id="4" name="Picture 2" descr="http://www.phil.muni.cz/~jokr/fak/gif/nebul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00808"/>
            <a:ext cx="3278187" cy="421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://www.phil.muni.cz/fil/ontologie/dejiny/obr/laplace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844824"/>
            <a:ext cx="2611512" cy="3176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88224" y="5157192"/>
            <a:ext cx="255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Simone </a:t>
            </a:r>
            <a:r>
              <a:rPr lang="cs-CZ" sz="2800" b="1" dirty="0" err="1" smtClean="0"/>
              <a:t>Laplace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7737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Přímá spojnice 6"/>
          <p:cNvCxnSpPr/>
          <p:nvPr/>
        </p:nvCxnSpPr>
        <p:spPr>
          <a:xfrm flipH="1">
            <a:off x="1259632" y="3573016"/>
            <a:ext cx="45365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/>
        </p:nvCxnSpPr>
        <p:spPr>
          <a:xfrm flipH="1">
            <a:off x="1259632" y="2420888"/>
            <a:ext cx="4680520" cy="720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358043" y="1340768"/>
            <a:ext cx="8496944" cy="482453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Kosmologické paradoxy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5779" y="1556792"/>
            <a:ext cx="8229600" cy="4525963"/>
          </a:xfrm>
        </p:spPr>
        <p:txBody>
          <a:bodyPr/>
          <a:lstStyle/>
          <a:p>
            <a:r>
              <a:rPr lang="cs-CZ" dirty="0" smtClean="0"/>
              <a:t>Termodynamický</a:t>
            </a:r>
          </a:p>
          <a:p>
            <a:pPr lvl="1"/>
            <a:r>
              <a:rPr lang="cs-CZ" dirty="0" smtClean="0"/>
              <a:t>teorie tepelné smrti vesmíru (10</a:t>
            </a:r>
            <a:r>
              <a:rPr lang="cs-CZ" baseline="30000" dirty="0" smtClean="0"/>
              <a:t>97</a:t>
            </a:r>
            <a:r>
              <a:rPr lang="cs-CZ" dirty="0" smtClean="0"/>
              <a:t> K,  2,7 K)</a:t>
            </a:r>
            <a:endParaRPr lang="cs-CZ" baseline="30000" dirty="0" smtClean="0"/>
          </a:p>
          <a:p>
            <a:r>
              <a:rPr lang="cs-CZ" dirty="0" smtClean="0"/>
              <a:t>Gravitační</a:t>
            </a:r>
          </a:p>
          <a:p>
            <a:pPr lvl="1"/>
            <a:r>
              <a:rPr lang="cs-CZ" dirty="0" smtClean="0"/>
              <a:t>Nejednoznačné výsledky aplikace gravitačních zákonů na celý vesmír</a:t>
            </a:r>
          </a:p>
          <a:p>
            <a:pPr lvl="1"/>
            <a:r>
              <a:rPr lang="cs-CZ" dirty="0" smtClean="0"/>
              <a:t>(teorie gravitační smrti vesmíru)</a:t>
            </a:r>
          </a:p>
          <a:p>
            <a:r>
              <a:rPr lang="cs-CZ" dirty="0" smtClean="0"/>
              <a:t>Fotometrický: </a:t>
            </a:r>
            <a:r>
              <a:rPr lang="cs-CZ" b="1" dirty="0" smtClean="0">
                <a:solidFill>
                  <a:schemeClr val="bg1"/>
                </a:solidFill>
              </a:rPr>
              <a:t>v noci je tma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79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Olbersův</a:t>
            </a:r>
            <a:r>
              <a:rPr lang="cs-CZ" b="1" dirty="0" smtClean="0"/>
              <a:t> paradox</a:t>
            </a:r>
            <a:endParaRPr lang="cs-CZ" b="1" dirty="0"/>
          </a:p>
        </p:txBody>
      </p:sp>
      <p:pic>
        <p:nvPicPr>
          <p:cNvPr id="1026" name="Picture 2" descr="C:\Users\jokr\Pictures\tmaodp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6857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jokr\Pictures\tm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68577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1187624" y="4941168"/>
            <a:ext cx="68407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ym typeface="Wingdings" pitchFamily="2" charset="2"/>
              </a:rPr>
              <a:t>Součet paradoxů</a:t>
            </a:r>
          </a:p>
          <a:p>
            <a:r>
              <a:rPr lang="cs-CZ" sz="4000" dirty="0" smtClean="0">
                <a:sym typeface="Wingdings" pitchFamily="2" charset="2"/>
              </a:rPr>
              <a:t>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sz="4400" dirty="0" smtClean="0">
                <a:sym typeface="Wingdings" pitchFamily="2" charset="2"/>
              </a:rPr>
              <a:t>Vesmír je časově omezený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55801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Relativistická kosmologie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28" name="Volný tvar 27"/>
          <p:cNvSpPr/>
          <p:nvPr/>
        </p:nvSpPr>
        <p:spPr>
          <a:xfrm>
            <a:off x="1267097" y="3789041"/>
            <a:ext cx="2152775" cy="1945554"/>
          </a:xfrm>
          <a:custGeom>
            <a:avLst/>
            <a:gdLst>
              <a:gd name="connsiteX0" fmla="*/ 0 w 1750423"/>
              <a:gd name="connsiteY0" fmla="*/ 1267097 h 1267097"/>
              <a:gd name="connsiteX1" fmla="*/ 365760 w 1750423"/>
              <a:gd name="connsiteY1" fmla="*/ 809897 h 1267097"/>
              <a:gd name="connsiteX2" fmla="*/ 666206 w 1750423"/>
              <a:gd name="connsiteY2" fmla="*/ 496389 h 1267097"/>
              <a:gd name="connsiteX3" fmla="*/ 1031966 w 1750423"/>
              <a:gd name="connsiteY3" fmla="*/ 222069 h 1267097"/>
              <a:gd name="connsiteX4" fmla="*/ 1384663 w 1750423"/>
              <a:gd name="connsiteY4" fmla="*/ 78377 h 1267097"/>
              <a:gd name="connsiteX5" fmla="*/ 1750423 w 1750423"/>
              <a:gd name="connsiteY5" fmla="*/ 0 h 1267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0423" h="1267097">
                <a:moveTo>
                  <a:pt x="0" y="1267097"/>
                </a:moveTo>
                <a:cubicBezTo>
                  <a:pt x="127363" y="1102722"/>
                  <a:pt x="254726" y="938348"/>
                  <a:pt x="365760" y="809897"/>
                </a:cubicBezTo>
                <a:cubicBezTo>
                  <a:pt x="476794" y="681446"/>
                  <a:pt x="555172" y="594360"/>
                  <a:pt x="666206" y="496389"/>
                </a:cubicBezTo>
                <a:cubicBezTo>
                  <a:pt x="777240" y="398418"/>
                  <a:pt x="912223" y="291738"/>
                  <a:pt x="1031966" y="222069"/>
                </a:cubicBezTo>
                <a:cubicBezTo>
                  <a:pt x="1151709" y="152400"/>
                  <a:pt x="1264920" y="115388"/>
                  <a:pt x="1384663" y="78377"/>
                </a:cubicBezTo>
                <a:cubicBezTo>
                  <a:pt x="1504406" y="41365"/>
                  <a:pt x="1650275" y="28303"/>
                  <a:pt x="1750423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Volný tvar 30"/>
          <p:cNvSpPr/>
          <p:nvPr/>
        </p:nvSpPr>
        <p:spPr>
          <a:xfrm>
            <a:off x="3419871" y="3789042"/>
            <a:ext cx="2837237" cy="1945553"/>
          </a:xfrm>
          <a:custGeom>
            <a:avLst/>
            <a:gdLst>
              <a:gd name="connsiteX0" fmla="*/ 0 w 1854926"/>
              <a:gd name="connsiteY0" fmla="*/ 9412 h 1250383"/>
              <a:gd name="connsiteX1" fmla="*/ 561703 w 1854926"/>
              <a:gd name="connsiteY1" fmla="*/ 22475 h 1250383"/>
              <a:gd name="connsiteX2" fmla="*/ 927463 w 1854926"/>
              <a:gd name="connsiteY2" fmla="*/ 205355 h 1250383"/>
              <a:gd name="connsiteX3" fmla="*/ 1410789 w 1854926"/>
              <a:gd name="connsiteY3" fmla="*/ 714806 h 1250383"/>
              <a:gd name="connsiteX4" fmla="*/ 1854926 w 1854926"/>
              <a:gd name="connsiteY4" fmla="*/ 1250383 h 1250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4926" h="1250383">
                <a:moveTo>
                  <a:pt x="0" y="9412"/>
                </a:moveTo>
                <a:cubicBezTo>
                  <a:pt x="203563" y="-385"/>
                  <a:pt x="407126" y="-10182"/>
                  <a:pt x="561703" y="22475"/>
                </a:cubicBezTo>
                <a:cubicBezTo>
                  <a:pt x="716280" y="55132"/>
                  <a:pt x="785949" y="89967"/>
                  <a:pt x="927463" y="205355"/>
                </a:cubicBezTo>
                <a:cubicBezTo>
                  <a:pt x="1068977" y="320744"/>
                  <a:pt x="1256212" y="540635"/>
                  <a:pt x="1410789" y="714806"/>
                </a:cubicBezTo>
                <a:cubicBezTo>
                  <a:pt x="1565366" y="888977"/>
                  <a:pt x="1776549" y="1165475"/>
                  <a:pt x="1854926" y="1250383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6" name="Přímá spojnice se šipkou 35"/>
          <p:cNvCxnSpPr>
            <a:stCxn id="28" idx="0"/>
          </p:cNvCxnSpPr>
          <p:nvPr/>
        </p:nvCxnSpPr>
        <p:spPr>
          <a:xfrm>
            <a:off x="1267097" y="5734595"/>
            <a:ext cx="719333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28" idx="0"/>
          </p:cNvCxnSpPr>
          <p:nvPr/>
        </p:nvCxnSpPr>
        <p:spPr>
          <a:xfrm flipV="1">
            <a:off x="1267097" y="2204864"/>
            <a:ext cx="0" cy="352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1267097" y="2426985"/>
            <a:ext cx="360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R</a:t>
            </a:r>
            <a:endParaRPr lang="cs-CZ" sz="40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7357493" y="5043233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/>
              <a:t>t</a:t>
            </a:r>
            <a:endParaRPr lang="cs-CZ" sz="4000" dirty="0"/>
          </a:p>
        </p:txBody>
      </p:sp>
      <p:sp>
        <p:nvSpPr>
          <p:cNvPr id="7" name="Volný tvar 6"/>
          <p:cNvSpPr/>
          <p:nvPr/>
        </p:nvSpPr>
        <p:spPr>
          <a:xfrm>
            <a:off x="3437263" y="2478795"/>
            <a:ext cx="5221995" cy="1311007"/>
          </a:xfrm>
          <a:custGeom>
            <a:avLst/>
            <a:gdLst>
              <a:gd name="connsiteX0" fmla="*/ 0 w 5221995"/>
              <a:gd name="connsiteY0" fmla="*/ 1311007 h 1311007"/>
              <a:gd name="connsiteX1" fmla="*/ 1762698 w 5221995"/>
              <a:gd name="connsiteY1" fmla="*/ 826265 h 1311007"/>
              <a:gd name="connsiteX2" fmla="*/ 3723701 w 5221995"/>
              <a:gd name="connsiteY2" fmla="*/ 352540 h 1311007"/>
              <a:gd name="connsiteX3" fmla="*/ 5221995 w 5221995"/>
              <a:gd name="connsiteY3" fmla="*/ 0 h 131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1995" h="1311007">
                <a:moveTo>
                  <a:pt x="0" y="1311007"/>
                </a:moveTo>
                <a:lnTo>
                  <a:pt x="1762698" y="826265"/>
                </a:lnTo>
                <a:cubicBezTo>
                  <a:pt x="2383315" y="666520"/>
                  <a:pt x="3723701" y="352540"/>
                  <a:pt x="3723701" y="352540"/>
                </a:cubicBezTo>
                <a:lnTo>
                  <a:pt x="5221995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437263" y="3318614"/>
            <a:ext cx="5012674" cy="471188"/>
          </a:xfrm>
          <a:custGeom>
            <a:avLst/>
            <a:gdLst>
              <a:gd name="connsiteX0" fmla="*/ 0 w 5012674"/>
              <a:gd name="connsiteY0" fmla="*/ 471188 h 471188"/>
              <a:gd name="connsiteX1" fmla="*/ 1454226 w 5012674"/>
              <a:gd name="connsiteY1" fmla="*/ 217800 h 471188"/>
              <a:gd name="connsiteX2" fmla="*/ 2588964 w 5012674"/>
              <a:gd name="connsiteY2" fmla="*/ 96615 h 471188"/>
              <a:gd name="connsiteX3" fmla="*/ 4164376 w 5012674"/>
              <a:gd name="connsiteY3" fmla="*/ 8480 h 471188"/>
              <a:gd name="connsiteX4" fmla="*/ 5012674 w 5012674"/>
              <a:gd name="connsiteY4" fmla="*/ 8480 h 471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12674" h="471188">
                <a:moveTo>
                  <a:pt x="0" y="471188"/>
                </a:moveTo>
                <a:cubicBezTo>
                  <a:pt x="511366" y="375708"/>
                  <a:pt x="1022732" y="280229"/>
                  <a:pt x="1454226" y="217800"/>
                </a:cubicBezTo>
                <a:cubicBezTo>
                  <a:pt x="1885720" y="155371"/>
                  <a:pt x="2137272" y="131502"/>
                  <a:pt x="2588964" y="96615"/>
                </a:cubicBezTo>
                <a:cubicBezTo>
                  <a:pt x="3040656" y="61728"/>
                  <a:pt x="3760424" y="23169"/>
                  <a:pt x="4164376" y="8480"/>
                </a:cubicBezTo>
                <a:cubicBezTo>
                  <a:pt x="4568328" y="-6209"/>
                  <a:pt x="4790501" y="1135"/>
                  <a:pt x="5012674" y="848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8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324</Words>
  <Application>Microsoft Office PowerPoint</Application>
  <PresentationFormat>Předvádění na obrazovce (4:3)</PresentationFormat>
  <Paragraphs>101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systému Office</vt:lpstr>
      <vt:lpstr>Vesmír v koncích</vt:lpstr>
      <vt:lpstr>Typologie konců</vt:lpstr>
      <vt:lpstr>Nejdříve začátek…</vt:lpstr>
      <vt:lpstr>Descartes</vt:lpstr>
      <vt:lpstr>Kant</vt:lpstr>
      <vt:lpstr>Kant</vt:lpstr>
      <vt:lpstr>Kosmologické paradoxy</vt:lpstr>
      <vt:lpstr>Olbersův paradox</vt:lpstr>
      <vt:lpstr>Relativistická kosmologie</vt:lpstr>
      <vt:lpstr>Konce vesmíru</vt:lpstr>
      <vt:lpstr>Cyklický vesmír</vt:lpstr>
      <vt:lpstr>Cyklický vesmír + termodynamika</vt:lpstr>
      <vt:lpstr>Cyklický vesmír + termodynamika</vt:lpstr>
      <vt:lpstr>Big Rip</vt:lpstr>
      <vt:lpstr>Být je bit</vt:lpstr>
      <vt:lpstr>Život na pomalo1)</vt:lpstr>
      <vt:lpstr>Život na rychlo</vt:lpstr>
      <vt:lpstr>Prezentace aplikace PowerPoint</vt:lpstr>
      <vt:lpstr>Vakuová smrt</vt:lpstr>
      <vt:lpstr>Vakuová smrt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Vesmír v koncích</dc:title>
  <dc:creator>jokr</dc:creator>
  <cp:lastModifiedBy>Josef Krob</cp:lastModifiedBy>
  <cp:revision>67</cp:revision>
  <dcterms:created xsi:type="dcterms:W3CDTF">2012-11-01T20:35:18Z</dcterms:created>
  <dcterms:modified xsi:type="dcterms:W3CDTF">2014-11-10T10:52:15Z</dcterms:modified>
</cp:coreProperties>
</file>