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1"/>
  </p:notesMasterIdLst>
  <p:handoutMasterIdLst>
    <p:handoutMasterId r:id="rId42"/>
  </p:handoutMasterIdLst>
  <p:sldIdLst>
    <p:sldId id="256" r:id="rId2"/>
    <p:sldId id="408" r:id="rId3"/>
    <p:sldId id="430" r:id="rId4"/>
    <p:sldId id="417" r:id="rId5"/>
    <p:sldId id="419" r:id="rId6"/>
    <p:sldId id="423" r:id="rId7"/>
    <p:sldId id="424" r:id="rId8"/>
    <p:sldId id="429" r:id="rId9"/>
    <p:sldId id="387" r:id="rId10"/>
    <p:sldId id="431" r:id="rId11"/>
    <p:sldId id="432" r:id="rId12"/>
    <p:sldId id="433" r:id="rId13"/>
    <p:sldId id="402" r:id="rId14"/>
    <p:sldId id="403" r:id="rId15"/>
    <p:sldId id="404" r:id="rId16"/>
    <p:sldId id="405" r:id="rId17"/>
    <p:sldId id="406" r:id="rId18"/>
    <p:sldId id="407" r:id="rId19"/>
    <p:sldId id="397" r:id="rId20"/>
    <p:sldId id="398" r:id="rId21"/>
    <p:sldId id="434" r:id="rId22"/>
    <p:sldId id="333" r:id="rId23"/>
    <p:sldId id="371" r:id="rId24"/>
    <p:sldId id="370" r:id="rId25"/>
    <p:sldId id="367" r:id="rId26"/>
    <p:sldId id="368" r:id="rId27"/>
    <p:sldId id="375" r:id="rId28"/>
    <p:sldId id="314" r:id="rId29"/>
    <p:sldId id="377" r:id="rId30"/>
    <p:sldId id="378" r:id="rId31"/>
    <p:sldId id="379" r:id="rId32"/>
    <p:sldId id="372" r:id="rId33"/>
    <p:sldId id="361" r:id="rId34"/>
    <p:sldId id="362" r:id="rId35"/>
    <p:sldId id="373" r:id="rId36"/>
    <p:sldId id="374" r:id="rId37"/>
    <p:sldId id="380" r:id="rId38"/>
    <p:sldId id="335" r:id="rId39"/>
    <p:sldId id="272" r:id="rId4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00"/>
    <a:srgbClr val="0066FF"/>
    <a:srgbClr val="FF33CC"/>
    <a:srgbClr val="33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3659" autoAdjust="0"/>
  </p:normalViewPr>
  <p:slideViewPr>
    <p:cSldViewPr>
      <p:cViewPr>
        <p:scale>
          <a:sx n="100" d="100"/>
          <a:sy n="100" d="100"/>
        </p:scale>
        <p:origin x="-194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5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art.jib.cz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hyperlink" Target="https://aleph.muni.cz/F?RN=303666858" TargetMode="External"/><Relationship Id="rId4" Type="http://schemas.openxmlformats.org/officeDocument/2006/relationships/hyperlink" Target="https://ezdroje.muni.cz/prehled/zdroj.php?lang=cs&amp;id=229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26" TargetMode="External"/><Relationship Id="rId2" Type="http://schemas.openxmlformats.org/officeDocument/2006/relationships/hyperlink" Target="https://ezdroje.muni.cz/prehled/zdroj.php?lang=cs&amp;id=54" TargetMode="External"/><Relationship Id="rId1" Type="http://schemas.openxmlformats.org/officeDocument/2006/relationships/hyperlink" Target="http://www.nkp.cz/sluzby/bb" TargetMode="Externa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muni.cz/prehled/zdroj.php?lang=cs&amp;id=383" TargetMode="External"/><Relationship Id="rId1" Type="http://schemas.openxmlformats.org/officeDocument/2006/relationships/hyperlink" Target="https://ezdroje.muni.cz/prehled/zdroj.php?lang=cs&amp;id=229" TargetMode="Externa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://ezdroje.muni.cz/prehled/zdroj.php?lang=cs&amp;id=22" TargetMode="External"/><Relationship Id="rId1" Type="http://schemas.openxmlformats.org/officeDocument/2006/relationships/hyperlink" Target="http://doaj.org/" TargetMode="Externa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://referenceworks.brillonline.com/" TargetMode="External"/><Relationship Id="rId1" Type="http://schemas.openxmlformats.org/officeDocument/2006/relationships/hyperlink" Target="https://ezdroje.muni.cz/prehled/zdroj.php?lang=cs&amp;id=364&amp;fakulta=3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isiknowledge.com/" TargetMode="External"/><Relationship Id="rId1" Type="http://schemas.openxmlformats.org/officeDocument/2006/relationships/hyperlink" Target="http://www.jstor.org/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aktuality.php?lang=cs" TargetMode="External"/><Relationship Id="rId2" Type="http://schemas.openxmlformats.org/officeDocument/2006/relationships/hyperlink" Target="https://ezdroje.muni.cz/prehled/obory2.php?lang=cs" TargetMode="External"/><Relationship Id="rId1" Type="http://schemas.openxmlformats.org/officeDocument/2006/relationships/hyperlink" Target="https://ezdroje.muni.cz/prehled/abecedne.php?lang=cs" TargetMode="External"/><Relationship Id="rId5" Type="http://schemas.openxmlformats.org/officeDocument/2006/relationships/hyperlink" Target="https://ezdroje.muni.cz/discovery/?lang=cs" TargetMode="External"/><Relationship Id="rId4" Type="http://schemas.openxmlformats.org/officeDocument/2006/relationships/hyperlink" Target="https://ezdroje.muni.cz/vzdaleny_pristup/?lang=c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k.cz/" TargetMode="External"/><Relationship Id="rId2" Type="http://schemas.openxmlformats.org/officeDocument/2006/relationships/hyperlink" Target="https://ezdroje.muni.cz/prehled/zdroj.php?lang=cs&amp;id=229" TargetMode="External"/><Relationship Id="rId1" Type="http://schemas.openxmlformats.org/officeDocument/2006/relationships/hyperlink" Target="https://aleph.muni.cz/F?RN=303666858" TargetMode="External"/><Relationship Id="rId4" Type="http://schemas.openxmlformats.org/officeDocument/2006/relationships/hyperlink" Target="http://art.jib.cz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sluzby/bb" TargetMode="External"/><Relationship Id="rId2" Type="http://schemas.openxmlformats.org/officeDocument/2006/relationships/hyperlink" Target="https://ezdroje.muni.cz/prehled/zdroj.php?lang=cs&amp;id=54" TargetMode="External"/><Relationship Id="rId1" Type="http://schemas.openxmlformats.org/officeDocument/2006/relationships/hyperlink" Target="https://ezdroje.muni.cz/prehled/zdroj.php?lang=cs&amp;id=26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muni.cz/prehled/zdroj.php?lang=cs&amp;id=383" TargetMode="External"/><Relationship Id="rId1" Type="http://schemas.openxmlformats.org/officeDocument/2006/relationships/hyperlink" Target="https://ezdroje.muni.cz/prehled/zdroj.php?lang=cs&amp;id=229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://ezdroje.muni.cz/prehled/zdroj.php?lang=cs&amp;id=22" TargetMode="External"/><Relationship Id="rId1" Type="http://schemas.openxmlformats.org/officeDocument/2006/relationships/hyperlink" Target="http://doaj.org/" TargetMode="External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://referenceworks.brillonline.com/" TargetMode="External"/><Relationship Id="rId1" Type="http://schemas.openxmlformats.org/officeDocument/2006/relationships/hyperlink" Target="https://ezdroje.muni.cz/prehled/zdroj.php?lang=cs&amp;id=364&amp;fakulta=3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isiknowledge.com/" TargetMode="External"/><Relationship Id="rId1" Type="http://schemas.openxmlformats.org/officeDocument/2006/relationships/hyperlink" Target="http://www.jstor.org/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aktuality.php?lang=cs" TargetMode="External"/><Relationship Id="rId2" Type="http://schemas.openxmlformats.org/officeDocument/2006/relationships/hyperlink" Target="https://ezdroje.muni.cz/prehled/obory2.php?lang=cs" TargetMode="External"/><Relationship Id="rId1" Type="http://schemas.openxmlformats.org/officeDocument/2006/relationships/hyperlink" Target="https://ezdroje.muni.cz/prehled/abecedne.php?lang=cs" TargetMode="External"/><Relationship Id="rId5" Type="http://schemas.openxmlformats.org/officeDocument/2006/relationships/hyperlink" Target="https://ezdroje.muni.cz/discovery/?lang=cs" TargetMode="External"/><Relationship Id="rId4" Type="http://schemas.openxmlformats.org/officeDocument/2006/relationships/hyperlink" Target="https://ezdroje.muni.cz/vzdaleny_pristup/?lang=c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ELEKTRONICKÉ KATALOGY KNIHOVEN</a:t>
          </a:r>
          <a:endParaRPr lang="cs-CZ" dirty="0">
            <a:latin typeface="Trebuchet MS" panose="020B0603020202020204" pitchFamily="34" charset="0"/>
          </a:endParaRP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PROFESIONÁLNÍ INFORMAČNÍ DATABÁZE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004BC0B1-8CB6-4C6B-AE7B-CBD57566DB7F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OBOROVÉ PORTÁLY, DIGITÁLNÍ KNIHOVNY</a:t>
          </a:r>
          <a:endParaRPr lang="cs-CZ" dirty="0">
            <a:latin typeface="Trebuchet MS" panose="020B0603020202020204" pitchFamily="34" charset="0"/>
          </a:endParaRPr>
        </a:p>
      </dgm:t>
    </dgm:pt>
    <dgm:pt modelId="{890F8A82-D98E-4F78-87F2-6CF9C814FA7A}" type="parTrans" cxnId="{4BBC7070-9ED0-41C2-8936-153D2423A49C}">
      <dgm:prSet/>
      <dgm:spPr/>
      <dgm:t>
        <a:bodyPr/>
        <a:lstStyle/>
        <a:p>
          <a:endParaRPr lang="cs-CZ"/>
        </a:p>
      </dgm:t>
    </dgm:pt>
    <dgm:pt modelId="{B0CD8778-A4F6-4F00-A017-A0BABB41094A}" type="sibTrans" cxnId="{4BBC7070-9ED0-41C2-8936-153D2423A49C}">
      <dgm:prSet/>
      <dgm:spPr/>
      <dgm:t>
        <a:bodyPr/>
        <a:lstStyle/>
        <a:p>
          <a:endParaRPr lang="cs-CZ"/>
        </a:p>
      </dgm:t>
    </dgm:pt>
    <dgm:pt modelId="{A8ECF799-A6BD-4CCF-B786-B4CEB3AC9383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knihovní katalog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Aleph</a:t>
          </a:r>
          <a:endParaRPr lang="cs-CZ" dirty="0">
            <a:latin typeface="Trebuchet MS" panose="020B0603020202020204" pitchFamily="34" charset="0"/>
          </a:endParaRPr>
        </a:p>
      </dgm:t>
    </dgm:pt>
    <dgm:pt modelId="{4ADFA54B-784A-41C6-BA9A-607CB9257576}" type="parTrans" cxnId="{8ADC91A7-B532-46F6-A15E-F60FE82A65F2}">
      <dgm:prSet/>
      <dgm:spPr/>
      <dgm:t>
        <a:bodyPr/>
        <a:lstStyle/>
        <a:p>
          <a:endParaRPr lang="cs-CZ"/>
        </a:p>
      </dgm:t>
    </dgm:pt>
    <dgm:pt modelId="{BB0E8D4F-ADCF-46C5-855A-0691DAD09EF6}" type="sibTrans" cxnId="{8ADC91A7-B532-46F6-A15E-F60FE82A65F2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od předních vydavatelů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814ADD27-D678-4014-875A-F51014DD440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elektronické články, e-knihy</a:t>
          </a:r>
          <a:endParaRPr lang="cs-CZ" dirty="0">
            <a:latin typeface="Trebuchet MS" panose="020B0603020202020204" pitchFamily="34" charset="0"/>
          </a:endParaRPr>
        </a:p>
      </dgm:t>
    </dgm:pt>
    <dgm:pt modelId="{6E774932-A7AD-435B-B95B-4C7084843A40}" type="parTrans" cxnId="{DFF9D510-0507-4EDB-B2BE-9EE1DB7D41F0}">
      <dgm:prSet/>
      <dgm:spPr/>
      <dgm:t>
        <a:bodyPr/>
        <a:lstStyle/>
        <a:p>
          <a:endParaRPr lang="cs-CZ"/>
        </a:p>
      </dgm:t>
    </dgm:pt>
    <dgm:pt modelId="{841A8F88-9572-4E6A-A734-951627750352}" type="sibTrans" cxnId="{DFF9D510-0507-4EDB-B2BE-9EE1DB7D41F0}">
      <dgm:prSet/>
      <dgm:spPr/>
      <dgm:t>
        <a:bodyPr/>
        <a:lstStyle/>
        <a:p>
          <a:endParaRPr lang="cs-CZ"/>
        </a:p>
      </dgm:t>
    </dgm:pt>
    <dgm:pt modelId="{45AD00DB-62EE-42B7-9033-6E4A02672E72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Národní digitální knihovna</a:t>
          </a:r>
          <a:endParaRPr lang="cs-CZ" dirty="0">
            <a:latin typeface="Trebuchet MS" panose="020B0603020202020204" pitchFamily="34" charset="0"/>
          </a:endParaRPr>
        </a:p>
      </dgm:t>
    </dgm:pt>
    <dgm:pt modelId="{D9B39AF4-F388-4184-8879-F81601DAA704}" type="parTrans" cxnId="{81BF8B0F-EC23-4AF5-A4C5-51ECDB9FC22D}">
      <dgm:prSet/>
      <dgm:spPr/>
      <dgm:t>
        <a:bodyPr/>
        <a:lstStyle/>
        <a:p>
          <a:endParaRPr lang="cs-CZ"/>
        </a:p>
      </dgm:t>
    </dgm:pt>
    <dgm:pt modelId="{31BBAFF6-F821-4502-9EAF-1C7E4CA21C98}" type="sibTrans" cxnId="{81BF8B0F-EC23-4AF5-A4C5-51ECDB9FC22D}">
      <dgm:prSet/>
      <dgm:spPr/>
      <dgm:t>
        <a:bodyPr/>
        <a:lstStyle/>
        <a:p>
          <a:endParaRPr lang="cs-CZ"/>
        </a:p>
      </dgm:t>
    </dgm:pt>
    <dgm:pt modelId="{6F8C0CA7-56A7-49B2-AEB3-EAFDA80156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oborová brána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3"/>
            </a:rPr>
            <a:t>ART: umění a architektura</a:t>
          </a:r>
          <a:endParaRPr lang="cs-CZ" dirty="0">
            <a:latin typeface="Trebuchet MS" panose="020B0603020202020204" pitchFamily="34" charset="0"/>
          </a:endParaRPr>
        </a:p>
      </dgm:t>
    </dgm:pt>
    <dgm:pt modelId="{7B3A7416-40CF-4939-B1E5-99F304DCAF24}" type="parTrans" cxnId="{4D53E7E2-54D7-4BE8-BA58-A23DD0AF100B}">
      <dgm:prSet/>
      <dgm:spPr/>
      <dgm:t>
        <a:bodyPr/>
        <a:lstStyle/>
        <a:p>
          <a:endParaRPr lang="cs-CZ"/>
        </a:p>
      </dgm:t>
    </dgm:pt>
    <dgm:pt modelId="{62036592-3EB0-4AEF-ABE3-FD40C78D16D3}" type="sibTrans" cxnId="{4D53E7E2-54D7-4BE8-BA58-A23DD0AF100B}">
      <dgm:prSet/>
      <dgm:spPr/>
      <dgm:t>
        <a:bodyPr/>
        <a:lstStyle/>
        <a:p>
          <a:endParaRPr lang="cs-CZ"/>
        </a:p>
      </dgm:t>
    </dgm:pt>
    <dgm:pt modelId="{CA2929B1-A9BF-4309-A3C6-77F514376D3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4"/>
            </a:rPr>
            <a:t>ProQuest</a:t>
          </a:r>
          <a:endParaRPr lang="cs-CZ" dirty="0">
            <a:latin typeface="Trebuchet MS" panose="020B0603020202020204" pitchFamily="34" charset="0"/>
          </a:endParaRPr>
        </a:p>
      </dgm:t>
    </dgm:pt>
    <dgm:pt modelId="{3AF8E9CF-9E45-4D95-B1C8-FF03B4116C1D}" type="parTrans" cxnId="{112B4895-E6A0-4723-B77B-EE3103B21F75}">
      <dgm:prSet/>
      <dgm:spPr/>
      <dgm:t>
        <a:bodyPr/>
        <a:lstStyle/>
        <a:p>
          <a:endParaRPr lang="cs-CZ"/>
        </a:p>
      </dgm:t>
    </dgm:pt>
    <dgm:pt modelId="{50C9C43F-69A1-42C0-96B7-FB0978B24972}" type="sibTrans" cxnId="{112B4895-E6A0-4723-B77B-EE3103B21F75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DC211C-84C6-4BBA-9E9D-36331AEBA41F}" type="pres">
      <dgm:prSet presAssocID="{200E84DB-F63E-4AA6-8CCA-AC7CC7B3E741}" presName="spaceBetweenRectangles" presStyleCnt="0"/>
      <dgm:spPr/>
    </dgm:pt>
    <dgm:pt modelId="{2DC6A4CC-9032-4CFF-BC12-142FD0544CEC}" type="pres">
      <dgm:prSet presAssocID="{004BC0B1-8CB6-4C6B-AE7B-CBD57566DB7F}" presName="parentLin" presStyleCnt="0"/>
      <dgm:spPr/>
    </dgm:pt>
    <dgm:pt modelId="{015C1107-518F-4584-A7CC-8D3DEA1E5FE4}" type="pres">
      <dgm:prSet presAssocID="{004BC0B1-8CB6-4C6B-AE7B-CBD57566DB7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154B336E-09FE-4034-9926-2ACC1A1D1C74}" type="pres">
      <dgm:prSet presAssocID="{004BC0B1-8CB6-4C6B-AE7B-CBD57566DB7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604AE2-7116-467C-99D5-F395054F7E6B}" type="pres">
      <dgm:prSet presAssocID="{004BC0B1-8CB6-4C6B-AE7B-CBD57566DB7F}" presName="negativeSpace" presStyleCnt="0"/>
      <dgm:spPr/>
    </dgm:pt>
    <dgm:pt modelId="{056A3C83-28D4-4107-AA79-72F2C0D8A824}" type="pres">
      <dgm:prSet presAssocID="{004BC0B1-8CB6-4C6B-AE7B-CBD57566DB7F}" presName="childText" presStyleLbl="conFgAcc1" presStyleIdx="2" presStyleCnt="3" custLinFactNeighborX="-1624" custLinFactNeighborY="-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71D04-7A10-41AC-B4AA-26AE3955EF4B}" type="presOf" srcId="{6C0CF322-C664-4346-8205-092CD40AE1A4}" destId="{E41D537B-E043-4128-BBA4-72047877B668}" srcOrd="0" destOrd="0" presId="urn:microsoft.com/office/officeart/2005/8/layout/list1"/>
    <dgm:cxn modelId="{CFC7CB6D-40CB-4A88-B10C-A7DE88996731}" type="presOf" srcId="{CA2929B1-A9BF-4309-A3C6-77F514376D3A}" destId="{E41D537B-E043-4128-BBA4-72047877B668}" srcOrd="0" destOrd="2" presId="urn:microsoft.com/office/officeart/2005/8/layout/list1"/>
    <dgm:cxn modelId="{DFF9D510-0507-4EDB-B2BE-9EE1DB7D41F0}" srcId="{0E12D3BD-E155-47D9-98CC-EB0C0591644E}" destId="{814ADD27-D678-4014-875A-F51014DD4404}" srcOrd="1" destOrd="0" parTransId="{6E774932-A7AD-435B-B95B-4C7084843A40}" sibTransId="{841A8F88-9572-4E6A-A734-951627750352}"/>
    <dgm:cxn modelId="{51EF8053-78B8-45D8-84C7-73BE5F864F01}" type="presOf" srcId="{004BC0B1-8CB6-4C6B-AE7B-CBD57566DB7F}" destId="{015C1107-518F-4584-A7CC-8D3DEA1E5FE4}" srcOrd="0" destOrd="0" presId="urn:microsoft.com/office/officeart/2005/8/layout/list1"/>
    <dgm:cxn modelId="{F459AC37-EA24-43DA-80E3-6C2DBA1B1D2E}" type="presOf" srcId="{6F8C0CA7-56A7-49B2-AEB3-EAFDA80156A4}" destId="{056A3C83-28D4-4107-AA79-72F2C0D8A824}" srcOrd="0" destOrd="1" presId="urn:microsoft.com/office/officeart/2005/8/layout/list1"/>
    <dgm:cxn modelId="{C7ABA935-121C-4159-8B57-1B1D5A870956}" type="presOf" srcId="{A8ECF799-A6BD-4CCF-B786-B4CEB3AC9383}" destId="{6DCC0265-6589-4125-95DA-D58DE85FC051}" srcOrd="0" destOrd="0" presId="urn:microsoft.com/office/officeart/2005/8/layout/list1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B26A7B17-AB3C-4AB1-9058-ACD4D419A2B9}" type="presOf" srcId="{0E12D3BD-E155-47D9-98CC-EB0C0591644E}" destId="{96606065-4B81-489B-A507-89BFCACCDE1C}" srcOrd="1" destOrd="0" presId="urn:microsoft.com/office/officeart/2005/8/layout/list1"/>
    <dgm:cxn modelId="{56AD375A-19CD-4083-9AA6-679B8D5E2E15}" type="presOf" srcId="{DE1ADA11-A934-43D5-BB19-C0C5D94C3F40}" destId="{2F15C0AC-3331-4379-93F7-E82BD0F48A0D}" srcOrd="1" destOrd="0" presId="urn:microsoft.com/office/officeart/2005/8/layout/list1"/>
    <dgm:cxn modelId="{81BF8B0F-EC23-4AF5-A4C5-51ECDB9FC22D}" srcId="{004BC0B1-8CB6-4C6B-AE7B-CBD57566DB7F}" destId="{45AD00DB-62EE-42B7-9033-6E4A02672E72}" srcOrd="0" destOrd="0" parTransId="{D9B39AF4-F388-4184-8879-F81601DAA704}" sibTransId="{31BBAFF6-F821-4502-9EAF-1C7E4CA21C98}"/>
    <dgm:cxn modelId="{256CEC14-D4EE-46FC-AB39-5FA30B794B03}" type="presOf" srcId="{004BC0B1-8CB6-4C6B-AE7B-CBD57566DB7F}" destId="{154B336E-09FE-4034-9926-2ACC1A1D1C74}" srcOrd="1" destOrd="0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FD3F77BE-7497-4415-9237-60328E08DBF1}" type="presOf" srcId="{2548CAD0-EBC5-47F3-99A3-D7AFDF96139E}" destId="{F8DECE12-F6B9-479E-891B-9988FF54549A}" srcOrd="0" destOrd="0" presId="urn:microsoft.com/office/officeart/2005/8/layout/list1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04DB69AE-617B-4F20-9CED-96F460242DEC}" type="presOf" srcId="{0E12D3BD-E155-47D9-98CC-EB0C0591644E}" destId="{FB7A0456-7D0E-4515-9FDA-B402396B3E44}" srcOrd="0" destOrd="0" presId="urn:microsoft.com/office/officeart/2005/8/layout/list1"/>
    <dgm:cxn modelId="{4D53E7E2-54D7-4BE8-BA58-A23DD0AF100B}" srcId="{004BC0B1-8CB6-4C6B-AE7B-CBD57566DB7F}" destId="{6F8C0CA7-56A7-49B2-AEB3-EAFDA80156A4}" srcOrd="1" destOrd="0" parTransId="{7B3A7416-40CF-4939-B1E5-99F304DCAF24}" sibTransId="{62036592-3EB0-4AEF-ABE3-FD40C78D16D3}"/>
    <dgm:cxn modelId="{4BBC7070-9ED0-41C2-8936-153D2423A49C}" srcId="{2548CAD0-EBC5-47F3-99A3-D7AFDF96139E}" destId="{004BC0B1-8CB6-4C6B-AE7B-CBD57566DB7F}" srcOrd="2" destOrd="0" parTransId="{890F8A82-D98E-4F78-87F2-6CF9C814FA7A}" sibTransId="{B0CD8778-A4F6-4F00-A017-A0BABB41094A}"/>
    <dgm:cxn modelId="{A250F603-F563-4FEB-B77B-F233F7B086C8}" type="presOf" srcId="{45AD00DB-62EE-42B7-9033-6E4A02672E72}" destId="{056A3C83-28D4-4107-AA79-72F2C0D8A824}" srcOrd="0" destOrd="0" presId="urn:microsoft.com/office/officeart/2005/8/layout/list1"/>
    <dgm:cxn modelId="{8ADC91A7-B532-46F6-A15E-F60FE82A65F2}" srcId="{DE1ADA11-A934-43D5-BB19-C0C5D94C3F40}" destId="{A8ECF799-A6BD-4CCF-B786-B4CEB3AC9383}" srcOrd="0" destOrd="0" parTransId="{4ADFA54B-784A-41C6-BA9A-607CB9257576}" sibTransId="{BB0E8D4F-ADCF-46C5-855A-0691DAD09EF6}"/>
    <dgm:cxn modelId="{3C403D2A-7A18-468B-A342-95F2C1111798}" type="presOf" srcId="{DE1ADA11-A934-43D5-BB19-C0C5D94C3F40}" destId="{542B25DA-9A08-45D7-BFCA-3C0F0C72067C}" srcOrd="0" destOrd="0" presId="urn:microsoft.com/office/officeart/2005/8/layout/list1"/>
    <dgm:cxn modelId="{112B4895-E6A0-4723-B77B-EE3103B21F75}" srcId="{0E12D3BD-E155-47D9-98CC-EB0C0591644E}" destId="{CA2929B1-A9BF-4309-A3C6-77F514376D3A}" srcOrd="2" destOrd="0" parTransId="{3AF8E9CF-9E45-4D95-B1C8-FF03B4116C1D}" sibTransId="{50C9C43F-69A1-42C0-96B7-FB0978B24972}"/>
    <dgm:cxn modelId="{CF7E75DF-C0A1-4134-B21F-A91730072574}" type="presOf" srcId="{814ADD27-D678-4014-875A-F51014DD4404}" destId="{E41D537B-E043-4128-BBA4-72047877B668}" srcOrd="0" destOrd="1" presId="urn:microsoft.com/office/officeart/2005/8/layout/list1"/>
    <dgm:cxn modelId="{C9A9D814-0EAA-4CED-BDBD-B104FE105C34}" type="presParOf" srcId="{F8DECE12-F6B9-479E-891B-9988FF54549A}" destId="{A51B4CC0-34D5-4DAC-9035-F98DE4ED8CF3}" srcOrd="0" destOrd="0" presId="urn:microsoft.com/office/officeart/2005/8/layout/list1"/>
    <dgm:cxn modelId="{1770AA89-0292-44B5-8F13-2713D877515F}" type="presParOf" srcId="{A51B4CC0-34D5-4DAC-9035-F98DE4ED8CF3}" destId="{542B25DA-9A08-45D7-BFCA-3C0F0C72067C}" srcOrd="0" destOrd="0" presId="urn:microsoft.com/office/officeart/2005/8/layout/list1"/>
    <dgm:cxn modelId="{4944261E-565E-40E7-86BB-0F047CDFECC8}" type="presParOf" srcId="{A51B4CC0-34D5-4DAC-9035-F98DE4ED8CF3}" destId="{2F15C0AC-3331-4379-93F7-E82BD0F48A0D}" srcOrd="1" destOrd="0" presId="urn:microsoft.com/office/officeart/2005/8/layout/list1"/>
    <dgm:cxn modelId="{6A6E04CE-A5EF-4D5E-98BC-AB01E56DD1EF}" type="presParOf" srcId="{F8DECE12-F6B9-479E-891B-9988FF54549A}" destId="{01C34120-3306-48EA-9CAB-F9319263FF33}" srcOrd="1" destOrd="0" presId="urn:microsoft.com/office/officeart/2005/8/layout/list1"/>
    <dgm:cxn modelId="{D808F406-8464-4ABA-8CD3-9CA663383447}" type="presParOf" srcId="{F8DECE12-F6B9-479E-891B-9988FF54549A}" destId="{6DCC0265-6589-4125-95DA-D58DE85FC051}" srcOrd="2" destOrd="0" presId="urn:microsoft.com/office/officeart/2005/8/layout/list1"/>
    <dgm:cxn modelId="{FB589049-84C8-40C4-8F89-EB60AA01D517}" type="presParOf" srcId="{F8DECE12-F6B9-479E-891B-9988FF54549A}" destId="{96B5D7AB-DEE0-4BA0-A579-D24C0AD9C62C}" srcOrd="3" destOrd="0" presId="urn:microsoft.com/office/officeart/2005/8/layout/list1"/>
    <dgm:cxn modelId="{09D52D91-A452-492D-85A5-34274DC01764}" type="presParOf" srcId="{F8DECE12-F6B9-479E-891B-9988FF54549A}" destId="{318EBB14-3026-444E-B600-C748CB895294}" srcOrd="4" destOrd="0" presId="urn:microsoft.com/office/officeart/2005/8/layout/list1"/>
    <dgm:cxn modelId="{EE1A6F40-947D-40FE-B6F5-F585308599C2}" type="presParOf" srcId="{318EBB14-3026-444E-B600-C748CB895294}" destId="{FB7A0456-7D0E-4515-9FDA-B402396B3E44}" srcOrd="0" destOrd="0" presId="urn:microsoft.com/office/officeart/2005/8/layout/list1"/>
    <dgm:cxn modelId="{C44E8F9C-616D-4BF5-A261-5AB61F8B42E7}" type="presParOf" srcId="{318EBB14-3026-444E-B600-C748CB895294}" destId="{96606065-4B81-489B-A507-89BFCACCDE1C}" srcOrd="1" destOrd="0" presId="urn:microsoft.com/office/officeart/2005/8/layout/list1"/>
    <dgm:cxn modelId="{E0713B33-9EBC-4EC5-A536-3B238397E67D}" type="presParOf" srcId="{F8DECE12-F6B9-479E-891B-9988FF54549A}" destId="{2F2B6FC0-DCFC-4274-BEF0-A460C3B3E1A4}" srcOrd="5" destOrd="0" presId="urn:microsoft.com/office/officeart/2005/8/layout/list1"/>
    <dgm:cxn modelId="{10E77673-D035-4FEC-82B7-62D2CA7CC068}" type="presParOf" srcId="{F8DECE12-F6B9-479E-891B-9988FF54549A}" destId="{E41D537B-E043-4128-BBA4-72047877B668}" srcOrd="6" destOrd="0" presId="urn:microsoft.com/office/officeart/2005/8/layout/list1"/>
    <dgm:cxn modelId="{B2E49AC4-AEE8-4642-98D7-837A045F2384}" type="presParOf" srcId="{F8DECE12-F6B9-479E-891B-9988FF54549A}" destId="{C9DC211C-84C6-4BBA-9E9D-36331AEBA41F}" srcOrd="7" destOrd="0" presId="urn:microsoft.com/office/officeart/2005/8/layout/list1"/>
    <dgm:cxn modelId="{66884D85-3B46-42D7-A91C-063129D53BB6}" type="presParOf" srcId="{F8DECE12-F6B9-479E-891B-9988FF54549A}" destId="{2DC6A4CC-9032-4CFF-BC12-142FD0544CEC}" srcOrd="8" destOrd="0" presId="urn:microsoft.com/office/officeart/2005/8/layout/list1"/>
    <dgm:cxn modelId="{639026FF-9DF7-4BD7-A7A7-12D1F319A668}" type="presParOf" srcId="{2DC6A4CC-9032-4CFF-BC12-142FD0544CEC}" destId="{015C1107-518F-4584-A7CC-8D3DEA1E5FE4}" srcOrd="0" destOrd="0" presId="urn:microsoft.com/office/officeart/2005/8/layout/list1"/>
    <dgm:cxn modelId="{34D6372D-5719-42B6-9F71-3CCA4C3539A6}" type="presParOf" srcId="{2DC6A4CC-9032-4CFF-BC12-142FD0544CEC}" destId="{154B336E-09FE-4034-9926-2ACC1A1D1C74}" srcOrd="1" destOrd="0" presId="urn:microsoft.com/office/officeart/2005/8/layout/list1"/>
    <dgm:cxn modelId="{B5B0781B-D37B-4DD5-8B41-56C8E90BD058}" type="presParOf" srcId="{F8DECE12-F6B9-479E-891B-9988FF54549A}" destId="{DB604AE2-7116-467C-99D5-F395054F7E6B}" srcOrd="9" destOrd="0" presId="urn:microsoft.com/office/officeart/2005/8/layout/list1"/>
    <dgm:cxn modelId="{439BC53C-A557-4D74-A4C3-2BE14754F2EC}" type="presParOf" srcId="{F8DECE12-F6B9-479E-891B-9988FF54549A}" destId="{056A3C83-28D4-4107-AA79-72F2C0D8A8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PRIMÁRNÍ</a:t>
          </a: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SEKUNDÁRNÍ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004BC0B1-8CB6-4C6B-AE7B-CBD57566DB7F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TERCIÁLNÍ</a:t>
          </a:r>
          <a:endParaRPr lang="cs-CZ" dirty="0">
            <a:latin typeface="Trebuchet MS" panose="020B0603020202020204" pitchFamily="34" charset="0"/>
          </a:endParaRPr>
        </a:p>
      </dgm:t>
    </dgm:pt>
    <dgm:pt modelId="{890F8A82-D98E-4F78-87F2-6CF9C814FA7A}" type="parTrans" cxnId="{4BBC7070-9ED0-41C2-8936-153D2423A49C}">
      <dgm:prSet/>
      <dgm:spPr/>
      <dgm:t>
        <a:bodyPr/>
        <a:lstStyle/>
        <a:p>
          <a:endParaRPr lang="cs-CZ"/>
        </a:p>
      </dgm:t>
    </dgm:pt>
    <dgm:pt modelId="{B0CD8778-A4F6-4F00-A017-A0BABB41094A}" type="sibTrans" cxnId="{4BBC7070-9ED0-41C2-8936-153D2423A49C}">
      <dgm:prSet/>
      <dgm:spPr/>
      <dgm:t>
        <a:bodyPr/>
        <a:lstStyle/>
        <a:p>
          <a:endParaRPr lang="cs-CZ"/>
        </a:p>
      </dgm:t>
    </dgm:pt>
    <dgm:pt modelId="{A8ECF799-A6BD-4CCF-B786-B4CEB3AC9383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plnotextové databáze</a:t>
          </a:r>
          <a:endParaRPr lang="cs-CZ" dirty="0">
            <a:latin typeface="Trebuchet MS" panose="020B0603020202020204" pitchFamily="34" charset="0"/>
          </a:endParaRPr>
        </a:p>
      </dgm:t>
    </dgm:pt>
    <dgm:pt modelId="{4ADFA54B-784A-41C6-BA9A-607CB9257576}" type="parTrans" cxnId="{8ADC91A7-B532-46F6-A15E-F60FE82A65F2}">
      <dgm:prSet/>
      <dgm:spPr/>
      <dgm:t>
        <a:bodyPr/>
        <a:lstStyle/>
        <a:p>
          <a:endParaRPr lang="cs-CZ"/>
        </a:p>
      </dgm:t>
    </dgm:pt>
    <dgm:pt modelId="{BB0E8D4F-ADCF-46C5-855A-0691DAD09EF6}" type="sibTrans" cxnId="{8ADC91A7-B532-46F6-A15E-F60FE82A65F2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bibliografické, abstraktové, citační databáze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45AD00DB-62EE-42B7-9033-6E4A02672E72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databáze databází, soupisy, bibliografie bibliografií</a:t>
          </a:r>
          <a:endParaRPr lang="cs-CZ" dirty="0">
            <a:latin typeface="Trebuchet MS" panose="020B0603020202020204" pitchFamily="34" charset="0"/>
          </a:endParaRPr>
        </a:p>
      </dgm:t>
    </dgm:pt>
    <dgm:pt modelId="{D9B39AF4-F388-4184-8879-F81601DAA704}" type="parTrans" cxnId="{81BF8B0F-EC23-4AF5-A4C5-51ECDB9FC22D}">
      <dgm:prSet/>
      <dgm:spPr/>
      <dgm:t>
        <a:bodyPr/>
        <a:lstStyle/>
        <a:p>
          <a:endParaRPr lang="cs-CZ"/>
        </a:p>
      </dgm:t>
    </dgm:pt>
    <dgm:pt modelId="{31BBAFF6-F821-4502-9EAF-1C7E4CA21C98}" type="sibTrans" cxnId="{81BF8B0F-EC23-4AF5-A4C5-51ECDB9FC22D}">
      <dgm:prSet/>
      <dgm:spPr/>
      <dgm:t>
        <a:bodyPr/>
        <a:lstStyle/>
        <a:p>
          <a:endParaRPr lang="cs-CZ"/>
        </a:p>
      </dgm:t>
    </dgm:pt>
    <dgm:pt modelId="{6F8C0CA7-56A7-49B2-AEB3-EAFDA80156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seznam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České oborové bibliografie</a:t>
          </a:r>
          <a:endParaRPr lang="cs-CZ" dirty="0">
            <a:latin typeface="Trebuchet MS" panose="020B0603020202020204" pitchFamily="34" charset="0"/>
          </a:endParaRPr>
        </a:p>
      </dgm:t>
    </dgm:pt>
    <dgm:pt modelId="{7B3A7416-40CF-4939-B1E5-99F304DCAF24}" type="parTrans" cxnId="{4D53E7E2-54D7-4BE8-BA58-A23DD0AF100B}">
      <dgm:prSet/>
      <dgm:spPr/>
      <dgm:t>
        <a:bodyPr/>
        <a:lstStyle/>
        <a:p>
          <a:endParaRPr lang="cs-CZ"/>
        </a:p>
      </dgm:t>
    </dgm:pt>
    <dgm:pt modelId="{62036592-3EB0-4AEF-ABE3-FD40C78D16D3}" type="sibTrans" cxnId="{4D53E7E2-54D7-4BE8-BA58-A23DD0AF100B}">
      <dgm:prSet/>
      <dgm:spPr/>
      <dgm:t>
        <a:bodyPr/>
        <a:lstStyle/>
        <a:p>
          <a:endParaRPr lang="cs-CZ"/>
        </a:p>
      </dgm:t>
    </dgm:pt>
    <dgm:pt modelId="{CA2929B1-A9BF-4309-A3C6-77F514376D3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SCOPUS</a:t>
          </a:r>
          <a:endParaRPr lang="cs-CZ" dirty="0">
            <a:latin typeface="Trebuchet MS" panose="020B0603020202020204" pitchFamily="34" charset="0"/>
          </a:endParaRPr>
        </a:p>
      </dgm:t>
    </dgm:pt>
    <dgm:pt modelId="{3AF8E9CF-9E45-4D95-B1C8-FF03B4116C1D}" type="parTrans" cxnId="{112B4895-E6A0-4723-B77B-EE3103B21F75}">
      <dgm:prSet/>
      <dgm:spPr/>
      <dgm:t>
        <a:bodyPr/>
        <a:lstStyle/>
        <a:p>
          <a:endParaRPr lang="cs-CZ"/>
        </a:p>
      </dgm:t>
    </dgm:pt>
    <dgm:pt modelId="{50C9C43F-69A1-42C0-96B7-FB0978B24972}" type="sibTrans" cxnId="{112B4895-E6A0-4723-B77B-EE3103B21F75}">
      <dgm:prSet/>
      <dgm:spPr/>
      <dgm:t>
        <a:bodyPr/>
        <a:lstStyle/>
        <a:p>
          <a:endParaRPr lang="cs-CZ"/>
        </a:p>
      </dgm:t>
    </dgm:pt>
    <dgm:pt modelId="{C419B371-498E-4EEF-8595-3F12099389E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časopisy, knihy, encyklopedie</a:t>
          </a:r>
          <a:endParaRPr lang="cs-CZ" dirty="0">
            <a:latin typeface="Trebuchet MS" panose="020B0603020202020204" pitchFamily="34" charset="0"/>
          </a:endParaRPr>
        </a:p>
      </dgm:t>
    </dgm:pt>
    <dgm:pt modelId="{17EE0C17-64EA-46DF-92E1-B7C5A22C46E0}" type="parTrans" cxnId="{7422DE0C-17FC-4DB8-A6D0-50004EDCF091}">
      <dgm:prSet/>
      <dgm:spPr/>
      <dgm:t>
        <a:bodyPr/>
        <a:lstStyle/>
        <a:p>
          <a:endParaRPr lang="cs-CZ"/>
        </a:p>
      </dgm:t>
    </dgm:pt>
    <dgm:pt modelId="{77721709-8669-497C-BC1F-4F4EFA72381E}" type="sibTrans" cxnId="{7422DE0C-17FC-4DB8-A6D0-50004EDCF091}">
      <dgm:prSet/>
      <dgm:spPr/>
      <dgm:t>
        <a:bodyPr/>
        <a:lstStyle/>
        <a:p>
          <a:endParaRPr lang="cs-CZ"/>
        </a:p>
      </dgm:t>
    </dgm:pt>
    <dgm:pt modelId="{4EEB8ADB-2439-473D-A767-B786408FBE66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3"/>
            </a:rPr>
            <a:t>GALE e-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3"/>
            </a:rPr>
            <a:t>books</a:t>
          </a:r>
          <a:endParaRPr lang="cs-CZ" dirty="0">
            <a:latin typeface="Trebuchet MS" panose="020B0603020202020204" pitchFamily="34" charset="0"/>
          </a:endParaRPr>
        </a:p>
      </dgm:t>
    </dgm:pt>
    <dgm:pt modelId="{F752A10D-1EC1-40CD-A390-C543EAAEC865}" type="parTrans" cxnId="{3792F0E0-0D1C-4049-886A-4F98F919DC7F}">
      <dgm:prSet/>
      <dgm:spPr/>
      <dgm:t>
        <a:bodyPr/>
        <a:lstStyle/>
        <a:p>
          <a:endParaRPr lang="cs-CZ"/>
        </a:p>
      </dgm:t>
    </dgm:pt>
    <dgm:pt modelId="{D617815C-C23B-45D1-8058-CBB341C1B583}" type="sibTrans" cxnId="{3792F0E0-0D1C-4049-886A-4F98F919DC7F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DC211C-84C6-4BBA-9E9D-36331AEBA41F}" type="pres">
      <dgm:prSet presAssocID="{200E84DB-F63E-4AA6-8CCA-AC7CC7B3E741}" presName="spaceBetweenRectangles" presStyleCnt="0"/>
      <dgm:spPr/>
    </dgm:pt>
    <dgm:pt modelId="{2DC6A4CC-9032-4CFF-BC12-142FD0544CEC}" type="pres">
      <dgm:prSet presAssocID="{004BC0B1-8CB6-4C6B-AE7B-CBD57566DB7F}" presName="parentLin" presStyleCnt="0"/>
      <dgm:spPr/>
    </dgm:pt>
    <dgm:pt modelId="{015C1107-518F-4584-A7CC-8D3DEA1E5FE4}" type="pres">
      <dgm:prSet presAssocID="{004BC0B1-8CB6-4C6B-AE7B-CBD57566DB7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154B336E-09FE-4034-9926-2ACC1A1D1C74}" type="pres">
      <dgm:prSet presAssocID="{004BC0B1-8CB6-4C6B-AE7B-CBD57566DB7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604AE2-7116-467C-99D5-F395054F7E6B}" type="pres">
      <dgm:prSet presAssocID="{004BC0B1-8CB6-4C6B-AE7B-CBD57566DB7F}" presName="negativeSpace" presStyleCnt="0"/>
      <dgm:spPr/>
    </dgm:pt>
    <dgm:pt modelId="{056A3C83-28D4-4107-AA79-72F2C0D8A824}" type="pres">
      <dgm:prSet presAssocID="{004BC0B1-8CB6-4C6B-AE7B-CBD57566DB7F}" presName="childText" presStyleLbl="conFgAcc1" presStyleIdx="2" presStyleCnt="3" custLinFactNeighborX="-1624" custLinFactNeighborY="-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F2ED55-C5FB-4528-8409-5B78641E5D0D}" type="presOf" srcId="{6C0CF322-C664-4346-8205-092CD40AE1A4}" destId="{E41D537B-E043-4128-BBA4-72047877B668}" srcOrd="0" destOrd="0" presId="urn:microsoft.com/office/officeart/2005/8/layout/list1"/>
    <dgm:cxn modelId="{DFCD0513-A7C2-4B44-A80F-9AFA7E00D62B}" type="presOf" srcId="{6F8C0CA7-56A7-49B2-AEB3-EAFDA80156A4}" destId="{056A3C83-28D4-4107-AA79-72F2C0D8A824}" srcOrd="0" destOrd="1" presId="urn:microsoft.com/office/officeart/2005/8/layout/list1"/>
    <dgm:cxn modelId="{A4AE8F57-893F-463F-8C87-2EF4A26FA32E}" type="presOf" srcId="{A8ECF799-A6BD-4CCF-B786-B4CEB3AC9383}" destId="{6DCC0265-6589-4125-95DA-D58DE85FC051}" srcOrd="0" destOrd="0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12983E69-F08F-4489-8CAA-003CB4102FA6}" type="presOf" srcId="{004BC0B1-8CB6-4C6B-AE7B-CBD57566DB7F}" destId="{154B336E-09FE-4034-9926-2ACC1A1D1C74}" srcOrd="1" destOrd="0" presId="urn:microsoft.com/office/officeart/2005/8/layout/list1"/>
    <dgm:cxn modelId="{8ADC91A7-B532-46F6-A15E-F60FE82A65F2}" srcId="{DE1ADA11-A934-43D5-BB19-C0C5D94C3F40}" destId="{A8ECF799-A6BD-4CCF-B786-B4CEB3AC9383}" srcOrd="0" destOrd="0" parTransId="{4ADFA54B-784A-41C6-BA9A-607CB9257576}" sibTransId="{BB0E8D4F-ADCF-46C5-855A-0691DAD09EF6}"/>
    <dgm:cxn modelId="{8E533FBA-69C4-4F03-ACAB-5E2BEB9C1DB3}" type="presOf" srcId="{004BC0B1-8CB6-4C6B-AE7B-CBD57566DB7F}" destId="{015C1107-518F-4584-A7CC-8D3DEA1E5FE4}" srcOrd="0" destOrd="0" presId="urn:microsoft.com/office/officeart/2005/8/layout/list1"/>
    <dgm:cxn modelId="{D120BDC4-CAD4-4EAD-B8F3-E8A50B240868}" type="presOf" srcId="{2548CAD0-EBC5-47F3-99A3-D7AFDF96139E}" destId="{F8DECE12-F6B9-479E-891B-9988FF54549A}" srcOrd="0" destOrd="0" presId="urn:microsoft.com/office/officeart/2005/8/layout/list1"/>
    <dgm:cxn modelId="{78DD13AF-6B68-4905-B48C-9335D8CC33F5}" type="presOf" srcId="{DE1ADA11-A934-43D5-BB19-C0C5D94C3F40}" destId="{2F15C0AC-3331-4379-93F7-E82BD0F48A0D}" srcOrd="1" destOrd="0" presId="urn:microsoft.com/office/officeart/2005/8/layout/list1"/>
    <dgm:cxn modelId="{8161A96E-CBBD-4ABF-A11E-9BC743102DD9}" type="presOf" srcId="{C419B371-498E-4EEF-8595-3F12099389EA}" destId="{6DCC0265-6589-4125-95DA-D58DE85FC051}" srcOrd="0" destOrd="1" presId="urn:microsoft.com/office/officeart/2005/8/layout/list1"/>
    <dgm:cxn modelId="{112B4895-E6A0-4723-B77B-EE3103B21F75}" srcId="{0E12D3BD-E155-47D9-98CC-EB0C0591644E}" destId="{CA2929B1-A9BF-4309-A3C6-77F514376D3A}" srcOrd="1" destOrd="0" parTransId="{3AF8E9CF-9E45-4D95-B1C8-FF03B4116C1D}" sibTransId="{50C9C43F-69A1-42C0-96B7-FB0978B24972}"/>
    <dgm:cxn modelId="{2A50D5C5-B43A-481F-AA98-1D6A765A0F5B}" type="presOf" srcId="{0E12D3BD-E155-47D9-98CC-EB0C0591644E}" destId="{FB7A0456-7D0E-4515-9FDA-B402396B3E44}" srcOrd="0" destOrd="0" presId="urn:microsoft.com/office/officeart/2005/8/layout/list1"/>
    <dgm:cxn modelId="{4D53E7E2-54D7-4BE8-BA58-A23DD0AF100B}" srcId="{004BC0B1-8CB6-4C6B-AE7B-CBD57566DB7F}" destId="{6F8C0CA7-56A7-49B2-AEB3-EAFDA80156A4}" srcOrd="1" destOrd="0" parTransId="{7B3A7416-40CF-4939-B1E5-99F304DCAF24}" sibTransId="{62036592-3EB0-4AEF-ABE3-FD40C78D16D3}"/>
    <dgm:cxn modelId="{DA017F68-4A31-4492-A1E0-7D45AB78BE41}" type="presOf" srcId="{CA2929B1-A9BF-4309-A3C6-77F514376D3A}" destId="{E41D537B-E043-4128-BBA4-72047877B668}" srcOrd="0" destOrd="1" presId="urn:microsoft.com/office/officeart/2005/8/layout/list1"/>
    <dgm:cxn modelId="{3792F0E0-0D1C-4049-886A-4F98F919DC7F}" srcId="{DE1ADA11-A934-43D5-BB19-C0C5D94C3F40}" destId="{4EEB8ADB-2439-473D-A767-B786408FBE66}" srcOrd="2" destOrd="0" parTransId="{F752A10D-1EC1-40CD-A390-C543EAAEC865}" sibTransId="{D617815C-C23B-45D1-8058-CBB341C1B583}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4BBC7070-9ED0-41C2-8936-153D2423A49C}" srcId="{2548CAD0-EBC5-47F3-99A3-D7AFDF96139E}" destId="{004BC0B1-8CB6-4C6B-AE7B-CBD57566DB7F}" srcOrd="2" destOrd="0" parTransId="{890F8A82-D98E-4F78-87F2-6CF9C814FA7A}" sibTransId="{B0CD8778-A4F6-4F00-A017-A0BABB41094A}"/>
    <dgm:cxn modelId="{0165E6E8-715E-4FAE-AA5C-D4C37A0E261B}" type="presOf" srcId="{0E12D3BD-E155-47D9-98CC-EB0C0591644E}" destId="{96606065-4B81-489B-A507-89BFCACCDE1C}" srcOrd="1" destOrd="0" presId="urn:microsoft.com/office/officeart/2005/8/layout/list1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7422DE0C-17FC-4DB8-A6D0-50004EDCF091}" srcId="{DE1ADA11-A934-43D5-BB19-C0C5D94C3F40}" destId="{C419B371-498E-4EEF-8595-3F12099389EA}" srcOrd="1" destOrd="0" parTransId="{17EE0C17-64EA-46DF-92E1-B7C5A22C46E0}" sibTransId="{77721709-8669-497C-BC1F-4F4EFA72381E}"/>
    <dgm:cxn modelId="{81BF8B0F-EC23-4AF5-A4C5-51ECDB9FC22D}" srcId="{004BC0B1-8CB6-4C6B-AE7B-CBD57566DB7F}" destId="{45AD00DB-62EE-42B7-9033-6E4A02672E72}" srcOrd="0" destOrd="0" parTransId="{D9B39AF4-F388-4184-8879-F81601DAA704}" sibTransId="{31BBAFF6-F821-4502-9EAF-1C7E4CA21C98}"/>
    <dgm:cxn modelId="{0DC68B31-E768-4AAD-8616-C7D9A9105900}" type="presOf" srcId="{4EEB8ADB-2439-473D-A767-B786408FBE66}" destId="{6DCC0265-6589-4125-95DA-D58DE85FC051}" srcOrd="0" destOrd="2" presId="urn:microsoft.com/office/officeart/2005/8/layout/list1"/>
    <dgm:cxn modelId="{7AD128E5-1C7C-43D2-B8A3-0EA213183215}" type="presOf" srcId="{45AD00DB-62EE-42B7-9033-6E4A02672E72}" destId="{056A3C83-28D4-4107-AA79-72F2C0D8A824}" srcOrd="0" destOrd="0" presId="urn:microsoft.com/office/officeart/2005/8/layout/list1"/>
    <dgm:cxn modelId="{920D0A95-CF26-4BF7-811B-2886006FCD1A}" type="presOf" srcId="{DE1ADA11-A934-43D5-BB19-C0C5D94C3F40}" destId="{542B25DA-9A08-45D7-BFCA-3C0F0C72067C}" srcOrd="0" destOrd="0" presId="urn:microsoft.com/office/officeart/2005/8/layout/list1"/>
    <dgm:cxn modelId="{1A372D32-1D2A-44CE-B657-5F6838153B13}" type="presParOf" srcId="{F8DECE12-F6B9-479E-891B-9988FF54549A}" destId="{A51B4CC0-34D5-4DAC-9035-F98DE4ED8CF3}" srcOrd="0" destOrd="0" presId="urn:microsoft.com/office/officeart/2005/8/layout/list1"/>
    <dgm:cxn modelId="{0A1B3BF9-5577-40AA-B5F0-F79ADD3B0441}" type="presParOf" srcId="{A51B4CC0-34D5-4DAC-9035-F98DE4ED8CF3}" destId="{542B25DA-9A08-45D7-BFCA-3C0F0C72067C}" srcOrd="0" destOrd="0" presId="urn:microsoft.com/office/officeart/2005/8/layout/list1"/>
    <dgm:cxn modelId="{B336ACA7-BA70-4DDE-99E6-EE8EEB768AEA}" type="presParOf" srcId="{A51B4CC0-34D5-4DAC-9035-F98DE4ED8CF3}" destId="{2F15C0AC-3331-4379-93F7-E82BD0F48A0D}" srcOrd="1" destOrd="0" presId="urn:microsoft.com/office/officeart/2005/8/layout/list1"/>
    <dgm:cxn modelId="{2024EB4C-965B-4EBE-A5F5-723F4445EFA5}" type="presParOf" srcId="{F8DECE12-F6B9-479E-891B-9988FF54549A}" destId="{01C34120-3306-48EA-9CAB-F9319263FF33}" srcOrd="1" destOrd="0" presId="urn:microsoft.com/office/officeart/2005/8/layout/list1"/>
    <dgm:cxn modelId="{F9F22EC9-F1F0-4B6D-9E15-98A1713B51DE}" type="presParOf" srcId="{F8DECE12-F6B9-479E-891B-9988FF54549A}" destId="{6DCC0265-6589-4125-95DA-D58DE85FC051}" srcOrd="2" destOrd="0" presId="urn:microsoft.com/office/officeart/2005/8/layout/list1"/>
    <dgm:cxn modelId="{FDD3117D-C82C-4940-95A4-2A15A376DE93}" type="presParOf" srcId="{F8DECE12-F6B9-479E-891B-9988FF54549A}" destId="{96B5D7AB-DEE0-4BA0-A579-D24C0AD9C62C}" srcOrd="3" destOrd="0" presId="urn:microsoft.com/office/officeart/2005/8/layout/list1"/>
    <dgm:cxn modelId="{82702FFA-5014-440A-8525-B01D657712F3}" type="presParOf" srcId="{F8DECE12-F6B9-479E-891B-9988FF54549A}" destId="{318EBB14-3026-444E-B600-C748CB895294}" srcOrd="4" destOrd="0" presId="urn:microsoft.com/office/officeart/2005/8/layout/list1"/>
    <dgm:cxn modelId="{597D5BDC-8E8E-4F1F-A6BE-CE38E141D8D4}" type="presParOf" srcId="{318EBB14-3026-444E-B600-C748CB895294}" destId="{FB7A0456-7D0E-4515-9FDA-B402396B3E44}" srcOrd="0" destOrd="0" presId="urn:microsoft.com/office/officeart/2005/8/layout/list1"/>
    <dgm:cxn modelId="{5443EC95-7F5F-4E50-8B2C-1D1E59CDD737}" type="presParOf" srcId="{318EBB14-3026-444E-B600-C748CB895294}" destId="{96606065-4B81-489B-A507-89BFCACCDE1C}" srcOrd="1" destOrd="0" presId="urn:microsoft.com/office/officeart/2005/8/layout/list1"/>
    <dgm:cxn modelId="{39D14F39-428E-4B34-8BBC-22482F120C3F}" type="presParOf" srcId="{F8DECE12-F6B9-479E-891B-9988FF54549A}" destId="{2F2B6FC0-DCFC-4274-BEF0-A460C3B3E1A4}" srcOrd="5" destOrd="0" presId="urn:microsoft.com/office/officeart/2005/8/layout/list1"/>
    <dgm:cxn modelId="{13975338-97C1-4AF3-B7E0-C0597331F8E1}" type="presParOf" srcId="{F8DECE12-F6B9-479E-891B-9988FF54549A}" destId="{E41D537B-E043-4128-BBA4-72047877B668}" srcOrd="6" destOrd="0" presId="urn:microsoft.com/office/officeart/2005/8/layout/list1"/>
    <dgm:cxn modelId="{317932A3-0FD4-4D13-A420-422E6FA9307C}" type="presParOf" srcId="{F8DECE12-F6B9-479E-891B-9988FF54549A}" destId="{C9DC211C-84C6-4BBA-9E9D-36331AEBA41F}" srcOrd="7" destOrd="0" presId="urn:microsoft.com/office/officeart/2005/8/layout/list1"/>
    <dgm:cxn modelId="{6C69DEE6-16EE-4A1D-8C7C-8C39B132A5C6}" type="presParOf" srcId="{F8DECE12-F6B9-479E-891B-9988FF54549A}" destId="{2DC6A4CC-9032-4CFF-BC12-142FD0544CEC}" srcOrd="8" destOrd="0" presId="urn:microsoft.com/office/officeart/2005/8/layout/list1"/>
    <dgm:cxn modelId="{150DB596-24D8-4072-A84F-9EC201CB2F10}" type="presParOf" srcId="{2DC6A4CC-9032-4CFF-BC12-142FD0544CEC}" destId="{015C1107-518F-4584-A7CC-8D3DEA1E5FE4}" srcOrd="0" destOrd="0" presId="urn:microsoft.com/office/officeart/2005/8/layout/list1"/>
    <dgm:cxn modelId="{64B19942-1734-4F30-BCA1-DFA55352C3E1}" type="presParOf" srcId="{2DC6A4CC-9032-4CFF-BC12-142FD0544CEC}" destId="{154B336E-09FE-4034-9926-2ACC1A1D1C74}" srcOrd="1" destOrd="0" presId="urn:microsoft.com/office/officeart/2005/8/layout/list1"/>
    <dgm:cxn modelId="{3277D340-AF0A-437F-9976-5418600F3200}" type="presParOf" srcId="{F8DECE12-F6B9-479E-891B-9988FF54549A}" destId="{DB604AE2-7116-467C-99D5-F395054F7E6B}" srcOrd="9" destOrd="0" presId="urn:microsoft.com/office/officeart/2005/8/layout/list1"/>
    <dgm:cxn modelId="{5477B7C4-7E8C-48CB-9078-D637C6A9AA6A}" type="presParOf" srcId="{F8DECE12-F6B9-479E-891B-9988FF54549A}" destId="{056A3C83-28D4-4107-AA79-72F2C0D8A8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MULTIOBOROVÉ</a:t>
          </a: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SPECIALIZOVANÉ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A8ECF799-A6BD-4CCF-B786-B4CEB3AC9383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ProQuest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Central</a:t>
          </a:r>
          <a:endParaRPr lang="cs-CZ" dirty="0">
            <a:latin typeface="Trebuchet MS" panose="020B0603020202020204" pitchFamily="34" charset="0"/>
          </a:endParaRPr>
        </a:p>
      </dgm:t>
    </dgm:pt>
    <dgm:pt modelId="{4ADFA54B-784A-41C6-BA9A-607CB9257576}" type="parTrans" cxnId="{8ADC91A7-B532-46F6-A15E-F60FE82A65F2}">
      <dgm:prSet/>
      <dgm:spPr/>
      <dgm:t>
        <a:bodyPr/>
        <a:lstStyle/>
        <a:p>
          <a:endParaRPr lang="cs-CZ"/>
        </a:p>
      </dgm:t>
    </dgm:pt>
    <dgm:pt modelId="{BB0E8D4F-ADCF-46C5-855A-0691DAD09EF6}" type="sibTrans" cxnId="{8ADC91A7-B532-46F6-A15E-F60FE82A65F2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zaměřené na konkrétní obor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CA2929B1-A9BF-4309-A3C6-77F514376D3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ART Source</a:t>
          </a:r>
          <a:endParaRPr lang="cs-CZ" dirty="0">
            <a:latin typeface="Trebuchet MS" panose="020B0603020202020204" pitchFamily="34" charset="0"/>
          </a:endParaRPr>
        </a:p>
      </dgm:t>
    </dgm:pt>
    <dgm:pt modelId="{3AF8E9CF-9E45-4D95-B1C8-FF03B4116C1D}" type="parTrans" cxnId="{112B4895-E6A0-4723-B77B-EE3103B21F75}">
      <dgm:prSet/>
      <dgm:spPr/>
      <dgm:t>
        <a:bodyPr/>
        <a:lstStyle/>
        <a:p>
          <a:endParaRPr lang="cs-CZ"/>
        </a:p>
      </dgm:t>
    </dgm:pt>
    <dgm:pt modelId="{50C9C43F-69A1-42C0-96B7-FB0978B24972}" type="sibTrans" cxnId="{112B4895-E6A0-4723-B77B-EE3103B21F75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2" custLinFactNeighborX="-4249" custLinFactNeighborY="-135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4CB010-C4A9-488F-A32B-9F1BC85D67EA}" type="presOf" srcId="{A8ECF799-A6BD-4CCF-B786-B4CEB3AC9383}" destId="{6DCC0265-6589-4125-95DA-D58DE85FC051}" srcOrd="0" destOrd="0" presId="urn:microsoft.com/office/officeart/2005/8/layout/list1"/>
    <dgm:cxn modelId="{6B44F8BC-15E6-4EF8-B3DC-8E703D2A2E56}" type="presOf" srcId="{0E12D3BD-E155-47D9-98CC-EB0C0591644E}" destId="{FB7A0456-7D0E-4515-9FDA-B402396B3E44}" srcOrd="0" destOrd="0" presId="urn:microsoft.com/office/officeart/2005/8/layout/list1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871F01A0-CB5A-44CA-892B-B7C349B3DE4E}" type="presOf" srcId="{DE1ADA11-A934-43D5-BB19-C0C5D94C3F40}" destId="{542B25DA-9A08-45D7-BFCA-3C0F0C72067C}" srcOrd="0" destOrd="0" presId="urn:microsoft.com/office/officeart/2005/8/layout/list1"/>
    <dgm:cxn modelId="{8DF7F359-BD1C-4631-8A6C-79695067FC80}" type="presOf" srcId="{6C0CF322-C664-4346-8205-092CD40AE1A4}" destId="{E41D537B-E043-4128-BBA4-72047877B668}" srcOrd="0" destOrd="0" presId="urn:microsoft.com/office/officeart/2005/8/layout/list1"/>
    <dgm:cxn modelId="{1E0F9217-71C5-4148-B132-B3E69CFC1DB4}" type="presOf" srcId="{0E12D3BD-E155-47D9-98CC-EB0C0591644E}" destId="{96606065-4B81-489B-A507-89BFCACCDE1C}" srcOrd="1" destOrd="0" presId="urn:microsoft.com/office/officeart/2005/8/layout/list1"/>
    <dgm:cxn modelId="{26CAB892-766E-4FA4-AA6F-101C97942A50}" type="presOf" srcId="{2548CAD0-EBC5-47F3-99A3-D7AFDF96139E}" destId="{F8DECE12-F6B9-479E-891B-9988FF54549A}" srcOrd="0" destOrd="0" presId="urn:microsoft.com/office/officeart/2005/8/layout/list1"/>
    <dgm:cxn modelId="{FB887633-809D-49FF-88E2-BB02C6E99B1E}" type="presOf" srcId="{CA2929B1-A9BF-4309-A3C6-77F514376D3A}" destId="{E41D537B-E043-4128-BBA4-72047877B668}" srcOrd="0" destOrd="1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E8ADC85D-82A6-47FD-8E43-E98428FEA933}" type="presOf" srcId="{DE1ADA11-A934-43D5-BB19-C0C5D94C3F40}" destId="{2F15C0AC-3331-4379-93F7-E82BD0F48A0D}" srcOrd="1" destOrd="0" presId="urn:microsoft.com/office/officeart/2005/8/layout/list1"/>
    <dgm:cxn modelId="{8ADC91A7-B532-46F6-A15E-F60FE82A65F2}" srcId="{DE1ADA11-A934-43D5-BB19-C0C5D94C3F40}" destId="{A8ECF799-A6BD-4CCF-B786-B4CEB3AC9383}" srcOrd="0" destOrd="0" parTransId="{4ADFA54B-784A-41C6-BA9A-607CB9257576}" sibTransId="{BB0E8D4F-ADCF-46C5-855A-0691DAD09EF6}"/>
    <dgm:cxn modelId="{112B4895-E6A0-4723-B77B-EE3103B21F75}" srcId="{0E12D3BD-E155-47D9-98CC-EB0C0591644E}" destId="{CA2929B1-A9BF-4309-A3C6-77F514376D3A}" srcOrd="1" destOrd="0" parTransId="{3AF8E9CF-9E45-4D95-B1C8-FF03B4116C1D}" sibTransId="{50C9C43F-69A1-42C0-96B7-FB0978B24972}"/>
    <dgm:cxn modelId="{79CF6847-BF4C-498E-BB68-6A1D288A4A3B}" type="presParOf" srcId="{F8DECE12-F6B9-479E-891B-9988FF54549A}" destId="{A51B4CC0-34D5-4DAC-9035-F98DE4ED8CF3}" srcOrd="0" destOrd="0" presId="urn:microsoft.com/office/officeart/2005/8/layout/list1"/>
    <dgm:cxn modelId="{58181F6C-93DA-4E1F-B553-3614BB9831C1}" type="presParOf" srcId="{A51B4CC0-34D5-4DAC-9035-F98DE4ED8CF3}" destId="{542B25DA-9A08-45D7-BFCA-3C0F0C72067C}" srcOrd="0" destOrd="0" presId="urn:microsoft.com/office/officeart/2005/8/layout/list1"/>
    <dgm:cxn modelId="{F4A39F69-D543-4111-B134-55D5A2E55884}" type="presParOf" srcId="{A51B4CC0-34D5-4DAC-9035-F98DE4ED8CF3}" destId="{2F15C0AC-3331-4379-93F7-E82BD0F48A0D}" srcOrd="1" destOrd="0" presId="urn:microsoft.com/office/officeart/2005/8/layout/list1"/>
    <dgm:cxn modelId="{480F386A-9773-406F-B1B8-FF7B5B71EE37}" type="presParOf" srcId="{F8DECE12-F6B9-479E-891B-9988FF54549A}" destId="{01C34120-3306-48EA-9CAB-F9319263FF33}" srcOrd="1" destOrd="0" presId="urn:microsoft.com/office/officeart/2005/8/layout/list1"/>
    <dgm:cxn modelId="{24DC67FD-4B07-4BEB-9855-2F8CF078857B}" type="presParOf" srcId="{F8DECE12-F6B9-479E-891B-9988FF54549A}" destId="{6DCC0265-6589-4125-95DA-D58DE85FC051}" srcOrd="2" destOrd="0" presId="urn:microsoft.com/office/officeart/2005/8/layout/list1"/>
    <dgm:cxn modelId="{027C2ED1-C26D-49A1-A6ED-3E32C3F4CA4B}" type="presParOf" srcId="{F8DECE12-F6B9-479E-891B-9988FF54549A}" destId="{96B5D7AB-DEE0-4BA0-A579-D24C0AD9C62C}" srcOrd="3" destOrd="0" presId="urn:microsoft.com/office/officeart/2005/8/layout/list1"/>
    <dgm:cxn modelId="{D0466166-088A-4AD1-BBCC-555FF4BA3595}" type="presParOf" srcId="{F8DECE12-F6B9-479E-891B-9988FF54549A}" destId="{318EBB14-3026-444E-B600-C748CB895294}" srcOrd="4" destOrd="0" presId="urn:microsoft.com/office/officeart/2005/8/layout/list1"/>
    <dgm:cxn modelId="{18F1133A-54EB-4BA5-B048-6EF50E52EC63}" type="presParOf" srcId="{318EBB14-3026-444E-B600-C748CB895294}" destId="{FB7A0456-7D0E-4515-9FDA-B402396B3E44}" srcOrd="0" destOrd="0" presId="urn:microsoft.com/office/officeart/2005/8/layout/list1"/>
    <dgm:cxn modelId="{D153ECA1-B7C3-40E8-9FAF-1F542A3A2F1A}" type="presParOf" srcId="{318EBB14-3026-444E-B600-C748CB895294}" destId="{96606065-4B81-489B-A507-89BFCACCDE1C}" srcOrd="1" destOrd="0" presId="urn:microsoft.com/office/officeart/2005/8/layout/list1"/>
    <dgm:cxn modelId="{66EF510C-0D31-4D2C-9358-730E6D16E920}" type="presParOf" srcId="{F8DECE12-F6B9-479E-891B-9988FF54549A}" destId="{2F2B6FC0-DCFC-4274-BEF0-A460C3B3E1A4}" srcOrd="5" destOrd="0" presId="urn:microsoft.com/office/officeart/2005/8/layout/list1"/>
    <dgm:cxn modelId="{72FF0D38-4C07-493F-AEE8-EB3C42628164}" type="presParOf" srcId="{F8DECE12-F6B9-479E-891B-9988FF54549A}" destId="{E41D537B-E043-4128-BBA4-72047877B66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VOLNĚ DOSTUPNÉ</a:t>
          </a: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LICENCOVANÉ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A8ECF799-A6BD-4CCF-B786-B4CEB3AC9383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Directory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of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Open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Acces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Journals</a:t>
          </a:r>
          <a:r>
            <a:rPr lang="cs-CZ" dirty="0" smtClean="0">
              <a:latin typeface="Trebuchet MS" panose="020B0603020202020204" pitchFamily="34" charset="0"/>
            </a:rPr>
            <a:t> (DOAJ)</a:t>
          </a:r>
          <a:endParaRPr lang="cs-CZ" dirty="0">
            <a:latin typeface="Trebuchet MS" panose="020B0603020202020204" pitchFamily="34" charset="0"/>
          </a:endParaRPr>
        </a:p>
      </dgm:t>
    </dgm:pt>
    <dgm:pt modelId="{4ADFA54B-784A-41C6-BA9A-607CB9257576}" type="parTrans" cxnId="{8ADC91A7-B532-46F6-A15E-F60FE82A65F2}">
      <dgm:prSet/>
      <dgm:spPr/>
      <dgm:t>
        <a:bodyPr/>
        <a:lstStyle/>
        <a:p>
          <a:endParaRPr lang="cs-CZ"/>
        </a:p>
      </dgm:t>
    </dgm:pt>
    <dgm:pt modelId="{BB0E8D4F-ADCF-46C5-855A-0691DAD09EF6}" type="sibTrans" cxnId="{8ADC91A7-B532-46F6-A15E-F60FE82A65F2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komerční, přístupné na základě licenčních smluv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CA2929B1-A9BF-4309-A3C6-77F514376D3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EBSCO</a:t>
          </a:r>
          <a:endParaRPr lang="cs-CZ" dirty="0">
            <a:latin typeface="Trebuchet MS" panose="020B0603020202020204" pitchFamily="34" charset="0"/>
          </a:endParaRPr>
        </a:p>
      </dgm:t>
    </dgm:pt>
    <dgm:pt modelId="{3AF8E9CF-9E45-4D95-B1C8-FF03B4116C1D}" type="parTrans" cxnId="{112B4895-E6A0-4723-B77B-EE3103B21F75}">
      <dgm:prSet/>
      <dgm:spPr/>
      <dgm:t>
        <a:bodyPr/>
        <a:lstStyle/>
        <a:p>
          <a:endParaRPr lang="cs-CZ"/>
        </a:p>
      </dgm:t>
    </dgm:pt>
    <dgm:pt modelId="{50C9C43F-69A1-42C0-96B7-FB0978B24972}" type="sibTrans" cxnId="{112B4895-E6A0-4723-B77B-EE3103B21F75}">
      <dgm:prSet/>
      <dgm:spPr/>
      <dgm:t>
        <a:bodyPr/>
        <a:lstStyle/>
        <a:p>
          <a:endParaRPr lang="cs-CZ"/>
        </a:p>
      </dgm:t>
    </dgm:pt>
    <dgm:pt modelId="{9C0B7D64-B390-49E5-A383-F8B3CB07FE49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veřejně přístupné</a:t>
          </a:r>
          <a:endParaRPr lang="cs-CZ" dirty="0">
            <a:latin typeface="Trebuchet MS" panose="020B0603020202020204" pitchFamily="34" charset="0"/>
          </a:endParaRPr>
        </a:p>
      </dgm:t>
    </dgm:pt>
    <dgm:pt modelId="{DC5E713C-C939-4807-81FD-61C207622B6A}" type="parTrans" cxnId="{BAFE2526-10F4-4473-836B-43FAB0361D89}">
      <dgm:prSet/>
      <dgm:spPr/>
      <dgm:t>
        <a:bodyPr/>
        <a:lstStyle/>
        <a:p>
          <a:endParaRPr lang="cs-CZ"/>
        </a:p>
      </dgm:t>
    </dgm:pt>
    <dgm:pt modelId="{9DA82A41-B58A-4397-8904-A5FFA0351926}" type="sibTrans" cxnId="{BAFE2526-10F4-4473-836B-43FAB0361D89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2" custLinFactNeighborX="-4249" custLinFactNeighborY="-135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3B9808-FF36-444E-9AC5-6FD59244847C}" type="presOf" srcId="{CA2929B1-A9BF-4309-A3C6-77F514376D3A}" destId="{E41D537B-E043-4128-BBA4-72047877B668}" srcOrd="0" destOrd="1" presId="urn:microsoft.com/office/officeart/2005/8/layout/list1"/>
    <dgm:cxn modelId="{19A6DDC5-C27B-474A-B40C-7F0F6DF32272}" type="presOf" srcId="{0E12D3BD-E155-47D9-98CC-EB0C0591644E}" destId="{96606065-4B81-489B-A507-89BFCACCDE1C}" srcOrd="1" destOrd="0" presId="urn:microsoft.com/office/officeart/2005/8/layout/list1"/>
    <dgm:cxn modelId="{686D4396-8E31-499C-A467-204A7246D9BA}" type="presOf" srcId="{A8ECF799-A6BD-4CCF-B786-B4CEB3AC9383}" destId="{6DCC0265-6589-4125-95DA-D58DE85FC051}" srcOrd="0" destOrd="1" presId="urn:microsoft.com/office/officeart/2005/8/layout/list1"/>
    <dgm:cxn modelId="{BAFE2526-10F4-4473-836B-43FAB0361D89}" srcId="{DE1ADA11-A934-43D5-BB19-C0C5D94C3F40}" destId="{9C0B7D64-B390-49E5-A383-F8B3CB07FE49}" srcOrd="0" destOrd="0" parTransId="{DC5E713C-C939-4807-81FD-61C207622B6A}" sibTransId="{9DA82A41-B58A-4397-8904-A5FFA0351926}"/>
    <dgm:cxn modelId="{D419510C-EA1F-4665-B227-13A3F8C3DE52}" type="presOf" srcId="{6C0CF322-C664-4346-8205-092CD40AE1A4}" destId="{E41D537B-E043-4128-BBA4-72047877B668}" srcOrd="0" destOrd="0" presId="urn:microsoft.com/office/officeart/2005/8/layout/list1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E0E23346-E32B-4A46-9B07-7B4A62186CCA}" type="presOf" srcId="{0E12D3BD-E155-47D9-98CC-EB0C0591644E}" destId="{FB7A0456-7D0E-4515-9FDA-B402396B3E44}" srcOrd="0" destOrd="0" presId="urn:microsoft.com/office/officeart/2005/8/layout/list1"/>
    <dgm:cxn modelId="{2A8CAFC4-5D20-4A15-9085-C0D5B5685615}" type="presOf" srcId="{9C0B7D64-B390-49E5-A383-F8B3CB07FE49}" destId="{6DCC0265-6589-4125-95DA-D58DE85FC051}" srcOrd="0" destOrd="0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1E4AC950-DAD4-4718-8D3A-08CCA3C4CEEC}" type="presOf" srcId="{2548CAD0-EBC5-47F3-99A3-D7AFDF96139E}" destId="{F8DECE12-F6B9-479E-891B-9988FF54549A}" srcOrd="0" destOrd="0" presId="urn:microsoft.com/office/officeart/2005/8/layout/list1"/>
    <dgm:cxn modelId="{AB702EE8-012F-472E-BCD0-B41309809CAD}" type="presOf" srcId="{DE1ADA11-A934-43D5-BB19-C0C5D94C3F40}" destId="{2F15C0AC-3331-4379-93F7-E82BD0F48A0D}" srcOrd="1" destOrd="0" presId="urn:microsoft.com/office/officeart/2005/8/layout/list1"/>
    <dgm:cxn modelId="{8ADC91A7-B532-46F6-A15E-F60FE82A65F2}" srcId="{DE1ADA11-A934-43D5-BB19-C0C5D94C3F40}" destId="{A8ECF799-A6BD-4CCF-B786-B4CEB3AC9383}" srcOrd="1" destOrd="0" parTransId="{4ADFA54B-784A-41C6-BA9A-607CB9257576}" sibTransId="{BB0E8D4F-ADCF-46C5-855A-0691DAD09EF6}"/>
    <dgm:cxn modelId="{112B4895-E6A0-4723-B77B-EE3103B21F75}" srcId="{0E12D3BD-E155-47D9-98CC-EB0C0591644E}" destId="{CA2929B1-A9BF-4309-A3C6-77F514376D3A}" srcOrd="1" destOrd="0" parTransId="{3AF8E9CF-9E45-4D95-B1C8-FF03B4116C1D}" sibTransId="{50C9C43F-69A1-42C0-96B7-FB0978B24972}"/>
    <dgm:cxn modelId="{D58E8C27-25AF-42BB-B3E4-7FF35FA3C870}" type="presOf" srcId="{DE1ADA11-A934-43D5-BB19-C0C5D94C3F40}" destId="{542B25DA-9A08-45D7-BFCA-3C0F0C72067C}" srcOrd="0" destOrd="0" presId="urn:microsoft.com/office/officeart/2005/8/layout/list1"/>
    <dgm:cxn modelId="{CF3B496E-38F7-4B82-B772-53FE26A7D05E}" type="presParOf" srcId="{F8DECE12-F6B9-479E-891B-9988FF54549A}" destId="{A51B4CC0-34D5-4DAC-9035-F98DE4ED8CF3}" srcOrd="0" destOrd="0" presId="urn:microsoft.com/office/officeart/2005/8/layout/list1"/>
    <dgm:cxn modelId="{2612F38A-8AAB-4C60-B11C-7B84152ED8F2}" type="presParOf" srcId="{A51B4CC0-34D5-4DAC-9035-F98DE4ED8CF3}" destId="{542B25DA-9A08-45D7-BFCA-3C0F0C72067C}" srcOrd="0" destOrd="0" presId="urn:microsoft.com/office/officeart/2005/8/layout/list1"/>
    <dgm:cxn modelId="{3B3B04F1-1998-4464-AA02-B04C3C310A30}" type="presParOf" srcId="{A51B4CC0-34D5-4DAC-9035-F98DE4ED8CF3}" destId="{2F15C0AC-3331-4379-93F7-E82BD0F48A0D}" srcOrd="1" destOrd="0" presId="urn:microsoft.com/office/officeart/2005/8/layout/list1"/>
    <dgm:cxn modelId="{F37BF128-DCFB-4FB7-891D-6BB3B5CBA61E}" type="presParOf" srcId="{F8DECE12-F6B9-479E-891B-9988FF54549A}" destId="{01C34120-3306-48EA-9CAB-F9319263FF33}" srcOrd="1" destOrd="0" presId="urn:microsoft.com/office/officeart/2005/8/layout/list1"/>
    <dgm:cxn modelId="{BE0B1FBC-0B46-4975-A6B7-2875DC1E20FC}" type="presParOf" srcId="{F8DECE12-F6B9-479E-891B-9988FF54549A}" destId="{6DCC0265-6589-4125-95DA-D58DE85FC051}" srcOrd="2" destOrd="0" presId="urn:microsoft.com/office/officeart/2005/8/layout/list1"/>
    <dgm:cxn modelId="{6DDBC81F-2152-423F-B5C7-A17EA2BEAF96}" type="presParOf" srcId="{F8DECE12-F6B9-479E-891B-9988FF54549A}" destId="{96B5D7AB-DEE0-4BA0-A579-D24C0AD9C62C}" srcOrd="3" destOrd="0" presId="urn:microsoft.com/office/officeart/2005/8/layout/list1"/>
    <dgm:cxn modelId="{D839139C-879D-4FD7-B41A-B7869403336E}" type="presParOf" srcId="{F8DECE12-F6B9-479E-891B-9988FF54549A}" destId="{318EBB14-3026-444E-B600-C748CB895294}" srcOrd="4" destOrd="0" presId="urn:microsoft.com/office/officeart/2005/8/layout/list1"/>
    <dgm:cxn modelId="{CA603175-3137-40F2-BFEE-FB94BA843DEB}" type="presParOf" srcId="{318EBB14-3026-444E-B600-C748CB895294}" destId="{FB7A0456-7D0E-4515-9FDA-B402396B3E44}" srcOrd="0" destOrd="0" presId="urn:microsoft.com/office/officeart/2005/8/layout/list1"/>
    <dgm:cxn modelId="{A25552B2-09D4-4157-B848-3E7AFDB87631}" type="presParOf" srcId="{318EBB14-3026-444E-B600-C748CB895294}" destId="{96606065-4B81-489B-A507-89BFCACCDE1C}" srcOrd="1" destOrd="0" presId="urn:microsoft.com/office/officeart/2005/8/layout/list1"/>
    <dgm:cxn modelId="{51E533C6-42EE-43E8-A103-748CC8B61A5B}" type="presParOf" srcId="{F8DECE12-F6B9-479E-891B-9988FF54549A}" destId="{2F2B6FC0-DCFC-4274-BEF0-A460C3B3E1A4}" srcOrd="5" destOrd="0" presId="urn:microsoft.com/office/officeart/2005/8/layout/list1"/>
    <dgm:cxn modelId="{C7BD16CF-9BAA-4038-AADF-5CEB0A1D23C1}" type="presParOf" srcId="{F8DECE12-F6B9-479E-891B-9988FF54549A}" destId="{E41D537B-E043-4128-BBA4-72047877B66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BIBLIOGRAFICKÉ/ABSTRAKTOVÉ DATABÁZE</a:t>
          </a: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FAKTOGRAFICKÉ DATABÁZE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najdeme v nich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konkrétní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údaje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; </a:t>
          </a:r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mají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textový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nebo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numerický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charakter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typickým příkladem jsou online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encyklopedie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9C0B7D64-B390-49E5-A383-F8B3CB07FE49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obsahují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bibliografické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záznamy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+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abstrakty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;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sekundární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zdroj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který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informuje</a:t>
          </a:r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existenci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primárního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zdroje</a:t>
          </a:r>
          <a:endParaRPr lang="cs-CZ" dirty="0">
            <a:latin typeface="Trebuchet MS" panose="020B0603020202020204" pitchFamily="34" charset="0"/>
          </a:endParaRPr>
        </a:p>
      </dgm:t>
    </dgm:pt>
    <dgm:pt modelId="{DC5E713C-C939-4807-81FD-61C207622B6A}" type="parTrans" cxnId="{BAFE2526-10F4-4473-836B-43FAB0361D89}">
      <dgm:prSet/>
      <dgm:spPr/>
      <dgm:t>
        <a:bodyPr/>
        <a:lstStyle/>
        <a:p>
          <a:endParaRPr lang="cs-CZ"/>
        </a:p>
      </dgm:t>
    </dgm:pt>
    <dgm:pt modelId="{9DA82A41-B58A-4397-8904-A5FFA0351926}" type="sibTrans" cxnId="{BAFE2526-10F4-4473-836B-43FAB0361D89}">
      <dgm:prSet/>
      <dgm:spPr/>
      <dgm:t>
        <a:bodyPr/>
        <a:lstStyle/>
        <a:p>
          <a:endParaRPr lang="cs-CZ"/>
        </a:p>
      </dgm:t>
    </dgm:pt>
    <dgm:pt modelId="{CC62491D-F5E6-4F7E-BCE4-E3141258B9AB}">
      <dgm:prSet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databáze o moderním a současném umění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ARTbibligraphies</a:t>
          </a:r>
          <a:r>
            <a:rPr lang="cs-CZ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Modern</a:t>
          </a:r>
          <a:endParaRPr lang="cs-CZ" dirty="0">
            <a:latin typeface="Trebuchet MS" panose="020B0603020202020204" pitchFamily="34" charset="0"/>
          </a:endParaRPr>
        </a:p>
      </dgm:t>
    </dgm:pt>
    <dgm:pt modelId="{2B575E14-FCBF-4521-A4C0-F3D306DD6BCE}" type="parTrans" cxnId="{EE6E70DE-1A19-4782-AA1D-6C66DA81FC99}">
      <dgm:prSet/>
      <dgm:spPr/>
      <dgm:t>
        <a:bodyPr/>
        <a:lstStyle/>
        <a:p>
          <a:endParaRPr lang="cs-CZ"/>
        </a:p>
      </dgm:t>
    </dgm:pt>
    <dgm:pt modelId="{F95E5983-5265-4EA5-92A4-8E27855CB801}" type="sibTrans" cxnId="{EE6E70DE-1A19-4782-AA1D-6C66DA81FC99}">
      <dgm:prSet/>
      <dgm:spPr/>
      <dgm:t>
        <a:bodyPr/>
        <a:lstStyle/>
        <a:p>
          <a:endParaRPr lang="cs-CZ"/>
        </a:p>
      </dgm:t>
    </dgm:pt>
    <dgm:pt modelId="{F1EEA13A-2A30-4113-86B1-2459C48A05DC}">
      <dgm:prSet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en-US" b="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Brill's </a:t>
          </a:r>
          <a:r>
            <a:rPr lang="en-US" b="0" dirty="0" err="1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Encyclopaedia</a:t>
          </a:r>
          <a:r>
            <a:rPr lang="en-US" b="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 of the Neo-Latin World</a:t>
          </a:r>
          <a:endParaRPr lang="cs-CZ" b="0" dirty="0">
            <a:latin typeface="Trebuchet MS" panose="020B0603020202020204" pitchFamily="34" charset="0"/>
          </a:endParaRPr>
        </a:p>
      </dgm:t>
    </dgm:pt>
    <dgm:pt modelId="{39B8B18C-77A7-4497-9A86-08C0DBFAABE4}" type="parTrans" cxnId="{18357637-0DDF-4A69-84C7-7213EC699351}">
      <dgm:prSet/>
      <dgm:spPr/>
      <dgm:t>
        <a:bodyPr/>
        <a:lstStyle/>
        <a:p>
          <a:endParaRPr lang="cs-CZ"/>
        </a:p>
      </dgm:t>
    </dgm:pt>
    <dgm:pt modelId="{642D7A6F-232F-450F-AE06-49C3AE0DD272}" type="sibTrans" cxnId="{18357637-0DDF-4A69-84C7-7213EC699351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2" custLinFactNeighborX="-4249" custLinFactNeighborY="-135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36D6E4-591D-4C1F-9556-EBC3AD9F3567}" type="presOf" srcId="{DE1ADA11-A934-43D5-BB19-C0C5D94C3F40}" destId="{542B25DA-9A08-45D7-BFCA-3C0F0C72067C}" srcOrd="0" destOrd="0" presId="urn:microsoft.com/office/officeart/2005/8/layout/list1"/>
    <dgm:cxn modelId="{BAFE2526-10F4-4473-836B-43FAB0361D89}" srcId="{DE1ADA11-A934-43D5-BB19-C0C5D94C3F40}" destId="{9C0B7D64-B390-49E5-A383-F8B3CB07FE49}" srcOrd="0" destOrd="0" parTransId="{DC5E713C-C939-4807-81FD-61C207622B6A}" sibTransId="{9DA82A41-B58A-4397-8904-A5FFA0351926}"/>
    <dgm:cxn modelId="{EC9DD364-73BF-478E-A176-D5C751453381}" type="presOf" srcId="{6C0CF322-C664-4346-8205-092CD40AE1A4}" destId="{E41D537B-E043-4128-BBA4-72047877B668}" srcOrd="0" destOrd="0" presId="urn:microsoft.com/office/officeart/2005/8/layout/list1"/>
    <dgm:cxn modelId="{18357637-0DDF-4A69-84C7-7213EC699351}" srcId="{0E12D3BD-E155-47D9-98CC-EB0C0591644E}" destId="{F1EEA13A-2A30-4113-86B1-2459C48A05DC}" srcOrd="1" destOrd="0" parTransId="{39B8B18C-77A7-4497-9A86-08C0DBFAABE4}" sibTransId="{642D7A6F-232F-450F-AE06-49C3AE0DD272}"/>
    <dgm:cxn modelId="{74FDB855-7C9A-4300-B311-5F34FAF2427F}" type="presOf" srcId="{9C0B7D64-B390-49E5-A383-F8B3CB07FE49}" destId="{6DCC0265-6589-4125-95DA-D58DE85FC051}" srcOrd="0" destOrd="0" presId="urn:microsoft.com/office/officeart/2005/8/layout/list1"/>
    <dgm:cxn modelId="{65335465-2783-4594-8D2A-D851BDBD50B4}" type="presOf" srcId="{0E12D3BD-E155-47D9-98CC-EB0C0591644E}" destId="{FB7A0456-7D0E-4515-9FDA-B402396B3E44}" srcOrd="0" destOrd="0" presId="urn:microsoft.com/office/officeart/2005/8/layout/list1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2F4D5584-47ED-4251-A9BA-FDC53923BBD2}" type="presOf" srcId="{CC62491D-F5E6-4F7E-BCE4-E3141258B9AB}" destId="{6DCC0265-6589-4125-95DA-D58DE85FC051}" srcOrd="0" destOrd="1" presId="urn:microsoft.com/office/officeart/2005/8/layout/list1"/>
    <dgm:cxn modelId="{65FB5021-9649-49F4-B669-E125EF6DD45C}" type="presOf" srcId="{0E12D3BD-E155-47D9-98CC-EB0C0591644E}" destId="{96606065-4B81-489B-A507-89BFCACCDE1C}" srcOrd="1" destOrd="0" presId="urn:microsoft.com/office/officeart/2005/8/layout/list1"/>
    <dgm:cxn modelId="{C37046A1-7395-4C0A-AE17-98BDCB904F62}" type="presOf" srcId="{2548CAD0-EBC5-47F3-99A3-D7AFDF96139E}" destId="{F8DECE12-F6B9-479E-891B-9988FF54549A}" srcOrd="0" destOrd="0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9E9EF6FC-0DF1-45D0-B32F-2BF5721ADFDF}" type="presOf" srcId="{DE1ADA11-A934-43D5-BB19-C0C5D94C3F40}" destId="{2F15C0AC-3331-4379-93F7-E82BD0F48A0D}" srcOrd="1" destOrd="0" presId="urn:microsoft.com/office/officeart/2005/8/layout/list1"/>
    <dgm:cxn modelId="{6C455A1A-3B2D-4510-9695-9555F4583FB3}" type="presOf" srcId="{F1EEA13A-2A30-4113-86B1-2459C48A05DC}" destId="{E41D537B-E043-4128-BBA4-72047877B668}" srcOrd="0" destOrd="1" presId="urn:microsoft.com/office/officeart/2005/8/layout/list1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EE6E70DE-1A19-4782-AA1D-6C66DA81FC99}" srcId="{DE1ADA11-A934-43D5-BB19-C0C5D94C3F40}" destId="{CC62491D-F5E6-4F7E-BCE4-E3141258B9AB}" srcOrd="1" destOrd="0" parTransId="{2B575E14-FCBF-4521-A4C0-F3D306DD6BCE}" sibTransId="{F95E5983-5265-4EA5-92A4-8E27855CB801}"/>
    <dgm:cxn modelId="{FB60F8FB-3688-448A-B6E5-AFCDD2C68FB8}" type="presParOf" srcId="{F8DECE12-F6B9-479E-891B-9988FF54549A}" destId="{A51B4CC0-34D5-4DAC-9035-F98DE4ED8CF3}" srcOrd="0" destOrd="0" presId="urn:microsoft.com/office/officeart/2005/8/layout/list1"/>
    <dgm:cxn modelId="{3CC6011A-2CFD-4064-996A-EB0A9E7D4A4F}" type="presParOf" srcId="{A51B4CC0-34D5-4DAC-9035-F98DE4ED8CF3}" destId="{542B25DA-9A08-45D7-BFCA-3C0F0C72067C}" srcOrd="0" destOrd="0" presId="urn:microsoft.com/office/officeart/2005/8/layout/list1"/>
    <dgm:cxn modelId="{56120031-AEB5-408F-AFAE-454176DE2B96}" type="presParOf" srcId="{A51B4CC0-34D5-4DAC-9035-F98DE4ED8CF3}" destId="{2F15C0AC-3331-4379-93F7-E82BD0F48A0D}" srcOrd="1" destOrd="0" presId="urn:microsoft.com/office/officeart/2005/8/layout/list1"/>
    <dgm:cxn modelId="{F3209071-2810-4C4B-A838-924D78C1D75F}" type="presParOf" srcId="{F8DECE12-F6B9-479E-891B-9988FF54549A}" destId="{01C34120-3306-48EA-9CAB-F9319263FF33}" srcOrd="1" destOrd="0" presId="urn:microsoft.com/office/officeart/2005/8/layout/list1"/>
    <dgm:cxn modelId="{CC9C7433-26CF-4CCA-A1EA-7B2934B9A0DB}" type="presParOf" srcId="{F8DECE12-F6B9-479E-891B-9988FF54549A}" destId="{6DCC0265-6589-4125-95DA-D58DE85FC051}" srcOrd="2" destOrd="0" presId="urn:microsoft.com/office/officeart/2005/8/layout/list1"/>
    <dgm:cxn modelId="{CD1B4C71-8262-4562-AF2A-9523396E01FD}" type="presParOf" srcId="{F8DECE12-F6B9-479E-891B-9988FF54549A}" destId="{96B5D7AB-DEE0-4BA0-A579-D24C0AD9C62C}" srcOrd="3" destOrd="0" presId="urn:microsoft.com/office/officeart/2005/8/layout/list1"/>
    <dgm:cxn modelId="{A88A9C83-FDEF-4740-AA2C-D10462DBB375}" type="presParOf" srcId="{F8DECE12-F6B9-479E-891B-9988FF54549A}" destId="{318EBB14-3026-444E-B600-C748CB895294}" srcOrd="4" destOrd="0" presId="urn:microsoft.com/office/officeart/2005/8/layout/list1"/>
    <dgm:cxn modelId="{90BCC1B1-668C-43FB-89A6-E49513026C9A}" type="presParOf" srcId="{318EBB14-3026-444E-B600-C748CB895294}" destId="{FB7A0456-7D0E-4515-9FDA-B402396B3E44}" srcOrd="0" destOrd="0" presId="urn:microsoft.com/office/officeart/2005/8/layout/list1"/>
    <dgm:cxn modelId="{79D75931-C9C1-4E9A-A2CE-3CD529DF4DAF}" type="presParOf" srcId="{318EBB14-3026-444E-B600-C748CB895294}" destId="{96606065-4B81-489B-A507-89BFCACCDE1C}" srcOrd="1" destOrd="0" presId="urn:microsoft.com/office/officeart/2005/8/layout/list1"/>
    <dgm:cxn modelId="{346ADA9E-0829-4904-8FD3-798249A3ABA4}" type="presParOf" srcId="{F8DECE12-F6B9-479E-891B-9988FF54549A}" destId="{2F2B6FC0-DCFC-4274-BEF0-A460C3B3E1A4}" srcOrd="5" destOrd="0" presId="urn:microsoft.com/office/officeart/2005/8/layout/list1"/>
    <dgm:cxn modelId="{6F10301C-1DC6-407B-A388-5C836C13CACE}" type="presParOf" srcId="{F8DECE12-F6B9-479E-891B-9988FF54549A}" destId="{E41D537B-E043-4128-BBA4-72047877B66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48CAD0-EBC5-47F3-99A3-D7AFDF96139E}" type="doc">
      <dgm:prSet loTypeId="urn:microsoft.com/office/officeart/2005/8/layout/list1" loCatId="list" qsTypeId="urn:microsoft.com/office/officeart/2005/8/quickstyle/simple5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DE1ADA11-A934-43D5-BB19-C0C5D94C3F40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PLNOTEXTOVÉ DATABÁZE</a:t>
          </a:r>
        </a:p>
      </dgm:t>
    </dgm:pt>
    <dgm:pt modelId="{1A39ACB0-636F-4AA8-A10B-0C0F67F65AEB}" type="parTrans" cxnId="{63E26E08-6355-4ECC-BE92-162C6FB9C327}">
      <dgm:prSet/>
      <dgm:spPr/>
      <dgm:t>
        <a:bodyPr/>
        <a:lstStyle/>
        <a:p>
          <a:endParaRPr lang="cs-CZ"/>
        </a:p>
      </dgm:t>
    </dgm:pt>
    <dgm:pt modelId="{AAEAE161-BD3F-4A0F-A473-46360C30C412}" type="sibTrans" cxnId="{63E26E08-6355-4ECC-BE92-162C6FB9C327}">
      <dgm:prSet/>
      <dgm:spPr/>
      <dgm:t>
        <a:bodyPr/>
        <a:lstStyle/>
        <a:p>
          <a:endParaRPr lang="cs-CZ"/>
        </a:p>
      </dgm:t>
    </dgm:pt>
    <dgm:pt modelId="{0E12D3BD-E155-47D9-98CC-EB0C0591644E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CITAČNÍ DATABÁZE</a:t>
          </a:r>
          <a:endParaRPr lang="cs-CZ" dirty="0">
            <a:latin typeface="Trebuchet MS" panose="020B0603020202020204" pitchFamily="34" charset="0"/>
          </a:endParaRPr>
        </a:p>
      </dgm:t>
    </dgm:pt>
    <dgm:pt modelId="{6D1D3DDD-E07C-48CC-AA02-699591A6D246}" type="parTrans" cxnId="{DD928D6C-DE06-4D2E-907A-AE05A198B317}">
      <dgm:prSet/>
      <dgm:spPr/>
      <dgm:t>
        <a:bodyPr/>
        <a:lstStyle/>
        <a:p>
          <a:endParaRPr lang="cs-CZ"/>
        </a:p>
      </dgm:t>
    </dgm:pt>
    <dgm:pt modelId="{200E84DB-F63E-4AA6-8CCA-AC7CC7B3E741}" type="sibTrans" cxnId="{DD928D6C-DE06-4D2E-907A-AE05A198B317}">
      <dgm:prSet/>
      <dgm:spPr/>
      <dgm:t>
        <a:bodyPr/>
        <a:lstStyle/>
        <a:p>
          <a:endParaRPr lang="cs-CZ"/>
        </a:p>
      </dgm:t>
    </dgm:pt>
    <dgm:pt modelId="{6C0CF322-C664-4346-8205-092CD40AE1A4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jsou důležité pro hodnocení vědy; jsou v nich k dispozici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citační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ohlasy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impact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faktory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č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asopisů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dirty="0">
            <a:latin typeface="Trebuchet MS" panose="020B0603020202020204" pitchFamily="34" charset="0"/>
          </a:endParaRPr>
        </a:p>
      </dgm:t>
    </dgm:pt>
    <dgm:pt modelId="{8007AEB6-D812-412E-8FAB-65A77CE12B34}" type="parTrans" cxnId="{F2857D35-C749-4405-BB04-948A939917BD}">
      <dgm:prSet/>
      <dgm:spPr/>
      <dgm:t>
        <a:bodyPr/>
        <a:lstStyle/>
        <a:p>
          <a:endParaRPr lang="cs-CZ"/>
        </a:p>
      </dgm:t>
    </dgm:pt>
    <dgm:pt modelId="{BA3B5B0A-A007-4DDB-A061-1C379758F87B}" type="sibTrans" cxnId="{F2857D35-C749-4405-BB04-948A939917BD}">
      <dgm:prSet/>
      <dgm:spPr/>
      <dgm:t>
        <a:bodyPr/>
        <a:lstStyle/>
        <a:p>
          <a:endParaRPr lang="cs-CZ"/>
        </a:p>
      </dgm:t>
    </dgm:pt>
    <dgm:pt modelId="{9C0B7D64-B390-49E5-A383-F8B3CB07FE49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obsahují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plné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texty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(full text)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primárních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pramenů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(e-</a:t>
          </a:r>
          <a:r>
            <a:rPr lang="cs-CZ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č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asopisy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e-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knihy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dizertace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noviny</a:t>
          </a:r>
          <a:r>
            <a:rPr lang="en-GB" altLang="cs-CZ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…) </a:t>
          </a:r>
          <a:endParaRPr lang="cs-CZ" dirty="0">
            <a:latin typeface="Trebuchet MS" panose="020B0603020202020204" pitchFamily="34" charset="0"/>
          </a:endParaRPr>
        </a:p>
      </dgm:t>
    </dgm:pt>
    <dgm:pt modelId="{DC5E713C-C939-4807-81FD-61C207622B6A}" type="parTrans" cxnId="{BAFE2526-10F4-4473-836B-43FAB0361D89}">
      <dgm:prSet/>
      <dgm:spPr/>
      <dgm:t>
        <a:bodyPr/>
        <a:lstStyle/>
        <a:p>
          <a:endParaRPr lang="cs-CZ"/>
        </a:p>
      </dgm:t>
    </dgm:pt>
    <dgm:pt modelId="{9DA82A41-B58A-4397-8904-A5FFA0351926}" type="sibTrans" cxnId="{BAFE2526-10F4-4473-836B-43FAB0361D89}">
      <dgm:prSet/>
      <dgm:spPr/>
      <dgm:t>
        <a:bodyPr/>
        <a:lstStyle/>
        <a:p>
          <a:endParaRPr lang="cs-CZ"/>
        </a:p>
      </dgm:t>
    </dgm:pt>
    <dgm:pt modelId="{CC62491D-F5E6-4F7E-BCE4-E3141258B9AB}">
      <dgm:prSet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anose="020B0603020202020204" pitchFamily="34" charset="0"/>
            </a:rPr>
            <a:t>např. </a:t>
          </a:r>
          <a:r>
            <a:rPr lang="en-GB" altLang="cs-CZ" i="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1"/>
            </a:rPr>
            <a:t>JSTOR</a:t>
          </a:r>
          <a:endParaRPr lang="cs-CZ" i="0" dirty="0">
            <a:latin typeface="Trebuchet MS" panose="020B0603020202020204" pitchFamily="34" charset="0"/>
          </a:endParaRPr>
        </a:p>
      </dgm:t>
    </dgm:pt>
    <dgm:pt modelId="{2B575E14-FCBF-4521-A4C0-F3D306DD6BCE}" type="parTrans" cxnId="{EE6E70DE-1A19-4782-AA1D-6C66DA81FC99}">
      <dgm:prSet/>
      <dgm:spPr/>
      <dgm:t>
        <a:bodyPr/>
        <a:lstStyle/>
        <a:p>
          <a:endParaRPr lang="cs-CZ"/>
        </a:p>
      </dgm:t>
    </dgm:pt>
    <dgm:pt modelId="{F95E5983-5265-4EA5-92A4-8E27855CB801}" type="sibTrans" cxnId="{EE6E70DE-1A19-4782-AA1D-6C66DA81FC99}">
      <dgm:prSet/>
      <dgm:spPr/>
      <dgm:t>
        <a:bodyPr/>
        <a:lstStyle/>
        <a:p>
          <a:endParaRPr lang="cs-CZ"/>
        </a:p>
      </dgm:t>
    </dgm:pt>
    <dgm:pt modelId="{F1EEA13A-2A30-4113-86B1-2459C48A05DC}">
      <dgm:prSet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altLang="cs-CZ" i="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2"/>
            </a:rPr>
            <a:t>Web of Science</a:t>
          </a:r>
          <a:r>
            <a:rPr lang="en-GB" altLang="cs-CZ" i="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i="0" dirty="0">
            <a:latin typeface="Trebuchet MS" panose="020B0603020202020204" pitchFamily="34" charset="0"/>
          </a:endParaRPr>
        </a:p>
      </dgm:t>
    </dgm:pt>
    <dgm:pt modelId="{39B8B18C-77A7-4497-9A86-08C0DBFAABE4}" type="parTrans" cxnId="{18357637-0DDF-4A69-84C7-7213EC699351}">
      <dgm:prSet/>
      <dgm:spPr/>
      <dgm:t>
        <a:bodyPr/>
        <a:lstStyle/>
        <a:p>
          <a:endParaRPr lang="cs-CZ"/>
        </a:p>
      </dgm:t>
    </dgm:pt>
    <dgm:pt modelId="{642D7A6F-232F-450F-AE06-49C3AE0DD272}" type="sibTrans" cxnId="{18357637-0DDF-4A69-84C7-7213EC699351}">
      <dgm:prSet/>
      <dgm:spPr/>
      <dgm:t>
        <a:bodyPr/>
        <a:lstStyle/>
        <a:p>
          <a:endParaRPr lang="cs-CZ"/>
        </a:p>
      </dgm:t>
    </dgm:pt>
    <dgm:pt modelId="{FE514CC0-EC2D-4481-B4F2-EA0F2D63512D}">
      <dgm:prSet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altLang="cs-CZ" i="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3"/>
            </a:rPr>
            <a:t>SCOPUS</a:t>
          </a:r>
          <a:endParaRPr lang="cs-CZ" i="0" dirty="0">
            <a:latin typeface="Trebuchet MS" panose="020B0603020202020204" pitchFamily="34" charset="0"/>
          </a:endParaRPr>
        </a:p>
      </dgm:t>
    </dgm:pt>
    <dgm:pt modelId="{D2800A90-097A-474D-B016-F9A73C6915E6}" type="parTrans" cxnId="{F1709CB1-AE3C-4778-AED3-5585EEE65E69}">
      <dgm:prSet/>
      <dgm:spPr/>
      <dgm:t>
        <a:bodyPr/>
        <a:lstStyle/>
        <a:p>
          <a:endParaRPr lang="cs-CZ"/>
        </a:p>
      </dgm:t>
    </dgm:pt>
    <dgm:pt modelId="{18CDCB88-BF38-4B1C-B1D9-8B618E65350C}" type="sibTrans" cxnId="{F1709CB1-AE3C-4778-AED3-5585EEE65E69}">
      <dgm:prSet/>
      <dgm:spPr/>
      <dgm:t>
        <a:bodyPr/>
        <a:lstStyle/>
        <a:p>
          <a:endParaRPr lang="cs-CZ"/>
        </a:p>
      </dgm:t>
    </dgm:pt>
    <dgm:pt modelId="{F8DECE12-F6B9-479E-891B-9988FF54549A}" type="pres">
      <dgm:prSet presAssocID="{2548CAD0-EBC5-47F3-99A3-D7AFDF961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1B4CC0-34D5-4DAC-9035-F98DE4ED8CF3}" type="pres">
      <dgm:prSet presAssocID="{DE1ADA11-A934-43D5-BB19-C0C5D94C3F40}" presName="parentLin" presStyleCnt="0"/>
      <dgm:spPr/>
    </dgm:pt>
    <dgm:pt modelId="{542B25DA-9A08-45D7-BFCA-3C0F0C72067C}" type="pres">
      <dgm:prSet presAssocID="{DE1ADA11-A934-43D5-BB19-C0C5D94C3F4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2F15C0AC-3331-4379-93F7-E82BD0F48A0D}" type="pres">
      <dgm:prSet presAssocID="{DE1ADA11-A934-43D5-BB19-C0C5D94C3F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34120-3306-48EA-9CAB-F9319263FF33}" type="pres">
      <dgm:prSet presAssocID="{DE1ADA11-A934-43D5-BB19-C0C5D94C3F40}" presName="negativeSpace" presStyleCnt="0"/>
      <dgm:spPr/>
    </dgm:pt>
    <dgm:pt modelId="{6DCC0265-6589-4125-95DA-D58DE85FC051}" type="pres">
      <dgm:prSet presAssocID="{DE1ADA11-A934-43D5-BB19-C0C5D94C3F40}" presName="childText" presStyleLbl="conFgAcc1" presStyleIdx="0" presStyleCnt="2" custLinFactNeighborX="-4249" custLinFactNeighborY="-135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5D7AB-DEE0-4BA0-A579-D24C0AD9C62C}" type="pres">
      <dgm:prSet presAssocID="{AAEAE161-BD3F-4A0F-A473-46360C30C412}" presName="spaceBetweenRectangles" presStyleCnt="0"/>
      <dgm:spPr/>
    </dgm:pt>
    <dgm:pt modelId="{318EBB14-3026-444E-B600-C748CB895294}" type="pres">
      <dgm:prSet presAssocID="{0E12D3BD-E155-47D9-98CC-EB0C0591644E}" presName="parentLin" presStyleCnt="0"/>
      <dgm:spPr/>
    </dgm:pt>
    <dgm:pt modelId="{FB7A0456-7D0E-4515-9FDA-B402396B3E44}" type="pres">
      <dgm:prSet presAssocID="{0E12D3BD-E155-47D9-98CC-EB0C0591644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6606065-4B81-489B-A507-89BFCACCDE1C}" type="pres">
      <dgm:prSet presAssocID="{0E12D3BD-E155-47D9-98CC-EB0C059164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2B6FC0-DCFC-4274-BEF0-A460C3B3E1A4}" type="pres">
      <dgm:prSet presAssocID="{0E12D3BD-E155-47D9-98CC-EB0C0591644E}" presName="negativeSpace" presStyleCnt="0"/>
      <dgm:spPr/>
    </dgm:pt>
    <dgm:pt modelId="{E41D537B-E043-4128-BBA4-72047877B668}" type="pres">
      <dgm:prSet presAssocID="{0E12D3BD-E155-47D9-98CC-EB0C0591644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F02DD7D-4D07-45B2-BE51-28AB73D02887}" type="presOf" srcId="{0E12D3BD-E155-47D9-98CC-EB0C0591644E}" destId="{96606065-4B81-489B-A507-89BFCACCDE1C}" srcOrd="1" destOrd="0" presId="urn:microsoft.com/office/officeart/2005/8/layout/list1"/>
    <dgm:cxn modelId="{BAFE2526-10F4-4473-836B-43FAB0361D89}" srcId="{DE1ADA11-A934-43D5-BB19-C0C5D94C3F40}" destId="{9C0B7D64-B390-49E5-A383-F8B3CB07FE49}" srcOrd="0" destOrd="0" parTransId="{DC5E713C-C939-4807-81FD-61C207622B6A}" sibTransId="{9DA82A41-B58A-4397-8904-A5FFA0351926}"/>
    <dgm:cxn modelId="{18357637-0DDF-4A69-84C7-7213EC699351}" srcId="{0E12D3BD-E155-47D9-98CC-EB0C0591644E}" destId="{F1EEA13A-2A30-4113-86B1-2459C48A05DC}" srcOrd="1" destOrd="0" parTransId="{39B8B18C-77A7-4497-9A86-08C0DBFAABE4}" sibTransId="{642D7A6F-232F-450F-AE06-49C3AE0DD272}"/>
    <dgm:cxn modelId="{3F682EEC-DF43-44FB-9056-08AAEA7D7720}" type="presOf" srcId="{6C0CF322-C664-4346-8205-092CD40AE1A4}" destId="{E41D537B-E043-4128-BBA4-72047877B668}" srcOrd="0" destOrd="0" presId="urn:microsoft.com/office/officeart/2005/8/layout/list1"/>
    <dgm:cxn modelId="{57A46EE7-49D9-411A-BAC4-41324E0B0A6A}" type="presOf" srcId="{0E12D3BD-E155-47D9-98CC-EB0C0591644E}" destId="{FB7A0456-7D0E-4515-9FDA-B402396B3E44}" srcOrd="0" destOrd="0" presId="urn:microsoft.com/office/officeart/2005/8/layout/list1"/>
    <dgm:cxn modelId="{C52DF993-914E-4A45-AFCE-13D56DA00E70}" type="presOf" srcId="{F1EEA13A-2A30-4113-86B1-2459C48A05DC}" destId="{E41D537B-E043-4128-BBA4-72047877B668}" srcOrd="0" destOrd="1" presId="urn:microsoft.com/office/officeart/2005/8/layout/list1"/>
    <dgm:cxn modelId="{DD928D6C-DE06-4D2E-907A-AE05A198B317}" srcId="{2548CAD0-EBC5-47F3-99A3-D7AFDF96139E}" destId="{0E12D3BD-E155-47D9-98CC-EB0C0591644E}" srcOrd="1" destOrd="0" parTransId="{6D1D3DDD-E07C-48CC-AA02-699591A6D246}" sibTransId="{200E84DB-F63E-4AA6-8CCA-AC7CC7B3E741}"/>
    <dgm:cxn modelId="{60400D54-FB71-4142-A7B8-8D5D1D8FA7EF}" type="presOf" srcId="{9C0B7D64-B390-49E5-A383-F8B3CB07FE49}" destId="{6DCC0265-6589-4125-95DA-D58DE85FC051}" srcOrd="0" destOrd="0" presId="urn:microsoft.com/office/officeart/2005/8/layout/list1"/>
    <dgm:cxn modelId="{F1709CB1-AE3C-4778-AED3-5585EEE65E69}" srcId="{0E12D3BD-E155-47D9-98CC-EB0C0591644E}" destId="{FE514CC0-EC2D-4481-B4F2-EA0F2D63512D}" srcOrd="2" destOrd="0" parTransId="{D2800A90-097A-474D-B016-F9A73C6915E6}" sibTransId="{18CDCB88-BF38-4B1C-B1D9-8B618E65350C}"/>
    <dgm:cxn modelId="{55F8B3F3-8137-4DCA-9B52-CEF835B0931B}" type="presOf" srcId="{FE514CC0-EC2D-4481-B4F2-EA0F2D63512D}" destId="{E41D537B-E043-4128-BBA4-72047877B668}" srcOrd="0" destOrd="2" presId="urn:microsoft.com/office/officeart/2005/8/layout/list1"/>
    <dgm:cxn modelId="{18E2AAD5-BFCF-4254-B298-06F338313F8C}" type="presOf" srcId="{CC62491D-F5E6-4F7E-BCE4-E3141258B9AB}" destId="{6DCC0265-6589-4125-95DA-D58DE85FC051}" srcOrd="0" destOrd="1" presId="urn:microsoft.com/office/officeart/2005/8/layout/list1"/>
    <dgm:cxn modelId="{7A8AC775-296A-4005-AF06-F733BF953EFB}" type="presOf" srcId="{2548CAD0-EBC5-47F3-99A3-D7AFDF96139E}" destId="{F8DECE12-F6B9-479E-891B-9988FF54549A}" srcOrd="0" destOrd="0" presId="urn:microsoft.com/office/officeart/2005/8/layout/list1"/>
    <dgm:cxn modelId="{63E26E08-6355-4ECC-BE92-162C6FB9C327}" srcId="{2548CAD0-EBC5-47F3-99A3-D7AFDF96139E}" destId="{DE1ADA11-A934-43D5-BB19-C0C5D94C3F40}" srcOrd="0" destOrd="0" parTransId="{1A39ACB0-636F-4AA8-A10B-0C0F67F65AEB}" sibTransId="{AAEAE161-BD3F-4A0F-A473-46360C30C412}"/>
    <dgm:cxn modelId="{0235C436-933B-41DF-95A8-62770253FA39}" type="presOf" srcId="{DE1ADA11-A934-43D5-BB19-C0C5D94C3F40}" destId="{2F15C0AC-3331-4379-93F7-E82BD0F48A0D}" srcOrd="1" destOrd="0" presId="urn:microsoft.com/office/officeart/2005/8/layout/list1"/>
    <dgm:cxn modelId="{F2857D35-C749-4405-BB04-948A939917BD}" srcId="{0E12D3BD-E155-47D9-98CC-EB0C0591644E}" destId="{6C0CF322-C664-4346-8205-092CD40AE1A4}" srcOrd="0" destOrd="0" parTransId="{8007AEB6-D812-412E-8FAB-65A77CE12B34}" sibTransId="{BA3B5B0A-A007-4DDB-A061-1C379758F87B}"/>
    <dgm:cxn modelId="{EE6E70DE-1A19-4782-AA1D-6C66DA81FC99}" srcId="{DE1ADA11-A934-43D5-BB19-C0C5D94C3F40}" destId="{CC62491D-F5E6-4F7E-BCE4-E3141258B9AB}" srcOrd="1" destOrd="0" parTransId="{2B575E14-FCBF-4521-A4C0-F3D306DD6BCE}" sibTransId="{F95E5983-5265-4EA5-92A4-8E27855CB801}"/>
    <dgm:cxn modelId="{77A869E5-0C32-49CD-817F-D946583D230C}" type="presOf" srcId="{DE1ADA11-A934-43D5-BB19-C0C5D94C3F40}" destId="{542B25DA-9A08-45D7-BFCA-3C0F0C72067C}" srcOrd="0" destOrd="0" presId="urn:microsoft.com/office/officeart/2005/8/layout/list1"/>
    <dgm:cxn modelId="{7AAC289C-4C2E-40A8-987C-8E91B9859B66}" type="presParOf" srcId="{F8DECE12-F6B9-479E-891B-9988FF54549A}" destId="{A51B4CC0-34D5-4DAC-9035-F98DE4ED8CF3}" srcOrd="0" destOrd="0" presId="urn:microsoft.com/office/officeart/2005/8/layout/list1"/>
    <dgm:cxn modelId="{D358DD27-2B62-43AC-8994-659FCD4704A1}" type="presParOf" srcId="{A51B4CC0-34D5-4DAC-9035-F98DE4ED8CF3}" destId="{542B25DA-9A08-45D7-BFCA-3C0F0C72067C}" srcOrd="0" destOrd="0" presId="urn:microsoft.com/office/officeart/2005/8/layout/list1"/>
    <dgm:cxn modelId="{12F334EE-B1D9-4D87-AF51-AE83E318485A}" type="presParOf" srcId="{A51B4CC0-34D5-4DAC-9035-F98DE4ED8CF3}" destId="{2F15C0AC-3331-4379-93F7-E82BD0F48A0D}" srcOrd="1" destOrd="0" presId="urn:microsoft.com/office/officeart/2005/8/layout/list1"/>
    <dgm:cxn modelId="{5BE8BD01-B959-40C9-ADC1-B9601BA5E53B}" type="presParOf" srcId="{F8DECE12-F6B9-479E-891B-9988FF54549A}" destId="{01C34120-3306-48EA-9CAB-F9319263FF33}" srcOrd="1" destOrd="0" presId="urn:microsoft.com/office/officeart/2005/8/layout/list1"/>
    <dgm:cxn modelId="{974499FA-4C02-451B-B519-2AD18691815C}" type="presParOf" srcId="{F8DECE12-F6B9-479E-891B-9988FF54549A}" destId="{6DCC0265-6589-4125-95DA-D58DE85FC051}" srcOrd="2" destOrd="0" presId="urn:microsoft.com/office/officeart/2005/8/layout/list1"/>
    <dgm:cxn modelId="{7C8B7002-7AB2-4188-8ACA-24EE15755905}" type="presParOf" srcId="{F8DECE12-F6B9-479E-891B-9988FF54549A}" destId="{96B5D7AB-DEE0-4BA0-A579-D24C0AD9C62C}" srcOrd="3" destOrd="0" presId="urn:microsoft.com/office/officeart/2005/8/layout/list1"/>
    <dgm:cxn modelId="{490DF0CF-9F58-42F3-B8C0-11AEB32506E6}" type="presParOf" srcId="{F8DECE12-F6B9-479E-891B-9988FF54549A}" destId="{318EBB14-3026-444E-B600-C748CB895294}" srcOrd="4" destOrd="0" presId="urn:microsoft.com/office/officeart/2005/8/layout/list1"/>
    <dgm:cxn modelId="{8B1C24E3-919C-4FE7-B91E-D3362F940D66}" type="presParOf" srcId="{318EBB14-3026-444E-B600-C748CB895294}" destId="{FB7A0456-7D0E-4515-9FDA-B402396B3E44}" srcOrd="0" destOrd="0" presId="urn:microsoft.com/office/officeart/2005/8/layout/list1"/>
    <dgm:cxn modelId="{73F92ACB-19B5-4D63-9F07-D4E085345F0F}" type="presParOf" srcId="{318EBB14-3026-444E-B600-C748CB895294}" destId="{96606065-4B81-489B-A507-89BFCACCDE1C}" srcOrd="1" destOrd="0" presId="urn:microsoft.com/office/officeart/2005/8/layout/list1"/>
    <dgm:cxn modelId="{71FAE0B6-CFEC-4D53-BE20-EFAFBC976E27}" type="presParOf" srcId="{F8DECE12-F6B9-479E-891B-9988FF54549A}" destId="{2F2B6FC0-DCFC-4274-BEF0-A460C3B3E1A4}" srcOrd="5" destOrd="0" presId="urn:microsoft.com/office/officeart/2005/8/layout/list1"/>
    <dgm:cxn modelId="{378A624D-B2E7-4774-B23D-4C7665F327EF}" type="presParOf" srcId="{F8DECE12-F6B9-479E-891B-9988FF54549A}" destId="{E41D537B-E043-4128-BBA4-72047877B66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5FF5DE-6FB7-474C-94E6-E29203B39F75}" type="doc">
      <dgm:prSet loTypeId="urn:microsoft.com/office/officeart/2008/layout/VerticalCurvedList" loCatId="list" qsTypeId="urn:microsoft.com/office/officeart/2005/8/quickstyle/3d4" qsCatId="3D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D9FA6DA-6FA1-4EC1-84C2-87FDE97D5BD6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itchFamily="34" charset="0"/>
              <a:hlinkClick xmlns:r="http://schemas.openxmlformats.org/officeDocument/2006/relationships" r:id="rId1"/>
            </a:rPr>
            <a:t>Seznam databází</a:t>
          </a:r>
          <a:endParaRPr lang="cs-CZ" dirty="0">
            <a:latin typeface="Trebuchet MS" pitchFamily="34" charset="0"/>
          </a:endParaRPr>
        </a:p>
      </dgm:t>
    </dgm:pt>
    <dgm:pt modelId="{1DD03BF4-A3BF-4F91-AE4D-A3754EAF1BFB}" type="parTrans" cxnId="{D46548C9-80A3-499F-8590-32CB91F1EC65}">
      <dgm:prSet/>
      <dgm:spPr/>
      <dgm:t>
        <a:bodyPr/>
        <a:lstStyle/>
        <a:p>
          <a:endParaRPr lang="cs-CZ"/>
        </a:p>
      </dgm:t>
    </dgm:pt>
    <dgm:pt modelId="{DB64DAAB-2DB6-4128-8E81-D9DDF36EF2CA}" type="sibTrans" cxnId="{D46548C9-80A3-499F-8590-32CB91F1EC65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-40000" prstMaterial="metal">
          <a:bevelT w="88900" h="88900"/>
        </a:sp3d>
      </dgm:spPr>
      <dgm:t>
        <a:bodyPr/>
        <a:lstStyle/>
        <a:p>
          <a:endParaRPr lang="cs-CZ"/>
        </a:p>
      </dgm:t>
    </dgm:pt>
    <dgm:pt modelId="{581B7F55-5ABB-4591-9085-32DFF2EB1ED5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2"/>
            </a:rPr>
            <a:t>Zdroje podle oborů</a:t>
          </a:r>
          <a:endParaRPr lang="cs-CZ" dirty="0">
            <a:latin typeface="Trebuchet MS" pitchFamily="34" charset="0"/>
          </a:endParaRPr>
        </a:p>
      </dgm:t>
    </dgm:pt>
    <dgm:pt modelId="{CB22FE46-D3B6-43D2-AEB8-21A80E8EDF19}" type="parTrans" cxnId="{0C8A8A00-E547-4B80-B2BC-493664E1FA9D}">
      <dgm:prSet/>
      <dgm:spPr/>
      <dgm:t>
        <a:bodyPr/>
        <a:lstStyle/>
        <a:p>
          <a:endParaRPr lang="cs-CZ"/>
        </a:p>
      </dgm:t>
    </dgm:pt>
    <dgm:pt modelId="{3FD69C52-535A-4C21-AAFF-DE7EEBD3E068}" type="sibTrans" cxnId="{0C8A8A00-E547-4B80-B2BC-493664E1FA9D}">
      <dgm:prSet/>
      <dgm:spPr/>
      <dgm:t>
        <a:bodyPr/>
        <a:lstStyle/>
        <a:p>
          <a:endParaRPr lang="cs-CZ"/>
        </a:p>
      </dgm:t>
    </dgm:pt>
    <dgm:pt modelId="{EE7196E4-0898-466F-A67B-D7ECD4A208FC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itchFamily="34" charset="0"/>
              <a:hlinkClick xmlns:r="http://schemas.openxmlformats.org/officeDocument/2006/relationships" r:id="rId3"/>
            </a:rPr>
            <a:t>Zkušební přístupy a novinky</a:t>
          </a:r>
          <a:endParaRPr lang="cs-CZ" dirty="0">
            <a:latin typeface="Trebuchet MS" pitchFamily="34" charset="0"/>
          </a:endParaRPr>
        </a:p>
      </dgm:t>
    </dgm:pt>
    <dgm:pt modelId="{054EF00D-0A42-4EF9-A64C-C249E34CD031}" type="parTrans" cxnId="{3BBCD787-0CB3-4867-AD4D-BB39D4D169E9}">
      <dgm:prSet/>
      <dgm:spPr/>
      <dgm:t>
        <a:bodyPr/>
        <a:lstStyle/>
        <a:p>
          <a:endParaRPr lang="cs-CZ"/>
        </a:p>
      </dgm:t>
    </dgm:pt>
    <dgm:pt modelId="{4E66217C-0AA9-496A-BF40-0A4895B806BE}" type="sibTrans" cxnId="{3BBCD787-0CB3-4867-AD4D-BB39D4D169E9}">
      <dgm:prSet/>
      <dgm:spPr/>
      <dgm:t>
        <a:bodyPr/>
        <a:lstStyle/>
        <a:p>
          <a:endParaRPr lang="cs-CZ"/>
        </a:p>
      </dgm:t>
    </dgm:pt>
    <dgm:pt modelId="{C8E0FEAA-DB64-4B0E-B207-CAD12DEC8D99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4"/>
            </a:rPr>
            <a:t>Vzdálený přístup</a:t>
          </a:r>
          <a:endParaRPr lang="cs-CZ" dirty="0">
            <a:latin typeface="Trebuchet MS" pitchFamily="34" charset="0"/>
          </a:endParaRPr>
        </a:p>
      </dgm:t>
    </dgm:pt>
    <dgm:pt modelId="{6E803D93-B208-4A34-B1A2-EF0EEC75D45F}" type="parTrans" cxnId="{90E3433C-7B6A-4323-8FBB-69134C3E43CE}">
      <dgm:prSet/>
      <dgm:spPr/>
      <dgm:t>
        <a:bodyPr/>
        <a:lstStyle/>
        <a:p>
          <a:endParaRPr lang="cs-CZ"/>
        </a:p>
      </dgm:t>
    </dgm:pt>
    <dgm:pt modelId="{0B457E98-E62C-4A02-9572-C6911F3E2372}" type="sibTrans" cxnId="{90E3433C-7B6A-4323-8FBB-69134C3E43CE}">
      <dgm:prSet/>
      <dgm:spPr/>
      <dgm:t>
        <a:bodyPr/>
        <a:lstStyle/>
        <a:p>
          <a:endParaRPr lang="cs-CZ"/>
        </a:p>
      </dgm:t>
    </dgm:pt>
    <dgm:pt modelId="{8487F31D-DD5B-4D73-A15E-F9D4CBA490AB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5"/>
            </a:rPr>
            <a:t>EBSCO Discovery Service</a:t>
          </a:r>
          <a:endParaRPr lang="cs-CZ" dirty="0">
            <a:latin typeface="Trebuchet MS" pitchFamily="34" charset="0"/>
          </a:endParaRPr>
        </a:p>
      </dgm:t>
    </dgm:pt>
    <dgm:pt modelId="{DFE693D7-B34A-4731-9599-23E799D91A9D}" type="parTrans" cxnId="{33EF1CC2-5128-4CBF-9E43-13A833C2288D}">
      <dgm:prSet/>
      <dgm:spPr/>
      <dgm:t>
        <a:bodyPr/>
        <a:lstStyle/>
        <a:p>
          <a:endParaRPr lang="cs-CZ"/>
        </a:p>
      </dgm:t>
    </dgm:pt>
    <dgm:pt modelId="{6A5184ED-5A53-4FE7-A086-F100C56F0EB1}" type="sibTrans" cxnId="{33EF1CC2-5128-4CBF-9E43-13A833C2288D}">
      <dgm:prSet/>
      <dgm:spPr/>
      <dgm:t>
        <a:bodyPr/>
        <a:lstStyle/>
        <a:p>
          <a:endParaRPr lang="cs-CZ"/>
        </a:p>
      </dgm:t>
    </dgm:pt>
    <dgm:pt modelId="{8001241B-BDE7-49C6-8986-473EF5F8BDFE}" type="pres">
      <dgm:prSet presAssocID="{785FF5DE-6FB7-474C-94E6-E29203B39F7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A8962AFA-75B0-4B16-8A81-C2AA015E805B}" type="pres">
      <dgm:prSet presAssocID="{785FF5DE-6FB7-474C-94E6-E29203B39F75}" presName="Name1" presStyleCnt="0"/>
      <dgm:spPr/>
      <dgm:t>
        <a:bodyPr/>
        <a:lstStyle/>
        <a:p>
          <a:endParaRPr lang="cs-CZ"/>
        </a:p>
      </dgm:t>
    </dgm:pt>
    <dgm:pt modelId="{6E2033F5-76DE-4DB5-B586-B124FDDB95D3}" type="pres">
      <dgm:prSet presAssocID="{785FF5DE-6FB7-474C-94E6-E29203B39F75}" presName="cycle" presStyleCnt="0"/>
      <dgm:spPr/>
      <dgm:t>
        <a:bodyPr/>
        <a:lstStyle/>
        <a:p>
          <a:endParaRPr lang="cs-CZ"/>
        </a:p>
      </dgm:t>
    </dgm:pt>
    <dgm:pt modelId="{53BDD41C-6F98-4BAA-89EF-F5734C182BA5}" type="pres">
      <dgm:prSet presAssocID="{785FF5DE-6FB7-474C-94E6-E29203B39F75}" presName="srcNode" presStyleLbl="node1" presStyleIdx="0" presStyleCnt="5"/>
      <dgm:spPr/>
      <dgm:t>
        <a:bodyPr/>
        <a:lstStyle/>
        <a:p>
          <a:endParaRPr lang="cs-CZ"/>
        </a:p>
      </dgm:t>
    </dgm:pt>
    <dgm:pt modelId="{1810722B-D269-42D2-9B36-41C3186A4A6C}" type="pres">
      <dgm:prSet presAssocID="{785FF5DE-6FB7-474C-94E6-E29203B39F75}" presName="conn" presStyleLbl="parChTrans1D2" presStyleIdx="0" presStyleCnt="1"/>
      <dgm:spPr/>
      <dgm:t>
        <a:bodyPr/>
        <a:lstStyle/>
        <a:p>
          <a:endParaRPr lang="cs-CZ"/>
        </a:p>
      </dgm:t>
    </dgm:pt>
    <dgm:pt modelId="{3AB3EED3-8B19-40E2-8447-9FA35412FE3E}" type="pres">
      <dgm:prSet presAssocID="{785FF5DE-6FB7-474C-94E6-E29203B39F75}" presName="extraNode" presStyleLbl="node1" presStyleIdx="0" presStyleCnt="5"/>
      <dgm:spPr/>
      <dgm:t>
        <a:bodyPr/>
        <a:lstStyle/>
        <a:p>
          <a:endParaRPr lang="cs-CZ"/>
        </a:p>
      </dgm:t>
    </dgm:pt>
    <dgm:pt modelId="{3EF32319-C5C1-418E-B0F7-07C21BDDD330}" type="pres">
      <dgm:prSet presAssocID="{785FF5DE-6FB7-474C-94E6-E29203B39F75}" presName="dstNode" presStyleLbl="node1" presStyleIdx="0" presStyleCnt="5"/>
      <dgm:spPr/>
      <dgm:t>
        <a:bodyPr/>
        <a:lstStyle/>
        <a:p>
          <a:endParaRPr lang="cs-CZ"/>
        </a:p>
      </dgm:t>
    </dgm:pt>
    <dgm:pt modelId="{0F14D09D-FC8E-4AE5-845D-CEFA2C4D025C}" type="pres">
      <dgm:prSet presAssocID="{FD9FA6DA-6FA1-4EC1-84C2-87FDE97D5BD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E9ED1-9D6B-474B-B8F4-5C4A0953975D}" type="pres">
      <dgm:prSet presAssocID="{FD9FA6DA-6FA1-4EC1-84C2-87FDE97D5BD6}" presName="accent_1" presStyleCnt="0"/>
      <dgm:spPr/>
      <dgm:t>
        <a:bodyPr/>
        <a:lstStyle/>
        <a:p>
          <a:endParaRPr lang="cs-CZ"/>
        </a:p>
      </dgm:t>
    </dgm:pt>
    <dgm:pt modelId="{FC8E0072-B0DB-4BF7-97BF-39544E8658F2}" type="pres">
      <dgm:prSet presAssocID="{FD9FA6DA-6FA1-4EC1-84C2-87FDE97D5BD6}" presName="accentRepeatNode" presStyleLbl="solidFgAcc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70434AAF-C2EC-4C08-AFEE-1E0487AE3A79}" type="pres">
      <dgm:prSet presAssocID="{581B7F55-5ABB-4591-9085-32DFF2EB1ED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D1E95B-0A91-4115-8740-7315EE8571AE}" type="pres">
      <dgm:prSet presAssocID="{581B7F55-5ABB-4591-9085-32DFF2EB1ED5}" presName="accent_2" presStyleCnt="0"/>
      <dgm:spPr/>
      <dgm:t>
        <a:bodyPr/>
        <a:lstStyle/>
        <a:p>
          <a:endParaRPr lang="cs-CZ"/>
        </a:p>
      </dgm:t>
    </dgm:pt>
    <dgm:pt modelId="{AD358B12-C5A2-4EF8-929F-5D8665DB3CFA}" type="pres">
      <dgm:prSet presAssocID="{581B7F55-5ABB-4591-9085-32DFF2EB1ED5}" presName="accentRepeatNode" presStyleLbl="solidFgAcc1" presStyleIdx="1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1C960246-E6D7-4470-8F6D-C41B0C73E6F6}" type="pres">
      <dgm:prSet presAssocID="{EE7196E4-0898-466F-A67B-D7ECD4A208F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B5C600-8A59-4D5D-B88A-E3A4CAB1D326}" type="pres">
      <dgm:prSet presAssocID="{EE7196E4-0898-466F-A67B-D7ECD4A208FC}" presName="accent_3" presStyleCnt="0"/>
      <dgm:spPr/>
      <dgm:t>
        <a:bodyPr/>
        <a:lstStyle/>
        <a:p>
          <a:endParaRPr lang="cs-CZ"/>
        </a:p>
      </dgm:t>
    </dgm:pt>
    <dgm:pt modelId="{4782E4DC-E781-4C88-B926-EB3ACCA28BF8}" type="pres">
      <dgm:prSet presAssocID="{EE7196E4-0898-466F-A67B-D7ECD4A208FC}" presName="accentRepeatNode" presStyleLbl="solidFgAcc1" presStyleIdx="2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F22E73A0-0424-4DAA-A160-D2F64D48FD1A}" type="pres">
      <dgm:prSet presAssocID="{C8E0FEAA-DB64-4B0E-B207-CAD12DEC8D9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75A03D-8946-42E4-8168-B1657287FBC9}" type="pres">
      <dgm:prSet presAssocID="{C8E0FEAA-DB64-4B0E-B207-CAD12DEC8D99}" presName="accent_4" presStyleCnt="0"/>
      <dgm:spPr/>
      <dgm:t>
        <a:bodyPr/>
        <a:lstStyle/>
        <a:p>
          <a:endParaRPr lang="cs-CZ"/>
        </a:p>
      </dgm:t>
    </dgm:pt>
    <dgm:pt modelId="{1308F76B-1B73-4508-BD12-4D808163EABD}" type="pres">
      <dgm:prSet presAssocID="{C8E0FEAA-DB64-4B0E-B207-CAD12DEC8D99}" presName="accentRepeatNode" presStyleLbl="solidFgAcc1" presStyleIdx="3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E240DBBD-2156-46CB-A367-4DD11CF57D7F}" type="pres">
      <dgm:prSet presAssocID="{8487F31D-DD5B-4D73-A15E-F9D4CBA490A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D8E32B-0613-4CEA-88CE-26269000698C}" type="pres">
      <dgm:prSet presAssocID="{8487F31D-DD5B-4D73-A15E-F9D4CBA490AB}" presName="accent_5" presStyleCnt="0"/>
      <dgm:spPr/>
      <dgm:t>
        <a:bodyPr/>
        <a:lstStyle/>
        <a:p>
          <a:endParaRPr lang="cs-CZ"/>
        </a:p>
      </dgm:t>
    </dgm:pt>
    <dgm:pt modelId="{D4CB0141-686B-4D68-BE3B-1F6C712FB904}" type="pres">
      <dgm:prSet presAssocID="{8487F31D-DD5B-4D73-A15E-F9D4CBA490AB}" presName="accentRepeatNode" presStyleLbl="solidFgAcc1" presStyleIdx="4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</dgm:ptLst>
  <dgm:cxnLst>
    <dgm:cxn modelId="{E6A6B524-8B0A-4DB8-A00B-FD459A05B7D6}" type="presOf" srcId="{FD9FA6DA-6FA1-4EC1-84C2-87FDE97D5BD6}" destId="{0F14D09D-FC8E-4AE5-845D-CEFA2C4D025C}" srcOrd="0" destOrd="0" presId="urn:microsoft.com/office/officeart/2008/layout/VerticalCurvedList"/>
    <dgm:cxn modelId="{7CB40B2A-5ABF-484B-92BC-9F686F3F9DEF}" type="presOf" srcId="{EE7196E4-0898-466F-A67B-D7ECD4A208FC}" destId="{1C960246-E6D7-4470-8F6D-C41B0C73E6F6}" srcOrd="0" destOrd="0" presId="urn:microsoft.com/office/officeart/2008/layout/VerticalCurvedList"/>
    <dgm:cxn modelId="{4007CBA5-635C-480E-887D-910239A77054}" type="presOf" srcId="{C8E0FEAA-DB64-4B0E-B207-CAD12DEC8D99}" destId="{F22E73A0-0424-4DAA-A160-D2F64D48FD1A}" srcOrd="0" destOrd="0" presId="urn:microsoft.com/office/officeart/2008/layout/VerticalCurvedList"/>
    <dgm:cxn modelId="{5B5A3990-384D-4930-810D-CA45D7DA2698}" type="presOf" srcId="{8487F31D-DD5B-4D73-A15E-F9D4CBA490AB}" destId="{E240DBBD-2156-46CB-A367-4DD11CF57D7F}" srcOrd="0" destOrd="0" presId="urn:microsoft.com/office/officeart/2008/layout/VerticalCurvedList"/>
    <dgm:cxn modelId="{0C8A8A00-E547-4B80-B2BC-493664E1FA9D}" srcId="{785FF5DE-6FB7-474C-94E6-E29203B39F75}" destId="{581B7F55-5ABB-4591-9085-32DFF2EB1ED5}" srcOrd="1" destOrd="0" parTransId="{CB22FE46-D3B6-43D2-AEB8-21A80E8EDF19}" sibTransId="{3FD69C52-535A-4C21-AAFF-DE7EEBD3E068}"/>
    <dgm:cxn modelId="{D46548C9-80A3-499F-8590-32CB91F1EC65}" srcId="{785FF5DE-6FB7-474C-94E6-E29203B39F75}" destId="{FD9FA6DA-6FA1-4EC1-84C2-87FDE97D5BD6}" srcOrd="0" destOrd="0" parTransId="{1DD03BF4-A3BF-4F91-AE4D-A3754EAF1BFB}" sibTransId="{DB64DAAB-2DB6-4128-8E81-D9DDF36EF2CA}"/>
    <dgm:cxn modelId="{15FF11C0-BF11-4DF8-8C2D-8135F8E9D13A}" type="presOf" srcId="{785FF5DE-6FB7-474C-94E6-E29203B39F75}" destId="{8001241B-BDE7-49C6-8986-473EF5F8BDFE}" srcOrd="0" destOrd="0" presId="urn:microsoft.com/office/officeart/2008/layout/VerticalCurvedList"/>
    <dgm:cxn modelId="{90E3433C-7B6A-4323-8FBB-69134C3E43CE}" srcId="{785FF5DE-6FB7-474C-94E6-E29203B39F75}" destId="{C8E0FEAA-DB64-4B0E-B207-CAD12DEC8D99}" srcOrd="3" destOrd="0" parTransId="{6E803D93-B208-4A34-B1A2-EF0EEC75D45F}" sibTransId="{0B457E98-E62C-4A02-9572-C6911F3E2372}"/>
    <dgm:cxn modelId="{AE5EC262-3445-45B4-980A-B334D7B603CA}" type="presOf" srcId="{581B7F55-5ABB-4591-9085-32DFF2EB1ED5}" destId="{70434AAF-C2EC-4C08-AFEE-1E0487AE3A79}" srcOrd="0" destOrd="0" presId="urn:microsoft.com/office/officeart/2008/layout/VerticalCurvedList"/>
    <dgm:cxn modelId="{E17F136F-FEE3-4A6E-B30A-D99F18E9AB8D}" type="presOf" srcId="{DB64DAAB-2DB6-4128-8E81-D9DDF36EF2CA}" destId="{1810722B-D269-42D2-9B36-41C3186A4A6C}" srcOrd="0" destOrd="0" presId="urn:microsoft.com/office/officeart/2008/layout/VerticalCurvedList"/>
    <dgm:cxn modelId="{3BBCD787-0CB3-4867-AD4D-BB39D4D169E9}" srcId="{785FF5DE-6FB7-474C-94E6-E29203B39F75}" destId="{EE7196E4-0898-466F-A67B-D7ECD4A208FC}" srcOrd="2" destOrd="0" parTransId="{054EF00D-0A42-4EF9-A64C-C249E34CD031}" sibTransId="{4E66217C-0AA9-496A-BF40-0A4895B806BE}"/>
    <dgm:cxn modelId="{33EF1CC2-5128-4CBF-9E43-13A833C2288D}" srcId="{785FF5DE-6FB7-474C-94E6-E29203B39F75}" destId="{8487F31D-DD5B-4D73-A15E-F9D4CBA490AB}" srcOrd="4" destOrd="0" parTransId="{DFE693D7-B34A-4731-9599-23E799D91A9D}" sibTransId="{6A5184ED-5A53-4FE7-A086-F100C56F0EB1}"/>
    <dgm:cxn modelId="{AB905788-FF2C-40BC-9680-B241BC3D3E24}" type="presParOf" srcId="{8001241B-BDE7-49C6-8986-473EF5F8BDFE}" destId="{A8962AFA-75B0-4B16-8A81-C2AA015E805B}" srcOrd="0" destOrd="0" presId="urn:microsoft.com/office/officeart/2008/layout/VerticalCurvedList"/>
    <dgm:cxn modelId="{91606D47-05D6-4B3E-A166-950B2642F2CC}" type="presParOf" srcId="{A8962AFA-75B0-4B16-8A81-C2AA015E805B}" destId="{6E2033F5-76DE-4DB5-B586-B124FDDB95D3}" srcOrd="0" destOrd="0" presId="urn:microsoft.com/office/officeart/2008/layout/VerticalCurvedList"/>
    <dgm:cxn modelId="{835E8B54-6737-4392-BFC5-4665C39821E1}" type="presParOf" srcId="{6E2033F5-76DE-4DB5-B586-B124FDDB95D3}" destId="{53BDD41C-6F98-4BAA-89EF-F5734C182BA5}" srcOrd="0" destOrd="0" presId="urn:microsoft.com/office/officeart/2008/layout/VerticalCurvedList"/>
    <dgm:cxn modelId="{252A8F72-2A7C-43D2-93B6-DAE02E895BDB}" type="presParOf" srcId="{6E2033F5-76DE-4DB5-B586-B124FDDB95D3}" destId="{1810722B-D269-42D2-9B36-41C3186A4A6C}" srcOrd="1" destOrd="0" presId="urn:microsoft.com/office/officeart/2008/layout/VerticalCurvedList"/>
    <dgm:cxn modelId="{857274F4-910F-4E9E-8753-CFF6DB1A230D}" type="presParOf" srcId="{6E2033F5-76DE-4DB5-B586-B124FDDB95D3}" destId="{3AB3EED3-8B19-40E2-8447-9FA35412FE3E}" srcOrd="2" destOrd="0" presId="urn:microsoft.com/office/officeart/2008/layout/VerticalCurvedList"/>
    <dgm:cxn modelId="{9B7E91AF-B4E4-4E0A-9324-76AA21235F3E}" type="presParOf" srcId="{6E2033F5-76DE-4DB5-B586-B124FDDB95D3}" destId="{3EF32319-C5C1-418E-B0F7-07C21BDDD330}" srcOrd="3" destOrd="0" presId="urn:microsoft.com/office/officeart/2008/layout/VerticalCurvedList"/>
    <dgm:cxn modelId="{C5EAD31C-E535-4C9B-A2A8-1FC4F46C0206}" type="presParOf" srcId="{A8962AFA-75B0-4B16-8A81-C2AA015E805B}" destId="{0F14D09D-FC8E-4AE5-845D-CEFA2C4D025C}" srcOrd="1" destOrd="0" presId="urn:microsoft.com/office/officeart/2008/layout/VerticalCurvedList"/>
    <dgm:cxn modelId="{9C66886C-92DA-4D7B-91B0-87CF3CC476BB}" type="presParOf" srcId="{A8962AFA-75B0-4B16-8A81-C2AA015E805B}" destId="{78BE9ED1-9D6B-474B-B8F4-5C4A0953975D}" srcOrd="2" destOrd="0" presId="urn:microsoft.com/office/officeart/2008/layout/VerticalCurvedList"/>
    <dgm:cxn modelId="{1E06EE87-A500-4DF2-88A9-772CF0754C21}" type="presParOf" srcId="{78BE9ED1-9D6B-474B-B8F4-5C4A0953975D}" destId="{FC8E0072-B0DB-4BF7-97BF-39544E8658F2}" srcOrd="0" destOrd="0" presId="urn:microsoft.com/office/officeart/2008/layout/VerticalCurvedList"/>
    <dgm:cxn modelId="{66DA2C29-AF47-4A85-A38D-BC8DCE94CFBC}" type="presParOf" srcId="{A8962AFA-75B0-4B16-8A81-C2AA015E805B}" destId="{70434AAF-C2EC-4C08-AFEE-1E0487AE3A79}" srcOrd="3" destOrd="0" presId="urn:microsoft.com/office/officeart/2008/layout/VerticalCurvedList"/>
    <dgm:cxn modelId="{1223D678-3606-4595-8398-87BB4095C1AB}" type="presParOf" srcId="{A8962AFA-75B0-4B16-8A81-C2AA015E805B}" destId="{2AD1E95B-0A91-4115-8740-7315EE8571AE}" srcOrd="4" destOrd="0" presId="urn:microsoft.com/office/officeart/2008/layout/VerticalCurvedList"/>
    <dgm:cxn modelId="{0847DFF0-C679-4F76-9AE3-434424154818}" type="presParOf" srcId="{2AD1E95B-0A91-4115-8740-7315EE8571AE}" destId="{AD358B12-C5A2-4EF8-929F-5D8665DB3CFA}" srcOrd="0" destOrd="0" presId="urn:microsoft.com/office/officeart/2008/layout/VerticalCurvedList"/>
    <dgm:cxn modelId="{CEA0ECBE-7C42-41E4-B8C0-15AC7C721DAE}" type="presParOf" srcId="{A8962AFA-75B0-4B16-8A81-C2AA015E805B}" destId="{1C960246-E6D7-4470-8F6D-C41B0C73E6F6}" srcOrd="5" destOrd="0" presId="urn:microsoft.com/office/officeart/2008/layout/VerticalCurvedList"/>
    <dgm:cxn modelId="{6EEC6E07-45A6-4915-89CE-0DD9BF5831C8}" type="presParOf" srcId="{A8962AFA-75B0-4B16-8A81-C2AA015E805B}" destId="{C0B5C600-8A59-4D5D-B88A-E3A4CAB1D326}" srcOrd="6" destOrd="0" presId="urn:microsoft.com/office/officeart/2008/layout/VerticalCurvedList"/>
    <dgm:cxn modelId="{3200719D-22BE-49FF-93A1-282E09C791CC}" type="presParOf" srcId="{C0B5C600-8A59-4D5D-B88A-E3A4CAB1D326}" destId="{4782E4DC-E781-4C88-B926-EB3ACCA28BF8}" srcOrd="0" destOrd="0" presId="urn:microsoft.com/office/officeart/2008/layout/VerticalCurvedList"/>
    <dgm:cxn modelId="{980FD584-87BD-424A-93AA-F1EB49980A66}" type="presParOf" srcId="{A8962AFA-75B0-4B16-8A81-C2AA015E805B}" destId="{F22E73A0-0424-4DAA-A160-D2F64D48FD1A}" srcOrd="7" destOrd="0" presId="urn:microsoft.com/office/officeart/2008/layout/VerticalCurvedList"/>
    <dgm:cxn modelId="{380670AF-2743-420C-9308-CE2274932D67}" type="presParOf" srcId="{A8962AFA-75B0-4B16-8A81-C2AA015E805B}" destId="{8F75A03D-8946-42E4-8168-B1657287FBC9}" srcOrd="8" destOrd="0" presId="urn:microsoft.com/office/officeart/2008/layout/VerticalCurvedList"/>
    <dgm:cxn modelId="{0E23D42E-4A58-4517-8690-E66F69417598}" type="presParOf" srcId="{8F75A03D-8946-42E4-8168-B1657287FBC9}" destId="{1308F76B-1B73-4508-BD12-4D808163EABD}" srcOrd="0" destOrd="0" presId="urn:microsoft.com/office/officeart/2008/layout/VerticalCurvedList"/>
    <dgm:cxn modelId="{0A0C376F-7E88-4696-B256-7FBACE05E68D}" type="presParOf" srcId="{A8962AFA-75B0-4B16-8A81-C2AA015E805B}" destId="{E240DBBD-2156-46CB-A367-4DD11CF57D7F}" srcOrd="9" destOrd="0" presId="urn:microsoft.com/office/officeart/2008/layout/VerticalCurvedList"/>
    <dgm:cxn modelId="{3C2C93FF-6A8F-4102-B264-536F0FC2E2C6}" type="presParOf" srcId="{A8962AFA-75B0-4B16-8A81-C2AA015E805B}" destId="{EFD8E32B-0613-4CEA-88CE-26269000698C}" srcOrd="10" destOrd="0" presId="urn:microsoft.com/office/officeart/2008/layout/VerticalCurvedList"/>
    <dgm:cxn modelId="{777432AA-903D-4634-B954-9F5389087A05}" type="presParOf" srcId="{EFD8E32B-0613-4CEA-88CE-26269000698C}" destId="{D4CB0141-686B-4D68-BE3B-1F6C712FB9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336637"/>
          <a:ext cx="8229600" cy="751275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např. knihovní katalog </a:t>
          </a:r>
          <a:r>
            <a:rPr lang="cs-CZ" sz="18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Aleph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0" y="336637"/>
        <a:ext cx="8229600" cy="751275"/>
      </dsp:txXfrm>
    </dsp:sp>
    <dsp:sp modelId="{2F15C0AC-3331-4379-93F7-E82BD0F48A0D}">
      <dsp:nvSpPr>
        <dsp:cNvPr id="0" name=""/>
        <dsp:cNvSpPr/>
      </dsp:nvSpPr>
      <dsp:spPr>
        <a:xfrm>
          <a:off x="411480" y="70957"/>
          <a:ext cx="5760720" cy="53136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Trebuchet MS" panose="020B0603020202020204" pitchFamily="34" charset="0"/>
            </a:rPr>
            <a:t>ELEKTRONICKÉ KATALOGY KNIHOVEN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437419" y="96896"/>
        <a:ext cx="5708842" cy="479482"/>
      </dsp:txXfrm>
    </dsp:sp>
    <dsp:sp modelId="{E41D537B-E043-4128-BBA4-72047877B668}">
      <dsp:nvSpPr>
        <dsp:cNvPr id="0" name=""/>
        <dsp:cNvSpPr/>
      </dsp:nvSpPr>
      <dsp:spPr>
        <a:xfrm>
          <a:off x="0" y="1450793"/>
          <a:ext cx="8229600" cy="13041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od předních vydavatelů</a:t>
          </a:r>
          <a:endParaRPr lang="cs-CZ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elektronické články, e-knihy</a:t>
          </a:r>
          <a:endParaRPr lang="cs-CZ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např. </a:t>
          </a:r>
          <a:r>
            <a:rPr lang="cs-CZ" sz="1800" kern="1200" dirty="0" err="1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ProQuest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0" y="1450793"/>
        <a:ext cx="8229600" cy="1304100"/>
      </dsp:txXfrm>
    </dsp:sp>
    <dsp:sp modelId="{96606065-4B81-489B-A507-89BFCACCDE1C}">
      <dsp:nvSpPr>
        <dsp:cNvPr id="0" name=""/>
        <dsp:cNvSpPr/>
      </dsp:nvSpPr>
      <dsp:spPr>
        <a:xfrm>
          <a:off x="411480" y="1185113"/>
          <a:ext cx="5760720" cy="53136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Trebuchet MS" panose="020B0603020202020204" pitchFamily="34" charset="0"/>
            </a:rPr>
            <a:t>PROFESIONÁLNÍ INFORMAČNÍ DATABÁZE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437419" y="1211052"/>
        <a:ext cx="5708842" cy="479482"/>
      </dsp:txXfrm>
    </dsp:sp>
    <dsp:sp modelId="{056A3C83-28D4-4107-AA79-72F2C0D8A824}">
      <dsp:nvSpPr>
        <dsp:cNvPr id="0" name=""/>
        <dsp:cNvSpPr/>
      </dsp:nvSpPr>
      <dsp:spPr>
        <a:xfrm>
          <a:off x="0" y="3117682"/>
          <a:ext cx="8229600" cy="10206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např. </a:t>
          </a:r>
          <a:r>
            <a:rPr lang="cs-CZ" sz="1800" kern="1200" dirty="0" smtClean="0">
              <a:latin typeface="Trebuchet MS" panose="020B0603020202020204" pitchFamily="34" charset="0"/>
              <a:hlinkClick xmlns:r="http://schemas.openxmlformats.org/officeDocument/2006/relationships" r:id="rId3"/>
            </a:rPr>
            <a:t>Národní digitální knihovna</a:t>
          </a:r>
          <a:endParaRPr lang="cs-CZ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Trebuchet MS" panose="020B0603020202020204" pitchFamily="34" charset="0"/>
            </a:rPr>
            <a:t>oborová brána </a:t>
          </a:r>
          <a:r>
            <a:rPr lang="cs-CZ" sz="1800" kern="1200" dirty="0" smtClean="0">
              <a:latin typeface="Trebuchet MS" panose="020B0603020202020204" pitchFamily="34" charset="0"/>
              <a:hlinkClick xmlns:r="http://schemas.openxmlformats.org/officeDocument/2006/relationships" r:id="rId4"/>
            </a:rPr>
            <a:t>ART: umění a architektura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0" y="3117682"/>
        <a:ext cx="8229600" cy="1020600"/>
      </dsp:txXfrm>
    </dsp:sp>
    <dsp:sp modelId="{154B336E-09FE-4034-9926-2ACC1A1D1C74}">
      <dsp:nvSpPr>
        <dsp:cNvPr id="0" name=""/>
        <dsp:cNvSpPr/>
      </dsp:nvSpPr>
      <dsp:spPr>
        <a:xfrm>
          <a:off x="411480" y="2852093"/>
          <a:ext cx="5760720" cy="53136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Trebuchet MS" panose="020B0603020202020204" pitchFamily="34" charset="0"/>
            </a:rPr>
            <a:t>OBOROVÉ PORTÁLY, DIGITÁLNÍ KNIHOVNY</a:t>
          </a:r>
          <a:endParaRPr lang="cs-CZ" sz="1800" kern="1200" dirty="0">
            <a:latin typeface="Trebuchet MS" panose="020B0603020202020204" pitchFamily="34" charset="0"/>
          </a:endParaRPr>
        </a:p>
      </dsp:txBody>
      <dsp:txXfrm>
        <a:off x="437419" y="2878032"/>
        <a:ext cx="570884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307680"/>
          <a:ext cx="8229600" cy="123165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plnotextové databáze</a:t>
          </a:r>
          <a:endParaRPr lang="cs-CZ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časopisy, knihy, encyklopedie</a:t>
          </a:r>
          <a:endParaRPr lang="cs-CZ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např. </a:t>
          </a:r>
          <a:r>
            <a:rPr lang="cs-CZ" sz="17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GALE e-</a:t>
          </a:r>
          <a:r>
            <a:rPr lang="cs-CZ" sz="17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books</a:t>
          </a:r>
          <a:endParaRPr lang="cs-CZ" sz="1700" kern="1200" dirty="0">
            <a:latin typeface="Trebuchet MS" panose="020B0603020202020204" pitchFamily="34" charset="0"/>
          </a:endParaRPr>
        </a:p>
      </dsp:txBody>
      <dsp:txXfrm>
        <a:off x="0" y="307680"/>
        <a:ext cx="8229600" cy="1231650"/>
      </dsp:txXfrm>
    </dsp:sp>
    <dsp:sp modelId="{2F15C0AC-3331-4379-93F7-E82BD0F48A0D}">
      <dsp:nvSpPr>
        <dsp:cNvPr id="0" name=""/>
        <dsp:cNvSpPr/>
      </dsp:nvSpPr>
      <dsp:spPr>
        <a:xfrm>
          <a:off x="411480" y="56760"/>
          <a:ext cx="5760720" cy="50184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Trebuchet MS" panose="020B0603020202020204" pitchFamily="34" charset="0"/>
            </a:rPr>
            <a:t>PRIMÁRNÍ</a:t>
          </a:r>
        </a:p>
      </dsp:txBody>
      <dsp:txXfrm>
        <a:off x="435978" y="81258"/>
        <a:ext cx="5711724" cy="452844"/>
      </dsp:txXfrm>
    </dsp:sp>
    <dsp:sp modelId="{E41D537B-E043-4128-BBA4-72047877B668}">
      <dsp:nvSpPr>
        <dsp:cNvPr id="0" name=""/>
        <dsp:cNvSpPr/>
      </dsp:nvSpPr>
      <dsp:spPr>
        <a:xfrm>
          <a:off x="0" y="1882050"/>
          <a:ext cx="8229600" cy="9639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bibliografické, abstraktové, citační databáze</a:t>
          </a:r>
          <a:endParaRPr lang="cs-CZ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např. </a:t>
          </a:r>
          <a:r>
            <a:rPr lang="cs-CZ" sz="1700" kern="120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SCOPUS</a:t>
          </a:r>
          <a:endParaRPr lang="cs-CZ" sz="1700" kern="1200" dirty="0">
            <a:latin typeface="Trebuchet MS" panose="020B0603020202020204" pitchFamily="34" charset="0"/>
          </a:endParaRPr>
        </a:p>
      </dsp:txBody>
      <dsp:txXfrm>
        <a:off x="0" y="1882050"/>
        <a:ext cx="8229600" cy="963900"/>
      </dsp:txXfrm>
    </dsp:sp>
    <dsp:sp modelId="{96606065-4B81-489B-A507-89BFCACCDE1C}">
      <dsp:nvSpPr>
        <dsp:cNvPr id="0" name=""/>
        <dsp:cNvSpPr/>
      </dsp:nvSpPr>
      <dsp:spPr>
        <a:xfrm>
          <a:off x="411480" y="1631130"/>
          <a:ext cx="5760720" cy="50184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Trebuchet MS" panose="020B0603020202020204" pitchFamily="34" charset="0"/>
            </a:rPr>
            <a:t>SEKUNDÁRNÍ</a:t>
          </a:r>
          <a:endParaRPr lang="cs-CZ" sz="1700" kern="1200" dirty="0">
            <a:latin typeface="Trebuchet MS" panose="020B0603020202020204" pitchFamily="34" charset="0"/>
          </a:endParaRPr>
        </a:p>
      </dsp:txBody>
      <dsp:txXfrm>
        <a:off x="435978" y="1655628"/>
        <a:ext cx="5711724" cy="452844"/>
      </dsp:txXfrm>
    </dsp:sp>
    <dsp:sp modelId="{056A3C83-28D4-4107-AA79-72F2C0D8A824}">
      <dsp:nvSpPr>
        <dsp:cNvPr id="0" name=""/>
        <dsp:cNvSpPr/>
      </dsp:nvSpPr>
      <dsp:spPr>
        <a:xfrm>
          <a:off x="0" y="3188585"/>
          <a:ext cx="8229600" cy="9639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databáze databází, soupisy, bibliografie bibliografií</a:t>
          </a:r>
          <a:endParaRPr lang="cs-CZ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latin typeface="Trebuchet MS" panose="020B0603020202020204" pitchFamily="34" charset="0"/>
            </a:rPr>
            <a:t>např. seznam </a:t>
          </a:r>
          <a:r>
            <a:rPr lang="cs-CZ" sz="1700" kern="1200" dirty="0" smtClean="0">
              <a:latin typeface="Trebuchet MS" panose="020B0603020202020204" pitchFamily="34" charset="0"/>
              <a:hlinkClick xmlns:r="http://schemas.openxmlformats.org/officeDocument/2006/relationships" r:id="rId3"/>
            </a:rPr>
            <a:t>České oborové bibliografie</a:t>
          </a:r>
          <a:endParaRPr lang="cs-CZ" sz="1700" kern="1200" dirty="0">
            <a:latin typeface="Trebuchet MS" panose="020B0603020202020204" pitchFamily="34" charset="0"/>
          </a:endParaRPr>
        </a:p>
      </dsp:txBody>
      <dsp:txXfrm>
        <a:off x="0" y="3188585"/>
        <a:ext cx="8229600" cy="963900"/>
      </dsp:txXfrm>
    </dsp:sp>
    <dsp:sp modelId="{154B336E-09FE-4034-9926-2ACC1A1D1C74}">
      <dsp:nvSpPr>
        <dsp:cNvPr id="0" name=""/>
        <dsp:cNvSpPr/>
      </dsp:nvSpPr>
      <dsp:spPr>
        <a:xfrm>
          <a:off x="411480" y="2937750"/>
          <a:ext cx="5760720" cy="50184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Trebuchet MS" panose="020B0603020202020204" pitchFamily="34" charset="0"/>
            </a:rPr>
            <a:t>TERCIÁLNÍ</a:t>
          </a:r>
          <a:endParaRPr lang="cs-CZ" sz="1700" kern="1200" dirty="0">
            <a:latin typeface="Trebuchet MS" panose="020B0603020202020204" pitchFamily="34" charset="0"/>
          </a:endParaRPr>
        </a:p>
      </dsp:txBody>
      <dsp:txXfrm>
        <a:off x="435978" y="2962248"/>
        <a:ext cx="571172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472551"/>
          <a:ext cx="8229600" cy="1293862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645668" rIns="638708" bIns="220472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100" kern="1200" dirty="0" smtClean="0">
              <a:latin typeface="Trebuchet MS" panose="020B0603020202020204" pitchFamily="34" charset="0"/>
            </a:rPr>
            <a:t>např. </a:t>
          </a:r>
          <a:r>
            <a:rPr lang="cs-CZ" sz="31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ProQuest</a:t>
          </a:r>
          <a:r>
            <a:rPr lang="cs-CZ" sz="31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sz="31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Central</a:t>
          </a:r>
          <a:endParaRPr lang="cs-CZ" sz="3100" kern="1200" dirty="0">
            <a:latin typeface="Trebuchet MS" panose="020B0603020202020204" pitchFamily="34" charset="0"/>
          </a:endParaRPr>
        </a:p>
      </dsp:txBody>
      <dsp:txXfrm>
        <a:off x="0" y="472551"/>
        <a:ext cx="8229600" cy="1293862"/>
      </dsp:txXfrm>
    </dsp:sp>
    <dsp:sp modelId="{2F15C0AC-3331-4379-93F7-E82BD0F48A0D}">
      <dsp:nvSpPr>
        <dsp:cNvPr id="0" name=""/>
        <dsp:cNvSpPr/>
      </dsp:nvSpPr>
      <dsp:spPr>
        <a:xfrm>
          <a:off x="411480" y="37624"/>
          <a:ext cx="5760720" cy="91512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Trebuchet MS" panose="020B0603020202020204" pitchFamily="34" charset="0"/>
            </a:rPr>
            <a:t>MULTIOBOROVÉ</a:t>
          </a:r>
        </a:p>
      </dsp:txBody>
      <dsp:txXfrm>
        <a:off x="456152" y="82296"/>
        <a:ext cx="5671376" cy="825776"/>
      </dsp:txXfrm>
    </dsp:sp>
    <dsp:sp modelId="{E41D537B-E043-4128-BBA4-72047877B668}">
      <dsp:nvSpPr>
        <dsp:cNvPr id="0" name=""/>
        <dsp:cNvSpPr/>
      </dsp:nvSpPr>
      <dsp:spPr>
        <a:xfrm>
          <a:off x="0" y="2414006"/>
          <a:ext cx="8229600" cy="17577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645668" rIns="638708" bIns="220472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100" kern="1200" dirty="0" smtClean="0">
              <a:latin typeface="Trebuchet MS" panose="020B0603020202020204" pitchFamily="34" charset="0"/>
            </a:rPr>
            <a:t>zaměřené na konkrétní obor</a:t>
          </a:r>
          <a:endParaRPr lang="cs-CZ" sz="3100" kern="1200" dirty="0">
            <a:latin typeface="Trebuchet MS" panose="020B0603020202020204" pitchFamily="34" charset="0"/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100" kern="1200" dirty="0" smtClean="0">
              <a:latin typeface="Trebuchet MS" panose="020B0603020202020204" pitchFamily="34" charset="0"/>
            </a:rPr>
            <a:t>např. </a:t>
          </a:r>
          <a:r>
            <a:rPr lang="cs-CZ" sz="3100" kern="120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ART Source</a:t>
          </a:r>
          <a:endParaRPr lang="cs-CZ" sz="3100" kern="1200" dirty="0">
            <a:latin typeface="Trebuchet MS" panose="020B0603020202020204" pitchFamily="34" charset="0"/>
          </a:endParaRPr>
        </a:p>
      </dsp:txBody>
      <dsp:txXfrm>
        <a:off x="0" y="2414006"/>
        <a:ext cx="8229600" cy="1757700"/>
      </dsp:txXfrm>
    </dsp:sp>
    <dsp:sp modelId="{96606065-4B81-489B-A507-89BFCACCDE1C}">
      <dsp:nvSpPr>
        <dsp:cNvPr id="0" name=""/>
        <dsp:cNvSpPr/>
      </dsp:nvSpPr>
      <dsp:spPr>
        <a:xfrm>
          <a:off x="411480" y="1956446"/>
          <a:ext cx="5760720" cy="91512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Trebuchet MS" panose="020B0603020202020204" pitchFamily="34" charset="0"/>
            </a:rPr>
            <a:t>SPECIALIZOVANÉ</a:t>
          </a:r>
          <a:endParaRPr lang="cs-CZ" sz="3100" kern="1200" dirty="0">
            <a:latin typeface="Trebuchet MS" panose="020B0603020202020204" pitchFamily="34" charset="0"/>
          </a:endParaRPr>
        </a:p>
      </dsp:txBody>
      <dsp:txXfrm>
        <a:off x="456152" y="2001118"/>
        <a:ext cx="5671376" cy="82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424226"/>
          <a:ext cx="8229600" cy="14175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>
              <a:latin typeface="Trebuchet MS" panose="020B0603020202020204" pitchFamily="34" charset="0"/>
            </a:rPr>
            <a:t>veřejně přístupné</a:t>
          </a:r>
          <a:endParaRPr lang="cs-CZ" sz="2500" kern="1200" dirty="0">
            <a:latin typeface="Trebuchet MS" panose="020B0603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>
              <a:latin typeface="Trebuchet MS" panose="020B0603020202020204" pitchFamily="34" charset="0"/>
            </a:rPr>
            <a:t>např. </a:t>
          </a:r>
          <a:r>
            <a:rPr lang="cs-CZ" sz="25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Directory</a:t>
          </a:r>
          <a:r>
            <a:rPr lang="cs-CZ" sz="25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sz="25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of</a:t>
          </a:r>
          <a:r>
            <a:rPr lang="cs-CZ" sz="25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Open </a:t>
          </a:r>
          <a:r>
            <a:rPr lang="cs-CZ" sz="25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Acces</a:t>
          </a:r>
          <a:r>
            <a:rPr lang="cs-CZ" sz="25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sz="25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Journals</a:t>
          </a:r>
          <a:r>
            <a:rPr lang="cs-CZ" sz="2500" kern="1200" dirty="0" smtClean="0">
              <a:latin typeface="Trebuchet MS" panose="020B0603020202020204" pitchFamily="34" charset="0"/>
            </a:rPr>
            <a:t> (DOAJ)</a:t>
          </a:r>
          <a:endParaRPr lang="cs-CZ" sz="2500" kern="1200" dirty="0">
            <a:latin typeface="Trebuchet MS" panose="020B0603020202020204" pitchFamily="34" charset="0"/>
          </a:endParaRPr>
        </a:p>
      </dsp:txBody>
      <dsp:txXfrm>
        <a:off x="0" y="424226"/>
        <a:ext cx="8229600" cy="1417500"/>
      </dsp:txXfrm>
    </dsp:sp>
    <dsp:sp modelId="{2F15C0AC-3331-4379-93F7-E82BD0F48A0D}">
      <dsp:nvSpPr>
        <dsp:cNvPr id="0" name=""/>
        <dsp:cNvSpPr/>
      </dsp:nvSpPr>
      <dsp:spPr>
        <a:xfrm>
          <a:off x="411480" y="73478"/>
          <a:ext cx="5760720" cy="73800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Trebuchet MS" panose="020B0603020202020204" pitchFamily="34" charset="0"/>
            </a:rPr>
            <a:t>VOLNĚ DOSTUPNÉ</a:t>
          </a:r>
        </a:p>
      </dsp:txBody>
      <dsp:txXfrm>
        <a:off x="447506" y="109504"/>
        <a:ext cx="5688668" cy="665948"/>
      </dsp:txXfrm>
    </dsp:sp>
    <dsp:sp modelId="{E41D537B-E043-4128-BBA4-72047877B668}">
      <dsp:nvSpPr>
        <dsp:cNvPr id="0" name=""/>
        <dsp:cNvSpPr/>
      </dsp:nvSpPr>
      <dsp:spPr>
        <a:xfrm>
          <a:off x="0" y="2363978"/>
          <a:ext cx="8229600" cy="1771875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>
              <a:latin typeface="Trebuchet MS" panose="020B0603020202020204" pitchFamily="34" charset="0"/>
            </a:rPr>
            <a:t>komerční, přístupné na základě licenčních smluv</a:t>
          </a:r>
          <a:endParaRPr lang="cs-CZ" sz="2500" kern="1200" dirty="0">
            <a:latin typeface="Trebuchet MS" panose="020B0603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>
              <a:latin typeface="Trebuchet MS" panose="020B0603020202020204" pitchFamily="34" charset="0"/>
            </a:rPr>
            <a:t>např. </a:t>
          </a:r>
          <a:r>
            <a:rPr lang="cs-CZ" sz="2500" kern="120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EBSCO</a:t>
          </a:r>
          <a:endParaRPr lang="cs-CZ" sz="2500" kern="1200" dirty="0">
            <a:latin typeface="Trebuchet MS" panose="020B0603020202020204" pitchFamily="34" charset="0"/>
          </a:endParaRPr>
        </a:p>
      </dsp:txBody>
      <dsp:txXfrm>
        <a:off x="0" y="2363978"/>
        <a:ext cx="8229600" cy="1771875"/>
      </dsp:txXfrm>
    </dsp:sp>
    <dsp:sp modelId="{96606065-4B81-489B-A507-89BFCACCDE1C}">
      <dsp:nvSpPr>
        <dsp:cNvPr id="0" name=""/>
        <dsp:cNvSpPr/>
      </dsp:nvSpPr>
      <dsp:spPr>
        <a:xfrm>
          <a:off x="411480" y="1994978"/>
          <a:ext cx="5760720" cy="73800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latin typeface="Trebuchet MS" panose="020B0603020202020204" pitchFamily="34" charset="0"/>
            </a:rPr>
            <a:t>LICENCOVANÉ</a:t>
          </a:r>
          <a:endParaRPr lang="cs-CZ" sz="2500" kern="1200" dirty="0">
            <a:latin typeface="Trebuchet MS" panose="020B0603020202020204" pitchFamily="34" charset="0"/>
          </a:endParaRPr>
        </a:p>
      </dsp:txBody>
      <dsp:txXfrm>
        <a:off x="447506" y="2031004"/>
        <a:ext cx="5688668" cy="6659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366563"/>
          <a:ext cx="8229600" cy="16695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obsahují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bibliografické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záznamy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+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abstrakty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;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sekundární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zdroj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který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informuje</a:t>
          </a:r>
          <a:r>
            <a:rPr lang="cs-CZ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existenci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primárního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zdroje</a:t>
          </a:r>
          <a:endParaRPr lang="cs-CZ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rebuchet MS" panose="020B0603020202020204" pitchFamily="34" charset="0"/>
            </a:rPr>
            <a:t>např. databáze o moderním a současném umění </a:t>
          </a:r>
          <a:r>
            <a:rPr lang="cs-CZ" sz="20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ARTbibligraphies</a:t>
          </a:r>
          <a:r>
            <a:rPr lang="cs-CZ" sz="2000" kern="1200" dirty="0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 </a:t>
          </a:r>
          <a:r>
            <a:rPr lang="cs-CZ" sz="2000" kern="1200" dirty="0" err="1" smtClean="0">
              <a:latin typeface="Trebuchet MS" panose="020B0603020202020204" pitchFamily="34" charset="0"/>
              <a:hlinkClick xmlns:r="http://schemas.openxmlformats.org/officeDocument/2006/relationships" r:id="rId1"/>
            </a:rPr>
            <a:t>Modern</a:t>
          </a:r>
          <a:endParaRPr lang="cs-CZ" sz="2000" kern="1200" dirty="0">
            <a:latin typeface="Trebuchet MS" panose="020B0603020202020204" pitchFamily="34" charset="0"/>
          </a:endParaRPr>
        </a:p>
      </dsp:txBody>
      <dsp:txXfrm>
        <a:off x="0" y="366563"/>
        <a:ext cx="8229600" cy="1669500"/>
      </dsp:txXfrm>
    </dsp:sp>
    <dsp:sp modelId="{2F15C0AC-3331-4379-93F7-E82BD0F48A0D}">
      <dsp:nvSpPr>
        <dsp:cNvPr id="0" name=""/>
        <dsp:cNvSpPr/>
      </dsp:nvSpPr>
      <dsp:spPr>
        <a:xfrm>
          <a:off x="411480" y="85965"/>
          <a:ext cx="5760720" cy="59040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Trebuchet MS" panose="020B0603020202020204" pitchFamily="34" charset="0"/>
            </a:rPr>
            <a:t>BIBLIOGRAFICKÉ/ABSTRAKTOVÉ DATABÁZE</a:t>
          </a:r>
        </a:p>
      </dsp:txBody>
      <dsp:txXfrm>
        <a:off x="440301" y="114786"/>
        <a:ext cx="5703078" cy="532758"/>
      </dsp:txXfrm>
    </dsp:sp>
    <dsp:sp modelId="{E41D537B-E043-4128-BBA4-72047877B668}">
      <dsp:nvSpPr>
        <dsp:cNvPr id="0" name=""/>
        <dsp:cNvSpPr/>
      </dsp:nvSpPr>
      <dsp:spPr>
        <a:xfrm>
          <a:off x="0" y="2453865"/>
          <a:ext cx="8229600" cy="1669500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najdeme v nich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konkrétní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údaje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; </a:t>
          </a:r>
          <a:r>
            <a:rPr lang="cs-CZ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mají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textový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nebo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numerický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charakter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cs-CZ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typickým příkladem jsou online </a:t>
          </a:r>
          <a:r>
            <a:rPr lang="en-GB" altLang="cs-CZ" sz="20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encyklopedie</a:t>
          </a:r>
          <a:r>
            <a:rPr lang="en-GB" altLang="cs-CZ" sz="20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rebuchet MS" panose="020B0603020202020204" pitchFamily="34" charset="0"/>
            </a:rPr>
            <a:t>např. </a:t>
          </a:r>
          <a:r>
            <a:rPr lang="en-US" sz="2000" b="0" kern="120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Brill's </a:t>
          </a:r>
          <a:r>
            <a:rPr lang="en-US" sz="2000" b="0" kern="1200" dirty="0" err="1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Encyclopaedia</a:t>
          </a:r>
          <a:r>
            <a:rPr lang="en-US" sz="2000" b="0" kern="1200" dirty="0" smtClean="0">
              <a:latin typeface="Trebuchet MS" panose="020B0603020202020204" pitchFamily="34" charset="0"/>
              <a:hlinkClick xmlns:r="http://schemas.openxmlformats.org/officeDocument/2006/relationships" r:id="rId2"/>
            </a:rPr>
            <a:t> of the Neo-Latin World</a:t>
          </a:r>
          <a:endParaRPr lang="cs-CZ" sz="2000" b="0" kern="1200" dirty="0">
            <a:latin typeface="Trebuchet MS" panose="020B0603020202020204" pitchFamily="34" charset="0"/>
          </a:endParaRPr>
        </a:p>
      </dsp:txBody>
      <dsp:txXfrm>
        <a:off x="0" y="2453865"/>
        <a:ext cx="8229600" cy="1669500"/>
      </dsp:txXfrm>
    </dsp:sp>
    <dsp:sp modelId="{96606065-4B81-489B-A507-89BFCACCDE1C}">
      <dsp:nvSpPr>
        <dsp:cNvPr id="0" name=""/>
        <dsp:cNvSpPr/>
      </dsp:nvSpPr>
      <dsp:spPr>
        <a:xfrm>
          <a:off x="411480" y="2158665"/>
          <a:ext cx="5760720" cy="59040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Trebuchet MS" panose="020B0603020202020204" pitchFamily="34" charset="0"/>
            </a:rPr>
            <a:t>FAKTOGRAFICKÉ DATABÁZE</a:t>
          </a:r>
          <a:endParaRPr lang="cs-CZ" sz="2000" kern="1200" dirty="0">
            <a:latin typeface="Trebuchet MS" panose="020B0603020202020204" pitchFamily="34" charset="0"/>
          </a:endParaRPr>
        </a:p>
      </dsp:txBody>
      <dsp:txXfrm>
        <a:off x="440301" y="2187486"/>
        <a:ext cx="5703078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C0265-6589-4125-95DA-D58DE85FC051}">
      <dsp:nvSpPr>
        <dsp:cNvPr id="0" name=""/>
        <dsp:cNvSpPr/>
      </dsp:nvSpPr>
      <dsp:spPr>
        <a:xfrm>
          <a:off x="0" y="378883"/>
          <a:ext cx="8229600" cy="1488374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obsahují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plné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texty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(full text)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primárních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pramenů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(e-</a:t>
          </a:r>
          <a:r>
            <a:rPr lang="cs-CZ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č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asopisy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e-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knihy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dizertace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noviny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…) </a:t>
          </a:r>
          <a:endParaRPr lang="cs-CZ" sz="2100" kern="1200" dirty="0">
            <a:latin typeface="Trebuchet MS" panose="020B060302020202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Trebuchet MS" panose="020B0603020202020204" pitchFamily="34" charset="0"/>
            </a:rPr>
            <a:t>např. </a:t>
          </a:r>
          <a:r>
            <a:rPr lang="en-GB" altLang="cs-CZ" sz="2100" i="0" kern="120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1"/>
            </a:rPr>
            <a:t>JSTOR</a:t>
          </a:r>
          <a:endParaRPr lang="cs-CZ" sz="2100" i="0" kern="1200" dirty="0">
            <a:latin typeface="Trebuchet MS" panose="020B0603020202020204" pitchFamily="34" charset="0"/>
          </a:endParaRPr>
        </a:p>
      </dsp:txBody>
      <dsp:txXfrm>
        <a:off x="0" y="378883"/>
        <a:ext cx="8229600" cy="1488374"/>
      </dsp:txXfrm>
    </dsp:sp>
    <dsp:sp modelId="{2F15C0AC-3331-4379-93F7-E82BD0F48A0D}">
      <dsp:nvSpPr>
        <dsp:cNvPr id="0" name=""/>
        <dsp:cNvSpPr/>
      </dsp:nvSpPr>
      <dsp:spPr>
        <a:xfrm>
          <a:off x="411480" y="84255"/>
          <a:ext cx="5760720" cy="61992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Trebuchet MS" panose="020B0603020202020204" pitchFamily="34" charset="0"/>
            </a:rPr>
            <a:t>PLNOTEXTOVÉ DATABÁZE</a:t>
          </a:r>
        </a:p>
      </dsp:txBody>
      <dsp:txXfrm>
        <a:off x="441742" y="114517"/>
        <a:ext cx="5700196" cy="559396"/>
      </dsp:txXfrm>
    </dsp:sp>
    <dsp:sp modelId="{E41D537B-E043-4128-BBA4-72047877B668}">
      <dsp:nvSpPr>
        <dsp:cNvPr id="0" name=""/>
        <dsp:cNvSpPr/>
      </dsp:nvSpPr>
      <dsp:spPr>
        <a:xfrm>
          <a:off x="0" y="2305950"/>
          <a:ext cx="8229600" cy="1819125"/>
        </a:xfrm>
        <a:prstGeom prst="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jsou důležité pro hodnocení vědy; jsou v nich k dispozici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citační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ohlasy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, impact 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faktory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r>
            <a:rPr lang="cs-CZ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č</a:t>
          </a:r>
          <a:r>
            <a:rPr lang="en-GB" altLang="cs-CZ" sz="2100" kern="1200" dirty="0" err="1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asopisů</a:t>
          </a:r>
          <a:r>
            <a:rPr lang="en-GB" altLang="cs-CZ" sz="210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sz="2100" kern="1200" dirty="0">
            <a:latin typeface="Trebuchet MS" panose="020B060302020202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cs-CZ" sz="2100" i="0" kern="120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2"/>
            </a:rPr>
            <a:t>Web of Science</a:t>
          </a:r>
          <a:r>
            <a:rPr lang="en-GB" altLang="cs-CZ" sz="2100" i="0" kern="1200" dirty="0" smtClean="0">
              <a:solidFill>
                <a:srgbClr val="000000"/>
              </a:solidFill>
              <a:latin typeface="Trebuchet MS" pitchFamily="34" charset="0"/>
              <a:cs typeface="Arial" charset="0"/>
            </a:rPr>
            <a:t> </a:t>
          </a:r>
          <a:endParaRPr lang="cs-CZ" sz="2100" i="0" kern="1200" dirty="0">
            <a:latin typeface="Trebuchet MS" panose="020B060302020202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cs-CZ" sz="2100" i="0" kern="1200" dirty="0" smtClean="0">
              <a:solidFill>
                <a:srgbClr val="000000"/>
              </a:solidFill>
              <a:latin typeface="Trebuchet MS" pitchFamily="34" charset="0"/>
              <a:cs typeface="Arial" charset="0"/>
              <a:hlinkClick xmlns:r="http://schemas.openxmlformats.org/officeDocument/2006/relationships" r:id="rId3"/>
            </a:rPr>
            <a:t>SCOPUS</a:t>
          </a:r>
          <a:endParaRPr lang="cs-CZ" sz="2100" i="0" kern="1200" dirty="0">
            <a:latin typeface="Trebuchet MS" panose="020B0603020202020204" pitchFamily="34" charset="0"/>
          </a:endParaRPr>
        </a:p>
      </dsp:txBody>
      <dsp:txXfrm>
        <a:off x="0" y="2305950"/>
        <a:ext cx="8229600" cy="1819125"/>
      </dsp:txXfrm>
    </dsp:sp>
    <dsp:sp modelId="{96606065-4B81-489B-A507-89BFCACCDE1C}">
      <dsp:nvSpPr>
        <dsp:cNvPr id="0" name=""/>
        <dsp:cNvSpPr/>
      </dsp:nvSpPr>
      <dsp:spPr>
        <a:xfrm>
          <a:off x="411480" y="1995990"/>
          <a:ext cx="5760720" cy="619920"/>
        </a:xfrm>
        <a:prstGeom prst="roundRect">
          <a:avLst/>
        </a:prstGeom>
        <a:solidFill>
          <a:schemeClr val="bg1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Trebuchet MS" panose="020B0603020202020204" pitchFamily="34" charset="0"/>
            </a:rPr>
            <a:t>CITAČNÍ DATABÁZE</a:t>
          </a:r>
          <a:endParaRPr lang="cs-CZ" sz="2100" kern="1200" dirty="0">
            <a:latin typeface="Trebuchet MS" panose="020B0603020202020204" pitchFamily="34" charset="0"/>
          </a:endParaRPr>
        </a:p>
      </dsp:txBody>
      <dsp:txXfrm>
        <a:off x="441742" y="2026252"/>
        <a:ext cx="5700196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0722B-D269-42D2-9B36-41C3186A4A6C}">
      <dsp:nvSpPr>
        <dsp:cNvPr id="0" name=""/>
        <dsp:cNvSpPr/>
      </dsp:nvSpPr>
      <dsp:spPr>
        <a:xfrm>
          <a:off x="-4432689" y="-679833"/>
          <a:ext cx="5280792" cy="5280792"/>
        </a:xfrm>
        <a:prstGeom prst="blockArc">
          <a:avLst>
            <a:gd name="adj1" fmla="val 18900000"/>
            <a:gd name="adj2" fmla="val 2700000"/>
            <a:gd name="adj3" fmla="val 409"/>
          </a:avLst>
        </a:prstGeom>
        <a:noFill/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-40000" prstMaterial="metal">
          <a:bevelT w="88900" h="889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4D09D-FC8E-4AE5-845D-CEFA2C4D025C}">
      <dsp:nvSpPr>
        <dsp:cNvPr id="0" name=""/>
        <dsp:cNvSpPr/>
      </dsp:nvSpPr>
      <dsp:spPr>
        <a:xfrm>
          <a:off x="371335" y="244991"/>
          <a:ext cx="7805334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Trebuchet MS" pitchFamily="34" charset="0"/>
              <a:hlinkClick xmlns:r="http://schemas.openxmlformats.org/officeDocument/2006/relationships" r:id="rId1"/>
            </a:rPr>
            <a:t>Seznam databází</a:t>
          </a:r>
          <a:endParaRPr lang="cs-CZ" sz="2600" kern="1200" dirty="0">
            <a:latin typeface="Trebuchet MS" pitchFamily="34" charset="0"/>
          </a:endParaRPr>
        </a:p>
      </dsp:txBody>
      <dsp:txXfrm>
        <a:off x="371335" y="244991"/>
        <a:ext cx="7805334" cy="490297"/>
      </dsp:txXfrm>
    </dsp:sp>
    <dsp:sp modelId="{FC8E0072-B0DB-4BF7-97BF-39544E8658F2}">
      <dsp:nvSpPr>
        <dsp:cNvPr id="0" name=""/>
        <dsp:cNvSpPr/>
      </dsp:nvSpPr>
      <dsp:spPr>
        <a:xfrm>
          <a:off x="64899" y="183704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34AAF-C2EC-4C08-AFEE-1E0487AE3A79}">
      <dsp:nvSpPr>
        <dsp:cNvPr id="0" name=""/>
        <dsp:cNvSpPr/>
      </dsp:nvSpPr>
      <dsp:spPr>
        <a:xfrm>
          <a:off x="722668" y="980202"/>
          <a:ext cx="7454001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2"/>
            </a:rPr>
            <a:t>Zdroje podle oborů</a:t>
          </a:r>
          <a:endParaRPr lang="cs-CZ" sz="2600" kern="1200" dirty="0">
            <a:latin typeface="Trebuchet MS" pitchFamily="34" charset="0"/>
          </a:endParaRPr>
        </a:p>
      </dsp:txBody>
      <dsp:txXfrm>
        <a:off x="722668" y="980202"/>
        <a:ext cx="7454001" cy="490297"/>
      </dsp:txXfrm>
    </dsp:sp>
    <dsp:sp modelId="{AD358B12-C5A2-4EF8-929F-5D8665DB3CFA}">
      <dsp:nvSpPr>
        <dsp:cNvPr id="0" name=""/>
        <dsp:cNvSpPr/>
      </dsp:nvSpPr>
      <dsp:spPr>
        <a:xfrm>
          <a:off x="416232" y="918915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60246-E6D7-4470-8F6D-C41B0C73E6F6}">
      <dsp:nvSpPr>
        <dsp:cNvPr id="0" name=""/>
        <dsp:cNvSpPr/>
      </dsp:nvSpPr>
      <dsp:spPr>
        <a:xfrm>
          <a:off x="830499" y="1715413"/>
          <a:ext cx="7346170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Trebuchet MS" pitchFamily="34" charset="0"/>
              <a:hlinkClick xmlns:r="http://schemas.openxmlformats.org/officeDocument/2006/relationships" r:id="rId3"/>
            </a:rPr>
            <a:t>Zkušební přístupy a novinky</a:t>
          </a:r>
          <a:endParaRPr lang="cs-CZ" sz="2600" kern="1200" dirty="0">
            <a:latin typeface="Trebuchet MS" pitchFamily="34" charset="0"/>
          </a:endParaRPr>
        </a:p>
      </dsp:txBody>
      <dsp:txXfrm>
        <a:off x="830499" y="1715413"/>
        <a:ext cx="7346170" cy="490297"/>
      </dsp:txXfrm>
    </dsp:sp>
    <dsp:sp modelId="{4782E4DC-E781-4C88-B926-EB3ACCA28BF8}">
      <dsp:nvSpPr>
        <dsp:cNvPr id="0" name=""/>
        <dsp:cNvSpPr/>
      </dsp:nvSpPr>
      <dsp:spPr>
        <a:xfrm>
          <a:off x="524063" y="1654126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E73A0-0424-4DAA-A160-D2F64D48FD1A}">
      <dsp:nvSpPr>
        <dsp:cNvPr id="0" name=""/>
        <dsp:cNvSpPr/>
      </dsp:nvSpPr>
      <dsp:spPr>
        <a:xfrm>
          <a:off x="722668" y="2450624"/>
          <a:ext cx="7454001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4"/>
            </a:rPr>
            <a:t>Vzdálený přístup</a:t>
          </a:r>
          <a:endParaRPr lang="cs-CZ" sz="2600" kern="1200" dirty="0">
            <a:latin typeface="Trebuchet MS" pitchFamily="34" charset="0"/>
          </a:endParaRPr>
        </a:p>
      </dsp:txBody>
      <dsp:txXfrm>
        <a:off x="722668" y="2450624"/>
        <a:ext cx="7454001" cy="490297"/>
      </dsp:txXfrm>
    </dsp:sp>
    <dsp:sp modelId="{1308F76B-1B73-4508-BD12-4D808163EABD}">
      <dsp:nvSpPr>
        <dsp:cNvPr id="0" name=""/>
        <dsp:cNvSpPr/>
      </dsp:nvSpPr>
      <dsp:spPr>
        <a:xfrm>
          <a:off x="416232" y="2389337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0DBBD-2156-46CB-A367-4DD11CF57D7F}">
      <dsp:nvSpPr>
        <dsp:cNvPr id="0" name=""/>
        <dsp:cNvSpPr/>
      </dsp:nvSpPr>
      <dsp:spPr>
        <a:xfrm>
          <a:off x="371335" y="3185835"/>
          <a:ext cx="7805334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5"/>
            </a:rPr>
            <a:t>EBSCO Discovery Service</a:t>
          </a:r>
          <a:endParaRPr lang="cs-CZ" sz="2600" kern="1200" dirty="0">
            <a:latin typeface="Trebuchet MS" pitchFamily="34" charset="0"/>
          </a:endParaRPr>
        </a:p>
      </dsp:txBody>
      <dsp:txXfrm>
        <a:off x="371335" y="3185835"/>
        <a:ext cx="7805334" cy="490297"/>
      </dsp:txXfrm>
    </dsp:sp>
    <dsp:sp modelId="{D4CB0141-686B-4D68-BE3B-1F6C712FB904}">
      <dsp:nvSpPr>
        <dsp:cNvPr id="0" name=""/>
        <dsp:cNvSpPr/>
      </dsp:nvSpPr>
      <dsp:spPr>
        <a:xfrm>
          <a:off x="64899" y="3124548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702503-7432-4C1D-A454-E5C59B2C36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F3C697-C444-4FD9-88D2-EE42A1FBA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64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2B37D903-092A-49F5-98FF-349C9C49C624}" type="slidenum">
              <a:rPr lang="cs-CZ" altLang="cs-CZ" sz="1200" smtClean="0">
                <a:latin typeface="Arial" charset="0"/>
              </a:rPr>
              <a:pPr/>
              <a:t>22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6E8DFEF-9F34-4FE2-954B-1CC4863ECF54}" type="slidenum">
              <a:rPr lang="cs-CZ" altLang="cs-CZ" sz="1200">
                <a:latin typeface="Arial" charset="0"/>
              </a:rPr>
              <a:pPr algn="r" eaLnBrk="1" hangingPunct="1"/>
              <a:t>27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28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29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30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31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174955C6-4178-4F04-AD7E-97F7631819A0}" type="slidenum">
              <a:rPr lang="cs-CZ" altLang="cs-CZ" sz="1200">
                <a:latin typeface="Arial" charset="0"/>
              </a:rPr>
              <a:pPr algn="r" eaLnBrk="1" hangingPunct="1"/>
              <a:t>32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0117B97-3B1A-4258-8A24-71C2FA110B60}" type="slidenum">
              <a:rPr lang="cs-CZ" altLang="cs-CZ" sz="1200" smtClean="0">
                <a:latin typeface="Arial" charset="0"/>
              </a:rPr>
              <a:pPr/>
              <a:t>37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i="1" smtClean="0"/>
              <a:t>TDKIV: Integrovaný systém zahrnující </a:t>
            </a:r>
            <a:r>
              <a:rPr lang="cs-CZ" altLang="cs-CZ" b="1" i="1" smtClean="0"/>
              <a:t>soubor elektronických informačních zdrojů a služeb </a:t>
            </a:r>
            <a:r>
              <a:rPr lang="cs-CZ" altLang="cs-CZ" i="1" smtClean="0"/>
              <a:t>umožňující </a:t>
            </a:r>
            <a:r>
              <a:rPr lang="cs-CZ" altLang="cs-CZ" b="1" i="1" smtClean="0"/>
              <a:t>získávání, zpracovávání, vyhledávání a využívání</a:t>
            </a:r>
            <a:r>
              <a:rPr lang="cs-CZ" altLang="cs-CZ" i="1" smtClean="0"/>
              <a:t> informací v tomto systému uložených. Digitální knihovny jsou </a:t>
            </a:r>
            <a:r>
              <a:rPr lang="cs-CZ" altLang="cs-CZ" b="1" i="1" smtClean="0"/>
              <a:t>zpřístupňovány</a:t>
            </a:r>
            <a:r>
              <a:rPr lang="cs-CZ" altLang="cs-CZ" i="1" smtClean="0"/>
              <a:t> prostřednictvím počítačových </a:t>
            </a:r>
            <a:r>
              <a:rPr lang="cs-CZ" altLang="cs-CZ" b="1" i="1" smtClean="0"/>
              <a:t>sítí. </a:t>
            </a:r>
            <a:r>
              <a:rPr lang="cs-CZ" altLang="cs-CZ" i="1" smtClean="0"/>
              <a:t>Účelem budování digitální knihovny je poskytnout uživatelům možnost </a:t>
            </a:r>
            <a:r>
              <a:rPr lang="cs-CZ" altLang="cs-CZ" b="1" i="1" smtClean="0"/>
              <a:t>jednotného přístupu k digitálním anebo digitalizovaným dokumentům</a:t>
            </a:r>
            <a:r>
              <a:rPr lang="cs-CZ" altLang="cs-CZ" i="1" smtClean="0"/>
              <a:t>, případně i k sekundárním informacím o tištěných primárních zdrojích, uložených ve fondu knihovny.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650C7DD9-A22E-4023-A578-0E559DC310E2}" type="slidenum">
              <a:rPr lang="cs-CZ" altLang="cs-CZ" sz="1200" smtClean="0">
                <a:latin typeface="Arial" charset="0"/>
              </a:rPr>
              <a:pPr/>
              <a:t>38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68F8612-CE60-44BB-90A8-58BC8D1FDD1C}" type="slidenum">
              <a:rPr lang="cs-CZ" altLang="cs-CZ" sz="1200" smtClean="0">
                <a:latin typeface="Arial" charset="0"/>
              </a:rPr>
              <a:pPr/>
              <a:t>39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fld id="{C8919017-4AC9-45EF-9E98-CEF4DBA78EA4}" type="slidenum">
              <a:rPr lang="cs-CZ" sz="1200" smtClean="0">
                <a:latin typeface="Arial" charset="0"/>
              </a:rPr>
              <a:pPr eaLnBrk="1" hangingPunct="1">
                <a:defRPr/>
              </a:pPr>
              <a:t>4</a:t>
            </a:fld>
            <a:endParaRPr lang="cs-CZ" sz="120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fld id="{5B64F249-BB28-4583-B883-74977C26E322}" type="slidenum">
              <a:rPr lang="cs-CZ" sz="1200" smtClean="0">
                <a:latin typeface="Arial" charset="0"/>
              </a:rPr>
              <a:pPr eaLnBrk="1" hangingPunct="1">
                <a:defRPr/>
              </a:pPr>
              <a:t>5</a:t>
            </a:fld>
            <a:endParaRPr lang="cs-CZ" sz="12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fld id="{7403E487-4E90-4EC4-AFFD-38CF6808E91B}" type="slidenum">
              <a:rPr lang="cs-CZ" sz="1200" smtClean="0">
                <a:latin typeface="Arial" charset="0"/>
              </a:rPr>
              <a:pPr eaLnBrk="1" hangingPunct="1">
                <a:defRPr/>
              </a:pPr>
              <a:t>6</a:t>
            </a:fld>
            <a:endParaRPr lang="cs-CZ" sz="12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fld id="{7403E487-4E90-4EC4-AFFD-38CF6808E91B}" type="slidenum">
              <a:rPr lang="cs-CZ" sz="1200" smtClean="0">
                <a:latin typeface="Arial" charset="0"/>
              </a:rPr>
              <a:pPr eaLnBrk="1" hangingPunct="1">
                <a:defRPr/>
              </a:pPr>
              <a:t>7</a:t>
            </a:fld>
            <a:endParaRPr lang="cs-CZ" sz="12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671423B-8EDD-45B0-A961-4DADB4F049D7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141060-B622-4CEE-A0D2-0BE72BED293F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293EFE-9D66-49B1-A0B0-25062F395082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C47FBB4-361D-4C55-87B6-D68A01FF78F0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CF7E-4F57-4934-8200-5F5E234D6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312B-8B36-42BD-ACCF-5F6B654DE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8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E3867-5D83-468F-A7F5-2C935588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4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C7C-8AC5-4786-B234-0E90E60CC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4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1C27E-B5A2-4700-9DB5-6B4A8CDEF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75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CA79-452E-420B-9A29-26964D27C7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3488-1D9E-42C5-90CB-82E1BA23D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0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10C9-5CB0-4D94-BE40-C7778E6AB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95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DEB4-95DA-4E45-B5D8-044C9F88B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DB17-A725-447B-83AE-46857DD7E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2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A1E3-7726-444D-A79B-142FB9160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3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7E508-84B5-4D5E-B28A-8620F0873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1FBA-DC47-4C88-AB30-37E8AC658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5426-C86F-4D78-AC5E-6507B5E9E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4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javascript:JSL('obrazky/noc.htm','obrazky',625,537);" TargetMode="External"/><Relationship Id="rId20" Type="http://schemas.openxmlformats.org/officeDocument/2006/relationships/hyperlink" Target="javascript:JSL('obrazky/pultinf.htm','obrazky',640,480);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javascript:JSL('obrazky/dilo.htm','obrazky',640,480);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5A7142A-5B85-4A44-BDDF-CDC5A6D1C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fotografie knihovny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5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PC10038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C1003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fotografie knihovny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163671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fotografie knihovny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0"/>
            <a:ext cx="1692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logo F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fotografie knihovny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35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va.k.utb.cz/?page_id=79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zdroj.php?lang=cs&amp;id=2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zdroje.muni.cz/prehled/zdroj.php?lang=cs&amp;id=3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0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toz.ebsco.com/Titles/16644" TargetMode="External"/><Relationship Id="rId2" Type="http://schemas.openxmlformats.org/officeDocument/2006/relationships/hyperlink" Target="http://ezdroje.muni.cz/linksource/?lang=c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aj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b.cz/V?RN=919284879" TargetMode="External"/><Relationship Id="rId2" Type="http://schemas.openxmlformats.org/officeDocument/2006/relationships/hyperlink" Target="https://aleph.muni.cz/F?RN=303666858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mzk.cz/sluzby/pujcovani/meziknihovni-sluzby" TargetMode="External"/><Relationship Id="rId4" Type="http://schemas.openxmlformats.org/officeDocument/2006/relationships/hyperlink" Target="http://knihovna.phil.muni.cz/nase-sluzby/mvs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zdroje.muni.cz/vzdaleny_pristup/?lang=cs" TargetMode="External"/><Relationship Id="rId5" Type="http://schemas.openxmlformats.org/officeDocument/2006/relationships/hyperlink" Target="http://ezdroje.muni.cz/discovery/?lang=cs" TargetMode="External"/><Relationship Id="rId4" Type="http://schemas.openxmlformats.org/officeDocument/2006/relationships/hyperlink" Target="http://knihovna.phil.muni.cz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vzdaleny_pristup/?lang=cs" TargetMode="External"/><Relationship Id="rId2" Type="http://schemas.openxmlformats.org/officeDocument/2006/relationships/hyperlink" Target="http://discovery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nik-synonym.cz/web.php/slovo/problem" TargetMode="External"/><Relationship Id="rId2" Type="http://schemas.openxmlformats.org/officeDocument/2006/relationships/hyperlink" Target="http://eds.a.ebscohost.com/eds/search/basic?sid=d5636c55-c561-42c6-be57-5f0d0b60b5df@sessionmgr4002&amp;vid=0&amp;hid=421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198" TargetMode="External"/><Relationship Id="rId3" Type="http://schemas.openxmlformats.org/officeDocument/2006/relationships/hyperlink" Target="http://ezdroje.muni.cz/prehled/zdroj.php?lang=cs&amp;id=229" TargetMode="External"/><Relationship Id="rId7" Type="http://schemas.openxmlformats.org/officeDocument/2006/relationships/hyperlink" Target="http://ezdroje.muni.cz/prehled/zdroj.php?lang=cs&amp;id=3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59" TargetMode="External"/><Relationship Id="rId5" Type="http://schemas.openxmlformats.org/officeDocument/2006/relationships/hyperlink" Target="http://ezdroje.muni.cz/prehled/zdroj.php?lang=cs&amp;id=53" TargetMode="External"/><Relationship Id="rId4" Type="http://schemas.openxmlformats.org/officeDocument/2006/relationships/hyperlink" Target="http://ezdroje.muni.cz/prehled/zdroj.php?lang=cs&amp;id=38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2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droje.muni.cz/prehled/zdroj.php?lang=cs&amp;id=383&amp;obor=21" TargetMode="External"/><Relationship Id="rId5" Type="http://schemas.openxmlformats.org/officeDocument/2006/relationships/hyperlink" Target="https://ezdroje.muni.cz/prehled/zdroj.php?lang=cs&amp;id=362&amp;obor=21" TargetMode="External"/><Relationship Id="rId4" Type="http://schemas.openxmlformats.org/officeDocument/2006/relationships/hyperlink" Target="http://ezdroje.muni.cz/prehled/zdroj.php?lang=cs&amp;id=23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229" TargetMode="External"/><Relationship Id="rId7" Type="http://schemas.openxmlformats.org/officeDocument/2006/relationships/hyperlink" Target="https://ezdroje.muni.cz/prehled/zdroj.php?lang=cs&amp;id=365&amp;obor=2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droje.muni.cz/prehled/zdroj.php?lang=cs&amp;id=364&amp;obor=21" TargetMode="External"/><Relationship Id="rId5" Type="http://schemas.openxmlformats.org/officeDocument/2006/relationships/hyperlink" Target="https://ezdroje.muni.cz/prehled/zdroj.php?lang=cs&amp;id=445" TargetMode="External"/><Relationship Id="rId4" Type="http://schemas.openxmlformats.org/officeDocument/2006/relationships/hyperlink" Target="http://ezdroje.muni.cz/prehled/zdroj.php?lang=cs&amp;id=23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CEINVE/kde-a-jak-hledat-informac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229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droje.muni.cz/prehled/zdroj.php?lang=cs&amp;id=367&amp;obor=21" TargetMode="External"/><Relationship Id="rId5" Type="http://schemas.openxmlformats.org/officeDocument/2006/relationships/hyperlink" Target="https://ezdroje.muni.cz/prehled/zdroj.php?lang=cs&amp;id=366&amp;obor=21" TargetMode="External"/><Relationship Id="rId4" Type="http://schemas.openxmlformats.org/officeDocument/2006/relationships/hyperlink" Target="http://ezdroje.muni.cz/prehled/zdroj.php?lang=cs&amp;id=231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zdroj.php?lang=cs&amp;id=23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ics.muni.cz/doku.php?id=vpn:fakultni_servery" TargetMode="External"/><Relationship Id="rId4" Type="http://schemas.openxmlformats.org/officeDocument/2006/relationships/hyperlink" Target="https://ezdroje.muni.cz/prehled/zdroj.php?lang=cs&amp;id=269&amp;obor=21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nase-sluzby/e-knihy/stazeni/" TargetMode="External"/><Relationship Id="rId3" Type="http://schemas.openxmlformats.org/officeDocument/2006/relationships/hyperlink" Target="http://ezdroje.muni.cz/prehled/zdroj.php?lang=cs&amp;id=333" TargetMode="External"/><Relationship Id="rId7" Type="http://schemas.openxmlformats.org/officeDocument/2006/relationships/hyperlink" Target="http://ezdroje.muni.cz/prehled/zdroj.php?lang=cs&amp;id=34&amp;fakulta=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60" TargetMode="External"/><Relationship Id="rId5" Type="http://schemas.openxmlformats.org/officeDocument/2006/relationships/hyperlink" Target="http://ezdroje.muni.cz/prehled/zdroj.php?lang=cs&amp;id=26" TargetMode="External"/><Relationship Id="rId4" Type="http://schemas.openxmlformats.org/officeDocument/2006/relationships/hyperlink" Target="https://ezdroje.muni.cz/prehled/zdroj.php?lang=cs&amp;id=433&amp;obor=21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.nkp.cz/F/YJIFF6BN24RXVGI1ARN7KJ9A3CEBPXA2XYIXDIJXQH3U4AR5P5-64808?func=file&amp;file_name=find-b&amp;local_base=SKCP" TargetMode="External"/><Relationship Id="rId3" Type="http://schemas.openxmlformats.org/officeDocument/2006/relationships/hyperlink" Target="http://aleph.nkp.cz/F/?func=file&amp;file_name=find-b&amp;local_base=skc" TargetMode="External"/><Relationship Id="rId7" Type="http://schemas.openxmlformats.org/officeDocument/2006/relationships/hyperlink" Target="http://aleph.nkp.cz/F/YJIFF6BN24RXVGI1ARN7KJ9A3CEBPXA2XYIXDIJXQH3U4AR5P5-64803?func=file&amp;file_name=find-b&amp;local_base=SLK" TargetMode="External"/><Relationship Id="rId12" Type="http://schemas.openxmlformats.org/officeDocument/2006/relationships/hyperlink" Target="http://tinweb.moravska-galerie.cz/" TargetMode="External"/><Relationship Id="rId2" Type="http://schemas.openxmlformats.org/officeDocument/2006/relationships/hyperlink" Target="http://aleph.nkp.cz/cze/K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22.nkp.cz/F/?func=file&amp;file_name=find-b&amp;local_base=kkl" TargetMode="External"/><Relationship Id="rId11" Type="http://schemas.openxmlformats.org/officeDocument/2006/relationships/hyperlink" Target="http://www.skat.cz/" TargetMode="External"/><Relationship Id="rId5" Type="http://schemas.openxmlformats.org/officeDocument/2006/relationships/hyperlink" Target="http://alephuk.cuni.cz/" TargetMode="External"/><Relationship Id="rId10" Type="http://schemas.openxmlformats.org/officeDocument/2006/relationships/hyperlink" Target="http://aleph.muni.cz/" TargetMode="External"/><Relationship Id="rId4" Type="http://schemas.openxmlformats.org/officeDocument/2006/relationships/hyperlink" Target="http://www.worldcat.org/" TargetMode="External"/><Relationship Id="rId9" Type="http://schemas.openxmlformats.org/officeDocument/2006/relationships/hyperlink" Target="http://skc.nkp.cz/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lideshare.com/" TargetMode="External"/><Relationship Id="rId3" Type="http://schemas.openxmlformats.org/officeDocument/2006/relationships/hyperlink" Target="http://art.jib.cz/" TargetMode="External"/><Relationship Id="rId7" Type="http://schemas.openxmlformats.org/officeDocument/2006/relationships/hyperlink" Target="http://www.scribd.com/" TargetMode="External"/><Relationship Id="rId12" Type="http://schemas.openxmlformats.org/officeDocument/2006/relationships/image" Target="../media/image11.jpeg"/><Relationship Id="rId2" Type="http://schemas.openxmlformats.org/officeDocument/2006/relationships/hyperlink" Target="http://www.jib.cz/V?RN=4345367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tty.edu/research/tools/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://www.udu.cas.cz/cs/bibliografie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phil.muni.cz/dejum/content/informace/online_zdroje.php" TargetMode="External"/><Relationship Id="rId9" Type="http://schemas.openxmlformats.org/officeDocument/2006/relationships/hyperlink" Target="http://www.issuu.org/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kramerius.nkp.cz/" TargetMode="External"/><Relationship Id="rId3" Type="http://schemas.openxmlformats.org/officeDocument/2006/relationships/hyperlink" Target="http://www.europeana.eu/" TargetMode="External"/><Relationship Id="rId7" Type="http://schemas.openxmlformats.org/officeDocument/2006/relationships/hyperlink" Target="http://www.manuscriptorium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tenberg.org/" TargetMode="External"/><Relationship Id="rId5" Type="http://schemas.openxmlformats.org/officeDocument/2006/relationships/hyperlink" Target="http://citeseerx.ist.psu.edu/" TargetMode="External"/><Relationship Id="rId10" Type="http://schemas.openxmlformats.org/officeDocument/2006/relationships/hyperlink" Target="http://www.dissonline.de/index.htm" TargetMode="External"/><Relationship Id="rId4" Type="http://schemas.openxmlformats.org/officeDocument/2006/relationships/hyperlink" Target="http://www.archive.org/" TargetMode="External"/><Relationship Id="rId9" Type="http://schemas.openxmlformats.org/officeDocument/2006/relationships/hyperlink" Target="http://www.ndltd.org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95&amp;obor=2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doaj.org/" TargetMode="External"/><Relationship Id="rId4" Type="http://schemas.openxmlformats.org/officeDocument/2006/relationships/hyperlink" Target="http://rzblx1.uni-regensburg.de/ezeit/dfaj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reference@phil.muni.cz" TargetMode="External"/><Relationship Id="rId7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pages/Brno-Czech-Republic/Referencni-sluzby-knihovny-Filozoficke-fakulty-Masarykovy-univerzity/135504707615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http://wwp.icq.com/scripts/contact.dll?msgto=36213184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CEINVE/definovn-problmu-a-prce-s-tmatem-2645777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2447925"/>
          </a:xfrm>
        </p:spPr>
        <p:txBody>
          <a:bodyPr/>
          <a:lstStyle/>
          <a:p>
            <a:pPr eaLnBrk="1" hangingPunct="1"/>
            <a:r>
              <a:rPr lang="cs-CZ" altLang="cs-CZ" sz="4000" dirty="0" smtClean="0">
                <a:solidFill>
                  <a:srgbClr val="C00000"/>
                </a:solidFill>
                <a:latin typeface="Trebuchet MS" pitchFamily="34" charset="0"/>
              </a:rPr>
              <a:t>Elektronické informační zdroje </a:t>
            </a:r>
            <a:br>
              <a:rPr lang="cs-CZ" altLang="cs-CZ" sz="4000" dirty="0" smtClean="0">
                <a:solidFill>
                  <a:srgbClr val="C00000"/>
                </a:solidFill>
                <a:latin typeface="Trebuchet MS" pitchFamily="34" charset="0"/>
              </a:rPr>
            </a:br>
            <a:r>
              <a:rPr lang="cs-CZ" altLang="cs-CZ" sz="4000" dirty="0" smtClean="0">
                <a:solidFill>
                  <a:srgbClr val="C00000"/>
                </a:solidFill>
                <a:latin typeface="Trebuchet MS" pitchFamily="34" charset="0"/>
              </a:rPr>
              <a:t>pro Sdružená </a:t>
            </a:r>
            <a:r>
              <a:rPr lang="cs-CZ" altLang="cs-CZ" sz="4000" smtClean="0">
                <a:solidFill>
                  <a:srgbClr val="C00000"/>
                </a:solidFill>
                <a:latin typeface="Trebuchet MS" pitchFamily="34" charset="0"/>
              </a:rPr>
              <a:t>uměnovědná studia</a:t>
            </a:r>
            <a:endParaRPr lang="cs-CZ" altLang="cs-CZ" sz="4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652963"/>
            <a:ext cx="5400675" cy="1296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Ústřední knihovna FF MU</a:t>
            </a: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  <a:hlinkClick r:id="rId3"/>
              </a:rPr>
              <a:t>http://knihovna.phil.muni.cz</a:t>
            </a: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19. a 20. listopadu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052513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Operátory a zástupné znaky</a:t>
            </a:r>
            <a:r>
              <a:rPr lang="cs-CZ" altLang="cs-CZ" sz="3200" smtClean="0">
                <a:latin typeface="Trebuchet MS" pitchFamily="34" charset="0"/>
              </a:rPr>
              <a:t/>
            </a:r>
            <a:br>
              <a:rPr lang="cs-CZ" altLang="cs-CZ" sz="3200" smtClean="0">
                <a:latin typeface="Trebuchet MS" pitchFamily="34" charset="0"/>
              </a:rPr>
            </a:br>
            <a:r>
              <a:rPr lang="cs-CZ" altLang="cs-CZ" sz="2000" smtClean="0">
                <a:latin typeface="Trebuchet MS" pitchFamily="34" charset="0"/>
              </a:rPr>
              <a:t>pro tvorbu rešeršního dotazu</a:t>
            </a:r>
            <a:endParaRPr lang="cs-CZ" altLang="cs-CZ" sz="3200" smtClean="0">
              <a:latin typeface="Trebuchet MS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348880"/>
            <a:ext cx="8229600" cy="439164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booleovské (logické) operátory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	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latin typeface="Trebuchet MS" pitchFamily="34" charset="0"/>
              </a:rPr>
              <a:t>-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i="1" dirty="0" smtClean="0">
                <a:latin typeface="Trebuchet MS" pitchFamily="34" charset="0"/>
              </a:rPr>
              <a:t>definují vazby mezi vyhledávacími výrazy (zúžení/rozšíření dotazu)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AND</a:t>
            </a:r>
            <a:r>
              <a:rPr lang="cs-CZ" altLang="cs-CZ" sz="2000" dirty="0" smtClean="0">
                <a:latin typeface="Trebuchet MS" pitchFamily="34" charset="0"/>
              </a:rPr>
              <a:t> –  (+ </a:t>
            </a:r>
            <a:r>
              <a:rPr lang="cs-CZ" altLang="cs-CZ" sz="2000" i="1" dirty="0" smtClean="0">
                <a:latin typeface="Trebuchet MS" pitchFamily="34" charset="0"/>
              </a:rPr>
              <a:t>nebo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&amp;) 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současný výskyt obou vyhledávacích termínů, zužuje dotaz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OR </a:t>
            </a:r>
            <a:r>
              <a:rPr lang="cs-CZ" altLang="cs-CZ" sz="2000" dirty="0" smtClean="0">
                <a:latin typeface="Trebuchet MS" pitchFamily="34" charset="0"/>
              </a:rPr>
              <a:t>   – alespoň jeden z vyhledávacích termínů, rozšiřuje dotaz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NOT </a:t>
            </a:r>
            <a:r>
              <a:rPr lang="cs-CZ" altLang="cs-CZ" sz="2000" dirty="0" smtClean="0">
                <a:latin typeface="Trebuchet MS" pitchFamily="34" charset="0"/>
              </a:rPr>
              <a:t>– vylučuje dokumenty obsahující zadaný termín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smtClean="0">
                <a:latin typeface="Trebuchet MS" pitchFamily="34" charset="0"/>
              </a:rPr>
              <a:t>fráze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en-US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“ ”</a:t>
            </a:r>
            <a:r>
              <a:rPr lang="cs-CZ" altLang="cs-CZ" sz="2000" dirty="0" smtClean="0">
                <a:latin typeface="Trebuchet MS" pitchFamily="34" charset="0"/>
              </a:rPr>
              <a:t> - řetězec slov, které se v bibliografickém záznamu či textu dokumentu musí vyskytovat v přesném tvaru a pořadí vedle sebe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err="1" smtClean="0">
                <a:latin typeface="Trebuchet MS" pitchFamily="34" charset="0"/>
              </a:rPr>
              <a:t>truncation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* </a:t>
            </a:r>
            <a:r>
              <a:rPr lang="cs-CZ" altLang="cs-CZ" sz="2000" dirty="0" smtClean="0">
                <a:latin typeface="Trebuchet MS" pitchFamily="34" charset="0"/>
              </a:rPr>
              <a:t>– krácení na slovní kořen (</a:t>
            </a:r>
            <a:r>
              <a:rPr lang="cs-CZ" altLang="cs-CZ" sz="2000" i="1" dirty="0" smtClean="0">
                <a:latin typeface="Trebuchet MS" pitchFamily="34" charset="0"/>
              </a:rPr>
              <a:t>psycholog*)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err="1" smtClean="0">
                <a:latin typeface="Trebuchet MS" pitchFamily="34" charset="0"/>
              </a:rPr>
              <a:t>wild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b="1" dirty="0" err="1" smtClean="0">
                <a:latin typeface="Trebuchet MS" pitchFamily="34" charset="0"/>
              </a:rPr>
              <a:t>cards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? *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– zástupné znaky </a:t>
            </a:r>
            <a:r>
              <a:rPr lang="cs-CZ" altLang="cs-CZ" sz="2000" i="1" dirty="0" smtClean="0">
                <a:latin typeface="Trebuchet MS" pitchFamily="34" charset="0"/>
              </a:rPr>
              <a:t>(</a:t>
            </a:r>
            <a:r>
              <a:rPr lang="cs-CZ" altLang="cs-CZ" sz="2000" i="1" dirty="0" err="1" smtClean="0">
                <a:latin typeface="Trebuchet MS" pitchFamily="34" charset="0"/>
              </a:rPr>
              <a:t>filo?ofie</a:t>
            </a:r>
            <a:r>
              <a:rPr lang="cs-CZ" altLang="cs-CZ" sz="2000" i="1" dirty="0" smtClean="0">
                <a:latin typeface="Trebuchet MS" pitchFamily="34" charset="0"/>
              </a:rPr>
              <a:t>)</a:t>
            </a:r>
            <a:r>
              <a:rPr lang="cs-CZ" altLang="cs-CZ" sz="2000" b="1" dirty="0" smtClean="0">
                <a:latin typeface="Trebuchet MS" pitchFamily="34" charset="0"/>
              </a:rPr>
              <a:t>         </a:t>
            </a:r>
            <a:r>
              <a:rPr lang="cs-CZ" altLang="cs-CZ" sz="1400" b="1" dirty="0" smtClean="0">
                <a:latin typeface="Trebuchet MS" pitchFamily="34" charset="0"/>
              </a:rPr>
              <a:t>	</a:t>
            </a:r>
            <a:r>
              <a:rPr lang="cs-CZ" altLang="cs-CZ" sz="1600" b="1" dirty="0" smtClean="0">
                <a:latin typeface="Trebuchet MS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355600" algn="l"/>
              </a:tabLst>
            </a:pPr>
            <a:endParaRPr lang="cs-CZ" altLang="cs-CZ" sz="800" b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</a:pPr>
            <a:endParaRPr lang="cs-CZ" altLang="cs-CZ" sz="800" dirty="0" smtClean="0"/>
          </a:p>
        </p:txBody>
      </p:sp>
    </p:spTree>
    <p:extLst>
      <p:ext uri="{BB962C8B-B14F-4D97-AF65-F5344CB8AC3E}">
        <p14:creationId xmlns:p14="http://schemas.microsoft.com/office/powerpoint/2010/main" val="1314133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JAK hledat: </a:t>
            </a: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  <a:hlinkClick r:id="rId3"/>
              </a:rPr>
              <a:t>rešeršní strategie</a:t>
            </a: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8450" y="1916113"/>
            <a:ext cx="8234363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5600" algn="l"/>
              </a:tabLst>
              <a:defRPr/>
            </a:pPr>
            <a:r>
              <a:rPr lang="cs-CZ" sz="2400" dirty="0" smtClean="0">
                <a:latin typeface="Trebuchet MS" panose="020B0603020202020204" pitchFamily="34" charset="0"/>
              </a:rPr>
              <a:t>používejte </a:t>
            </a:r>
            <a:r>
              <a:rPr lang="cs-CZ" sz="2400" dirty="0" smtClean="0">
                <a:latin typeface="Trebuchet MS" panose="020B0603020202020204" pitchFamily="34" charset="0"/>
                <a:hlinkClick r:id="" action="ppaction://noaction"/>
              </a:rPr>
              <a:t>operátory, fráze, zástupné znaky</a:t>
            </a:r>
            <a:endParaRPr lang="cs-CZ" sz="2400" dirty="0"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r>
              <a:rPr lang="cs-CZ" altLang="cs-CZ" sz="2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Co když máte příliš málo výsledků?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400" dirty="0">
                <a:solidFill>
                  <a:srgbClr val="C00000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rozšiřte dotaz =&gt; použijte nadřazené pojmy, synonyma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vhodný je operátor OR a zástupné znaky (*)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„vyhněte se frázím“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neomezujte vyhledávání (časově, full text)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nahlédněte do nápovědy, FAQ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r>
              <a:rPr lang="cs-CZ" altLang="cs-CZ" sz="24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Co když máte příliš mnoho výsledků?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nepoužívejte příliš obecné pojmy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vhodný je operátor AND; „nebojte se frází“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použijte pokročilé vyhledávání (klíčová slova, abstrakty)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03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JAK hledat: </a:t>
            </a: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</a:rPr>
              <a:t>praktická ukázka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60575"/>
            <a:ext cx="8532813" cy="4392613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</a:rPr>
              <a:t>Zdroj: </a:t>
            </a: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  <a:hlinkClick r:id="rId3"/>
              </a:rPr>
              <a:t>ProQuest Central</a:t>
            </a: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80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</a:rPr>
              <a:t>Dotaz:</a:t>
            </a:r>
            <a:r>
              <a:rPr lang="cs-CZ" altLang="cs-CZ" sz="2400" smtClean="0">
                <a:latin typeface="Trebuchet MS" pitchFamily="34" charset="0"/>
              </a:rPr>
              <a:t> fráze „harry hole“ </a:t>
            </a:r>
            <a:r>
              <a:rPr lang="cs-CZ" altLang="cs-CZ" sz="2400" smtClean="0">
                <a:solidFill>
                  <a:schemeClr val="bg2"/>
                </a:solidFill>
                <a:latin typeface="Trebuchet MS" pitchFamily="34" charset="0"/>
              </a:rPr>
              <a:t>Anywhere</a:t>
            </a:r>
            <a:r>
              <a:rPr lang="cs-CZ" altLang="cs-CZ" sz="2400" smtClean="0">
                <a:latin typeface="Trebuchet MS" pitchFamily="34" charset="0"/>
              </a:rPr>
              <a:t> AND (norway OR 	north*) </a:t>
            </a:r>
            <a:r>
              <a:rPr lang="cs-CZ" altLang="cs-CZ" sz="2400" smtClean="0">
                <a:solidFill>
                  <a:schemeClr val="bg2"/>
                </a:solidFill>
                <a:latin typeface="Trebuchet MS" pitchFamily="34" charset="0"/>
              </a:rPr>
              <a:t>Abstract</a:t>
            </a:r>
            <a:r>
              <a:rPr lang="cs-CZ" altLang="cs-CZ" sz="2400" smtClean="0">
                <a:latin typeface="Trebuchet MS" pitchFamily="34" charset="0"/>
              </a:rPr>
              <a:t> AND (detective* OR crime) </a:t>
            </a:r>
            <a:r>
              <a:rPr lang="cs-CZ" altLang="cs-CZ" sz="2400" smtClean="0">
                <a:solidFill>
                  <a:schemeClr val="bg2"/>
                </a:solidFill>
                <a:latin typeface="Trebuchet MS" pitchFamily="34" charset="0"/>
              </a:rPr>
              <a:t>Abstract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 smtClean="0">
              <a:solidFill>
                <a:schemeClr val="bg2"/>
              </a:solidFill>
              <a:latin typeface="Trebuchet MS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smtClean="0">
                <a:latin typeface="Trebuchet MS" pitchFamily="34" charset="0"/>
              </a:rPr>
              <a:t>=&gt; 37 nalezených článků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altLang="cs-CZ" sz="200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</a:rPr>
              <a:t>     Jak dál postupovat? </a:t>
            </a:r>
            <a:r>
              <a:rPr lang="cs-CZ" altLang="cs-CZ" sz="2400" smtClean="0">
                <a:latin typeface="Trebuchet MS" pitchFamily="34" charset="0"/>
              </a:rPr>
              <a:t>Zhodnotit výsledky, případně upravit         	znění dotazu nebo změnit zdroj vyhledávání. (	třeba 	</a:t>
            </a:r>
            <a:r>
              <a:rPr lang="cs-CZ" altLang="cs-CZ" sz="2400" smtClean="0">
                <a:latin typeface="Trebuchet MS" pitchFamily="34" charset="0"/>
                <a:hlinkClick r:id="rId4"/>
              </a:rPr>
              <a:t>Literature Online</a:t>
            </a:r>
            <a:r>
              <a:rPr lang="cs-CZ" altLang="cs-CZ" sz="2400" smtClean="0">
                <a:latin typeface="Trebuchet MS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3972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936203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Druhy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EIZ</a:t>
            </a: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cs-CZ" altLang="cs-CZ" sz="3200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typů</a:t>
            </a:r>
            <a:r>
              <a:rPr lang="en-GB" altLang="cs-CZ" sz="3200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586897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Šipka doprava 2"/>
          <p:cNvSpPr/>
          <p:nvPr/>
        </p:nvSpPr>
        <p:spPr bwMode="auto">
          <a:xfrm>
            <a:off x="7668344" y="6093296"/>
            <a:ext cx="1080120" cy="648072"/>
          </a:xfrm>
          <a:prstGeom prst="rightArrow">
            <a:avLst/>
          </a:prstGeom>
          <a:ln>
            <a:noFill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hlinkClick r:id="rId7" action="ppaction://hlinksldjump"/>
              </a:rPr>
              <a:t>ZPĚT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936203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Druhy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EIZ</a:t>
            </a: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cs-CZ" altLang="cs-CZ" sz="3200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původnosti obsahu</a:t>
            </a:r>
            <a:r>
              <a:rPr lang="en-GB" altLang="cs-CZ" sz="3200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752298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0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936203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Druhy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EIZ</a:t>
            </a: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cs-CZ" altLang="cs-CZ" sz="24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tematického a </a:t>
            </a:r>
            <a:r>
              <a:rPr lang="cs-CZ" altLang="cs-CZ" sz="2400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oborového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370032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20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936203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Druhy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EIZ</a:t>
            </a:r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 </a:t>
            </a:r>
            <a:r>
              <a:rPr lang="cs-CZ" altLang="cs-CZ" sz="32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dostupnosti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535037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43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908720"/>
            <a:ext cx="8218487" cy="864096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sz="40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Licencované databáze </a:t>
            </a:r>
            <a:r>
              <a:rPr lang="cs-CZ" altLang="cs-CZ" sz="28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obsahu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122403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65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908720"/>
            <a:ext cx="8218487" cy="864096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cs-CZ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r>
              <a:rPr lang="cs-CZ" altLang="cs-CZ" sz="36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Licencované databáze </a:t>
            </a:r>
            <a:r>
              <a:rPr lang="cs-CZ" altLang="cs-CZ" sz="2800" dirty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>z hlediska obsahu</a:t>
            </a:r>
            <a: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  <a:t/>
            </a:r>
            <a:br>
              <a:rPr lang="en-GB" altLang="cs-CZ" dirty="0" smtClean="0">
                <a:solidFill>
                  <a:srgbClr val="C00000"/>
                </a:solidFill>
                <a:latin typeface="Trebuchet MS" pitchFamily="34" charset="0"/>
                <a:ea typeface="Arial Unicode MS" pitchFamily="34" charset="-128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353030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3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20855" y="2780928"/>
            <a:ext cx="8137525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800" dirty="0">
                <a:latin typeface="Trebuchet MS" pitchFamily="34" charset="0"/>
              </a:rPr>
              <a:t>řada databází pracuje s linkovací službou </a:t>
            </a:r>
            <a:r>
              <a:rPr lang="cs-CZ" altLang="cs-CZ" sz="2800" dirty="0">
                <a:latin typeface="Trebuchet MS" pitchFamily="34" charset="0"/>
                <a:hlinkClick r:id="rId2" tooltip="Link Source"/>
              </a:rPr>
              <a:t>Link Source</a:t>
            </a:r>
            <a:r>
              <a:rPr lang="cs-CZ" altLang="cs-CZ" sz="2800" dirty="0">
                <a:latin typeface="Trebuchet MS" pitchFamily="34" charset="0"/>
              </a:rPr>
              <a:t> – dozvíte se tak, je-li článek dostupný </a:t>
            </a:r>
            <a:r>
              <a:rPr lang="cs-CZ" altLang="cs-CZ" sz="2800" b="1" dirty="0">
                <a:latin typeface="Trebuchet MS" pitchFamily="34" charset="0"/>
              </a:rPr>
              <a:t>v jiném zdroji předpláceném </a:t>
            </a:r>
            <a:r>
              <a:rPr lang="cs-CZ" altLang="cs-CZ" sz="2800" b="1" dirty="0" smtClean="0">
                <a:latin typeface="Trebuchet MS" pitchFamily="34" charset="0"/>
              </a:rPr>
              <a:t>MU</a:t>
            </a:r>
          </a:p>
          <a:p>
            <a:pPr eaLnBrk="1" hangingPunct="1">
              <a:spcBef>
                <a:spcPct val="0"/>
              </a:spcBef>
            </a:pPr>
            <a:endParaRPr lang="cs-CZ" altLang="cs-CZ" sz="2800" b="1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800" b="1" dirty="0">
                <a:latin typeface="Trebuchet MS" pitchFamily="34" charset="0"/>
                <a:hlinkClick r:id="rId3"/>
              </a:rPr>
              <a:t>Portál/seznam časopisů a knih </a:t>
            </a:r>
            <a:r>
              <a:rPr lang="cs-CZ" altLang="cs-CZ" sz="2800" b="1" dirty="0">
                <a:latin typeface="Trebuchet MS" pitchFamily="34" charset="0"/>
              </a:rPr>
              <a:t>dostupných pro MU</a:t>
            </a:r>
          </a:p>
          <a:p>
            <a:pPr eaLnBrk="1" hangingPunct="1">
              <a:spcBef>
                <a:spcPct val="0"/>
              </a:spcBef>
            </a:pPr>
            <a:endParaRPr lang="cs-CZ" altLang="cs-CZ" sz="800" b="1" dirty="0">
              <a:latin typeface="Trebuchet MS" pitchFamily="34" charset="0"/>
            </a:endParaRP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520855" y="1197898"/>
            <a:ext cx="7993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2800" dirty="0" smtClean="0">
                <a:solidFill>
                  <a:schemeClr val="hlink"/>
                </a:solidFill>
                <a:latin typeface="Trebuchet MS" pitchFamily="34" charset="0"/>
              </a:rPr>
              <a:t>databáze MU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3558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Trebuchet MS" pitchFamily="34" charset="0"/>
              </a:rPr>
              <a:t>Téma práce</a:t>
            </a:r>
            <a:endParaRPr lang="cs-CZ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rebuchet MS" pitchFamily="34" charset="0"/>
              </a:rPr>
              <a:t>Alfons </a:t>
            </a:r>
            <a:r>
              <a:rPr lang="cs-CZ" dirty="0">
                <a:latin typeface="Trebuchet MS" pitchFamily="34" charset="0"/>
              </a:rPr>
              <a:t>Mucha:  Jak umělce vnímají a hodnotí zahraniční autoři, a jak se k němu staví čeští kritici </a:t>
            </a:r>
          </a:p>
        </p:txBody>
      </p:sp>
    </p:spTree>
    <p:extLst>
      <p:ext uri="{BB962C8B-B14F-4D97-AF65-F5344CB8AC3E}">
        <p14:creationId xmlns:p14="http://schemas.microsoft.com/office/powerpoint/2010/main" val="16995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11175" y="3140968"/>
            <a:ext cx="81375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800" b="1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3600" dirty="0">
                <a:latin typeface="Trebuchet MS" pitchFamily="34" charset="0"/>
              </a:rPr>
              <a:t>nepodceňujte </a:t>
            </a:r>
            <a:r>
              <a:rPr lang="cs-CZ" altLang="cs-CZ" sz="3600" dirty="0">
                <a:latin typeface="Trebuchet MS" pitchFamily="34" charset="0"/>
                <a:hlinkClick r:id="rId2" tooltip="Google Scholar"/>
              </a:rPr>
              <a:t>Google </a:t>
            </a:r>
            <a:r>
              <a:rPr lang="cs-CZ" altLang="cs-CZ" sz="3600" dirty="0" err="1" smtClean="0">
                <a:latin typeface="Trebuchet MS" pitchFamily="34" charset="0"/>
                <a:hlinkClick r:id="rId2" tooltip="Google Scholar"/>
              </a:rPr>
              <a:t>Scholar</a:t>
            </a:r>
            <a:r>
              <a:rPr lang="cs-CZ" altLang="cs-CZ" sz="3600" dirty="0" smtClean="0">
                <a:latin typeface="Trebuchet MS" pitchFamily="34" charset="0"/>
              </a:rPr>
              <a:t> nebo </a:t>
            </a:r>
            <a:r>
              <a:rPr lang="cs-CZ" altLang="cs-CZ" sz="3600" dirty="0" smtClean="0">
                <a:latin typeface="Trebuchet MS" pitchFamily="34" charset="0"/>
                <a:hlinkClick r:id="rId3"/>
              </a:rPr>
              <a:t>Google </a:t>
            </a:r>
            <a:r>
              <a:rPr lang="cs-CZ" altLang="cs-CZ" sz="3600" dirty="0" err="1" smtClean="0">
                <a:latin typeface="Trebuchet MS" pitchFamily="34" charset="0"/>
                <a:hlinkClick r:id="rId3"/>
              </a:rPr>
              <a:t>Books</a:t>
            </a:r>
            <a:r>
              <a:rPr lang="cs-CZ" altLang="cs-CZ" sz="36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3600" dirty="0">
                <a:latin typeface="Trebuchet MS" pitchFamily="34" charset="0"/>
              </a:rPr>
              <a:t>nebojte se </a:t>
            </a:r>
            <a:r>
              <a:rPr lang="cs-CZ" altLang="cs-CZ" sz="3600" dirty="0">
                <a:latin typeface="Trebuchet MS" pitchFamily="34" charset="0"/>
                <a:hlinkClick r:id="rId4"/>
              </a:rPr>
              <a:t>Open </a:t>
            </a:r>
            <a:r>
              <a:rPr lang="cs-CZ" altLang="cs-CZ" sz="3600" dirty="0" err="1">
                <a:latin typeface="Trebuchet MS" pitchFamily="34" charset="0"/>
                <a:hlinkClick r:id="rId4"/>
              </a:rPr>
              <a:t>Acces</a:t>
            </a: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800" dirty="0">
              <a:latin typeface="Trebuchet MS" pitchFamily="34" charset="0"/>
            </a:endParaRP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489471" y="1190556"/>
            <a:ext cx="7993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2400" dirty="0" smtClean="0">
                <a:solidFill>
                  <a:schemeClr val="hlink"/>
                </a:solidFill>
                <a:latin typeface="Trebuchet MS" pitchFamily="34" charset="0"/>
              </a:rPr>
              <a:t>otevřené zdroje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215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13156" y="2060848"/>
            <a:ext cx="8137525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8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ověřte v </a:t>
            </a:r>
            <a:r>
              <a:rPr lang="cs-CZ" altLang="cs-CZ" sz="2000" dirty="0">
                <a:latin typeface="Trebuchet MS" pitchFamily="34" charset="0"/>
                <a:hlinkClick r:id="rId2" tooltip="Katalog Aleph"/>
              </a:rPr>
              <a:t>katalogu </a:t>
            </a:r>
            <a:r>
              <a:rPr lang="cs-CZ" altLang="cs-CZ" sz="2000" dirty="0" err="1">
                <a:latin typeface="Trebuchet MS" pitchFamily="34" charset="0"/>
                <a:hlinkClick r:id="rId2" tooltip="Katalog Aleph"/>
              </a:rPr>
              <a:t>Aleph</a:t>
            </a:r>
            <a:r>
              <a:rPr lang="cs-CZ" altLang="cs-CZ" sz="2000" dirty="0">
                <a:latin typeface="Trebuchet MS" pitchFamily="34" charset="0"/>
              </a:rPr>
              <a:t>, zda časopis neodebírá </a:t>
            </a:r>
            <a:r>
              <a:rPr lang="cs-CZ" altLang="cs-CZ" sz="2000" b="1" dirty="0">
                <a:latin typeface="Trebuchet MS" pitchFamily="34" charset="0"/>
              </a:rPr>
              <a:t>některá z knihoven MU</a:t>
            </a:r>
            <a:r>
              <a:rPr lang="cs-CZ" altLang="cs-CZ" sz="2000" dirty="0">
                <a:latin typeface="Trebuchet MS" pitchFamily="34" charset="0"/>
              </a:rPr>
              <a:t> v papírové podobě </a:t>
            </a:r>
          </a:p>
          <a:p>
            <a:pPr eaLnBrk="1" hangingPunct="1">
              <a:spcBef>
                <a:spcPct val="0"/>
              </a:spcBef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velké množství </a:t>
            </a:r>
            <a:r>
              <a:rPr lang="cs-CZ" altLang="cs-CZ" sz="2000" b="1" dirty="0">
                <a:latin typeface="Trebuchet MS" pitchFamily="34" charset="0"/>
              </a:rPr>
              <a:t>knihoven z celé republiky</a:t>
            </a:r>
            <a:r>
              <a:rPr lang="cs-CZ" altLang="cs-CZ" sz="2000" dirty="0">
                <a:latin typeface="Trebuchet MS" pitchFamily="34" charset="0"/>
              </a:rPr>
              <a:t> můžete najednou prohledat prostřednictvím </a:t>
            </a:r>
            <a:r>
              <a:rPr lang="cs-CZ" altLang="cs-CZ" sz="2000" dirty="0">
                <a:latin typeface="Trebuchet MS" pitchFamily="34" charset="0"/>
                <a:hlinkClick r:id="rId3" tooltip="Jednotná informační brána"/>
              </a:rPr>
              <a:t>Jednotné  informační brány</a:t>
            </a:r>
            <a:r>
              <a:rPr lang="cs-CZ" altLang="cs-CZ" sz="2000" dirty="0">
                <a:latin typeface="Trebuchet MS" pitchFamily="34" charset="0"/>
              </a:rPr>
              <a:t>; článek si pak v papírové podobě můžete objednat prostřednictvím MVS (</a:t>
            </a:r>
            <a:r>
              <a:rPr lang="cs-CZ" altLang="cs-CZ" sz="2000" dirty="0">
                <a:latin typeface="Trebuchet MS" pitchFamily="34" charset="0"/>
                <a:hlinkClick r:id="rId4"/>
              </a:rPr>
              <a:t>Meziknihovní výpůjční služba</a:t>
            </a:r>
            <a:r>
              <a:rPr lang="cs-CZ" altLang="cs-CZ" sz="2000" dirty="0">
                <a:latin typeface="Trebuchet MS" pitchFamily="34" charset="0"/>
              </a:rPr>
              <a:t>) </a:t>
            </a:r>
          </a:p>
          <a:p>
            <a:pPr eaLnBrk="1" hangingPunct="1">
              <a:spcBef>
                <a:spcPct val="0"/>
              </a:spcBef>
            </a:pPr>
            <a:endParaRPr lang="cs-CZ" altLang="cs-CZ" sz="20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není-li článek dostupný v ČR, můžete si jej často </a:t>
            </a:r>
            <a:r>
              <a:rPr lang="cs-CZ" altLang="cs-CZ" sz="2000" b="1" dirty="0">
                <a:latin typeface="Trebuchet MS" pitchFamily="34" charset="0"/>
              </a:rPr>
              <a:t>přímo v databázi zakoupit</a:t>
            </a:r>
            <a:r>
              <a:rPr lang="cs-CZ" altLang="cs-CZ" sz="2000" dirty="0">
                <a:latin typeface="Trebuchet MS" pitchFamily="34" charset="0"/>
              </a:rPr>
              <a:t> (cena se pohybuje kolem 30 </a:t>
            </a:r>
            <a:r>
              <a:rPr lang="cs-CZ" altLang="cs-CZ" sz="2000" b="1" dirty="0">
                <a:latin typeface="Trebuchet MS" pitchFamily="34" charset="0"/>
              </a:rPr>
              <a:t>$</a:t>
            </a:r>
            <a:r>
              <a:rPr lang="cs-CZ" altLang="cs-CZ" sz="2000" dirty="0">
                <a:latin typeface="Trebuchet MS" pitchFamily="34" charset="0"/>
              </a:rPr>
              <a:t>) papírovou kopii článku si můžete objednat prostřednictvím </a:t>
            </a:r>
            <a:r>
              <a:rPr lang="cs-CZ" altLang="cs-CZ" sz="2000" dirty="0">
                <a:latin typeface="Trebuchet MS" pitchFamily="34" charset="0"/>
                <a:hlinkClick r:id="rId5" tooltip="Mezinárodní meziknihovní výpůjční služba"/>
              </a:rPr>
              <a:t>Mezinárodní meziknihovní výpůjční služby</a:t>
            </a:r>
            <a:r>
              <a:rPr lang="cs-CZ" altLang="cs-CZ" sz="2000" dirty="0">
                <a:latin typeface="Trebuchet MS" pitchFamily="34" charset="0"/>
              </a:rPr>
              <a:t> v Moravské zemské knihovně; jedná se o placenou službu</a:t>
            </a: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513156" y="1052736"/>
            <a:ext cx="7993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3600" dirty="0" smtClean="0">
                <a:solidFill>
                  <a:schemeClr val="hlink"/>
                </a:solidFill>
                <a:latin typeface="Trebuchet MS" pitchFamily="34" charset="0"/>
              </a:rPr>
              <a:t>knihovny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17949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922338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Elektronické informační zdroje MU</a:t>
            </a:r>
            <a:endParaRPr lang="cs-CZ" altLang="cs-CZ" sz="1700" b="1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16113"/>
            <a:ext cx="8208962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Přístup přes: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>
                <a:latin typeface="Trebuchet MS" pitchFamily="34" charset="0"/>
              </a:rPr>
              <a:t>portál EIZ MU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http://ezdroje.muni.cz</a:t>
            </a:r>
            <a:r>
              <a:rPr lang="cs-CZ" altLang="cs-CZ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cs-CZ" sz="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web knihovny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4"/>
              </a:rPr>
              <a:t>http://knihovna.phil.muni.cz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Katalogy a databáze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Elektronické informační zdroje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Tx/>
              <a:buNone/>
            </a:pPr>
            <a:endParaRPr lang="cs-CZ" altLang="cs-CZ" sz="800" i="1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altLang="cs-CZ" sz="1800" b="1" dirty="0" smtClean="0">
                <a:latin typeface="Arial" charset="0"/>
                <a:hlinkClick r:id="rId5"/>
              </a:rPr>
              <a:t>EBSCO </a:t>
            </a:r>
            <a:r>
              <a:rPr lang="cs-CZ" altLang="cs-CZ" sz="1800" b="1" dirty="0" err="1" smtClean="0">
                <a:latin typeface="Arial" charset="0"/>
                <a:hlinkClick r:id="rId5"/>
              </a:rPr>
              <a:t>Discovery</a:t>
            </a:r>
            <a:r>
              <a:rPr lang="cs-CZ" altLang="cs-CZ" sz="1800" b="1" dirty="0" smtClean="0">
                <a:latin typeface="Arial" charset="0"/>
                <a:hlinkClick r:id="rId5"/>
              </a:rPr>
              <a:t> </a:t>
            </a:r>
            <a:r>
              <a:rPr lang="cs-CZ" altLang="cs-CZ" sz="1800" b="1" dirty="0" err="1" smtClean="0">
                <a:latin typeface="Arial" charset="0"/>
                <a:hlinkClick r:id="rId5"/>
              </a:rPr>
              <a:t>Service</a:t>
            </a:r>
            <a:r>
              <a:rPr lang="cs-CZ" altLang="cs-CZ" sz="1800" b="1" dirty="0" smtClean="0">
                <a:latin typeface="Arial" charset="0"/>
              </a:rPr>
              <a:t> (EDS) = nový způsob vyhledávání informací na MU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z="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vzdálený přístup</a:t>
            </a:r>
            <a:r>
              <a:rPr lang="cs-CZ" altLang="cs-CZ" sz="1800" dirty="0" smtClean="0">
                <a:latin typeface="Trebuchet MS" pitchFamily="34" charset="0"/>
              </a:rPr>
              <a:t> pro studenty a vyučující MU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přes </a:t>
            </a:r>
            <a:r>
              <a:rPr lang="cs-CZ" altLang="cs-CZ" sz="1800" dirty="0" err="1" smtClean="0">
                <a:latin typeface="Arial" charset="0"/>
                <a:hlinkClick r:id="rId6"/>
              </a:rPr>
              <a:t>Open</a:t>
            </a:r>
            <a:r>
              <a:rPr lang="cs-CZ" altLang="cs-CZ" sz="1800" dirty="0" err="1" smtClean="0">
                <a:latin typeface="Trebuchet MS" pitchFamily="34" charset="0"/>
                <a:hlinkClick r:id="rId6"/>
              </a:rPr>
              <a:t>VPN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, </a:t>
            </a:r>
            <a:r>
              <a:rPr lang="cs-CZ" altLang="cs-CZ" sz="1800" dirty="0" err="1" smtClean="0">
                <a:latin typeface="Trebuchet MS" pitchFamily="34" charset="0"/>
                <a:hlinkClick r:id="rId6"/>
              </a:rPr>
              <a:t>proxy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  <a:latin typeface="Trebuchet MS" pitchFamily="34" charset="0"/>
              </a:rPr>
              <a:t>Služby portálu </a:t>
            </a:r>
            <a:r>
              <a:rPr lang="cs-CZ" altLang="cs-CZ" b="1" dirty="0">
                <a:latin typeface="Trebuchet MS" pitchFamily="34" charset="0"/>
                <a:hlinkClick r:id="rId2"/>
              </a:rPr>
              <a:t>EIZ 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3588"/>
              </p:ext>
            </p:extLst>
          </p:nvPr>
        </p:nvGraphicFramePr>
        <p:xfrm>
          <a:off x="457200" y="2205038"/>
          <a:ext cx="8229600" cy="3921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98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>
                <a:solidFill>
                  <a:srgbClr val="C00000"/>
                </a:solidFill>
                <a:latin typeface="Trebuchet MS" pitchFamily="34" charset="0"/>
              </a:rPr>
              <a:t>EBSCO Discovery Service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1900" smtClean="0">
                <a:latin typeface="Trebuchet MS" pitchFamily="34" charset="0"/>
              </a:rPr>
              <a:t>umožňuje jedním dotazem současně prohledávat různé databáze dostupné pro MU - </a:t>
            </a:r>
            <a:r>
              <a:rPr lang="cs-CZ" altLang="cs-CZ" sz="1900" u="sng" smtClean="0">
                <a:latin typeface="Trebuchet MS" pitchFamily="34" charset="0"/>
                <a:hlinkClick r:id="rId2"/>
              </a:rPr>
              <a:t>http://discovery.muni.cz</a:t>
            </a:r>
            <a:endParaRPr lang="cs-CZ" altLang="cs-CZ" sz="1900" u="sng" smtClean="0">
              <a:latin typeface="Trebuchet MS" pitchFamily="34" charset="0"/>
            </a:endParaRPr>
          </a:p>
          <a:p>
            <a:endParaRPr lang="cs-CZ" altLang="cs-CZ" sz="1900" smtClean="0">
              <a:latin typeface="Trebuchet MS" pitchFamily="34" charset="0"/>
            </a:endParaRPr>
          </a:p>
          <a:p>
            <a:r>
              <a:rPr lang="cs-CZ" altLang="cs-CZ" sz="1900" smtClean="0">
                <a:latin typeface="Trebuchet MS" pitchFamily="34" charset="0"/>
              </a:rPr>
              <a:t>pro přístup k plným textům je nutné být připojen do celouniverzitní počítačové sítě MU (počítače na MU, </a:t>
            </a:r>
            <a:r>
              <a:rPr lang="cs-CZ" altLang="cs-CZ" sz="1900" smtClean="0">
                <a:latin typeface="Trebuchet MS" pitchFamily="34" charset="0"/>
                <a:hlinkClick r:id="rId3"/>
              </a:rPr>
              <a:t>vzdálený přístup</a:t>
            </a:r>
            <a:r>
              <a:rPr lang="cs-CZ" altLang="cs-CZ" sz="1900" smtClean="0">
                <a:latin typeface="Trebuchet MS" pitchFamily="34" charset="0"/>
              </a:rPr>
              <a:t>)</a:t>
            </a:r>
          </a:p>
          <a:p>
            <a:endParaRPr lang="cs-CZ" altLang="cs-CZ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6685715" cy="1438095"/>
          </a:xfrm>
          <a:prstGeom prst="rect">
            <a:avLst/>
          </a:prstGeom>
          <a:ln w="317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 č. </a:t>
            </a:r>
            <a:r>
              <a:rPr lang="cs-CZ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1</a:t>
            </a:r>
            <a:endParaRPr lang="cs-CZ" alt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r>
              <a:rPr lang="en-GB" altLang="cs-CZ" dirty="0" err="1" smtClean="0">
                <a:latin typeface="Trebuchet MS" pitchFamily="34" charset="0"/>
                <a:cs typeface="Arial" charset="0"/>
              </a:rPr>
              <a:t>Téma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dirty="0" err="1" smtClean="0">
                <a:latin typeface="Trebuchet MS" pitchFamily="34" charset="0"/>
                <a:cs typeface="Arial" charset="0"/>
              </a:rPr>
              <a:t>práce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: </a:t>
            </a:r>
            <a:r>
              <a:rPr lang="en-GB" altLang="cs-CZ" i="1" dirty="0" smtClean="0">
                <a:latin typeface="Trebuchet MS" pitchFamily="34" charset="0"/>
                <a:cs typeface="Arial" charset="0"/>
              </a:rPr>
              <a:t>„</a:t>
            </a:r>
            <a:r>
              <a:rPr lang="cs-CZ" i="1" dirty="0">
                <a:latin typeface="Trebuchet MS" pitchFamily="34" charset="0"/>
              </a:rPr>
              <a:t>Mezigenerační vztahy z pohledu současných českých </a:t>
            </a:r>
            <a:r>
              <a:rPr lang="cs-CZ" i="1" dirty="0" smtClean="0">
                <a:latin typeface="Trebuchet MS" pitchFamily="34" charset="0"/>
              </a:rPr>
              <a:t>umělců</a:t>
            </a:r>
            <a:r>
              <a:rPr lang="en-GB" altLang="cs-CZ" i="1" dirty="0" smtClean="0">
                <a:latin typeface="Trebuchet MS" pitchFamily="34" charset="0"/>
                <a:cs typeface="Arial" charset="0"/>
              </a:rPr>
              <a:t>“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 č. </a:t>
            </a:r>
            <a:r>
              <a:rPr lang="cs-CZ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1</a:t>
            </a:r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 - řešení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Zdroj: </a:t>
            </a:r>
            <a:r>
              <a:rPr lang="cs-CZ" altLang="cs-CZ" sz="2000" dirty="0" smtClean="0">
                <a:latin typeface="Trebuchet MS" pitchFamily="34" charset="0"/>
                <a:cs typeface="Arial" charset="0"/>
                <a:hlinkClick r:id="rId2"/>
              </a:rPr>
              <a:t>EBSCO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  <a:hlinkClick r:id="rId2"/>
              </a:rPr>
              <a:t>Discovery</a:t>
            </a:r>
            <a:r>
              <a:rPr lang="cs-CZ" altLang="cs-CZ" sz="2000" dirty="0" smtClean="0">
                <a:latin typeface="Trebuchet MS" pitchFamily="34" charset="0"/>
                <a:cs typeface="Arial" charset="0"/>
                <a:hlinkClick r:id="rId2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  <a:hlinkClick r:id="rId2"/>
              </a:rPr>
              <a:t>Service</a:t>
            </a:r>
            <a:endParaRPr lang="cs-CZ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Rozšířené vyhledávání =&gt; disciplína „Umění a zábava“. 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Do pole 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„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SU Tematické termíny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“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jsme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zadali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„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art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“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.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Do pole 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„AB Abstrakt“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jsme zadali </a:t>
            </a:r>
            <a:r>
              <a:rPr lang="cs-CZ" altLang="cs-CZ" sz="2000" b="1" dirty="0">
                <a:latin typeface="Trebuchet MS" pitchFamily="34" charset="0"/>
                <a:cs typeface="Arial" charset="0"/>
              </a:rPr>
              <a:t>„</a:t>
            </a:r>
            <a:r>
              <a:rPr lang="cs-CZ" altLang="cs-CZ" sz="2000" b="1" dirty="0" err="1">
                <a:latin typeface="Trebuchet MS" pitchFamily="34" charset="0"/>
                <a:cs typeface="Arial" charset="0"/>
              </a:rPr>
              <a:t>intergenerational</a:t>
            </a:r>
            <a:r>
              <a:rPr lang="cs-CZ" altLang="cs-CZ" sz="2000" b="1" dirty="0">
                <a:latin typeface="Trebuchet MS" pitchFamily="34" charset="0"/>
                <a:cs typeface="Arial" charset="0"/>
              </a:rPr>
              <a:t> </a:t>
            </a:r>
            <a:r>
              <a:rPr lang="cs-CZ" altLang="cs-CZ" sz="2000" b="1" dirty="0" err="1" smtClean="0">
                <a:latin typeface="Trebuchet MS" pitchFamily="34" charset="0"/>
                <a:cs typeface="Arial" charset="0"/>
              </a:rPr>
              <a:t>relationships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“.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V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ýsledkem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je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5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záznamů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.</a:t>
            </a:r>
            <a:endParaRPr lang="en-GB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Náš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další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postup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se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bude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odvíjet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od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toho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,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jak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relevantní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záznamy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jsme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tímto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dotazem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získali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 a hlavně v které/</a:t>
            </a:r>
            <a:r>
              <a:rPr lang="cs-CZ" altLang="cs-CZ" sz="2000" b="1" dirty="0" err="1" smtClean="0">
                <a:latin typeface="Trebuchet MS" pitchFamily="34" charset="0"/>
                <a:cs typeface="Arial" charset="0"/>
              </a:rPr>
              <a:t>ých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 databázi/</a:t>
            </a:r>
            <a:r>
              <a:rPr lang="cs-CZ" altLang="cs-CZ" sz="2000" b="1" dirty="0" err="1" smtClean="0">
                <a:latin typeface="Trebuchet MS" pitchFamily="34" charset="0"/>
                <a:cs typeface="Arial" charset="0"/>
              </a:rPr>
              <a:t>ích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 to bylo. Ty bude nejlepší prohledat již konkrétně.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Např. když „nefungovalo“ slovo „problém“, zkusili jsme si pomoct </a:t>
            </a:r>
            <a:r>
              <a:rPr lang="cs-CZ" altLang="cs-CZ" sz="20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cs typeface="Arial" charset="0"/>
                <a:hlinkClick r:id="rId3"/>
              </a:rPr>
              <a:t>synonymy</a:t>
            </a:r>
            <a:r>
              <a:rPr lang="cs-CZ" altLang="cs-CZ" sz="20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cs typeface="Arial" charset="0"/>
              </a:rPr>
              <a:t>.</a:t>
            </a:r>
            <a:endParaRPr lang="en-GB" altLang="cs-CZ" sz="2000" dirty="0" smtClean="0">
              <a:solidFill>
                <a:schemeClr val="bg1">
                  <a:lumMod val="85000"/>
                </a:schemeClr>
              </a:solidFill>
              <a:latin typeface="Trebuchet MS" pitchFamily="34" charset="0"/>
              <a:cs typeface="Arial" charset="0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Multioborové databáze MU</a:t>
            </a:r>
            <a:endParaRPr lang="cs-CZ" altLang="cs-CZ" sz="2800" smtClean="0">
              <a:solidFill>
                <a:schemeClr val="hlink"/>
              </a:solidFill>
              <a:latin typeface="Trebuchet MS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0322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Příklady:   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                                                                       </a:t>
            </a: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3"/>
              </a:rPr>
              <a:t>ProQuest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>
                <a:latin typeface="Trebuchet MS" pitchFamily="34" charset="0"/>
                <a:hlinkClick r:id="rId3"/>
              </a:rPr>
              <a:t>EBSCO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4"/>
              </a:rPr>
              <a:t>SpringerLINK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5"/>
              </a:rPr>
              <a:t>ScienceDirect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Online </a:t>
            </a:r>
            <a:r>
              <a:rPr lang="cs-CZ" altLang="cs-CZ" sz="2000" dirty="0" err="1" smtClean="0">
                <a:latin typeface="Trebuchet MS" pitchFamily="34" charset="0"/>
                <a:hlinkClick r:id="rId6"/>
              </a:rPr>
              <a:t>Library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Trebuchet MS" pitchFamily="34" charset="0"/>
                <a:hlinkClick r:id="rId7"/>
              </a:rPr>
              <a:t>JSTOR  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8"/>
              </a:rPr>
              <a:t>Anopress</a:t>
            </a:r>
            <a:r>
              <a:rPr lang="cs-CZ" altLang="cs-CZ" sz="2000" dirty="0" smtClean="0">
                <a:latin typeface="Trebuchet MS" pitchFamily="34" charset="0"/>
                <a:hlinkClick r:id="rId8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(současná česká média: noviny, časopisy, </a:t>
            </a:r>
            <a:r>
              <a:rPr lang="cs-CZ" altLang="cs-CZ" sz="1800" dirty="0" err="1" smtClean="0">
                <a:latin typeface="Trebuchet MS" pitchFamily="34" charset="0"/>
              </a:rPr>
              <a:t>tv</a:t>
            </a:r>
            <a:r>
              <a:rPr lang="cs-CZ" altLang="cs-CZ" sz="1800" dirty="0" smtClean="0">
                <a:latin typeface="Trebuchet MS" pitchFamily="34" charset="0"/>
              </a:rPr>
              <a:t>, rozhlas, web)    </a:t>
            </a:r>
          </a:p>
          <a:p>
            <a:pPr eaLnBrk="1" hangingPunct="1">
              <a:buFontTx/>
              <a:buNone/>
            </a:pPr>
            <a:endParaRPr lang="cs-CZ" altLang="cs-CZ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rgbClr val="C00000"/>
                </a:solidFill>
                <a:latin typeface="Trebuchet MS" pitchFamily="34" charset="0"/>
              </a:rPr>
              <a:t>Databáze MU pro dějiny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smtClean="0">
                <a:latin typeface="Trebuchet MS" pitchFamily="34" charset="0"/>
              </a:rPr>
              <a:t>Zdroje dostupné prostřednictvím platformy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EBSCO</a:t>
            </a:r>
            <a:r>
              <a:rPr lang="cs-CZ" altLang="cs-CZ" sz="2000" dirty="0" smtClean="0">
                <a:latin typeface="Trebuchet MS" pitchFamily="34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 smtClean="0">
              <a:latin typeface="Trebuchet MS" pitchFamily="34" charset="0"/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  <a:hlinkClick r:id="rId5"/>
              </a:rPr>
              <a:t>Art Index </a:t>
            </a:r>
            <a:r>
              <a:rPr lang="cs-CZ" altLang="cs-CZ" sz="2000" dirty="0" err="1">
                <a:latin typeface="Trebuchet MS" pitchFamily="34" charset="0"/>
                <a:hlinkClick r:id="rId5"/>
              </a:rPr>
              <a:t>Retrospective</a:t>
            </a:r>
            <a:r>
              <a:rPr lang="cs-CZ" altLang="cs-CZ" sz="2000" dirty="0">
                <a:latin typeface="Trebuchet MS" pitchFamily="34" charset="0"/>
                <a:hlinkClick r:id="rId5"/>
              </a:rPr>
              <a:t> : 1929-1984</a:t>
            </a:r>
            <a:r>
              <a:rPr lang="cs-CZ" altLang="cs-CZ" sz="2000" dirty="0">
                <a:latin typeface="Trebuchet MS" pitchFamily="34" charset="0"/>
              </a:rPr>
              <a:t> 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obsahuje </a:t>
            </a:r>
            <a:r>
              <a:rPr lang="cs-CZ" altLang="cs-CZ" sz="1600" dirty="0">
                <a:latin typeface="Trebuchet MS" pitchFamily="34" charset="0"/>
              </a:rPr>
              <a:t>bibliografické údaje z více než 390 uměleckých periodických publikací za léta 1929 až 1984.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Zahrnutá </a:t>
            </a:r>
            <a:r>
              <a:rPr lang="cs-CZ" altLang="cs-CZ" sz="1600" dirty="0">
                <a:latin typeface="Trebuchet MS" pitchFamily="34" charset="0"/>
              </a:rPr>
              <a:t>periodika jsou jak v anglickém jazyce, tak také ve francouzštině, italštině, němčině, španělštině a nizozemštině.</a:t>
            </a:r>
            <a:endParaRPr lang="cs-CZ" altLang="cs-CZ" sz="16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  <a:hlinkClick r:id="rId6"/>
              </a:rPr>
              <a:t>Art 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Source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fulltextový </a:t>
            </a:r>
            <a:r>
              <a:rPr lang="cs-CZ" altLang="cs-CZ" sz="1600" dirty="0">
                <a:latin typeface="Trebuchet MS" pitchFamily="34" charset="0"/>
              </a:rPr>
              <a:t>zdroj pro oblast umění a architektury.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Nabízí </a:t>
            </a:r>
            <a:r>
              <a:rPr lang="cs-CZ" altLang="cs-CZ" sz="1600" dirty="0">
                <a:latin typeface="Trebuchet MS" pitchFamily="34" charset="0"/>
              </a:rPr>
              <a:t>celkem 600 elektronických časopisů, 230 knih a 63 000 obrázků a uměleckých reprodukcí a videí. </a:t>
            </a:r>
            <a:endParaRPr lang="cs-CZ" altLang="cs-CZ" sz="16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rgbClr val="C00000"/>
                </a:solidFill>
                <a:latin typeface="Trebuchet MS" pitchFamily="34" charset="0"/>
              </a:rPr>
              <a:t>Databáze MU pro dějiny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smtClean="0">
                <a:latin typeface="Trebuchet MS" pitchFamily="34" charset="0"/>
              </a:rPr>
              <a:t>Zdroje </a:t>
            </a:r>
            <a:r>
              <a:rPr lang="cs-CZ" altLang="cs-CZ" sz="2000" dirty="0">
                <a:latin typeface="Trebuchet MS" pitchFamily="34" charset="0"/>
              </a:rPr>
              <a:t>dostupné prostřednictvím platformy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ProQuest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000" dirty="0" smtClean="0">
                <a:latin typeface="Trebuchet MS" pitchFamily="34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>
                <a:latin typeface="Trebuchet MS" pitchFamily="34" charset="0"/>
                <a:hlinkClick r:id="rId5"/>
              </a:rPr>
              <a:t>Arts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and </a:t>
            </a:r>
            <a:r>
              <a:rPr lang="cs-CZ" altLang="cs-CZ" sz="2000" dirty="0" err="1" smtClean="0">
                <a:latin typeface="Trebuchet MS" pitchFamily="34" charset="0"/>
                <a:hlinkClick r:id="rId5"/>
              </a:rPr>
              <a:t>Humanities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Full Text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plnotextový bonus k níže uvedeným bibliografickým a abstraktovým zdrojům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1600" dirty="0" smtClean="0">
              <a:latin typeface="Trebuchet MS" pitchFamily="34" charset="0"/>
              <a:hlinkClick r:id="rId6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>
                <a:latin typeface="Trebuchet MS" pitchFamily="34" charset="0"/>
                <a:hlinkClick r:id="rId6"/>
              </a:rPr>
              <a:t>ARTbibliographies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</a:t>
            </a:r>
            <a:r>
              <a:rPr lang="cs-CZ" altLang="cs-CZ" sz="2000" dirty="0" err="1">
                <a:latin typeface="Trebuchet MS" pitchFamily="34" charset="0"/>
                <a:hlinkClick r:id="rId6"/>
              </a:rPr>
              <a:t>Modern</a:t>
            </a:r>
            <a:r>
              <a:rPr lang="cs-CZ" altLang="cs-CZ" sz="2000" dirty="0">
                <a:latin typeface="Trebuchet MS" pitchFamily="34" charset="0"/>
                <a:hlinkClick r:id="rId6"/>
              </a:rPr>
              <a:t> 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>
                <a:latin typeface="Trebuchet MS" pitchFamily="34" charset="0"/>
              </a:rPr>
              <a:t>zdroj zaměřený na abstrahování literatury o moderním a současném umění z celého světa</a:t>
            </a:r>
            <a:r>
              <a:rPr lang="cs-CZ" altLang="cs-CZ" sz="1600" dirty="0" smtClean="0">
                <a:latin typeface="Trebuchet MS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>
                <a:latin typeface="Trebuchet MS" pitchFamily="34" charset="0"/>
              </a:rPr>
              <a:t>Umožňuje rychlý přístup k uměleckým časopisům, muzejním bulletinům, katalogům výstav, knihám, esejům a disertačním pracím pokrývajícím umění 20. století</a:t>
            </a:r>
            <a:r>
              <a:rPr lang="cs-CZ" altLang="cs-CZ" sz="1600" dirty="0" smtClean="0">
                <a:latin typeface="Trebuchet MS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>
                <a:latin typeface="Trebuchet MS" pitchFamily="34" charset="0"/>
              </a:rPr>
              <a:t>Retrospektiva </a:t>
            </a:r>
            <a:r>
              <a:rPr lang="cs-CZ" altLang="cs-CZ" sz="1600" dirty="0" smtClean="0">
                <a:latin typeface="Trebuchet MS" pitchFamily="34" charset="0"/>
              </a:rPr>
              <a:t>do </a:t>
            </a:r>
            <a:r>
              <a:rPr lang="cs-CZ" altLang="cs-CZ" sz="1600" dirty="0">
                <a:latin typeface="Trebuchet MS" pitchFamily="34" charset="0"/>
              </a:rPr>
              <a:t>roku 1974.</a:t>
            </a:r>
            <a:endParaRPr lang="cs-CZ" altLang="cs-CZ" sz="1100" dirty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000" dirty="0" smtClean="0">
                <a:latin typeface="Trebuchet MS" pitchFamily="34" charset="0"/>
                <a:hlinkClick r:id="rId7"/>
              </a:rPr>
              <a:t>Avery Index to Architectural Periodicals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zpřístupňuje </a:t>
            </a:r>
            <a:r>
              <a:rPr lang="cs-CZ" altLang="cs-CZ" sz="1600" dirty="0">
                <a:latin typeface="Trebuchet MS" pitchFamily="34" charset="0"/>
              </a:rPr>
              <a:t>bibliografické informace z oborů architektury a designu.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Databáze </a:t>
            </a:r>
            <a:r>
              <a:rPr lang="cs-CZ" altLang="cs-CZ" sz="1600" dirty="0">
                <a:latin typeface="Trebuchet MS" pitchFamily="34" charset="0"/>
              </a:rPr>
              <a:t>zahrnuje více než 600 tis. záznamů z více než 2 800 časopisů s retrospektivou </a:t>
            </a:r>
            <a:r>
              <a:rPr lang="cs-CZ" altLang="cs-CZ" sz="1600" dirty="0" smtClean="0">
                <a:latin typeface="Trebuchet MS" pitchFamily="34" charset="0"/>
              </a:rPr>
              <a:t>do </a:t>
            </a:r>
            <a:r>
              <a:rPr lang="cs-CZ" altLang="cs-CZ" sz="1600" dirty="0">
                <a:latin typeface="Trebuchet MS" pitchFamily="34" charset="0"/>
              </a:rPr>
              <a:t>roku 1934, výběrově až do 18. století. </a:t>
            </a:r>
            <a:endParaRPr lang="cs-CZ" altLang="cs-CZ" sz="16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>
                <a:latin typeface="Trebuchet MS" pitchFamily="34" charset="0"/>
              </a:rPr>
              <a:t>Cesta ke kvalitním zdrojům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743683" y="2524929"/>
            <a:ext cx="7642381" cy="2976076"/>
            <a:chOff x="1301552" y="3284981"/>
            <a:chExt cx="6368651" cy="2480063"/>
          </a:xfrm>
        </p:grpSpPr>
        <p:sp>
          <p:nvSpPr>
            <p:cNvPr id="4" name="Zaoblený obdélník 3"/>
            <p:cNvSpPr/>
            <p:nvPr/>
          </p:nvSpPr>
          <p:spPr bwMode="auto">
            <a:xfrm>
              <a:off x="1301552" y="3533006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  <a:alpha val="47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44" name="Šipka ve tvaru U 43"/>
            <p:cNvSpPr/>
            <p:nvPr/>
          </p:nvSpPr>
          <p:spPr bwMode="auto">
            <a:xfrm>
              <a:off x="2036675" y="3284984"/>
              <a:ext cx="1470248" cy="247811"/>
            </a:xfrm>
            <a:prstGeom prst="uturnArrow">
              <a:avLst>
                <a:gd name="adj1" fmla="val 25000"/>
                <a:gd name="adj2" fmla="val 25000"/>
                <a:gd name="adj3" fmla="val 50000"/>
                <a:gd name="adj4" fmla="val 43750"/>
                <a:gd name="adj5" fmla="val 100000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45" name="Šipka ve tvaru U 44"/>
            <p:cNvSpPr/>
            <p:nvPr/>
          </p:nvSpPr>
          <p:spPr bwMode="auto">
            <a:xfrm>
              <a:off x="3764868" y="3285195"/>
              <a:ext cx="1470248" cy="247811"/>
            </a:xfrm>
            <a:prstGeom prst="uturnArrow">
              <a:avLst>
                <a:gd name="adj1" fmla="val 25000"/>
                <a:gd name="adj2" fmla="val 25000"/>
                <a:gd name="adj3" fmla="val 50000"/>
                <a:gd name="adj4" fmla="val 43750"/>
                <a:gd name="adj5" fmla="val 100000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46" name="Šipka ve tvaru U 45"/>
            <p:cNvSpPr/>
            <p:nvPr/>
          </p:nvSpPr>
          <p:spPr bwMode="auto">
            <a:xfrm>
              <a:off x="5493060" y="3284981"/>
              <a:ext cx="1470248" cy="247811"/>
            </a:xfrm>
            <a:prstGeom prst="uturnArrow">
              <a:avLst>
                <a:gd name="adj1" fmla="val 25000"/>
                <a:gd name="adj2" fmla="val 25000"/>
                <a:gd name="adj3" fmla="val 50000"/>
                <a:gd name="adj4" fmla="val 43750"/>
                <a:gd name="adj5" fmla="val 100000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48" name="Šipka ve tvaru U 47"/>
            <p:cNvSpPr/>
            <p:nvPr/>
          </p:nvSpPr>
          <p:spPr bwMode="auto">
            <a:xfrm rot="10800000">
              <a:off x="4604927" y="5513152"/>
              <a:ext cx="1470248" cy="247811"/>
            </a:xfrm>
            <a:prstGeom prst="uturnArrow">
              <a:avLst>
                <a:gd name="adj1" fmla="val 25000"/>
                <a:gd name="adj2" fmla="val 25000"/>
                <a:gd name="adj3" fmla="val 50000"/>
                <a:gd name="adj4" fmla="val 43750"/>
                <a:gd name="adj5" fmla="val 100000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49" name="Šipka ve tvaru U 48"/>
            <p:cNvSpPr/>
            <p:nvPr/>
          </p:nvSpPr>
          <p:spPr bwMode="auto">
            <a:xfrm rot="10800000">
              <a:off x="2865348" y="5517233"/>
              <a:ext cx="1470248" cy="247811"/>
            </a:xfrm>
            <a:prstGeom prst="uturnArrow">
              <a:avLst>
                <a:gd name="adj1" fmla="val 25000"/>
                <a:gd name="adj2" fmla="val 25000"/>
                <a:gd name="adj3" fmla="val 50000"/>
                <a:gd name="adj4" fmla="val 43750"/>
                <a:gd name="adj5" fmla="val 100000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56" name="Ohnutá šipka 55"/>
            <p:cNvSpPr/>
            <p:nvPr/>
          </p:nvSpPr>
          <p:spPr bwMode="auto">
            <a:xfrm rot="10800000">
              <a:off x="6876256" y="4324881"/>
              <a:ext cx="276572" cy="875773"/>
            </a:xfrm>
            <a:prstGeom prst="bentArrow">
              <a:avLst>
                <a:gd name="adj1" fmla="val 25000"/>
                <a:gd name="adj2" fmla="val 26722"/>
                <a:gd name="adj3" fmla="val 31888"/>
                <a:gd name="adj4" fmla="val 47194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58" name="Zaoblený obdélník 57"/>
            <p:cNvSpPr/>
            <p:nvPr/>
          </p:nvSpPr>
          <p:spPr bwMode="auto">
            <a:xfrm>
              <a:off x="2123728" y="4721064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Vyberte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anose="020B0603020202020204" pitchFamily="34" charset="0"/>
                </a:rPr>
                <a:t>nejvhodnější dokumenty</a:t>
              </a:r>
            </a:p>
          </p:txBody>
        </p:sp>
        <p:sp>
          <p:nvSpPr>
            <p:cNvPr id="59" name="Zaoblený obdélník 58"/>
            <p:cNvSpPr/>
            <p:nvPr/>
          </p:nvSpPr>
          <p:spPr bwMode="auto">
            <a:xfrm>
              <a:off x="3851920" y="4721064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60" name="Zaoblený obdélník 59"/>
            <p:cNvSpPr/>
            <p:nvPr/>
          </p:nvSpPr>
          <p:spPr bwMode="auto">
            <a:xfrm>
              <a:off x="5580112" y="4725144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61" name="Zaoblený obdélník 60"/>
            <p:cNvSpPr/>
            <p:nvPr/>
          </p:nvSpPr>
          <p:spPr bwMode="auto">
            <a:xfrm>
              <a:off x="6374059" y="3532793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62" name="Zaoblený obdélník 61"/>
            <p:cNvSpPr/>
            <p:nvPr/>
          </p:nvSpPr>
          <p:spPr bwMode="auto">
            <a:xfrm>
              <a:off x="4691979" y="3532793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63" name="Zaoblený obdélník 62"/>
            <p:cNvSpPr/>
            <p:nvPr/>
          </p:nvSpPr>
          <p:spPr bwMode="auto">
            <a:xfrm>
              <a:off x="3004777" y="3533006"/>
              <a:ext cx="1296144" cy="7920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0"/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  <a:lumMod val="40000"/>
                  </a:schemeClr>
                </a:gs>
                <a:gs pos="100000">
                  <a:schemeClr val="accent1">
                    <a:lumMod val="5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1311499" y="3632383"/>
              <a:ext cx="1296144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Definujte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a analyzujte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(CO HLEDAT)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  <p:sp>
          <p:nvSpPr>
            <p:cNvPr id="67" name="TextovéPole 66"/>
            <p:cNvSpPr txBox="1"/>
            <p:nvPr/>
          </p:nvSpPr>
          <p:spPr>
            <a:xfrm>
              <a:off x="2950108" y="3682828"/>
              <a:ext cx="141977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Vyberte zdroje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(KDE HLEDAT)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4643605" y="3638482"/>
              <a:ext cx="138319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Vyhledávací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nástroj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(JAK HLEDAT)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6374059" y="3772507"/>
              <a:ext cx="128388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Formulujte dotaz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580110" y="4815456"/>
              <a:ext cx="1296143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Posuďte vyhledané dokumenty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3806948" y="4824736"/>
              <a:ext cx="1383196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Upravte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a upřesněte</a:t>
              </a:r>
            </a:p>
            <a:p>
              <a:pPr algn="ctr"/>
              <a:r>
                <a:rPr lang="cs-CZ" sz="1300" b="1" dirty="0" smtClean="0">
                  <a:latin typeface="Trebuchet MS" panose="020B0603020202020204" pitchFamily="34" charset="0"/>
                </a:rPr>
                <a:t>dotaz</a:t>
              </a:r>
              <a:endParaRPr lang="cs-CZ" sz="1300" b="1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4481328" y="5828062"/>
            <a:ext cx="32838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000" dirty="0">
                <a:solidFill>
                  <a:schemeClr val="bg2"/>
                </a:solidFill>
                <a:latin typeface="Trebuchet MS" pitchFamily="34" charset="0"/>
              </a:rPr>
              <a:t>Zdroj: studijní materiál e-</a:t>
            </a:r>
            <a:r>
              <a:rPr lang="cs-CZ" altLang="cs-CZ" sz="1000" dirty="0" err="1">
                <a:solidFill>
                  <a:schemeClr val="bg2"/>
                </a:solidFill>
                <a:latin typeface="Trebuchet MS" pitchFamily="34" charset="0"/>
              </a:rPr>
              <a:t>learningového</a:t>
            </a:r>
            <a:r>
              <a:rPr lang="cs-CZ" altLang="cs-CZ" sz="1000" dirty="0">
                <a:solidFill>
                  <a:schemeClr val="bg2"/>
                </a:solidFill>
                <a:latin typeface="Trebuchet MS" pitchFamily="34" charset="0"/>
              </a:rPr>
              <a:t> kurzu </a:t>
            </a:r>
            <a:r>
              <a:rPr lang="cs-CZ" altLang="cs-CZ" sz="1000" dirty="0" smtClean="0">
                <a:solidFill>
                  <a:schemeClr val="bg2"/>
                </a:solidFill>
                <a:latin typeface="Trebuchet MS" pitchFamily="34" charset="0"/>
                <a:hlinkClick r:id="rId2"/>
              </a:rPr>
              <a:t>KPI11</a:t>
            </a:r>
            <a:endParaRPr lang="cs-CZ" altLang="cs-CZ" sz="1000" dirty="0">
              <a:solidFill>
                <a:schemeClr val="bg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rgbClr val="C00000"/>
                </a:solidFill>
                <a:latin typeface="Trebuchet MS" pitchFamily="34" charset="0"/>
              </a:rPr>
              <a:t>Databáze MU pro dějiny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smtClean="0">
                <a:latin typeface="Trebuchet MS" pitchFamily="34" charset="0"/>
              </a:rPr>
              <a:t>Zdroje </a:t>
            </a:r>
            <a:r>
              <a:rPr lang="cs-CZ" altLang="cs-CZ" sz="2000" dirty="0">
                <a:latin typeface="Trebuchet MS" pitchFamily="34" charset="0"/>
              </a:rPr>
              <a:t>dostupné prostřednictvím platformy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ProQuest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000" dirty="0" smtClean="0">
                <a:latin typeface="Trebuchet MS" pitchFamily="34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latin typeface="Trebuchet MS" pitchFamily="34" charset="0"/>
                <a:hlinkClick r:id="rId5"/>
              </a:rPr>
              <a:t>Design and </a:t>
            </a:r>
            <a:r>
              <a:rPr lang="cs-CZ" altLang="cs-CZ" sz="2000" dirty="0" err="1" smtClean="0">
                <a:latin typeface="Trebuchet MS" pitchFamily="34" charset="0"/>
                <a:hlinkClick r:id="rId5"/>
              </a:rPr>
              <a:t>Applied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5"/>
              </a:rPr>
              <a:t>Arts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Index 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je </a:t>
            </a:r>
            <a:r>
              <a:rPr lang="cs-CZ" altLang="cs-CZ" sz="1600" dirty="0">
                <a:latin typeface="Trebuchet MS" pitchFamily="34" charset="0"/>
              </a:rPr>
              <a:t>hlavním informačním zdrojem v oblasti designu a užitého umění v celosvětovém měřítku.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Databáze </a:t>
            </a:r>
            <a:r>
              <a:rPr lang="cs-CZ" altLang="cs-CZ" sz="1600" dirty="0">
                <a:latin typeface="Trebuchet MS" pitchFamily="34" charset="0"/>
              </a:rPr>
              <a:t>zahrnuje více než 212 000 záznamů od roku 1973, měsíční přírůstek je 1200 záznamů.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latin typeface="Trebuchet MS" pitchFamily="34" charset="0"/>
                <a:hlinkClick r:id="rId6"/>
              </a:rPr>
              <a:t>International </a:t>
            </a:r>
            <a:r>
              <a:rPr lang="cs-CZ" altLang="cs-CZ" sz="2000" dirty="0" err="1" smtClean="0">
                <a:latin typeface="Trebuchet MS" pitchFamily="34" charset="0"/>
                <a:hlinkClick r:id="rId6"/>
              </a:rPr>
              <a:t>Bibliography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6"/>
              </a:rPr>
              <a:t>of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Art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představuje </a:t>
            </a:r>
            <a:r>
              <a:rPr lang="cs-CZ" altLang="cs-CZ" sz="1600" dirty="0">
                <a:latin typeface="Trebuchet MS" pitchFamily="34" charset="0"/>
              </a:rPr>
              <a:t>přední databázi z oblasti historie výtvarného umění a materiální kultury v Evropě i Novém světě od dob antiky (4. st. př. K.) až dodnes. 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Zahrnuje </a:t>
            </a:r>
            <a:r>
              <a:rPr lang="cs-CZ" altLang="cs-CZ" sz="1600" dirty="0">
                <a:latin typeface="Trebuchet MS" pitchFamily="34" charset="0"/>
              </a:rPr>
              <a:t>bibliografické záznamy a abstrakty z více než 410 periodik, a dále knihy, konferenční materiály, eseje, katalogy výstav, katalogy vybraných obchodníků s uměním, disertační práce a publikace v </a:t>
            </a:r>
            <a:r>
              <a:rPr lang="cs-CZ" altLang="cs-CZ" sz="1600" dirty="0" err="1" smtClean="0">
                <a:latin typeface="Trebuchet MS" pitchFamily="34" charset="0"/>
              </a:rPr>
              <a:t>mikroformátech</a:t>
            </a:r>
            <a:endParaRPr lang="cs-CZ" altLang="cs-CZ" sz="1600" dirty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5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rgbClr val="C00000"/>
                </a:solidFill>
                <a:latin typeface="Trebuchet MS" pitchFamily="34" charset="0"/>
              </a:rPr>
              <a:t>Databáze MU pro dějiny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  <a:hlinkClick r:id="rId3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smtClean="0">
                <a:latin typeface="Trebuchet MS" pitchFamily="34" charset="0"/>
                <a:hlinkClick r:id="rId4"/>
              </a:rPr>
              <a:t>Oxford Art Online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latin typeface="Trebuchet MS" pitchFamily="34" charset="0"/>
              </a:rPr>
              <a:t>Kolekce </a:t>
            </a:r>
            <a:r>
              <a:rPr lang="cs-CZ" altLang="cs-CZ" sz="2000" dirty="0">
                <a:latin typeface="Trebuchet MS" pitchFamily="34" charset="0"/>
              </a:rPr>
              <a:t>encyklopedií a on-line informačních zdrojů z oblasti umění, která </a:t>
            </a:r>
            <a:r>
              <a:rPr lang="cs-CZ" altLang="cs-CZ" sz="2000" dirty="0" smtClean="0">
                <a:latin typeface="Trebuchet MS" pitchFamily="34" charset="0"/>
              </a:rPr>
              <a:t>zahrnuje:</a:t>
            </a:r>
            <a:endParaRPr lang="cs-CZ" altLang="cs-CZ" sz="2000" dirty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err="1" smtClean="0">
                <a:latin typeface="Trebuchet MS" pitchFamily="34" charset="0"/>
              </a:rPr>
              <a:t>Grove</a:t>
            </a:r>
            <a:r>
              <a:rPr lang="cs-CZ" altLang="cs-CZ" sz="1600" dirty="0" smtClean="0">
                <a:latin typeface="Trebuchet MS" pitchFamily="34" charset="0"/>
              </a:rPr>
              <a:t> </a:t>
            </a:r>
            <a:r>
              <a:rPr lang="cs-CZ" altLang="cs-CZ" sz="1600" dirty="0">
                <a:latin typeface="Trebuchet MS" pitchFamily="34" charset="0"/>
              </a:rPr>
              <a:t>Art </a:t>
            </a:r>
            <a:r>
              <a:rPr lang="cs-CZ" altLang="cs-CZ" sz="1600" dirty="0" smtClean="0">
                <a:latin typeface="Trebuchet MS" pitchFamily="34" charset="0"/>
              </a:rPr>
              <a:t>Online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err="1" smtClean="0">
                <a:latin typeface="Trebuchet MS" pitchFamily="34" charset="0"/>
              </a:rPr>
              <a:t>Encyclopedia</a:t>
            </a:r>
            <a:r>
              <a:rPr lang="cs-CZ" altLang="cs-CZ" sz="1600" dirty="0" smtClean="0">
                <a:latin typeface="Trebuchet MS" pitchFamily="34" charset="0"/>
              </a:rPr>
              <a:t> </a:t>
            </a:r>
            <a:r>
              <a:rPr lang="cs-CZ" altLang="cs-CZ" sz="1600" dirty="0" err="1">
                <a:latin typeface="Trebuchet MS" pitchFamily="34" charset="0"/>
              </a:rPr>
              <a:t>of</a:t>
            </a:r>
            <a:r>
              <a:rPr lang="cs-CZ" altLang="cs-CZ" sz="1600" dirty="0">
                <a:latin typeface="Trebuchet MS" pitchFamily="34" charset="0"/>
              </a:rPr>
              <a:t> </a:t>
            </a:r>
            <a:r>
              <a:rPr lang="cs-CZ" altLang="cs-CZ" sz="1600" dirty="0" err="1">
                <a:latin typeface="Trebuchet MS" pitchFamily="34" charset="0"/>
              </a:rPr>
              <a:t>Aesthetics</a:t>
            </a:r>
            <a:endParaRPr lang="cs-CZ" altLang="cs-CZ" sz="1600" dirty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err="1" smtClean="0">
                <a:latin typeface="Trebuchet MS" pitchFamily="34" charset="0"/>
              </a:rPr>
              <a:t>The</a:t>
            </a:r>
            <a:r>
              <a:rPr lang="cs-CZ" altLang="cs-CZ" sz="1600" dirty="0" smtClean="0">
                <a:latin typeface="Trebuchet MS" pitchFamily="34" charset="0"/>
              </a:rPr>
              <a:t> </a:t>
            </a:r>
            <a:r>
              <a:rPr lang="cs-CZ" altLang="cs-CZ" sz="1600" dirty="0">
                <a:latin typeface="Trebuchet MS" pitchFamily="34" charset="0"/>
              </a:rPr>
              <a:t>Oxford </a:t>
            </a:r>
            <a:r>
              <a:rPr lang="cs-CZ" altLang="cs-CZ" sz="1600" dirty="0" err="1">
                <a:latin typeface="Trebuchet MS" pitchFamily="34" charset="0"/>
              </a:rPr>
              <a:t>Companion</a:t>
            </a:r>
            <a:r>
              <a:rPr lang="cs-CZ" altLang="cs-CZ" sz="1600" dirty="0">
                <a:latin typeface="Trebuchet MS" pitchFamily="34" charset="0"/>
              </a:rPr>
              <a:t> to Western </a:t>
            </a:r>
            <a:r>
              <a:rPr lang="cs-CZ" altLang="cs-CZ" sz="1600" dirty="0" smtClean="0">
                <a:latin typeface="Trebuchet MS" pitchFamily="34" charset="0"/>
              </a:rPr>
              <a:t>Art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err="1" smtClean="0">
                <a:latin typeface="Trebuchet MS" pitchFamily="34" charset="0"/>
              </a:rPr>
              <a:t>The</a:t>
            </a:r>
            <a:r>
              <a:rPr lang="cs-CZ" altLang="cs-CZ" sz="1600" dirty="0" smtClean="0">
                <a:latin typeface="Trebuchet MS" pitchFamily="34" charset="0"/>
              </a:rPr>
              <a:t> </a:t>
            </a:r>
            <a:r>
              <a:rPr lang="cs-CZ" altLang="cs-CZ" sz="1600" dirty="0" err="1">
                <a:latin typeface="Trebuchet MS" pitchFamily="34" charset="0"/>
              </a:rPr>
              <a:t>Concise</a:t>
            </a:r>
            <a:r>
              <a:rPr lang="cs-CZ" altLang="cs-CZ" sz="1600" dirty="0">
                <a:latin typeface="Trebuchet MS" pitchFamily="34" charset="0"/>
              </a:rPr>
              <a:t> Oxford </a:t>
            </a:r>
            <a:r>
              <a:rPr lang="cs-CZ" altLang="cs-CZ" sz="1600" dirty="0" err="1">
                <a:latin typeface="Trebuchet MS" pitchFamily="34" charset="0"/>
              </a:rPr>
              <a:t>Dictionary</a:t>
            </a:r>
            <a:r>
              <a:rPr lang="cs-CZ" altLang="cs-CZ" sz="1600" dirty="0">
                <a:latin typeface="Trebuchet MS" pitchFamily="34" charset="0"/>
              </a:rPr>
              <a:t> </a:t>
            </a:r>
            <a:r>
              <a:rPr lang="cs-CZ" altLang="cs-CZ" sz="1600" dirty="0" err="1">
                <a:latin typeface="Trebuchet MS" pitchFamily="34" charset="0"/>
              </a:rPr>
              <a:t>of</a:t>
            </a:r>
            <a:r>
              <a:rPr lang="cs-CZ" altLang="cs-CZ" sz="1600" dirty="0">
                <a:latin typeface="Trebuchet MS" pitchFamily="34" charset="0"/>
              </a:rPr>
              <a:t> Art </a:t>
            </a:r>
            <a:r>
              <a:rPr lang="cs-CZ" altLang="cs-CZ" sz="1600" dirty="0" err="1" smtClean="0">
                <a:latin typeface="Trebuchet MS" pitchFamily="34" charset="0"/>
              </a:rPr>
              <a:t>Terms</a:t>
            </a:r>
            <a:r>
              <a:rPr lang="cs-CZ" altLang="cs-CZ" sz="1600" dirty="0" smtClean="0">
                <a:latin typeface="Trebuchet MS" pitchFamily="34" charset="0"/>
              </a:rPr>
              <a:t>	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>
                <a:latin typeface="Trebuchet MS" pitchFamily="34" charset="0"/>
              </a:rPr>
              <a:t>link </a:t>
            </a:r>
            <a:r>
              <a:rPr lang="cs-CZ" altLang="cs-CZ" sz="1600" dirty="0">
                <a:latin typeface="Trebuchet MS" pitchFamily="34" charset="0"/>
              </a:rPr>
              <a:t>na </a:t>
            </a:r>
            <a:r>
              <a:rPr lang="cs-CZ" altLang="cs-CZ" sz="1600" dirty="0" err="1">
                <a:latin typeface="Trebuchet MS" pitchFamily="34" charset="0"/>
              </a:rPr>
              <a:t>ARTstor</a:t>
            </a:r>
            <a:r>
              <a:rPr lang="cs-CZ" altLang="cs-CZ" sz="1600" dirty="0">
                <a:latin typeface="Trebuchet MS" pitchFamily="34" charset="0"/>
              </a:rPr>
              <a:t> a </a:t>
            </a:r>
            <a:r>
              <a:rPr lang="cs-CZ" altLang="cs-CZ" sz="1600" dirty="0" err="1">
                <a:latin typeface="Trebuchet MS" pitchFamily="34" charset="0"/>
              </a:rPr>
              <a:t>artREsource</a:t>
            </a:r>
            <a:r>
              <a:rPr lang="cs-CZ" altLang="cs-CZ" sz="1600" dirty="0">
                <a:latin typeface="Trebuchet MS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latin typeface="Trebuchet MS" pitchFamily="34" charset="0"/>
              </a:rPr>
              <a:t>Přístup </a:t>
            </a:r>
            <a:r>
              <a:rPr lang="cs-CZ" altLang="cs-CZ" sz="2000" dirty="0">
                <a:latin typeface="Trebuchet MS" pitchFamily="34" charset="0"/>
              </a:rPr>
              <a:t>ke zdroji je možný pouze z počítačů </a:t>
            </a:r>
            <a:r>
              <a:rPr lang="cs-CZ" altLang="cs-CZ" sz="2000" dirty="0">
                <a:latin typeface="Trebuchet MS" pitchFamily="34" charset="0"/>
                <a:hlinkClick r:id="rId5"/>
              </a:rPr>
              <a:t>Filozofické fakulty MU</a:t>
            </a:r>
            <a:r>
              <a:rPr lang="cs-CZ" altLang="cs-CZ" sz="2000" dirty="0">
                <a:latin typeface="Trebuchet MS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0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E-knihy pro MU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3"/>
              </a:rPr>
              <a:t>eBooks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ebrary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Perpetual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4"/>
              </a:rPr>
              <a:t>Titles</a:t>
            </a:r>
            <a:r>
              <a:rPr lang="cs-CZ" altLang="cs-CZ" sz="2800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1600" dirty="0" smtClean="0">
                <a:latin typeface="Trebuchet MS" pitchFamily="34" charset="0"/>
              </a:rPr>
              <a:t>– aktuálně 36 e-knih z oblasti „fine </a:t>
            </a:r>
            <a:r>
              <a:rPr lang="cs-CZ" altLang="cs-CZ" sz="1600" dirty="0" err="1" smtClean="0">
                <a:latin typeface="Trebuchet MS" pitchFamily="34" charset="0"/>
              </a:rPr>
              <a:t>arts</a:t>
            </a:r>
            <a:r>
              <a:rPr lang="cs-CZ" altLang="cs-CZ" sz="1600" dirty="0" smtClean="0">
                <a:latin typeface="Trebuchet MS" pitchFamily="34" charset="0"/>
              </a:rPr>
              <a:t>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5"/>
              </a:rPr>
              <a:t>GALE e-</a:t>
            </a:r>
            <a:r>
              <a:rPr lang="cs-CZ" altLang="cs-CZ" sz="2800" dirty="0" err="1" smtClean="0">
                <a:latin typeface="Trebuchet MS" pitchFamily="34" charset="0"/>
                <a:hlinkClick r:id="rId5"/>
              </a:rPr>
              <a:t>books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e-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</a:rPr>
              <a:t>Books</a:t>
            </a:r>
            <a:r>
              <a:rPr lang="cs-CZ" altLang="cs-CZ" sz="2800" dirty="0" smtClean="0">
                <a:latin typeface="Trebuchet MS" pitchFamily="34" charset="0"/>
              </a:rPr>
              <a:t> in </a:t>
            </a:r>
            <a:r>
              <a:rPr lang="cs-CZ" altLang="cs-CZ" sz="2800" dirty="0" smtClean="0">
                <a:latin typeface="Trebuchet MS" pitchFamily="34" charset="0"/>
                <a:hlinkClick r:id="rId7"/>
              </a:rPr>
              <a:t>JSTOR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8"/>
              </a:rPr>
              <a:t>eReading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 č. </a:t>
            </a:r>
            <a:r>
              <a:rPr lang="cs-CZ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3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3849688"/>
          </a:xfrm>
        </p:spPr>
        <p:txBody>
          <a:bodyPr/>
          <a:lstStyle/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r>
              <a:rPr lang="en-GB" altLang="cs-CZ" dirty="0" err="1" smtClean="0">
                <a:latin typeface="Trebuchet MS" pitchFamily="34" charset="0"/>
                <a:cs typeface="Arial" charset="0"/>
              </a:rPr>
              <a:t>Téma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dirty="0" err="1" smtClean="0">
                <a:latin typeface="Trebuchet MS" pitchFamily="34" charset="0"/>
                <a:cs typeface="Arial" charset="0"/>
              </a:rPr>
              <a:t>práce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: „</a:t>
            </a:r>
            <a:r>
              <a:rPr lang="cs-CZ" i="1" dirty="0">
                <a:latin typeface="Trebuchet MS" pitchFamily="34" charset="0"/>
              </a:rPr>
              <a:t>Estetika v propagandistickém umění Třetí </a:t>
            </a:r>
            <a:r>
              <a:rPr lang="cs-CZ" i="1" dirty="0" smtClean="0">
                <a:latin typeface="Trebuchet MS" pitchFamily="34" charset="0"/>
              </a:rPr>
              <a:t>říše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“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 č. </a:t>
            </a:r>
            <a:r>
              <a:rPr lang="cs-CZ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3</a:t>
            </a:r>
            <a:r>
              <a:rPr lang="en-GB" altLang="cs-CZ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 - řešení</a:t>
            </a:r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Databáze EBSCO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</a:rPr>
              <a:t>eBook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</a:rPr>
              <a:t>Academic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</a:rPr>
              <a:t>Collection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 =&gt;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Rozšířené vyhledávání</a:t>
            </a:r>
            <a:endParaRPr lang="cs-CZ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Do pole 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„Vyberte pole (volitelné)“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jsme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zadali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„</a:t>
            </a:r>
            <a:r>
              <a:rPr lang="cs-CZ" altLang="cs-CZ" sz="2000" b="1" dirty="0" err="1">
                <a:latin typeface="Trebuchet MS" pitchFamily="34" charset="0"/>
                <a:cs typeface="Arial" charset="0"/>
              </a:rPr>
              <a:t>aesthetics</a:t>
            </a:r>
            <a:r>
              <a:rPr lang="cs-CZ" altLang="cs-CZ" sz="2000" b="1" dirty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b="1" dirty="0" smtClean="0">
                <a:latin typeface="Trebuchet MS" pitchFamily="34" charset="0"/>
                <a:cs typeface="Arial" charset="0"/>
              </a:rPr>
              <a:t>“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 AND „</a:t>
            </a:r>
            <a:r>
              <a:rPr lang="cs-CZ" altLang="cs-CZ" sz="2000" b="1" dirty="0" err="1" smtClean="0">
                <a:latin typeface="Trebuchet MS" pitchFamily="34" charset="0"/>
                <a:cs typeface="Arial" charset="0"/>
              </a:rPr>
              <a:t>nazi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*“. 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V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ýsledkem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je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27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záznamů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.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Náš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další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postup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se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bude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odvíjet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od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toho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,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jak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relevantní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záznamy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jsme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tímto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dotazem</a:t>
            </a:r>
            <a:r>
              <a:rPr lang="en-GB" altLang="cs-CZ" sz="2000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sz="2000" dirty="0" err="1" smtClean="0">
                <a:latin typeface="Trebuchet MS" pitchFamily="34" charset="0"/>
                <a:cs typeface="Arial" charset="0"/>
              </a:rPr>
              <a:t>získali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.</a:t>
            </a:r>
            <a:r>
              <a:rPr lang="cs-CZ" altLang="cs-CZ" sz="2000" b="1" dirty="0" smtClean="0">
                <a:latin typeface="Trebuchet MS" pitchFamily="34" charset="0"/>
                <a:cs typeface="Arial" charset="0"/>
              </a:rPr>
              <a:t> </a:t>
            </a:r>
            <a:r>
              <a:rPr lang="cs-CZ" altLang="cs-CZ" sz="2000" dirty="0">
                <a:latin typeface="Trebuchet MS" pitchFamily="34" charset="0"/>
                <a:cs typeface="Arial" charset="0"/>
              </a:rPr>
              <a:t>Pravděpodobně bude v další fázi třeba pracovat se synonymy a 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nadřazenými a podřazenými pojmy.</a:t>
            </a:r>
            <a:endParaRPr lang="en-GB" altLang="cs-CZ" sz="2000" dirty="0">
              <a:latin typeface="Trebuchet MS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r>
              <a:rPr lang="cs-CZ" sz="3200" kern="0" dirty="0" smtClean="0">
                <a:solidFill>
                  <a:schemeClr val="hlink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8313" y="1916113"/>
            <a:ext cx="8229600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cs-CZ" sz="1600" b="1" kern="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defRPr/>
            </a:pPr>
            <a:r>
              <a:rPr lang="cs-CZ" sz="1600" b="1" kern="0" dirty="0" smtClean="0">
                <a:latin typeface="Trebuchet MS" pitchFamily="34" charset="0"/>
              </a:rPr>
              <a:t>Souborný katalog  =  </a:t>
            </a:r>
            <a:r>
              <a:rPr lang="cs-CZ" sz="1600" kern="0" dirty="0" smtClean="0">
                <a:latin typeface="Trebuchet MS" pitchFamily="34" charset="0"/>
              </a:rPr>
              <a:t>k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nihovní katalog obsahující částečně nebo v úplnosti </a:t>
            </a:r>
            <a:r>
              <a:rPr lang="cs-CZ" sz="1600" b="1" kern="0" dirty="0" smtClean="0">
                <a:latin typeface="Trebuchet MS" pitchFamily="34" charset="0"/>
                <a:cs typeface="Times New Roman" pitchFamily="18" charset="0"/>
              </a:rPr>
              <a:t>záznamy dokumentů více než jedné knihovny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 nebo informační instituce.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[definice dle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  <a:hlinkClick r:id="rId2"/>
              </a:rPr>
              <a:t>TDKIV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cs-CZ" sz="1600" kern="0" dirty="0" smtClean="0">
                <a:latin typeface="Trebuchet MS" pitchFamily="34" charset="0"/>
              </a:rPr>
              <a:t>Existují souborné katalogy </a:t>
            </a:r>
            <a:r>
              <a:rPr lang="cs-CZ" sz="1600" kern="0" dirty="0" smtClean="0">
                <a:latin typeface="Trebuchet MS" pitchFamily="34" charset="0"/>
                <a:hlinkClick r:id="rId3"/>
              </a:rPr>
              <a:t>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4"/>
              </a:rPr>
              <a:t>mezinárodní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5"/>
              </a:rPr>
              <a:t>institucionální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6"/>
              </a:rPr>
              <a:t>oborov</a:t>
            </a:r>
            <a:r>
              <a:rPr lang="cs-CZ" sz="1600" kern="0" dirty="0" smtClean="0">
                <a:latin typeface="Trebuchet MS" pitchFamily="34" charset="0"/>
                <a:hlinkClick r:id="rId7"/>
              </a:rPr>
              <a:t>é</a:t>
            </a:r>
            <a:r>
              <a:rPr lang="cs-CZ" sz="1600" kern="0" dirty="0" smtClean="0">
                <a:latin typeface="Trebuchet MS" pitchFamily="34" charset="0"/>
              </a:rPr>
              <a:t>, pro určitý typ dokumentů, např. </a:t>
            </a:r>
            <a:r>
              <a:rPr lang="cs-CZ" sz="1600" kern="0" dirty="0" smtClean="0">
                <a:latin typeface="Trebuchet MS" pitchFamily="34" charset="0"/>
                <a:hlinkClick r:id="rId8"/>
              </a:rPr>
              <a:t>seriály</a:t>
            </a:r>
            <a:r>
              <a:rPr lang="cs-CZ" sz="1600" kern="0" dirty="0" smtClean="0">
                <a:latin typeface="Trebuchet MS" pitchFamily="34" charset="0"/>
              </a:rPr>
              <a:t>…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9"/>
              </a:rPr>
              <a:t>Souborný katalog ČR</a:t>
            </a:r>
            <a:endParaRPr lang="cs-CZ" sz="24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10"/>
              </a:rPr>
              <a:t>Souborný katalog MU </a:t>
            </a:r>
            <a:r>
              <a:rPr lang="cs-CZ" sz="1600" kern="0" dirty="0" smtClean="0">
                <a:latin typeface="Trebuchet MS" pitchFamily="34" charset="0"/>
              </a:rPr>
              <a:t>- součástí je i katalog ÚK FF MU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11"/>
              </a:rPr>
              <a:t>SKAT</a:t>
            </a:r>
            <a:r>
              <a:rPr lang="cs-CZ" sz="1600" kern="0" dirty="0" smtClean="0">
                <a:latin typeface="Trebuchet MS" pitchFamily="34" charset="0"/>
              </a:rPr>
              <a:t> (Souborný katalog odborné literatury veřejných knihoven)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12"/>
              </a:rPr>
              <a:t>Katalog Moravské Galerie v Brně</a:t>
            </a:r>
            <a:endParaRPr lang="cs-CZ" sz="24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80728"/>
            <a:ext cx="8218487" cy="1138237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hlink"/>
                </a:solidFill>
                <a:latin typeface="Trebuchet MS" pitchFamily="34" charset="0"/>
              </a:rPr>
              <a:t>Oborové brány, portály, rozcestníky</a:t>
            </a:r>
            <a:endParaRPr lang="cs-CZ" altLang="cs-CZ" dirty="0" smtClean="0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8229600" cy="3921125"/>
          </a:xfrm>
        </p:spPr>
        <p:txBody>
          <a:bodyPr/>
          <a:lstStyle/>
          <a:p>
            <a:pPr eaLnBrk="1" hangingPunct="1"/>
            <a:r>
              <a:rPr lang="cs-CZ" altLang="cs-CZ" sz="2000" dirty="0" smtClean="0">
                <a:latin typeface="Trebuchet MS" pitchFamily="34" charset="0"/>
                <a:hlinkClick r:id="rId2"/>
              </a:rPr>
              <a:t>Jednotná informační brána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pl-PL" altLang="cs-CZ" sz="2000" dirty="0">
                <a:latin typeface="Trebuchet MS" pitchFamily="34" charset="0"/>
                <a:hlinkClick r:id="rId3"/>
              </a:rPr>
              <a:t>Oborová brána Umění a architektura (ART</a:t>
            </a:r>
            <a:r>
              <a:rPr lang="pl-PL" altLang="cs-CZ" sz="2000" dirty="0" smtClean="0">
                <a:latin typeface="Trebuchet MS" pitchFamily="34" charset="0"/>
                <a:hlinkClick r:id="rId3"/>
              </a:rPr>
              <a:t>)</a:t>
            </a:r>
          </a:p>
          <a:p>
            <a:pPr eaLnBrk="1" hangingPunct="1"/>
            <a:r>
              <a:rPr lang="pl-PL" altLang="cs-CZ" sz="2000" dirty="0" smtClean="0">
                <a:latin typeface="Trebuchet MS" pitchFamily="34" charset="0"/>
                <a:hlinkClick r:id="rId4"/>
              </a:rPr>
              <a:t>Rozcestník pro Seminář dějin umění</a:t>
            </a:r>
          </a:p>
          <a:p>
            <a:pPr eaLnBrk="1" hangingPunct="1"/>
            <a:r>
              <a:rPr lang="pl-PL" altLang="cs-CZ" sz="2000" dirty="0" smtClean="0">
                <a:latin typeface="Trebuchet MS" pitchFamily="34" charset="0"/>
                <a:hlinkClick r:id="rId5"/>
              </a:rPr>
              <a:t>Informační zdroje Ústavu dějin umění AV ČR</a:t>
            </a:r>
          </a:p>
          <a:p>
            <a:pPr eaLnBrk="1" hangingPunct="1"/>
            <a:r>
              <a:rPr lang="pl-PL" altLang="cs-CZ" sz="2000" dirty="0" smtClean="0">
                <a:latin typeface="Trebuchet MS" pitchFamily="34" charset="0"/>
                <a:hlinkClick r:id="rId6"/>
              </a:rPr>
              <a:t>Zdroje The Getty Research Institute </a:t>
            </a:r>
            <a:endParaRPr lang="pl-PL" altLang="cs-CZ" sz="2000" dirty="0" smtClean="0">
              <a:latin typeface="Trebuchet MS" pitchFamily="34" charset="0"/>
            </a:endParaRPr>
          </a:p>
          <a:p>
            <a:pPr eaLnBrk="1" hangingPunct="1"/>
            <a:endParaRPr lang="cs-CZ" altLang="cs-CZ" sz="800" dirty="0">
              <a:latin typeface="Trebuchet MS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cs-CZ" altLang="cs-CZ" sz="800" dirty="0" smtClean="0">
              <a:latin typeface="Trebuchet MS" pitchFamily="34" charset="0"/>
            </a:endParaRPr>
          </a:p>
          <a:p>
            <a:r>
              <a:rPr lang="cs-CZ" altLang="cs-CZ" sz="2400" dirty="0" smtClean="0">
                <a:latin typeface="Trebuchet MS" pitchFamily="34" charset="0"/>
              </a:rPr>
              <a:t>Služby pro online publikování</a:t>
            </a:r>
            <a:endParaRPr lang="cs-CZ" altLang="cs-CZ" sz="2400" dirty="0" smtClean="0">
              <a:latin typeface="Trebuchet MS" pitchFamily="34" charset="0"/>
              <a:hlinkClick r:id="rId7"/>
            </a:endParaRPr>
          </a:p>
          <a:p>
            <a:pPr lvl="1">
              <a:buFont typeface="Wingdings" pitchFamily="2" charset="2"/>
              <a:buChar char="ü"/>
            </a:pPr>
            <a:r>
              <a:rPr lang="cs-CZ" altLang="cs-CZ" sz="2000" dirty="0" smtClean="0">
                <a:latin typeface="Trebuchet MS" pitchFamily="34" charset="0"/>
                <a:hlinkClick r:id="rId7"/>
              </a:rPr>
              <a:t>http://www.scribd.com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cs-CZ" altLang="cs-CZ" sz="2000" dirty="0" smtClean="0">
                <a:latin typeface="Trebuchet MS" pitchFamily="34" charset="0"/>
                <a:hlinkClick r:id="rId8"/>
              </a:rPr>
              <a:t>http://www.slideshare.com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cs-CZ" altLang="cs-CZ" sz="2000" dirty="0" smtClean="0">
                <a:latin typeface="Trebuchet MS" pitchFamily="34" charset="0"/>
                <a:hlinkClick r:id="rId9"/>
              </a:rPr>
              <a:t>http://www.issuu.org</a:t>
            </a:r>
            <a:endParaRPr lang="cs-CZ" altLang="cs-CZ" sz="2000" dirty="0" smtClean="0">
              <a:latin typeface="Trebuchet MS" pitchFamily="34" charset="0"/>
            </a:endParaRPr>
          </a:p>
        </p:txBody>
      </p:sp>
      <p:pic>
        <p:nvPicPr>
          <p:cNvPr id="17412" name="Picture 6" descr="lrg_Scribd"/>
          <p:cNvPicPr>
            <a:picLocks noChangeAspect="1" noChangeArrowheads="1"/>
          </p:cNvPicPr>
          <p:nvPr/>
        </p:nvPicPr>
        <p:blipFill>
          <a:blip r:embed="rId10"/>
          <a:srcRect t="31496" b="35275"/>
          <a:stretch>
            <a:fillRect/>
          </a:stretch>
        </p:blipFill>
        <p:spPr bwMode="auto">
          <a:xfrm>
            <a:off x="4139951" y="5005089"/>
            <a:ext cx="115093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slideshar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23369" y="5387677"/>
            <a:ext cx="12954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issuu"/>
          <p:cNvPicPr>
            <a:picLocks noChangeAspect="1" noChangeArrowheads="1"/>
          </p:cNvPicPr>
          <p:nvPr/>
        </p:nvPicPr>
        <p:blipFill>
          <a:blip r:embed="rId12"/>
          <a:srcRect t="6000" b="7999"/>
          <a:stretch>
            <a:fillRect/>
          </a:stretch>
        </p:blipFill>
        <p:spPr bwMode="auto">
          <a:xfrm>
            <a:off x="3923928" y="5891707"/>
            <a:ext cx="9366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92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rgbClr val="C00000"/>
                </a:solidFill>
                <a:latin typeface="Trebuchet MS" pitchFamily="34" charset="0"/>
              </a:rPr>
              <a:t>Digitální knihovny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43925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cs-CZ" altLang="cs-CZ" sz="13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altLang="cs-CZ" sz="1600" b="1" dirty="0" smtClean="0">
                <a:latin typeface="Trebuchet MS" pitchFamily="34" charset="0"/>
              </a:rPr>
              <a:t>Příklady multioborových digitálních knihoven: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>
                <a:latin typeface="Trebuchet MS" pitchFamily="34" charset="0"/>
              </a:rPr>
              <a:t>Europeana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http://www.europeana.eu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Internet Archive  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http://www.archive.org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>
                <a:latin typeface="Trebuchet MS" pitchFamily="34" charset="0"/>
              </a:rPr>
              <a:t>CiteSeer</a:t>
            </a:r>
            <a:r>
              <a:rPr lang="cs-CZ" altLang="cs-CZ" sz="2000" baseline="30000" dirty="0" err="1" smtClean="0">
                <a:latin typeface="Trebuchet MS" pitchFamily="34" charset="0"/>
              </a:rPr>
              <a:t>x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http://citeseerx.ist.psu.edu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Project </a:t>
            </a:r>
            <a:r>
              <a:rPr lang="cs-CZ" altLang="cs-CZ" sz="2000" dirty="0" err="1" smtClean="0">
                <a:latin typeface="Trebuchet MS" pitchFamily="34" charset="0"/>
              </a:rPr>
              <a:t>Gutenberg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http://www.gutenberg.org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Manuscriptorium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u="sng" dirty="0" smtClean="0">
                <a:latin typeface="Trebuchet MS" pitchFamily="34" charset="0"/>
                <a:hlinkClick r:id="rId7"/>
              </a:rPr>
              <a:t>http://www.manuscriptorium.com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Kramerius NK ČR </a:t>
            </a:r>
            <a:r>
              <a:rPr lang="cs-CZ" altLang="cs-CZ" sz="2000" u="sng" dirty="0" smtClean="0">
                <a:latin typeface="Trebuchet MS" pitchFamily="34" charset="0"/>
                <a:hlinkClick r:id="rId8"/>
              </a:rPr>
              <a:t>http://kramerius.nkp.cz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Networked</a:t>
            </a:r>
            <a:r>
              <a:rPr lang="cs-CZ" altLang="cs-CZ" sz="2000" dirty="0" smtClean="0">
                <a:latin typeface="Trebuchet MS" pitchFamily="34" charset="0"/>
              </a:rPr>
              <a:t> Digital </a:t>
            </a:r>
            <a:r>
              <a:rPr lang="cs-CZ" altLang="cs-CZ" sz="2000" dirty="0" err="1" smtClean="0">
                <a:latin typeface="Trebuchet MS" pitchFamily="34" charset="0"/>
              </a:rPr>
              <a:t>Library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of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Theses</a:t>
            </a:r>
            <a:r>
              <a:rPr lang="cs-CZ" altLang="cs-CZ" sz="2000" dirty="0" smtClean="0">
                <a:latin typeface="Trebuchet MS" pitchFamily="34" charset="0"/>
              </a:rPr>
              <a:t> and </a:t>
            </a:r>
            <a:r>
              <a:rPr lang="cs-CZ" altLang="cs-CZ" sz="2000" dirty="0" err="1" smtClean="0">
                <a:latin typeface="Trebuchet MS" pitchFamily="34" charset="0"/>
              </a:rPr>
              <a:t>Dissertations</a:t>
            </a:r>
            <a:r>
              <a:rPr lang="cs-CZ" altLang="cs-CZ" sz="2000" dirty="0" smtClean="0">
                <a:latin typeface="Trebuchet MS" pitchFamily="34" charset="0"/>
              </a:rPr>
              <a:t> (NDLTD) </a:t>
            </a:r>
            <a:r>
              <a:rPr lang="cs-CZ" altLang="cs-CZ" sz="2000" u="sng" dirty="0" smtClean="0">
                <a:latin typeface="Trebuchet MS" pitchFamily="34" charset="0"/>
                <a:hlinkClick r:id="rId9"/>
              </a:rPr>
              <a:t>http://www.ndltd.org</a:t>
            </a: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dissonline.de  </a:t>
            </a:r>
            <a:r>
              <a:rPr lang="cs-CZ" altLang="cs-CZ" sz="2000" u="sng" dirty="0" smtClean="0">
                <a:latin typeface="Trebuchet MS" pitchFamily="34" charset="0"/>
                <a:hlinkClick r:id="rId10"/>
              </a:rPr>
              <a:t>http://www.dissonline.de/index.htm</a:t>
            </a:r>
            <a:r>
              <a:rPr lang="cs-CZ" altLang="cs-CZ" sz="2000" u="sng" dirty="0" smtClean="0">
                <a:latin typeface="Trebuchet MS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u="sng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8351837" cy="50133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cs-CZ" altLang="cs-CZ" sz="15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1500" b="1" dirty="0" smtClean="0">
                <a:latin typeface="Trebuchet MS" pitchFamily="34" charset="0"/>
              </a:rPr>
              <a:t>Multioborové: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sz="2000" b="1" dirty="0">
                <a:latin typeface="Trebuchet MS" pitchFamily="34" charset="0"/>
                <a:hlinkClick r:id="rId3"/>
              </a:rPr>
              <a:t>Digitalizovaný archív časopisů v </a:t>
            </a:r>
            <a:r>
              <a:rPr lang="cs-CZ" sz="2000" b="1" dirty="0" smtClean="0">
                <a:latin typeface="Trebuchet MS" pitchFamily="34" charset="0"/>
                <a:hlinkClick r:id="rId3"/>
              </a:rPr>
              <a:t>ČR</a:t>
            </a:r>
            <a:r>
              <a:rPr lang="cs-CZ" sz="2000" b="1" dirty="0">
                <a:latin typeface="Trebuchet MS" pitchFamily="34" charset="0"/>
              </a:rPr>
              <a:t> </a:t>
            </a:r>
            <a:r>
              <a:rPr lang="cs-CZ" sz="2000" b="1" dirty="0" smtClean="0">
                <a:latin typeface="Trebuchet MS" pitchFamily="34" charset="0"/>
              </a:rPr>
              <a:t>- </a:t>
            </a:r>
            <a:r>
              <a:rPr lang="cs-CZ" sz="2000" dirty="0" smtClean="0">
                <a:latin typeface="Trebuchet MS" pitchFamily="34" charset="0"/>
              </a:rPr>
              <a:t>Volně </a:t>
            </a:r>
            <a:r>
              <a:rPr lang="cs-CZ" sz="2000" dirty="0">
                <a:latin typeface="Trebuchet MS" pitchFamily="34" charset="0"/>
              </a:rPr>
              <a:t>přístupný archív </a:t>
            </a:r>
            <a:r>
              <a:rPr lang="cs-CZ" sz="2000" dirty="0" err="1">
                <a:latin typeface="Trebuchet MS" pitchFamily="34" charset="0"/>
              </a:rPr>
              <a:t>zdigitalizovaných</a:t>
            </a:r>
            <a:r>
              <a:rPr lang="cs-CZ" sz="2000" dirty="0">
                <a:latin typeface="Trebuchet MS" pitchFamily="34" charset="0"/>
              </a:rPr>
              <a:t> českých novin a časopisů (aktuálně od začátku vydávání do konce roku 1989), provozovaný Ústavem pro českou literaturu AV ČR.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Trebuchet MS" pitchFamily="34" charset="0"/>
                <a:hlinkClick r:id="rId4"/>
              </a:rPr>
              <a:t>Elektronische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4"/>
              </a:rPr>
              <a:t>Zeitschriftenbibliothek</a:t>
            </a:r>
            <a:r>
              <a:rPr lang="cs-CZ" altLang="cs-CZ" sz="2000" b="1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(Elektronická knihovna časopisů) - kromě informací o titulech časopisů dostupných pro zúčastněné instituce v rámci jejich zakoupených EIZ obsahuje i </a:t>
            </a:r>
            <a:r>
              <a:rPr lang="cs-CZ" altLang="cs-CZ" sz="2000" b="1" dirty="0" smtClean="0">
                <a:latin typeface="Trebuchet MS" pitchFamily="34" charset="0"/>
              </a:rPr>
              <a:t>záznamy volně dostupných časopisů</a:t>
            </a:r>
            <a:r>
              <a:rPr lang="cs-CZ" altLang="cs-CZ" sz="2000" dirty="0" smtClean="0">
                <a:latin typeface="Trebuchet MS" pitchFamily="34" charset="0"/>
              </a:rPr>
              <a:t>; třídění abecedně, dle oborů + vyhledávání.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dirty="0" smtClean="0">
                <a:solidFill>
                  <a:srgbClr val="3333CC"/>
                </a:solidFill>
                <a:latin typeface="Trebuchet MS" pitchFamily="34" charset="0"/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smtClean="0">
                <a:latin typeface="Trebuchet MS" pitchFamily="34" charset="0"/>
                <a:sym typeface="Wingdings" pitchFamily="2" charset="2"/>
                <a:hlinkClick r:id="rId5"/>
              </a:rPr>
              <a:t>DOAJ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– adresář časopisů s otevřeným přístupem (Open Access).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endParaRPr lang="cs-CZ" altLang="cs-CZ" sz="15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>
                <a:solidFill>
                  <a:srgbClr val="C00000"/>
                </a:solidFill>
                <a:latin typeface="Trebuchet MS" pitchFamily="34" charset="0"/>
              </a:rPr>
              <a:t>E-časopisy, </a:t>
            </a:r>
            <a:r>
              <a:rPr lang="cs-CZ" altLang="cs-CZ" sz="2000" b="1">
                <a:solidFill>
                  <a:srgbClr val="C00000"/>
                </a:solidFill>
                <a:latin typeface="Trebuchet MS" pitchFamily="34" charset="0"/>
              </a:rPr>
              <a:t>vyhledávání článků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727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>
                <a:latin typeface="Trebuchet MS" pitchFamily="34" charset="0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Mgr. Tereza Schwarzová Matýsová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3"/>
              </a:rPr>
              <a:t>reference@phil.muni.cz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4"/>
              </a:rPr>
              <a:t>ICQ: 362131842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5"/>
              </a:rPr>
              <a:t>http://www.facebook.com/knihovnaffmu</a:t>
            </a:r>
            <a:r>
              <a:rPr lang="cs-CZ" altLang="cs-CZ" sz="1800" smtClean="0">
                <a:latin typeface="Trebuchet MS" pitchFamily="34" charset="0"/>
              </a:rPr>
              <a:t> </a:t>
            </a:r>
            <a:r>
              <a:rPr lang="cs-CZ" altLang="cs-CZ" sz="1800" smtClean="0">
                <a:latin typeface="Trebuchet MS" pitchFamily="34" charset="0"/>
                <a:hlinkClick r:id="rId6"/>
              </a:rPr>
              <a:t> 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7"/>
              </a:rPr>
              <a:t>http://knihovna.phil.muni.cz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Nezapomeňte na dotazník </a:t>
            </a:r>
            <a:r>
              <a:rPr lang="cs-CZ" altLang="cs-CZ" sz="1800" smtClean="0">
                <a:latin typeface="Trebuchet MS" pitchFamily="34" charset="0"/>
                <a:sym typeface="Wingdings" pitchFamily="2" charset="2"/>
              </a:rPr>
              <a:t>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sym typeface="Wingdings" pitchFamily="2" charset="2"/>
              </a:rPr>
              <a:t>Děkujeme!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863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latin typeface="Trebuchet MS" pitchFamily="34" charset="0"/>
              </a:rPr>
              <a:t>Práce s tématem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>
                <a:latin typeface="Trebuchet MS" pitchFamily="34" charset="0"/>
              </a:rPr>
              <a:t>Uveďte své téma otázkou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rebuchet MS" pitchFamily="34" charset="0"/>
              </a:rPr>
              <a:t>pomáhá při ujasnění myšlenek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rebuchet MS" pitchFamily="34" charset="0"/>
              </a:rPr>
              <a:t>více otázek, více úhlů pohledu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 smtClean="0">
                <a:latin typeface="Trebuchet MS" pitchFamily="34" charset="0"/>
              </a:rPr>
              <a:t>Dokáži o tématu přemýšlet? Jaké o něm mám znalosti?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rgbClr val="C00000"/>
                </a:solidFill>
                <a:latin typeface="Trebuchet MS" pitchFamily="34" charset="0"/>
              </a:rPr>
              <a:t>Alfons </a:t>
            </a:r>
            <a:r>
              <a:rPr lang="cs-CZ" sz="1800" dirty="0">
                <a:solidFill>
                  <a:srgbClr val="C00000"/>
                </a:solidFill>
                <a:latin typeface="Trebuchet MS" pitchFamily="34" charset="0"/>
              </a:rPr>
              <a:t>Mucha:  Jak umělce vnímají a hodnotí zahraniční autoři, a jak se k němu staví čeští kritici </a:t>
            </a:r>
          </a:p>
          <a:p>
            <a:pPr lvl="1" eaLnBrk="1" hangingPunct="1">
              <a:buFontTx/>
              <a:buChar char="-"/>
              <a:defRPr/>
            </a:pPr>
            <a:r>
              <a:rPr lang="cs-CZ" altLang="cs-CZ" sz="2000" dirty="0" smtClean="0">
                <a:latin typeface="Trebuchet MS" pitchFamily="34" charset="0"/>
              </a:rPr>
              <a:t>Jaké byly oblasti jeho tvorby?</a:t>
            </a:r>
          </a:p>
          <a:p>
            <a:pPr lvl="1" eaLnBrk="1" hangingPunct="1">
              <a:buFontTx/>
              <a:buChar char="-"/>
              <a:defRPr/>
            </a:pPr>
            <a:r>
              <a:rPr lang="cs-CZ" altLang="cs-CZ" sz="2000" dirty="0" smtClean="0">
                <a:latin typeface="Trebuchet MS" pitchFamily="34" charset="0"/>
              </a:rPr>
              <a:t>V jakých zemích působil?</a:t>
            </a:r>
          </a:p>
          <a:p>
            <a:pPr lvl="1" eaLnBrk="1" hangingPunct="1">
              <a:buFontTx/>
              <a:buChar char="-"/>
              <a:defRPr/>
            </a:pPr>
            <a:r>
              <a:rPr lang="cs-CZ" altLang="cs-CZ" sz="2000" dirty="0" smtClean="0">
                <a:latin typeface="Trebuchet MS" pitchFamily="34" charset="0"/>
              </a:rPr>
              <a:t>Co ho proslavilo u nás a co v zahraničí?</a:t>
            </a:r>
          </a:p>
          <a:p>
            <a:pPr lvl="1" eaLnBrk="1" hangingPunct="1">
              <a:buFontTx/>
              <a:buChar char="-"/>
              <a:defRPr/>
            </a:pPr>
            <a:r>
              <a:rPr lang="cs-CZ" altLang="cs-CZ" sz="2000" dirty="0" smtClean="0">
                <a:latin typeface="Trebuchet MS" pitchFamily="34" charset="0"/>
              </a:rPr>
              <a:t>…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/>
            <a:r>
              <a:rPr lang="cs-CZ" altLang="cs-CZ" sz="3600" b="1" smtClean="0">
                <a:latin typeface="Trebuchet MS" pitchFamily="34" charset="0"/>
              </a:rPr>
              <a:t>Klíčové pojmy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464050"/>
          </a:xfrm>
        </p:spPr>
        <p:txBody>
          <a:bodyPr/>
          <a:lstStyle/>
          <a:p>
            <a:pPr eaLnBrk="1" hangingPunct="1"/>
            <a:r>
              <a:rPr lang="cs-CZ" altLang="cs-CZ" sz="2400" b="1" dirty="0" smtClean="0">
                <a:solidFill>
                  <a:srgbClr val="C00000"/>
                </a:solidFill>
                <a:latin typeface="Trebuchet MS" pitchFamily="34" charset="0"/>
              </a:rPr>
              <a:t>klíčová slova </a:t>
            </a:r>
            <a:r>
              <a:rPr lang="cs-CZ" altLang="cs-CZ" sz="2400" dirty="0" smtClean="0">
                <a:latin typeface="Trebuchet MS" pitchFamily="34" charset="0"/>
              </a:rPr>
              <a:t>- pojmy charakterizující obsah informace (např. textu, tématu</a:t>
            </a:r>
            <a:r>
              <a:rPr lang="cs-CZ" altLang="cs-CZ" sz="2400" dirty="0" smtClean="0">
                <a:latin typeface="Trebuchet MS" pitchFamily="34" charset="0"/>
              </a:rPr>
              <a:t>)</a:t>
            </a:r>
          </a:p>
          <a:p>
            <a:pPr eaLnBrk="1" hangingPunct="1"/>
            <a:endParaRPr lang="cs-CZ" altLang="cs-CZ" sz="8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  <a:latin typeface="Trebuchet MS" pitchFamily="34" charset="0"/>
              </a:rPr>
              <a:t>synonyma</a:t>
            </a:r>
            <a:r>
              <a:rPr lang="cs-CZ" altLang="cs-CZ" sz="2400" dirty="0">
                <a:latin typeface="Trebuchet MS" pitchFamily="34" charset="0"/>
              </a:rPr>
              <a:t> - pojem, který má stejný nebo podobný význam a kontext jako původní </a:t>
            </a:r>
            <a:r>
              <a:rPr lang="cs-CZ" altLang="cs-CZ" sz="2400" dirty="0" smtClean="0">
                <a:latin typeface="Trebuchet MS" pitchFamily="34" charset="0"/>
              </a:rPr>
              <a:t>termín</a:t>
            </a:r>
          </a:p>
          <a:p>
            <a:pPr eaLnBrk="1" hangingPunct="1"/>
            <a:endParaRPr lang="cs-CZ" altLang="cs-CZ" sz="800" dirty="0">
              <a:latin typeface="Trebuchet MS" pitchFamily="34" charset="0"/>
            </a:endParaRPr>
          </a:p>
          <a:p>
            <a:pPr eaLnBrk="1" hangingPunct="1"/>
            <a:r>
              <a:rPr lang="cs-CZ" altLang="cs-CZ" sz="2400" b="1" dirty="0" smtClean="0">
                <a:solidFill>
                  <a:srgbClr val="C00000"/>
                </a:solidFill>
                <a:latin typeface="Trebuchet MS" pitchFamily="34" charset="0"/>
              </a:rPr>
              <a:t>asociace</a:t>
            </a:r>
            <a:r>
              <a:rPr lang="cs-CZ" altLang="cs-CZ" sz="2400" dirty="0" smtClean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cs-CZ" altLang="cs-CZ" sz="2400" dirty="0">
                <a:latin typeface="Trebuchet MS" pitchFamily="34" charset="0"/>
              </a:rPr>
              <a:t>- proces sdružování; spojení mezi jednotlivými psychickými vjemy; představa na základě předchozí </a:t>
            </a:r>
            <a:r>
              <a:rPr lang="cs-CZ" altLang="cs-CZ" sz="2400" dirty="0" smtClean="0">
                <a:latin typeface="Trebuchet MS" pitchFamily="34" charset="0"/>
              </a:rPr>
              <a:t>zkušenosti</a:t>
            </a:r>
          </a:p>
          <a:p>
            <a:pPr eaLnBrk="1" hangingPunct="1"/>
            <a:endParaRPr lang="cs-CZ" altLang="cs-CZ" sz="8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  <a:latin typeface="Trebuchet MS" pitchFamily="34" charset="0"/>
              </a:rPr>
              <a:t>nadřazené a podřazené pojmy </a:t>
            </a:r>
            <a:r>
              <a:rPr lang="cs-CZ" altLang="cs-CZ" sz="2400" dirty="0">
                <a:latin typeface="Trebuchet MS" pitchFamily="34" charset="0"/>
              </a:rPr>
              <a:t>– připravte si je pro případ, že budete muset dotaz rozšířit nebo zúžit</a:t>
            </a:r>
          </a:p>
          <a:p>
            <a:pPr marL="0" indent="0" eaLnBrk="1" hangingPunct="1">
              <a:buFontTx/>
              <a:buNone/>
            </a:pPr>
            <a:endParaRPr lang="cs-CZ" altLang="cs-CZ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4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008062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itchFamily="34" charset="0"/>
              </a:rPr>
              <a:t>Hledání výrazů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20888"/>
            <a:ext cx="8229600" cy="4176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  <a:defRPr/>
            </a:pPr>
            <a:r>
              <a:rPr lang="cs-CZ" altLang="cs-CZ" sz="2800" dirty="0" smtClean="0">
                <a:latin typeface="Trebuchet MS" pitchFamily="34" charset="0"/>
              </a:rPr>
              <a:t>Je třeba si zvolit téma co nejpřesněji</a:t>
            </a:r>
          </a:p>
          <a:p>
            <a:pPr lvl="1" eaLnBrk="1" hangingPunct="1">
              <a:lnSpc>
                <a:spcPct val="80000"/>
              </a:lnSpc>
              <a:spcBef>
                <a:spcPts val="1000"/>
              </a:spcBef>
              <a:defRPr/>
            </a:pPr>
            <a:r>
              <a:rPr lang="cs-CZ" altLang="cs-CZ" sz="2400" dirty="0" smtClean="0">
                <a:latin typeface="Trebuchet MS" pitchFamily="34" charset="0"/>
              </a:rPr>
              <a:t>nadřazené/podřazené pojmy</a:t>
            </a:r>
          </a:p>
          <a:p>
            <a:pPr marL="457200" lvl="1" indent="0" eaLnBrk="1" hangingPunct="1">
              <a:lnSpc>
                <a:spcPct val="80000"/>
              </a:lnSpc>
              <a:spcBef>
                <a:spcPts val="1000"/>
              </a:spcBef>
              <a:buFontTx/>
              <a:buNone/>
              <a:defRPr/>
            </a:pPr>
            <a:r>
              <a:rPr lang="cs-CZ" altLang="cs-CZ" sz="2400" dirty="0" smtClean="0">
                <a:latin typeface="Trebuchet MS" pitchFamily="34" charset="0"/>
                <a:sym typeface="Wingdings" panose="05000000000000000000" pitchFamily="2" charset="2"/>
              </a:rPr>
              <a:t>	</a:t>
            </a:r>
            <a:r>
              <a:rPr lang="en-US" altLang="cs-CZ" sz="2400" dirty="0" smtClean="0">
                <a:latin typeface="Trebuchet MS" pitchFamily="34" charset="0"/>
                <a:sym typeface="Wingdings" panose="05000000000000000000" pitchFamily="2" charset="2"/>
              </a:rPr>
              <a:t> </a:t>
            </a:r>
            <a:r>
              <a:rPr lang="cs-CZ" altLang="cs-CZ" sz="2400" dirty="0" smtClean="0">
                <a:latin typeface="Trebuchet MS" pitchFamily="34" charset="0"/>
                <a:sym typeface="Wingdings" panose="05000000000000000000" pitchFamily="2" charset="2"/>
              </a:rPr>
              <a:t>zúžení/rozšíření tématu</a:t>
            </a:r>
          </a:p>
          <a:p>
            <a:pPr marL="0" indent="0">
              <a:buNone/>
            </a:pPr>
            <a:r>
              <a:rPr lang="cs-CZ" altLang="cs-CZ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 </a:t>
            </a:r>
            <a:r>
              <a:rPr lang="cs-CZ" altLang="cs-CZ" sz="1600" dirty="0" smtClean="0">
                <a:latin typeface="Trebuchet MS" pitchFamily="34" charset="0"/>
              </a:rPr>
              <a:t>Př</a:t>
            </a:r>
            <a:r>
              <a:rPr lang="cs-CZ" altLang="cs-CZ" sz="1600" dirty="0">
                <a:latin typeface="Trebuchet MS" pitchFamily="34" charset="0"/>
              </a:rPr>
              <a:t>.</a:t>
            </a:r>
            <a:r>
              <a:rPr lang="cs-CZ" altLang="cs-CZ" sz="1600" dirty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Trebuchet MS" pitchFamily="34" charset="0"/>
              </a:rPr>
              <a:t>Alfons Mucha:  Jak umělce vnímají a hodnotí zahraniční autoři, a jak se k němu staví čeští kritici </a:t>
            </a:r>
            <a:endParaRPr lang="cs-CZ" sz="1800" dirty="0" smtClean="0">
              <a:solidFill>
                <a:srgbClr val="C00000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cs-CZ" altLang="cs-CZ" sz="1800" dirty="0">
              <a:solidFill>
                <a:srgbClr val="C00000"/>
              </a:solidFill>
              <a:latin typeface="Trebuchet MS" pitchFamily="34" charset="0"/>
            </a:endParaRPr>
          </a:p>
          <a:p>
            <a:pPr marL="0" indent="0">
              <a:buNone/>
            </a:pPr>
            <a:r>
              <a:rPr lang="cs-CZ" altLang="cs-CZ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Př</a:t>
            </a:r>
            <a:r>
              <a:rPr lang="cs-CZ" altLang="cs-CZ" sz="1800" dirty="0">
                <a:latin typeface="Trebuchet MS" pitchFamily="34" charset="0"/>
              </a:rPr>
              <a:t>.</a:t>
            </a:r>
            <a:r>
              <a:rPr lang="cs-CZ" altLang="cs-CZ" sz="1800" dirty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Trebuchet MS" pitchFamily="34" charset="0"/>
              </a:rPr>
              <a:t>Alfons Mucha:  </a:t>
            </a:r>
            <a:r>
              <a:rPr lang="cs-CZ" sz="1800" dirty="0" smtClean="0">
                <a:solidFill>
                  <a:srgbClr val="C00000"/>
                </a:solidFill>
                <a:latin typeface="Trebuchet MS" pitchFamily="34" charset="0"/>
              </a:rPr>
              <a:t>ohlasy na reklamní tiskoviny ve Francii</a:t>
            </a:r>
            <a:endParaRPr lang="cs-CZ" sz="1800" dirty="0">
              <a:solidFill>
                <a:srgbClr val="C00000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  <a:defRPr/>
            </a:pPr>
            <a:endParaRPr lang="cs-CZ" altLang="cs-CZ" sz="1800" dirty="0" smtClean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  <a:p>
            <a:pPr marL="0" lvl="1" indent="0" eaLnBrk="1" hangingPunct="1">
              <a:lnSpc>
                <a:spcPct val="80000"/>
              </a:lnSpc>
              <a:spcBef>
                <a:spcPct val="70000"/>
              </a:spcBef>
              <a:buFontTx/>
              <a:buNone/>
              <a:defRPr/>
            </a:pPr>
            <a:endParaRPr lang="cs-CZ" altLang="cs-CZ" sz="2400" dirty="0" smtClean="0">
              <a:latin typeface="Trebuchet MS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defRPr/>
            </a:pPr>
            <a:endParaRPr lang="cs-CZ" altLang="cs-CZ" sz="2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63" y="764704"/>
            <a:ext cx="8229600" cy="1008062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itchFamily="34" charset="0"/>
              </a:rPr>
              <a:t>Hledání výrazů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229600" cy="4824412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70000"/>
              </a:spcBef>
              <a:defRPr/>
            </a:pPr>
            <a:endParaRPr lang="cs-CZ" altLang="cs-CZ" sz="1800" dirty="0" smtClean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  <a:p>
            <a:pPr marL="0" lvl="1"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400" dirty="0" smtClean="0">
                <a:latin typeface="Trebuchet MS" pitchFamily="34" charset="0"/>
              </a:rPr>
              <a:t>klíčová slova</a:t>
            </a:r>
          </a:p>
          <a:p>
            <a:pPr lvl="1">
              <a:buFont typeface="Arial" pitchFamily="34" charset="0"/>
              <a:buChar char="•"/>
            </a:pPr>
            <a:r>
              <a:rPr lang="cs-CZ" sz="1400" u="sng" dirty="0">
                <a:solidFill>
                  <a:srgbClr val="C00000"/>
                </a:solidFill>
                <a:latin typeface="Trebuchet MS" pitchFamily="34" charset="0"/>
              </a:rPr>
              <a:t>Alfons Mucha</a:t>
            </a:r>
            <a:r>
              <a:rPr lang="cs-CZ" sz="1400" dirty="0">
                <a:solidFill>
                  <a:srgbClr val="C00000"/>
                </a:solidFill>
                <a:latin typeface="Trebuchet MS" pitchFamily="34" charset="0"/>
              </a:rPr>
              <a:t>:  Jak umělce </a:t>
            </a:r>
            <a:r>
              <a:rPr lang="cs-CZ" sz="1400" u="sng" dirty="0">
                <a:solidFill>
                  <a:srgbClr val="C00000"/>
                </a:solidFill>
                <a:latin typeface="Trebuchet MS" pitchFamily="34" charset="0"/>
              </a:rPr>
              <a:t>vnímají a hodnotí</a:t>
            </a:r>
            <a:r>
              <a:rPr lang="cs-CZ" sz="1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cs-CZ" sz="1400" u="sng" dirty="0">
                <a:solidFill>
                  <a:srgbClr val="C00000"/>
                </a:solidFill>
                <a:latin typeface="Trebuchet MS" pitchFamily="34" charset="0"/>
              </a:rPr>
              <a:t>zahraniční autoři</a:t>
            </a:r>
            <a:r>
              <a:rPr lang="cs-CZ" sz="1400" dirty="0">
                <a:solidFill>
                  <a:srgbClr val="C00000"/>
                </a:solidFill>
                <a:latin typeface="Trebuchet MS" pitchFamily="34" charset="0"/>
              </a:rPr>
              <a:t>, a jak se k němu staví </a:t>
            </a:r>
            <a:r>
              <a:rPr lang="cs-CZ" sz="1400" u="sng" dirty="0">
                <a:solidFill>
                  <a:srgbClr val="C00000"/>
                </a:solidFill>
                <a:latin typeface="Trebuchet MS" pitchFamily="34" charset="0"/>
              </a:rPr>
              <a:t>čeští kritici </a:t>
            </a:r>
          </a:p>
          <a:p>
            <a:pPr marL="0" lvl="1" eaLnBrk="1" hangingPunct="1">
              <a:lnSpc>
                <a:spcPct val="80000"/>
              </a:lnSpc>
              <a:spcBef>
                <a:spcPts val="1500"/>
              </a:spcBef>
              <a:defRPr/>
            </a:pPr>
            <a:r>
              <a:rPr lang="cs-CZ" altLang="cs-CZ" sz="2400" dirty="0" smtClean="0">
                <a:latin typeface="Trebuchet MS" pitchFamily="34" charset="0"/>
              </a:rPr>
              <a:t>synonyma</a:t>
            </a:r>
            <a:endParaRPr lang="cs-CZ" altLang="cs-CZ" sz="2400" dirty="0">
              <a:latin typeface="Trebuchet MS" pitchFamily="34" charset="0"/>
            </a:endParaRPr>
          </a:p>
          <a:p>
            <a:pPr marL="742950" lvl="2" indent="-342900" eaLnBrk="1" hangingPunct="1">
              <a:lnSpc>
                <a:spcPct val="80000"/>
              </a:lnSpc>
              <a:spcBef>
                <a:spcPts val="1500"/>
              </a:spcBef>
              <a:buFont typeface="Arial" pitchFamily="34" charset="0"/>
              <a:buChar char="•"/>
              <a:defRPr/>
            </a:pPr>
            <a:r>
              <a:rPr lang="cs-CZ" altLang="cs-CZ" sz="1600" dirty="0">
                <a:solidFill>
                  <a:srgbClr val="C00000"/>
                </a:solidFill>
                <a:latin typeface="Trebuchet MS" pitchFamily="34" charset="0"/>
              </a:rPr>
              <a:t>zahraniční kritika, recenzent, novinář</a:t>
            </a:r>
            <a:r>
              <a:rPr lang="cs-CZ" altLang="cs-CZ" dirty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</a:rPr>
              <a:t> </a:t>
            </a:r>
            <a:endParaRPr lang="cs-CZ" altLang="cs-CZ" dirty="0" smtClean="0">
              <a:solidFill>
                <a:schemeClr val="bg1">
                  <a:lumMod val="95000"/>
                </a:schemeClr>
              </a:solidFill>
              <a:latin typeface="Trebuchet MS" pitchFamily="34" charset="0"/>
            </a:endParaRPr>
          </a:p>
          <a:p>
            <a:pPr marL="0" lvl="1" eaLnBrk="1" hangingPunct="1">
              <a:lnSpc>
                <a:spcPct val="80000"/>
              </a:lnSpc>
              <a:spcBef>
                <a:spcPts val="1500"/>
              </a:spcBef>
              <a:defRPr/>
            </a:pPr>
            <a:r>
              <a:rPr lang="cs-CZ" altLang="cs-CZ" sz="2400" dirty="0" smtClean="0">
                <a:latin typeface="Trebuchet MS" pitchFamily="34" charset="0"/>
              </a:rPr>
              <a:t>související </a:t>
            </a:r>
            <a:r>
              <a:rPr lang="cs-CZ" altLang="cs-CZ" sz="2400" dirty="0">
                <a:latin typeface="Trebuchet MS" pitchFamily="34" charset="0"/>
              </a:rPr>
              <a:t>slova (</a:t>
            </a:r>
            <a:r>
              <a:rPr lang="cs-CZ" altLang="cs-CZ" sz="2400" dirty="0" smtClean="0">
                <a:latin typeface="Trebuchet MS" pitchFamily="34" charset="0"/>
              </a:rPr>
              <a:t>asociace)</a:t>
            </a:r>
          </a:p>
          <a:p>
            <a:pPr marL="400050" lvl="2" eaLnBrk="1" hangingPunct="1">
              <a:lnSpc>
                <a:spcPct val="80000"/>
              </a:lnSpc>
              <a:spcBef>
                <a:spcPts val="1500"/>
              </a:spcBef>
              <a:defRPr/>
            </a:pPr>
            <a:r>
              <a:rPr lang="cs-CZ" sz="1600" dirty="0" smtClean="0">
                <a:solidFill>
                  <a:srgbClr val="C00000"/>
                </a:solidFill>
                <a:latin typeface="Trebuchet MS" pitchFamily="34" charset="0"/>
              </a:rPr>
              <a:t>secese</a:t>
            </a:r>
            <a:r>
              <a:rPr lang="cs-CZ" sz="1600" dirty="0">
                <a:solidFill>
                  <a:srgbClr val="C00000"/>
                </a:solidFill>
                <a:latin typeface="Trebuchet MS" pitchFamily="34" charset="0"/>
              </a:rPr>
              <a:t>, malířství, užité umění, grafický design</a:t>
            </a:r>
            <a:endParaRPr lang="cs-CZ" altLang="cs-CZ" dirty="0">
              <a:solidFill>
                <a:srgbClr val="C00000"/>
              </a:solidFill>
              <a:latin typeface="Trebuchet MS" pitchFamily="34" charset="0"/>
            </a:endParaRPr>
          </a:p>
          <a:p>
            <a:pPr marL="0" lvl="1" eaLnBrk="1" hangingPunct="1">
              <a:lnSpc>
                <a:spcPct val="80000"/>
              </a:lnSpc>
              <a:spcBef>
                <a:spcPts val="1500"/>
              </a:spcBef>
              <a:defRPr/>
            </a:pPr>
            <a:endParaRPr lang="cs-CZ" altLang="cs-CZ" sz="2400" dirty="0" smtClean="0">
              <a:solidFill>
                <a:schemeClr val="bg1">
                  <a:lumMod val="95000"/>
                </a:schemeClr>
              </a:solidFill>
              <a:latin typeface="Trebuchet MS" pitchFamily="34" charset="0"/>
            </a:endParaRPr>
          </a:p>
          <a:p>
            <a:pPr marL="0" lvl="1" eaLnBrk="1" hangingPunct="1">
              <a:lnSpc>
                <a:spcPct val="80000"/>
              </a:lnSpc>
              <a:spcBef>
                <a:spcPts val="1500"/>
              </a:spcBef>
              <a:defRPr/>
            </a:pPr>
            <a:r>
              <a:rPr lang="cs-CZ" altLang="cs-CZ" sz="2400" dirty="0">
                <a:latin typeface="Trebuchet MS" pitchFamily="34" charset="0"/>
              </a:rPr>
              <a:t>nadřazené/podřazené </a:t>
            </a:r>
            <a:r>
              <a:rPr lang="cs-CZ" altLang="cs-CZ" sz="2400" dirty="0" smtClean="0">
                <a:latin typeface="Trebuchet MS" pitchFamily="34" charset="0"/>
              </a:rPr>
              <a:t>pojmy</a:t>
            </a:r>
          </a:p>
          <a:p>
            <a:pPr marL="400050" lvl="2" eaLnBrk="1" hangingPunct="1">
              <a:lnSpc>
                <a:spcPct val="80000"/>
              </a:lnSpc>
              <a:spcBef>
                <a:spcPts val="1500"/>
              </a:spcBef>
              <a:defRPr/>
            </a:pPr>
            <a:r>
              <a:rPr lang="cs-CZ" sz="1600" dirty="0" smtClean="0">
                <a:solidFill>
                  <a:srgbClr val="C00000"/>
                </a:solidFill>
                <a:latin typeface="Trebuchet MS" pitchFamily="34" charset="0"/>
              </a:rPr>
              <a:t>grafika</a:t>
            </a:r>
            <a:r>
              <a:rPr lang="cs-CZ" sz="1600" dirty="0">
                <a:solidFill>
                  <a:srgbClr val="C00000"/>
                </a:solidFill>
                <a:latin typeface="Trebuchet MS" pitchFamily="34" charset="0"/>
              </a:rPr>
              <a:t>, kresba, malba, portrétování, malba plakátů; umění, umělecká tvorba</a:t>
            </a:r>
            <a:r>
              <a:rPr lang="cs-CZ" altLang="cs-CZ" dirty="0">
                <a:solidFill>
                  <a:srgbClr val="C00000"/>
                </a:solidFill>
                <a:latin typeface="Trebuchet MS" pitchFamily="34" charset="0"/>
                <a:sym typeface="Wingdings" panose="05000000000000000000" pitchFamily="2" charset="2"/>
              </a:rPr>
              <a:t>  </a:t>
            </a:r>
            <a:r>
              <a:rPr lang="en-US" altLang="cs-CZ" dirty="0">
                <a:solidFill>
                  <a:srgbClr val="C00000"/>
                </a:solidFill>
                <a:latin typeface="Trebuchet MS" pitchFamily="34" charset="0"/>
                <a:sym typeface="Wingdings" panose="05000000000000000000" pitchFamily="2" charset="2"/>
              </a:rPr>
              <a:t> </a:t>
            </a:r>
            <a:endParaRPr lang="cs-CZ" altLang="cs-CZ" dirty="0">
              <a:solidFill>
                <a:srgbClr val="C00000"/>
              </a:solidFill>
              <a:latin typeface="Trebuchet MS" pitchFamily="34" charset="0"/>
              <a:sym typeface="Wingdings" panose="05000000000000000000" pitchFamily="2" charset="2"/>
            </a:endParaRPr>
          </a:p>
          <a:p>
            <a:pPr marL="180000" lvl="2" indent="0" eaLnBrk="1" hangingPunct="1">
              <a:lnSpc>
                <a:spcPct val="80000"/>
              </a:lnSpc>
              <a:spcBef>
                <a:spcPts val="1800"/>
              </a:spcBef>
              <a:buNone/>
              <a:defRPr/>
            </a:pPr>
            <a:r>
              <a:rPr lang="cs-CZ" altLang="cs-CZ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sym typeface="Wingdings" panose="05000000000000000000" pitchFamily="2" charset="2"/>
              </a:rPr>
              <a:t>  </a:t>
            </a:r>
            <a:r>
              <a:rPr lang="en-US" altLang="cs-CZ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sym typeface="Wingdings" panose="05000000000000000000" pitchFamily="2" charset="2"/>
              </a:rPr>
              <a:t> </a:t>
            </a:r>
            <a:r>
              <a:rPr lang="cs-CZ" altLang="cs-CZ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sym typeface="Wingdings" panose="05000000000000000000" pitchFamily="2" charset="2"/>
              </a:rPr>
              <a:t>  </a:t>
            </a:r>
            <a:r>
              <a:rPr lang="cs-CZ" altLang="cs-CZ" dirty="0" smtClean="0">
                <a:latin typeface="Trebuchet MS" pitchFamily="34" charset="0"/>
                <a:sym typeface="Wingdings" panose="05000000000000000000" pitchFamily="2" charset="2"/>
              </a:rPr>
              <a:t>vyhledání </a:t>
            </a:r>
            <a:r>
              <a:rPr lang="cs-CZ" altLang="cs-CZ" dirty="0">
                <a:latin typeface="Trebuchet MS" pitchFamily="34" charset="0"/>
                <a:sym typeface="Wingdings" panose="05000000000000000000" pitchFamily="2" charset="2"/>
              </a:rPr>
              <a:t>vhodných zdrojů</a:t>
            </a:r>
            <a:endParaRPr lang="cs-CZ" altLang="cs-CZ" dirty="0">
              <a:latin typeface="Trebuchet MS" pitchFamily="34" charset="0"/>
            </a:endParaRPr>
          </a:p>
          <a:p>
            <a:pPr marL="180000" lvl="2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endParaRPr lang="cs-CZ" altLang="cs-CZ" dirty="0" smtClean="0">
              <a:solidFill>
                <a:schemeClr val="bg1">
                  <a:lumMod val="95000"/>
                </a:schemeClr>
              </a:solidFill>
              <a:latin typeface="Trebuchet MS" pitchFamily="34" charset="0"/>
              <a:sym typeface="Wingdings" panose="05000000000000000000" pitchFamily="2" charset="2"/>
            </a:endParaRPr>
          </a:p>
          <a:p>
            <a:pPr marL="180000" lvl="2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cs-CZ" altLang="cs-CZ" dirty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sym typeface="Wingdings" panose="05000000000000000000" pitchFamily="2" charset="2"/>
              </a:rPr>
              <a:t>	</a:t>
            </a:r>
            <a:r>
              <a:rPr lang="cs-CZ" altLang="cs-CZ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  <a:sym typeface="Wingdings" panose="05000000000000000000" pitchFamily="2" charset="2"/>
              </a:rPr>
              <a:t>vyhledání vhodných zdrojů</a:t>
            </a:r>
            <a:endParaRPr lang="cs-CZ" altLang="cs-CZ" dirty="0" smtClean="0">
              <a:solidFill>
                <a:schemeClr val="bg1">
                  <a:lumMod val="95000"/>
                </a:schemeClr>
              </a:solidFill>
              <a:latin typeface="Trebuchet MS" pitchFamily="34" charset="0"/>
            </a:endParaRPr>
          </a:p>
          <a:p>
            <a:pPr marL="0" lvl="1" indent="0" eaLnBrk="1" hangingPunct="1">
              <a:lnSpc>
                <a:spcPct val="80000"/>
              </a:lnSpc>
              <a:spcBef>
                <a:spcPct val="70000"/>
              </a:spcBef>
              <a:buFontTx/>
              <a:buNone/>
              <a:defRPr/>
            </a:pPr>
            <a:endParaRPr lang="cs-CZ" altLang="cs-CZ" sz="2400" dirty="0" smtClean="0">
              <a:latin typeface="Trebuchet MS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defRPr/>
            </a:pPr>
            <a:endParaRPr lang="cs-CZ" altLang="cs-CZ" sz="2800" dirty="0" smtClean="0">
              <a:latin typeface="Trebuchet MS" pitchFamily="34" charset="0"/>
            </a:endParaRPr>
          </a:p>
        </p:txBody>
      </p:sp>
      <p:sp>
        <p:nvSpPr>
          <p:cNvPr id="4" name="Šipka doprava 3"/>
          <p:cNvSpPr/>
          <p:nvPr/>
        </p:nvSpPr>
        <p:spPr bwMode="auto">
          <a:xfrm>
            <a:off x="252339" y="6334496"/>
            <a:ext cx="432048" cy="2412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2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36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000" dirty="0" smtClean="0">
                <a:latin typeface="Trebuchet MS" panose="020B0603020202020204" pitchFamily="34" charset="0"/>
              </a:rPr>
              <a:t>Podrobněji zpracovanou problematiku definování problému a práce s tématem naleznete </a:t>
            </a:r>
            <a:r>
              <a:rPr lang="cs-CZ" altLang="cs-CZ" sz="3000" dirty="0" smtClean="0">
                <a:latin typeface="Trebuchet MS" panose="020B0603020202020204" pitchFamily="34" charset="0"/>
                <a:hlinkClick r:id="rId2"/>
              </a:rPr>
              <a:t>zde</a:t>
            </a:r>
            <a:r>
              <a:rPr lang="cs-CZ" altLang="cs-CZ" sz="30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1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JAK hledat</a:t>
            </a: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276475"/>
            <a:ext cx="82296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podívejte se na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nápovědu</a:t>
            </a:r>
            <a:r>
              <a:rPr lang="cs-CZ" altLang="cs-CZ" sz="2000" dirty="0" smtClean="0">
                <a:latin typeface="Trebuchet MS" pitchFamily="34" charset="0"/>
              </a:rPr>
              <a:t>, ukázky vyhledávání; shlédněte základní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tutoriály 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využívejte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různé vyhledávací funkce systému</a:t>
            </a: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– pokročilé vyhledávání, tematické oblasti, různá pole pro vyhledávání (klíčová slova, abstrakty, POZOR na fulltext)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zvolte kritéria </a:t>
            </a:r>
            <a:r>
              <a:rPr lang="cs-CZ" altLang="cs-CZ" sz="2000" dirty="0" smtClean="0">
                <a:latin typeface="Trebuchet MS" pitchFamily="34" charset="0"/>
              </a:rPr>
              <a:t>a omezení pro vyhledávání </a:t>
            </a:r>
            <a:r>
              <a:rPr lang="cs-CZ" altLang="cs-CZ" sz="2000" i="1" dirty="0" smtClean="0">
                <a:latin typeface="Trebuchet MS" pitchFamily="34" charset="0"/>
              </a:rPr>
              <a:t>(časové, jazykové, geografické omezení, podle druhu dokumentu, fulltext, výběr dílčí báze/katalogu atd</a:t>
            </a:r>
            <a:r>
              <a:rPr lang="cs-CZ" altLang="cs-CZ" sz="2000" dirty="0" smtClean="0">
                <a:latin typeface="Trebuchet MS" pitchFamily="34" charset="0"/>
              </a:rPr>
              <a:t>.)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při větším množství nalezených informací dotaz více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zpřesnit</a:t>
            </a:r>
            <a:r>
              <a:rPr lang="cs-CZ" altLang="cs-CZ" sz="2000" dirty="0" smtClean="0">
                <a:latin typeface="Trebuchet MS" pitchFamily="34" charset="0"/>
              </a:rPr>
              <a:t>, při nedostatku nalezených informací dotaz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zobecnit</a:t>
            </a:r>
          </a:p>
          <a:p>
            <a:pPr eaLnBrk="1" hangingPunct="1">
              <a:lnSpc>
                <a:spcPct val="80000"/>
              </a:lnSpc>
            </a:pPr>
            <a:endParaRPr lang="cs-CZ" altLang="cs-CZ" sz="800" dirty="0" smtClean="0"/>
          </a:p>
        </p:txBody>
      </p:sp>
    </p:spTree>
    <p:extLst>
      <p:ext uri="{BB962C8B-B14F-4D97-AF65-F5344CB8AC3E}">
        <p14:creationId xmlns:p14="http://schemas.microsoft.com/office/powerpoint/2010/main" val="3045253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">
  <a:themeElements>
    <a:clrScheme name="předloh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777777"/>
      </a:folHlink>
    </a:clrScheme>
    <a:fontScheme name="předloha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předloh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18464</TotalTime>
  <Words>1764</Words>
  <Application>Microsoft Office PowerPoint</Application>
  <PresentationFormat>Předvádění na obrazovce (4:3)</PresentationFormat>
  <Paragraphs>360</Paragraphs>
  <Slides>39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předloha</vt:lpstr>
      <vt:lpstr>Elektronické informační zdroje  pro Sdružená uměnovědná studia</vt:lpstr>
      <vt:lpstr>Téma práce</vt:lpstr>
      <vt:lpstr>Cesta ke kvalitním zdrojům</vt:lpstr>
      <vt:lpstr>Práce s tématem</vt:lpstr>
      <vt:lpstr>Klíčové pojmy</vt:lpstr>
      <vt:lpstr>Hledání výrazů</vt:lpstr>
      <vt:lpstr>Hledání výrazů</vt:lpstr>
      <vt:lpstr>Prezentace aplikace PowerPoint</vt:lpstr>
      <vt:lpstr>JAK hledat</vt:lpstr>
      <vt:lpstr>Operátory a zástupné znaky pro tvorbu rešeršního dotazu</vt:lpstr>
      <vt:lpstr>JAK hledat: rešeršní strategie</vt:lpstr>
      <vt:lpstr>JAK hledat: praktická ukázka</vt:lpstr>
      <vt:lpstr> Druhy EIZ z hlediska typů  </vt:lpstr>
      <vt:lpstr> Druhy EIZ z hlediska původnosti obsahu  </vt:lpstr>
      <vt:lpstr> Druhy EIZ z hlediska tematického a oborového </vt:lpstr>
      <vt:lpstr> Druhy EIZ z hlediska dostupnosti </vt:lpstr>
      <vt:lpstr> Licencované databáze z hlediska obsahu </vt:lpstr>
      <vt:lpstr> Licencované databáze z hlediska obsahu </vt:lpstr>
      <vt:lpstr>Prezentace aplikace PowerPoint</vt:lpstr>
      <vt:lpstr>Prezentace aplikace PowerPoint</vt:lpstr>
      <vt:lpstr>Prezentace aplikace PowerPoint</vt:lpstr>
      <vt:lpstr>Elektronické informační zdroje MU</vt:lpstr>
      <vt:lpstr>Služby portálu EIZ MU</vt:lpstr>
      <vt:lpstr>EBSCO Discovery Service</vt:lpstr>
      <vt:lpstr>Příklad č. 1</vt:lpstr>
      <vt:lpstr>Příklad č. 1 - řešení</vt:lpstr>
      <vt:lpstr>Multioborové databáze MU</vt:lpstr>
      <vt:lpstr>Databáze MU pro dějiny umění</vt:lpstr>
      <vt:lpstr>Databáze MU pro dějiny umění</vt:lpstr>
      <vt:lpstr>Databáze MU pro dějiny umění</vt:lpstr>
      <vt:lpstr>Databáze MU pro dějiny umění</vt:lpstr>
      <vt:lpstr>E-knihy pro MU </vt:lpstr>
      <vt:lpstr>Příklad č. 3</vt:lpstr>
      <vt:lpstr>Příklad č. 3 - řešení</vt:lpstr>
      <vt:lpstr>Prezentace aplikace PowerPoint</vt:lpstr>
      <vt:lpstr>Oborové brány, portály, rozcestníky</vt:lpstr>
      <vt:lpstr>Digitální knihovny</vt:lpstr>
      <vt:lpstr>Prezentace aplikace PowerPoint</vt:lpstr>
      <vt:lpstr>Prezentace aplikace PowerPoint</vt:lpstr>
    </vt:vector>
  </TitlesOfParts>
  <Company>ÚK FF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</dc:title>
  <dc:creator>Lucie Janoušková</dc:creator>
  <cp:lastModifiedBy>Tereza Schwarzová Matýsová</cp:lastModifiedBy>
  <cp:revision>693</cp:revision>
  <dcterms:created xsi:type="dcterms:W3CDTF">2004-11-18T14:39:30Z</dcterms:created>
  <dcterms:modified xsi:type="dcterms:W3CDTF">2015-11-20T10:10:11Z</dcterms:modified>
</cp:coreProperties>
</file>