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3" r:id="rId14"/>
    <p:sldId id="268" r:id="rId15"/>
    <p:sldId id="259" r:id="rId16"/>
    <p:sldId id="269" r:id="rId17"/>
    <p:sldId id="274" r:id="rId18"/>
  </p:sldIdLst>
  <p:sldSz cx="12192000" cy="6858000"/>
  <p:notesSz cx="6858000" cy="9144000"/>
  <p:custDataLst>
    <p:tags r:id="rId1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39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86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762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4280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127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08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65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028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40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91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964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54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6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59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27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08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22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2CAF3-A390-4F84-8507-F8B97CE2B2FF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182DD-5BED-4D6E-9FCA-F0ADE7D4C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9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dirty="0" smtClean="0"/>
              <a:t>Digitální </a:t>
            </a:r>
            <a:r>
              <a:rPr lang="cs-CZ" dirty="0"/>
              <a:t>svět, </a:t>
            </a:r>
            <a:r>
              <a:rPr lang="cs-CZ" dirty="0" err="1"/>
              <a:t>Gartner</a:t>
            </a:r>
            <a:r>
              <a:rPr lang="cs-CZ" dirty="0"/>
              <a:t> </a:t>
            </a:r>
            <a:r>
              <a:rPr lang="cs-CZ" dirty="0" err="1"/>
              <a:t>Hype</a:t>
            </a:r>
            <a:r>
              <a:rPr lang="cs-CZ" dirty="0"/>
              <a:t> </a:t>
            </a:r>
            <a:r>
              <a:rPr lang="cs-CZ" dirty="0" err="1" smtClean="0"/>
              <a:t>Cycle</a:t>
            </a:r>
            <a:r>
              <a:rPr lang="cs-CZ" dirty="0" smtClean="0"/>
              <a:t> a </a:t>
            </a:r>
            <a:r>
              <a:rPr lang="cs-CZ" dirty="0"/>
              <a:t>informační společnost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Digitální kompetence</a:t>
            </a:r>
          </a:p>
          <a:p>
            <a:r>
              <a:rPr lang="cs-CZ" dirty="0" smtClean="0"/>
              <a:t>Michal 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13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Demokracie </a:t>
            </a:r>
            <a:r>
              <a:rPr lang="cs-CZ" dirty="0"/>
              <a:t>a </a:t>
            </a:r>
            <a:r>
              <a:rPr lang="cs-CZ" dirty="0" err="1"/>
              <a:t>eCitizen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Možnost snadné publikace vlastních postojů.</a:t>
            </a:r>
          </a:p>
          <a:p>
            <a:r>
              <a:rPr lang="cs-CZ" dirty="0" smtClean="0"/>
              <a:t>Globální zájmy a témata.</a:t>
            </a:r>
          </a:p>
          <a:p>
            <a:r>
              <a:rPr lang="cs-CZ" dirty="0" smtClean="0"/>
              <a:t>Organizace demonstrací prostřednictvím sociálních sítí.</a:t>
            </a:r>
          </a:p>
          <a:p>
            <a:endParaRPr lang="cs-CZ" dirty="0"/>
          </a:p>
          <a:p>
            <a:r>
              <a:rPr lang="cs-CZ" dirty="0"/>
              <a:t>Možnosti </a:t>
            </a:r>
            <a:r>
              <a:rPr lang="cs-CZ" dirty="0" err="1" smtClean="0"/>
              <a:t>eCitizen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Dostupnost zdravotní dokumentace.</a:t>
            </a:r>
          </a:p>
          <a:p>
            <a:pPr lvl="1"/>
            <a:r>
              <a:rPr lang="cs-CZ" dirty="0" smtClean="0"/>
              <a:t>Možnost volit online.</a:t>
            </a:r>
          </a:p>
          <a:p>
            <a:pPr lvl="1"/>
            <a:r>
              <a:rPr lang="cs-CZ" dirty="0" smtClean="0"/>
              <a:t>Rozvoj referend.</a:t>
            </a:r>
          </a:p>
          <a:p>
            <a:pPr lvl="1"/>
            <a:r>
              <a:rPr lang="cs-CZ" dirty="0" smtClean="0"/>
              <a:t>Přístup do národních IS.</a:t>
            </a:r>
          </a:p>
          <a:p>
            <a:pPr lvl="1"/>
            <a:r>
              <a:rPr lang="cs-CZ" dirty="0" smtClean="0"/>
              <a:t>Snazší podnikání.</a:t>
            </a:r>
          </a:p>
          <a:p>
            <a:pPr lvl="1"/>
            <a:r>
              <a:rPr lang="cs-CZ" dirty="0" smtClean="0"/>
              <a:t>Rychlá a levná komunikace s úřady.</a:t>
            </a:r>
          </a:p>
        </p:txBody>
      </p:sp>
    </p:spTree>
    <p:extLst>
      <p:ext uri="{BB962C8B-B14F-4D97-AF65-F5344CB8AC3E}">
        <p14:creationId xmlns:p14="http://schemas.microsoft.com/office/powerpoint/2010/main" val="29668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Khan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endParaRPr lang="cs-CZ" dirty="0" smtClean="0"/>
          </a:p>
          <a:p>
            <a:pPr lvl="1"/>
            <a:r>
              <a:rPr lang="cs-CZ" dirty="0" smtClean="0"/>
              <a:t>TED</a:t>
            </a:r>
          </a:p>
          <a:p>
            <a:pPr lvl="1"/>
            <a:r>
              <a:rPr lang="cs-CZ" dirty="0" err="1" smtClean="0"/>
              <a:t>Coursera</a:t>
            </a:r>
            <a:endParaRPr lang="cs-CZ" dirty="0" smtClean="0"/>
          </a:p>
          <a:p>
            <a:pPr lvl="1"/>
            <a:r>
              <a:rPr lang="cs-CZ" dirty="0" smtClean="0"/>
              <a:t>Boj s nízkou gramotností</a:t>
            </a:r>
          </a:p>
          <a:p>
            <a:pPr lvl="1"/>
            <a:r>
              <a:rPr lang="cs-CZ" dirty="0" smtClean="0"/>
              <a:t>Globalizace vzdělání.</a:t>
            </a:r>
          </a:p>
          <a:p>
            <a:pPr lvl="1"/>
            <a:endParaRPr lang="cs-CZ" dirty="0"/>
          </a:p>
          <a:p>
            <a:r>
              <a:rPr lang="cs-CZ" dirty="0" smtClean="0"/>
              <a:t>Rozvoj neformálního a celoživotního vzdělávání (knihovny?).</a:t>
            </a:r>
          </a:p>
          <a:p>
            <a:r>
              <a:rPr lang="cs-CZ" dirty="0" smtClean="0"/>
              <a:t>Dynamické změny.</a:t>
            </a:r>
          </a:p>
          <a:p>
            <a:r>
              <a:rPr lang="cs-CZ" dirty="0" smtClean="0"/>
              <a:t>Individualizované vzdělávání, zpracování emocí.</a:t>
            </a:r>
          </a:p>
          <a:p>
            <a:r>
              <a:rPr lang="cs-CZ" dirty="0" smtClean="0"/>
              <a:t>Rozvoj nových oborů a interdisciplinarita.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2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svět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5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svět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Post-PC věk</a:t>
            </a:r>
          </a:p>
          <a:p>
            <a:r>
              <a:rPr lang="cs-CZ" dirty="0" smtClean="0"/>
              <a:t>Řada přidružených problémů:</a:t>
            </a:r>
          </a:p>
          <a:p>
            <a:pPr lvl="1"/>
            <a:r>
              <a:rPr lang="cs-CZ" dirty="0" smtClean="0"/>
              <a:t>Ochrana soukromí</a:t>
            </a:r>
          </a:p>
          <a:p>
            <a:pPr lvl="1"/>
            <a:r>
              <a:rPr lang="cs-CZ" dirty="0" smtClean="0"/>
              <a:t>Zpracování emocí</a:t>
            </a:r>
          </a:p>
          <a:p>
            <a:pPr lvl="1"/>
            <a:r>
              <a:rPr lang="cs-CZ" dirty="0" err="1" smtClean="0">
                <a:effectLst/>
              </a:rPr>
              <a:t>Wearables</a:t>
            </a:r>
            <a:endParaRPr lang="cs-CZ" dirty="0" smtClean="0">
              <a:effectLst/>
            </a:endParaRPr>
          </a:p>
          <a:p>
            <a:pPr lvl="1"/>
            <a:r>
              <a:rPr lang="cs-CZ" dirty="0" smtClean="0"/>
              <a:t>Sémantické technologie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26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25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83" y="609599"/>
            <a:ext cx="10320750" cy="5940000"/>
          </a:xfrm>
        </p:spPr>
      </p:pic>
    </p:spTree>
    <p:extLst>
      <p:ext uri="{BB962C8B-B14F-4D97-AF65-F5344CB8AC3E}">
        <p14:creationId xmlns:p14="http://schemas.microsoft.com/office/powerpoint/2010/main" val="106185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117" y="609600"/>
            <a:ext cx="8959295" cy="5940000"/>
          </a:xfrm>
        </p:spPr>
      </p:pic>
    </p:spTree>
    <p:extLst>
      <p:ext uri="{BB962C8B-B14F-4D97-AF65-F5344CB8AC3E}">
        <p14:creationId xmlns:p14="http://schemas.microsoft.com/office/powerpoint/2010/main" val="13189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7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počítače a sítě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1939 John </a:t>
            </a:r>
            <a:r>
              <a:rPr lang="cs-CZ" dirty="0" err="1"/>
              <a:t>Atansoff</a:t>
            </a:r>
            <a:r>
              <a:rPr lang="cs-CZ" dirty="0"/>
              <a:t> – 15 operací/s, elektronkový a binární.</a:t>
            </a:r>
          </a:p>
          <a:p>
            <a:r>
              <a:rPr lang="cs-CZ" dirty="0" smtClean="0"/>
              <a:t>1938, 1939, 1941 </a:t>
            </a:r>
            <a:r>
              <a:rPr lang="cs-CZ" dirty="0"/>
              <a:t>Konrad </a:t>
            </a:r>
            <a:r>
              <a:rPr lang="cs-CZ" dirty="0" err="1"/>
              <a:t>Zuse</a:t>
            </a:r>
            <a:r>
              <a:rPr lang="cs-CZ" dirty="0"/>
              <a:t> Z1-Z3</a:t>
            </a:r>
          </a:p>
          <a:p>
            <a:r>
              <a:rPr lang="cs-CZ" dirty="0"/>
              <a:t>1943-7 ENIAC</a:t>
            </a:r>
          </a:p>
          <a:p>
            <a:endParaRPr lang="cs-CZ" dirty="0"/>
          </a:p>
          <a:p>
            <a:r>
              <a:rPr lang="cs-CZ" dirty="0"/>
              <a:t>1965 paketová síť</a:t>
            </a:r>
          </a:p>
          <a:p>
            <a:pPr lvl="0"/>
            <a:r>
              <a:rPr lang="cs-CZ" dirty="0"/>
              <a:t>1969 V USA byla vytvořena experimentální síť ARPANET, která umožní vznik mezinárodní decentralizované sítě – internetu.</a:t>
            </a:r>
          </a:p>
          <a:p>
            <a:pPr lvl="0"/>
            <a:r>
              <a:rPr lang="cs-CZ" dirty="0"/>
              <a:t>1980 Bylo vydáno RFC 760, jež popisuje IPv4, a ve stejném roce zahájen experimentální provoz TCP/IP v síti ARPANET.</a:t>
            </a:r>
          </a:p>
          <a:p>
            <a:pPr lvl="0"/>
            <a:r>
              <a:rPr lang="cs-CZ" dirty="0"/>
              <a:t>1987 Poprvé se objevuje pojem „internet.“</a:t>
            </a:r>
          </a:p>
          <a:p>
            <a:pPr lvl="0"/>
            <a:r>
              <a:rPr lang="cs-CZ" dirty="0"/>
              <a:t>1990 Po dvou letech úvah a testů se objevuje první finální specifikace GSM, standardu, na kterém dnes pracuje většina mobilních telefonů.</a:t>
            </a:r>
          </a:p>
          <a:p>
            <a:pPr lvl="0"/>
            <a:r>
              <a:rPr lang="cs-CZ" dirty="0"/>
              <a:t>1991 První užití WWW a hypertextu, za kterým stojí projekty v </a:t>
            </a:r>
            <a:r>
              <a:rPr lang="cs-CZ" dirty="0" err="1"/>
              <a:t>CERNu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2010 Finsko se stalo první zemí, kde mají lidé podle zákona nárok na internet.</a:t>
            </a:r>
          </a:p>
          <a:p>
            <a:pPr lvl="0"/>
            <a:r>
              <a:rPr lang="cs-CZ" dirty="0"/>
              <a:t>2010 Více než 2 miliardy uživatelů internetu jej postupně definují jako univerzální komunikační kanál napříč celým světem.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1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1975 poprvé použit pojem informační společnost (Francie).</a:t>
            </a:r>
          </a:p>
          <a:p>
            <a:r>
              <a:rPr lang="cs-CZ" dirty="0"/>
              <a:t>1983 v Japonsku plán </a:t>
            </a:r>
            <a:r>
              <a:rPr lang="cs-CZ" dirty="0" err="1"/>
              <a:t>Teletopie</a:t>
            </a:r>
            <a:r>
              <a:rPr lang="cs-CZ" dirty="0"/>
              <a:t>.</a:t>
            </a:r>
          </a:p>
          <a:p>
            <a:r>
              <a:rPr lang="cs-CZ" dirty="0"/>
              <a:t>1988 v USA NTIA Telecom 2000.</a:t>
            </a:r>
          </a:p>
          <a:p>
            <a:r>
              <a:rPr lang="cs-CZ" dirty="0"/>
              <a:t>1994 Evropský akční plán.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1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mobilních zařízení.</a:t>
            </a:r>
          </a:p>
          <a:p>
            <a:r>
              <a:rPr lang="cs-CZ" dirty="0" smtClean="0"/>
              <a:t>Počítače postupně střídají tablety, telefony a SMART TV.</a:t>
            </a:r>
          </a:p>
          <a:p>
            <a:r>
              <a:rPr lang="cs-CZ" dirty="0" smtClean="0"/>
              <a:t>U operačního systému nejde o bezpečnost či výkon, ale o ekosystém v vzhled.</a:t>
            </a:r>
          </a:p>
          <a:p>
            <a:r>
              <a:rPr lang="cs-CZ" dirty="0" smtClean="0"/>
              <a:t>Nástup </a:t>
            </a:r>
            <a:r>
              <a:rPr lang="cs-CZ" dirty="0" err="1" smtClean="0"/>
              <a:t>Cloud</a:t>
            </a:r>
            <a:r>
              <a:rPr lang="cs-CZ" dirty="0" smtClean="0"/>
              <a:t> </a:t>
            </a:r>
            <a:r>
              <a:rPr lang="cs-CZ" dirty="0" err="1" smtClean="0"/>
              <a:t>Computingu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Rozvoj (nejen národních) informačních systémů -&gt; Estonsko.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4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Změny, kterých jsme svědky, je možné chápat ve čtyřech základních rovinách, které mají na ekonomiku bezprostřední dopad:</a:t>
            </a:r>
          </a:p>
          <a:p>
            <a:pPr lvl="1"/>
            <a:r>
              <a:rPr lang="cs-CZ" dirty="0"/>
              <a:t>ve struktuře ekonomiky a ekonomických subjektů,</a:t>
            </a:r>
          </a:p>
          <a:p>
            <a:pPr lvl="1"/>
            <a:r>
              <a:rPr lang="cs-CZ" dirty="0"/>
              <a:t>v povaze práce a její praktické náplni,</a:t>
            </a:r>
          </a:p>
          <a:p>
            <a:pPr lvl="1"/>
            <a:r>
              <a:rPr lang="cs-CZ" dirty="0"/>
              <a:t>v nových pracovních místech a struktuře trhu práce vůbec,</a:t>
            </a:r>
          </a:p>
          <a:p>
            <a:pPr lvl="1"/>
            <a:r>
              <a:rPr lang="cs-CZ" dirty="0"/>
              <a:t>ve zcela nových (či pozměněných) potřebách v systému formálního i neformálního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2923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1628800"/>
            <a:ext cx="8114018" cy="3312368"/>
          </a:xfrm>
          <a:prstGeom prst="rect">
            <a:avLst/>
          </a:prstGeom>
          <a:noFill/>
          <a:ln>
            <a:noFill/>
          </a:ln>
          <a:effectLst>
            <a:glow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14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Ekonomické cykly </a:t>
            </a:r>
            <a:r>
              <a:rPr lang="cs-CZ" dirty="0" smtClean="0"/>
              <a:t>(Joseph </a:t>
            </a:r>
            <a:r>
              <a:rPr lang="cs-CZ" dirty="0"/>
              <a:t>Alois </a:t>
            </a:r>
            <a:r>
              <a:rPr lang="cs-CZ" dirty="0" err="1" smtClean="0"/>
              <a:t>Schumpeter</a:t>
            </a:r>
            <a:r>
              <a:rPr lang="cs-CZ" dirty="0" smtClean="0"/>
              <a:t>), lze </a:t>
            </a:r>
            <a:r>
              <a:rPr lang="cs-CZ" dirty="0"/>
              <a:t>chápat ve dvou </a:t>
            </a:r>
            <a:r>
              <a:rPr lang="cs-CZ" dirty="0" smtClean="0"/>
              <a:t>rovinách:</a:t>
            </a:r>
          </a:p>
          <a:p>
            <a:r>
              <a:rPr lang="cs-CZ" b="1" dirty="0" smtClean="0"/>
              <a:t>Makroekonomicky</a:t>
            </a:r>
            <a:r>
              <a:rPr lang="cs-CZ" dirty="0"/>
              <a:t>, kdy můžeme hovořit o období uhlí a páry, železnic a elektřiny s tím, že dnes bychom k nim mohli přiřadit také éru mikroprocesorů a dnes snad informační stádium vývoje ekonomiky. Je zřejmé, že dochází k jejich zkracování, což jen ukazuje, jak rychlý je vědecký a technický </a:t>
            </a:r>
            <a:r>
              <a:rPr lang="cs-CZ" dirty="0" smtClean="0"/>
              <a:t>vývoj.</a:t>
            </a:r>
          </a:p>
          <a:p>
            <a:r>
              <a:rPr lang="cs-CZ" dirty="0" smtClean="0"/>
              <a:t>Druhou </a:t>
            </a:r>
            <a:r>
              <a:rPr lang="cs-CZ" dirty="0"/>
              <a:t>možnou rovinou je chápání cyklů na úrovni </a:t>
            </a:r>
            <a:r>
              <a:rPr lang="cs-CZ" b="1" dirty="0"/>
              <a:t>mikroekonomie</a:t>
            </a:r>
            <a:r>
              <a:rPr lang="cs-CZ" dirty="0"/>
              <a:t>, kde dochází nejen k jejich zrychlování, ale také překrývání.</a:t>
            </a:r>
          </a:p>
        </p:txBody>
      </p:sp>
    </p:spTree>
    <p:extLst>
      <p:ext uri="{BB962C8B-B14F-4D97-AF65-F5344CB8AC3E}">
        <p14:creationId xmlns:p14="http://schemas.microsoft.com/office/powerpoint/2010/main" val="41136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Znalostní a informační management.</a:t>
            </a:r>
          </a:p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Změna struktury firem a organizací na </a:t>
            </a:r>
            <a:r>
              <a:rPr lang="cs-CZ" dirty="0" err="1"/>
              <a:t>adhorkratické</a:t>
            </a:r>
            <a:r>
              <a:rPr lang="cs-CZ" dirty="0"/>
              <a:t> dynamické </a:t>
            </a:r>
            <a:r>
              <a:rPr lang="cs-CZ" dirty="0" smtClean="0"/>
              <a:t>struktury.</a:t>
            </a:r>
          </a:p>
          <a:p>
            <a:r>
              <a:rPr lang="cs-CZ" dirty="0" smtClean="0"/>
              <a:t>Možnost nadnárodních týmů,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, organizace na dálku.</a:t>
            </a:r>
          </a:p>
          <a:p>
            <a:r>
              <a:rPr lang="cs-CZ" dirty="0" smtClean="0"/>
              <a:t>Problémy s kulturním paradigmatem.</a:t>
            </a:r>
          </a:p>
          <a:p>
            <a:r>
              <a:rPr lang="cs-CZ" dirty="0" smtClean="0"/>
              <a:t>Mění se firemní kultura a identita.</a:t>
            </a:r>
          </a:p>
          <a:p>
            <a:r>
              <a:rPr lang="cs-CZ" dirty="0" smtClean="0"/>
              <a:t>Možnosti analýzy sociálních sítí na pracovišti.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Nárůst počtu publikací a publikujících (druhá renesance).</a:t>
            </a:r>
          </a:p>
          <a:p>
            <a:r>
              <a:rPr lang="cs-CZ" dirty="0" smtClean="0"/>
              <a:t>Lidová tvořivost ala Fler.cz</a:t>
            </a:r>
          </a:p>
          <a:p>
            <a:r>
              <a:rPr lang="cs-CZ" dirty="0" smtClean="0"/>
              <a:t>Sociální sítě pro umělce, možnost globální tvorby, inspirace a interakce. Od dvora </a:t>
            </a:r>
            <a:r>
              <a:rPr lang="cs-CZ" dirty="0"/>
              <a:t>Rudolfa II. v </a:t>
            </a:r>
            <a:r>
              <a:rPr lang="cs-CZ" dirty="0" smtClean="0"/>
              <a:t>Praze k </a:t>
            </a:r>
            <a:r>
              <a:rPr lang="cs-CZ" dirty="0" err="1" smtClean="0"/>
              <a:t>DeivantArt</a:t>
            </a:r>
            <a:r>
              <a:rPr lang="cs-CZ" dirty="0" smtClean="0"/>
              <a:t>.</a:t>
            </a:r>
          </a:p>
          <a:p>
            <a:r>
              <a:rPr lang="cs-CZ" dirty="0" smtClean="0"/>
              <a:t>Umění může zasáhnout více lidí.</a:t>
            </a:r>
          </a:p>
          <a:p>
            <a:r>
              <a:rPr lang="cs-CZ" dirty="0" smtClean="0"/>
              <a:t>Servery pro fotografy, pisálky, kameramany,…</a:t>
            </a:r>
          </a:p>
          <a:p>
            <a:r>
              <a:rPr lang="cs-CZ" dirty="0" smtClean="0"/>
              <a:t>Umělcem se může stát každý =&gt; postmoderní kultura.</a:t>
            </a:r>
          </a:p>
          <a:p>
            <a:r>
              <a:rPr lang="cs-CZ" dirty="0" smtClean="0"/>
              <a:t>Design a umění v průmyslu, hrách, GUI, HCI,…</a:t>
            </a:r>
          </a:p>
          <a:p>
            <a:r>
              <a:rPr lang="cs-CZ" dirty="0" smtClean="0"/>
              <a:t>Nové formy umění – </a:t>
            </a:r>
            <a:r>
              <a:rPr lang="cs-CZ" dirty="0" err="1" smtClean="0"/>
              <a:t>esingles</a:t>
            </a:r>
            <a:r>
              <a:rPr lang="cs-CZ" dirty="0" smtClean="0"/>
              <a:t>, digitální </a:t>
            </a:r>
            <a:r>
              <a:rPr lang="cs-CZ" dirty="0" err="1" smtClean="0"/>
              <a:t>storytelling</a:t>
            </a:r>
            <a:r>
              <a:rPr lang="cs-CZ" dirty="0" smtClean="0"/>
              <a:t>,…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98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19c5832dd70bb874c6f5320969e7846e40839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136</TotalTime>
  <Words>568</Words>
  <Application>Microsoft Office PowerPoint</Application>
  <PresentationFormat>Širokoúhlá obrazovka</PresentationFormat>
  <Paragraphs>90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Tw Cen MT</vt:lpstr>
      <vt:lpstr>Obvod</vt:lpstr>
      <vt:lpstr> Digitální svět, Gartner Hype Cycle a informační společnost</vt:lpstr>
      <vt:lpstr>První počítače a sítě</vt:lpstr>
      <vt:lpstr>Informační společnost</vt:lpstr>
      <vt:lpstr>Technologie</vt:lpstr>
      <vt:lpstr>Ekonomika</vt:lpstr>
      <vt:lpstr>Ekonomika</vt:lpstr>
      <vt:lpstr>Ekonomika</vt:lpstr>
      <vt:lpstr>Management</vt:lpstr>
      <vt:lpstr>Kultura</vt:lpstr>
      <vt:lpstr>Demokracie a eCitizen</vt:lpstr>
      <vt:lpstr>Vzdělání</vt:lpstr>
      <vt:lpstr>Digitální svět</vt:lpstr>
      <vt:lpstr>Digitální svět</vt:lpstr>
      <vt:lpstr>Gartner</vt:lpstr>
      <vt:lpstr>Prezentace aplikace PowerPoint</vt:lpstr>
      <vt:lpstr>Prezentace aplikace PowerPoint</vt:lpstr>
      <vt:lpstr>Děkuji za pozornost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svět, Gartner Hype Cycle a informační společnost</dc:title>
  <dc:creator>Michal Černý</dc:creator>
  <cp:lastModifiedBy>Michal Černý</cp:lastModifiedBy>
  <cp:revision>6</cp:revision>
  <dcterms:created xsi:type="dcterms:W3CDTF">2014-09-16T08:04:52Z</dcterms:created>
  <dcterms:modified xsi:type="dcterms:W3CDTF">2015-09-25T09:07:20Z</dcterms:modified>
</cp:coreProperties>
</file>