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slides/slide99.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27.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Layouts/slideLayout97.xml" ContentType="application/vnd.openxmlformats-officedocument.presentationml.slideLayout+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Default Extension="wdp" ContentType="image/vnd.ms-photo"/>
  <Override PartName="/ppt/slideMasters/slideMaster9.xml" ContentType="application/vnd.openxmlformats-officedocument.presentationml.slideMaster+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Layouts/slideLayout99.xml" ContentType="application/vnd.openxmlformats-officedocument.presentationml.slideLayout+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notesSlides/notesSlide4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109.xml" ContentType="application/vnd.openxmlformats-officedocument.presentationml.slide+xml"/>
  <Override PartName="/ppt/theme/theme8.xml" ContentType="application/vnd.openxmlformats-officedocument.theme+xml"/>
  <Override PartName="/ppt/slides/slide97.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slides/slide117.xml" ContentType="application/vnd.openxmlformats-officedocument.presentationml.slide+xml"/>
  <Override PartName="/ppt/slides/slide128.xml" ContentType="application/vnd.openxmlformats-officedocument.presentationml.slide+xml"/>
  <Override PartName="/ppt/theme/theme13.xml" ContentType="application/vnd.openxmlformats-officedocument.them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quickStyle6.xml" ContentType="application/vnd.openxmlformats-officedocument.drawingml.diagramStyle+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666" r:id="rId2"/>
    <p:sldMasterId id="2147483765" r:id="rId3"/>
    <p:sldMasterId id="2147483796" r:id="rId4"/>
    <p:sldMasterId id="2147483799" r:id="rId5"/>
    <p:sldMasterId id="2147483812" r:id="rId6"/>
    <p:sldMasterId id="2147483827" r:id="rId7"/>
    <p:sldMasterId id="2147483841" r:id="rId8"/>
    <p:sldMasterId id="2147483855" r:id="rId9"/>
    <p:sldMasterId id="2147483869" r:id="rId10"/>
    <p:sldMasterId id="2147483871" r:id="rId11"/>
  </p:sldMasterIdLst>
  <p:notesMasterIdLst>
    <p:notesMasterId r:id="rId145"/>
  </p:notesMasterIdLst>
  <p:handoutMasterIdLst>
    <p:handoutMasterId r:id="rId146"/>
  </p:handoutMasterIdLst>
  <p:sldIdLst>
    <p:sldId id="281" r:id="rId12"/>
    <p:sldId id="498" r:id="rId13"/>
    <p:sldId id="546" r:id="rId14"/>
    <p:sldId id="547" r:id="rId15"/>
    <p:sldId id="499" r:id="rId16"/>
    <p:sldId id="502" r:id="rId17"/>
    <p:sldId id="367" r:id="rId18"/>
    <p:sldId id="372" r:id="rId19"/>
    <p:sldId id="373" r:id="rId20"/>
    <p:sldId id="282" r:id="rId21"/>
    <p:sldId id="537" r:id="rId22"/>
    <p:sldId id="512" r:id="rId23"/>
    <p:sldId id="513" r:id="rId24"/>
    <p:sldId id="514" r:id="rId25"/>
    <p:sldId id="517" r:id="rId26"/>
    <p:sldId id="516" r:id="rId27"/>
    <p:sldId id="536" r:id="rId28"/>
    <p:sldId id="354" r:id="rId29"/>
    <p:sldId id="519" r:id="rId30"/>
    <p:sldId id="520" r:id="rId31"/>
    <p:sldId id="503" r:id="rId32"/>
    <p:sldId id="489" r:id="rId33"/>
    <p:sldId id="497" r:id="rId34"/>
    <p:sldId id="504" r:id="rId35"/>
    <p:sldId id="460" r:id="rId36"/>
    <p:sldId id="461" r:id="rId37"/>
    <p:sldId id="462" r:id="rId38"/>
    <p:sldId id="463" r:id="rId39"/>
    <p:sldId id="470" r:id="rId40"/>
    <p:sldId id="471" r:id="rId41"/>
    <p:sldId id="464" r:id="rId42"/>
    <p:sldId id="465" r:id="rId43"/>
    <p:sldId id="466" r:id="rId44"/>
    <p:sldId id="467" r:id="rId45"/>
    <p:sldId id="468" r:id="rId46"/>
    <p:sldId id="469" r:id="rId47"/>
    <p:sldId id="476" r:id="rId48"/>
    <p:sldId id="477" r:id="rId49"/>
    <p:sldId id="478" r:id="rId50"/>
    <p:sldId id="533" r:id="rId51"/>
    <p:sldId id="362" r:id="rId52"/>
    <p:sldId id="363" r:id="rId53"/>
    <p:sldId id="364" r:id="rId54"/>
    <p:sldId id="365" r:id="rId55"/>
    <p:sldId id="532" r:id="rId56"/>
    <p:sldId id="439" r:id="rId57"/>
    <p:sldId id="440" r:id="rId58"/>
    <p:sldId id="544" r:id="rId59"/>
    <p:sldId id="441" r:id="rId60"/>
    <p:sldId id="442" r:id="rId61"/>
    <p:sldId id="443" r:id="rId62"/>
    <p:sldId id="528" r:id="rId63"/>
    <p:sldId id="539" r:id="rId64"/>
    <p:sldId id="455" r:id="rId65"/>
    <p:sldId id="531" r:id="rId66"/>
    <p:sldId id="394" r:id="rId67"/>
    <p:sldId id="395" r:id="rId68"/>
    <p:sldId id="396" r:id="rId69"/>
    <p:sldId id="397" r:id="rId70"/>
    <p:sldId id="398" r:id="rId71"/>
    <p:sldId id="399" r:id="rId72"/>
    <p:sldId id="400" r:id="rId73"/>
    <p:sldId id="401" r:id="rId74"/>
    <p:sldId id="402" r:id="rId75"/>
    <p:sldId id="403" r:id="rId76"/>
    <p:sldId id="404" r:id="rId77"/>
    <p:sldId id="405" r:id="rId78"/>
    <p:sldId id="406" r:id="rId79"/>
    <p:sldId id="407" r:id="rId80"/>
    <p:sldId id="408" r:id="rId81"/>
    <p:sldId id="409" r:id="rId82"/>
    <p:sldId id="410" r:id="rId83"/>
    <p:sldId id="411" r:id="rId84"/>
    <p:sldId id="412" r:id="rId85"/>
    <p:sldId id="413" r:id="rId86"/>
    <p:sldId id="414" r:id="rId87"/>
    <p:sldId id="415" r:id="rId88"/>
    <p:sldId id="535" r:id="rId89"/>
    <p:sldId id="419" r:id="rId90"/>
    <p:sldId id="420" r:id="rId91"/>
    <p:sldId id="421" r:id="rId92"/>
    <p:sldId id="422" r:id="rId93"/>
    <p:sldId id="423" r:id="rId94"/>
    <p:sldId id="424" r:id="rId95"/>
    <p:sldId id="425" r:id="rId96"/>
    <p:sldId id="426" r:id="rId97"/>
    <p:sldId id="427" r:id="rId98"/>
    <p:sldId id="428" r:id="rId99"/>
    <p:sldId id="429" r:id="rId100"/>
    <p:sldId id="430" r:id="rId101"/>
    <p:sldId id="431" r:id="rId102"/>
    <p:sldId id="432" r:id="rId103"/>
    <p:sldId id="433" r:id="rId104"/>
    <p:sldId id="378" r:id="rId105"/>
    <p:sldId id="379" r:id="rId106"/>
    <p:sldId id="554" r:id="rId107"/>
    <p:sldId id="380" r:id="rId108"/>
    <p:sldId id="381" r:id="rId109"/>
    <p:sldId id="374" r:id="rId110"/>
    <p:sldId id="382" r:id="rId111"/>
    <p:sldId id="383" r:id="rId112"/>
    <p:sldId id="387" r:id="rId113"/>
    <p:sldId id="388" r:id="rId114"/>
    <p:sldId id="389" r:id="rId115"/>
    <p:sldId id="390" r:id="rId116"/>
    <p:sldId id="391" r:id="rId117"/>
    <p:sldId id="392" r:id="rId118"/>
    <p:sldId id="540" r:id="rId119"/>
    <p:sldId id="368" r:id="rId120"/>
    <p:sldId id="541" r:id="rId121"/>
    <p:sldId id="542" r:id="rId122"/>
    <p:sldId id="549" r:id="rId123"/>
    <p:sldId id="294" r:id="rId124"/>
    <p:sldId id="548" r:id="rId125"/>
    <p:sldId id="283" r:id="rId126"/>
    <p:sldId id="505" r:id="rId127"/>
    <p:sldId id="507" r:id="rId128"/>
    <p:sldId id="480" r:id="rId129"/>
    <p:sldId id="481" r:id="rId130"/>
    <p:sldId id="482" r:id="rId131"/>
    <p:sldId id="483" r:id="rId132"/>
    <p:sldId id="484" r:id="rId133"/>
    <p:sldId id="485" r:id="rId134"/>
    <p:sldId id="453" r:id="rId135"/>
    <p:sldId id="490" r:id="rId136"/>
    <p:sldId id="491" r:id="rId137"/>
    <p:sldId id="492" r:id="rId138"/>
    <p:sldId id="493" r:id="rId139"/>
    <p:sldId id="553" r:id="rId140"/>
    <p:sldId id="545" r:id="rId141"/>
    <p:sldId id="550" r:id="rId142"/>
    <p:sldId id="551" r:id="rId143"/>
    <p:sldId id="552" r:id="rId1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orient="horz" pos="686" userDrawn="1">
          <p15:clr>
            <a:srgbClr val="A4A3A4"/>
          </p15:clr>
        </p15:guide>
        <p15:guide id="3" orient="horz" pos="4088" userDrawn="1">
          <p15:clr>
            <a:srgbClr val="A4A3A4"/>
          </p15:clr>
        </p15:guide>
        <p15:guide id="4" orient="horz" pos="893">
          <p15:clr>
            <a:srgbClr val="A4A3A4"/>
          </p15:clr>
        </p15:guide>
        <p15:guide id="5" orient="horz" pos="3838" userDrawn="1">
          <p15:clr>
            <a:srgbClr val="A4A3A4"/>
          </p15:clr>
        </p15:guide>
        <p15:guide id="6" pos="2881">
          <p15:clr>
            <a:srgbClr val="A4A3A4"/>
          </p15:clr>
        </p15:guide>
        <p15:guide id="7" pos="272" userDrawn="1">
          <p15:clr>
            <a:srgbClr val="A4A3A4"/>
          </p15:clr>
        </p15:guide>
        <p15:guide id="8" pos="5489">
          <p15:clr>
            <a:srgbClr val="A4A3A4"/>
          </p15:clr>
        </p15:guide>
        <p15:guide id="9" pos="2948" userDrawn="1">
          <p15:clr>
            <a:srgbClr val="A4A3A4"/>
          </p15:clr>
        </p15:guide>
        <p15:guide id="10" pos="2823">
          <p15:clr>
            <a:srgbClr val="A4A3A4"/>
          </p15:clr>
        </p15:guide>
        <p15:guide id="11" pos="143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8080"/>
    <a:srgbClr val="646464"/>
    <a:srgbClr val="FFD2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00" autoAdjust="0"/>
    <p:restoredTop sz="86357" autoAdjust="0"/>
  </p:normalViewPr>
  <p:slideViewPr>
    <p:cSldViewPr snapToGrid="0" snapToObjects="1" showGuides="1">
      <p:cViewPr varScale="1">
        <p:scale>
          <a:sx n="63" d="100"/>
          <a:sy n="63" d="100"/>
        </p:scale>
        <p:origin x="-1326" y="-96"/>
      </p:cViewPr>
      <p:guideLst>
        <p:guide orient="horz" pos="2137"/>
        <p:guide orient="horz" pos="686"/>
        <p:guide orient="horz" pos="4088"/>
        <p:guide orient="horz" pos="893"/>
        <p:guide orient="horz" pos="3838"/>
        <p:guide pos="2881"/>
        <p:guide pos="272"/>
        <p:guide pos="5489"/>
        <p:guide pos="2948"/>
        <p:guide pos="2823"/>
        <p:guide pos="1438"/>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snapToObjects="1" showGuides="1">
      <p:cViewPr varScale="1">
        <p:scale>
          <a:sx n="85" d="100"/>
          <a:sy n="85" d="100"/>
        </p:scale>
        <p:origin x="-2976"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38" Type="http://schemas.openxmlformats.org/officeDocument/2006/relationships/slide" Target="slides/slide127.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slide" Target="slides/slide117.xml"/><Relationship Id="rId144" Type="http://schemas.openxmlformats.org/officeDocument/2006/relationships/slide" Target="slides/slide133.xml"/><Relationship Id="rId149"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134" Type="http://schemas.openxmlformats.org/officeDocument/2006/relationships/slide" Target="slides/slide123.xml"/><Relationship Id="rId139" Type="http://schemas.openxmlformats.org/officeDocument/2006/relationships/slide" Target="slides/slide128.xml"/><Relationship Id="rId80" Type="http://schemas.openxmlformats.org/officeDocument/2006/relationships/slide" Target="slides/slide69.xml"/><Relationship Id="rId85" Type="http://schemas.openxmlformats.org/officeDocument/2006/relationships/slide" Target="slides/slide74.xml"/><Relationship Id="rId15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slide" Target="slides/slide105.xml"/><Relationship Id="rId124" Type="http://schemas.openxmlformats.org/officeDocument/2006/relationships/slide" Target="slides/slide113.xml"/><Relationship Id="rId129" Type="http://schemas.openxmlformats.org/officeDocument/2006/relationships/slide" Target="slides/slide118.xml"/><Relationship Id="rId137" Type="http://schemas.openxmlformats.org/officeDocument/2006/relationships/slide" Target="slides/slide12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32" Type="http://schemas.openxmlformats.org/officeDocument/2006/relationships/slide" Target="slides/slide121.xml"/><Relationship Id="rId140" Type="http://schemas.openxmlformats.org/officeDocument/2006/relationships/slide" Target="slides/slide12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slide" Target="slides/slide103.xml"/><Relationship Id="rId119" Type="http://schemas.openxmlformats.org/officeDocument/2006/relationships/slide" Target="slides/slide108.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30" Type="http://schemas.openxmlformats.org/officeDocument/2006/relationships/slide" Target="slides/slide119.xml"/><Relationship Id="rId135" Type="http://schemas.openxmlformats.org/officeDocument/2006/relationships/slide" Target="slides/slide124.xml"/><Relationship Id="rId143" Type="http://schemas.openxmlformats.org/officeDocument/2006/relationships/slide" Target="slides/slide132.xml"/><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slide" Target="slides/slide130.xml"/><Relationship Id="rId14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slide" Target="slides/slide125.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s>
</file>

<file path=ppt/charts/_rels/chart1.xml.rels><?xml version="1.0" encoding="UTF-8" standalone="yes"?>
<Relationships xmlns="http://schemas.openxmlformats.org/package/2006/relationships"><Relationship Id="rId2" Type="http://schemas.openxmlformats.org/officeDocument/2006/relationships/package" Target="../embeddings/List_aplikace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List_aplikace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List_aplikace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List_aplikace_Microsoft_Office_Excel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cs-CZ"/>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39792659013645"/>
          <c:y val="6.126049999347731E-2"/>
          <c:w val="0.62582633333768234"/>
          <c:h val="0.93873950000652273"/>
        </c:manualLayout>
      </c:layout>
      <c:doughnutChart>
        <c:varyColors val="1"/>
        <c:ser>
          <c:idx val="0"/>
          <c:order val="0"/>
          <c:tx>
            <c:strRef>
              <c:f>Sheet1!$B$1</c:f>
              <c:strCache>
                <c:ptCount val="1"/>
                <c:pt idx="0">
                  <c:v>Sales</c:v>
                </c:pt>
              </c:strCache>
            </c:strRef>
          </c:tx>
          <c:spPr>
            <a:solidFill>
              <a:schemeClr val="bg1">
                <a:lumMod val="85000"/>
              </a:schemeClr>
            </a:solidFill>
          </c:spPr>
          <c:dPt>
            <c:idx val="0"/>
            <c:spPr>
              <a:solidFill>
                <a:schemeClr val="tx2">
                  <a:lumMod val="75000"/>
                </a:schemeClr>
              </a:solidFill>
            </c:spPr>
          </c:dPt>
          <c:dPt>
            <c:idx val="1"/>
          </c:dPt>
          <c:cat>
            <c:strRef>
              <c:f>Sheet1!$A$2:$A$3</c:f>
              <c:strCache>
                <c:ptCount val="2"/>
                <c:pt idx="0">
                  <c:v>1st Qtr</c:v>
                </c:pt>
                <c:pt idx="1">
                  <c:v>2nd Qtr</c:v>
                </c:pt>
              </c:strCache>
            </c:strRef>
          </c:cat>
          <c:val>
            <c:numRef>
              <c:f>Sheet1!$B$2:$B$3</c:f>
              <c:numCache>
                <c:formatCode>0%</c:formatCode>
                <c:ptCount val="2"/>
                <c:pt idx="0">
                  <c:v>0.85000000000000009</c:v>
                </c:pt>
                <c:pt idx="1">
                  <c:v>0.25</c:v>
                </c:pt>
              </c:numCache>
            </c:numRef>
          </c:val>
        </c:ser>
        <c:dLbls/>
        <c:firstSliceAng val="0"/>
        <c:holeSize val="75"/>
      </c:doughnutChart>
    </c:plotArea>
    <c:plotVisOnly val="1"/>
    <c:dispBlanksAs val="zero"/>
  </c:chart>
  <c:txPr>
    <a:bodyPr/>
    <a:lstStyle/>
    <a:p>
      <a:pPr>
        <a:defRPr sz="1800"/>
      </a:pPr>
      <a:endParaRPr lang="cs-CZ"/>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cs-CZ"/>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39792659013645"/>
          <c:y val="6.1260499993477303E-2"/>
          <c:w val="0.62582633333768234"/>
          <c:h val="0.93873950000652273"/>
        </c:manualLayout>
      </c:layout>
      <c:doughnutChart>
        <c:varyColors val="1"/>
        <c:ser>
          <c:idx val="0"/>
          <c:order val="0"/>
          <c:tx>
            <c:strRef>
              <c:f>Sheet1!$B$1</c:f>
              <c:strCache>
                <c:ptCount val="1"/>
                <c:pt idx="0">
                  <c:v>Sales</c:v>
                </c:pt>
              </c:strCache>
            </c:strRef>
          </c:tx>
          <c:spPr>
            <a:solidFill>
              <a:schemeClr val="bg1">
                <a:lumMod val="85000"/>
              </a:schemeClr>
            </a:solidFill>
          </c:spPr>
          <c:dPt>
            <c:idx val="0"/>
            <c:spPr>
              <a:solidFill>
                <a:schemeClr val="tx2">
                  <a:lumMod val="75000"/>
                </a:schemeClr>
              </a:solidFill>
            </c:spPr>
          </c:dPt>
          <c:dPt>
            <c:idx val="1"/>
            <c:spPr>
              <a:solidFill>
                <a:schemeClr val="bg1">
                  <a:lumMod val="95000"/>
                </a:schemeClr>
              </a:solidFill>
            </c:spPr>
          </c:dPt>
          <c:cat>
            <c:strRef>
              <c:f>Sheet1!$A$2:$A$3</c:f>
              <c:strCache>
                <c:ptCount val="2"/>
                <c:pt idx="0">
                  <c:v>1st Qtr</c:v>
                </c:pt>
                <c:pt idx="1">
                  <c:v>2nd Qtr</c:v>
                </c:pt>
              </c:strCache>
            </c:strRef>
          </c:cat>
          <c:val>
            <c:numRef>
              <c:f>Sheet1!$B$2:$B$3</c:f>
              <c:numCache>
                <c:formatCode>0%</c:formatCode>
                <c:ptCount val="2"/>
                <c:pt idx="0">
                  <c:v>0.85000000000000009</c:v>
                </c:pt>
                <c:pt idx="1">
                  <c:v>0.25</c:v>
                </c:pt>
              </c:numCache>
            </c:numRef>
          </c:val>
        </c:ser>
        <c:dLbls/>
        <c:firstSliceAng val="120"/>
        <c:holeSize val="70"/>
      </c:doughnutChart>
    </c:plotArea>
    <c:plotVisOnly val="1"/>
    <c:dispBlanksAs val="zero"/>
  </c:chart>
  <c:txPr>
    <a:bodyPr/>
    <a:lstStyle/>
    <a:p>
      <a:pPr>
        <a:defRPr sz="1800"/>
      </a:pPr>
      <a:endParaRPr lang="cs-CZ"/>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cs-CZ"/>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39792659013645"/>
          <c:y val="6.1260499993477303E-2"/>
          <c:w val="0.62582633333768234"/>
          <c:h val="0.93873950000652273"/>
        </c:manualLayout>
      </c:layout>
      <c:doughnutChart>
        <c:varyColors val="1"/>
        <c:ser>
          <c:idx val="0"/>
          <c:order val="0"/>
          <c:tx>
            <c:strRef>
              <c:f>Sheet1!$B$1</c:f>
              <c:strCache>
                <c:ptCount val="1"/>
                <c:pt idx="0">
                  <c:v>Sales</c:v>
                </c:pt>
              </c:strCache>
            </c:strRef>
          </c:tx>
          <c:spPr>
            <a:solidFill>
              <a:schemeClr val="bg1">
                <a:lumMod val="85000"/>
              </a:schemeClr>
            </a:solidFill>
          </c:spPr>
          <c:dPt>
            <c:idx val="0"/>
            <c:spPr>
              <a:solidFill>
                <a:schemeClr val="bg1">
                  <a:lumMod val="65000"/>
                </a:schemeClr>
              </a:solidFill>
            </c:spPr>
          </c:dPt>
          <c:dPt>
            <c:idx val="1"/>
            <c:spPr>
              <a:solidFill>
                <a:schemeClr val="bg1">
                  <a:lumMod val="95000"/>
                </a:schemeClr>
              </a:solidFill>
            </c:spPr>
          </c:dPt>
          <c:cat>
            <c:strRef>
              <c:f>Sheet1!$A$2:$A$3</c:f>
              <c:strCache>
                <c:ptCount val="2"/>
                <c:pt idx="0">
                  <c:v>1st Qtr</c:v>
                </c:pt>
                <c:pt idx="1">
                  <c:v>2nd Qtr</c:v>
                </c:pt>
              </c:strCache>
            </c:strRef>
          </c:cat>
          <c:val>
            <c:numRef>
              <c:f>Sheet1!$B$2:$B$3</c:f>
              <c:numCache>
                <c:formatCode>0%</c:formatCode>
                <c:ptCount val="2"/>
                <c:pt idx="0">
                  <c:v>0.60000000000000009</c:v>
                </c:pt>
                <c:pt idx="1">
                  <c:v>0.4</c:v>
                </c:pt>
              </c:numCache>
            </c:numRef>
          </c:val>
        </c:ser>
        <c:dLbls/>
        <c:firstSliceAng val="120"/>
        <c:holeSize val="60"/>
      </c:doughnutChart>
    </c:plotArea>
    <c:plotVisOnly val="1"/>
    <c:dispBlanksAs val="zero"/>
  </c:chart>
  <c:txPr>
    <a:bodyPr/>
    <a:lstStyle/>
    <a:p>
      <a:pPr>
        <a:defRPr sz="1800"/>
      </a:pPr>
      <a:endParaRPr lang="cs-CZ"/>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cs-CZ"/>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39792659013645"/>
          <c:y val="6.1260499993477303E-2"/>
          <c:w val="0.62582633333768234"/>
          <c:h val="0.93873950000652273"/>
        </c:manualLayout>
      </c:layout>
      <c:doughnutChart>
        <c:varyColors val="1"/>
        <c:ser>
          <c:idx val="0"/>
          <c:order val="0"/>
          <c:tx>
            <c:strRef>
              <c:f>Sheet1!$B$1</c:f>
              <c:strCache>
                <c:ptCount val="1"/>
                <c:pt idx="0">
                  <c:v>Sales</c:v>
                </c:pt>
              </c:strCache>
            </c:strRef>
          </c:tx>
          <c:spPr>
            <a:solidFill>
              <a:schemeClr val="bg1">
                <a:lumMod val="85000"/>
              </a:schemeClr>
            </a:solidFill>
          </c:spPr>
          <c:dPt>
            <c:idx val="0"/>
            <c:spPr>
              <a:solidFill>
                <a:schemeClr val="accent6">
                  <a:lumMod val="60000"/>
                  <a:lumOff val="40000"/>
                </a:schemeClr>
              </a:solidFill>
            </c:spPr>
          </c:dPt>
          <c:dPt>
            <c:idx val="1"/>
            <c:spPr>
              <a:solidFill>
                <a:schemeClr val="bg1">
                  <a:lumMod val="95000"/>
                </a:schemeClr>
              </a:solidFill>
            </c:spPr>
          </c:dPt>
          <c:cat>
            <c:strRef>
              <c:f>Sheet1!$A$2:$A$3</c:f>
              <c:strCache>
                <c:ptCount val="2"/>
                <c:pt idx="0">
                  <c:v>1st Qtr</c:v>
                </c:pt>
                <c:pt idx="1">
                  <c:v>2nd Qtr</c:v>
                </c:pt>
              </c:strCache>
            </c:strRef>
          </c:cat>
          <c:val>
            <c:numRef>
              <c:f>Sheet1!$B$2:$B$3</c:f>
              <c:numCache>
                <c:formatCode>0%</c:formatCode>
                <c:ptCount val="2"/>
                <c:pt idx="0">
                  <c:v>0.35000000000000003</c:v>
                </c:pt>
                <c:pt idx="1">
                  <c:v>0.60000000000000009</c:v>
                </c:pt>
              </c:numCache>
            </c:numRef>
          </c:val>
        </c:ser>
        <c:dLbls/>
        <c:firstSliceAng val="120"/>
        <c:holeSize val="49"/>
      </c:doughnutChart>
    </c:plotArea>
    <c:plotVisOnly val="1"/>
    <c:dispBlanksAs val="zero"/>
  </c:chart>
  <c:txPr>
    <a:bodyPr/>
    <a:lstStyle/>
    <a:p>
      <a:pPr>
        <a:defRPr sz="1800"/>
      </a:pPr>
      <a:endParaRPr lang="cs-CZ"/>
    </a:p>
  </c:txPr>
  <c:externalData r:id="rId2"/>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5385-9876-446B-9042-AEE8C0E8EAAA}" type="doc">
      <dgm:prSet loTypeId="urn:microsoft.com/office/officeart/2005/8/layout/equation1" loCatId="process" qsTypeId="urn:microsoft.com/office/officeart/2005/8/quickstyle/simple1" qsCatId="simple" csTypeId="urn:microsoft.com/office/officeart/2005/8/colors/colorful4" csCatId="colorful" phldr="1"/>
      <dgm:spPr/>
    </dgm:pt>
    <dgm:pt modelId="{307A75A6-84F0-479C-A7DB-E6472282D381}">
      <dgm:prSet phldrT="[Text]" custT="1"/>
      <dgm:spPr/>
      <dgm:t>
        <a:bodyPr/>
        <a:lstStyle/>
        <a:p>
          <a:r>
            <a:rPr lang="cs-CZ" sz="1200" dirty="0" smtClean="0">
              <a:latin typeface="EYInterstate" pitchFamily="2" charset="0"/>
            </a:rPr>
            <a:t>Monitorovat aktivity konkurentů</a:t>
          </a:r>
          <a:endParaRPr lang="en-US" sz="1200" dirty="0">
            <a:latin typeface="EYInterstate" pitchFamily="2" charset="0"/>
          </a:endParaRPr>
        </a:p>
      </dgm:t>
    </dgm:pt>
    <dgm:pt modelId="{841D4BF3-C637-4275-966A-59C20ED97734}" type="parTrans" cxnId="{4F2CD1CE-3CE5-42D7-AED7-C970C59D18F8}">
      <dgm:prSet/>
      <dgm:spPr/>
      <dgm:t>
        <a:bodyPr/>
        <a:lstStyle/>
        <a:p>
          <a:endParaRPr lang="en-US"/>
        </a:p>
      </dgm:t>
    </dgm:pt>
    <dgm:pt modelId="{2922DD48-0DB8-415E-A866-7CCC49350D6C}" type="sibTrans" cxnId="{4F2CD1CE-3CE5-42D7-AED7-C970C59D18F8}">
      <dgm:prSet/>
      <dgm:spPr/>
      <dgm:t>
        <a:bodyPr/>
        <a:lstStyle/>
        <a:p>
          <a:endParaRPr lang="en-US"/>
        </a:p>
      </dgm:t>
    </dgm:pt>
    <dgm:pt modelId="{6905AEBC-9EB1-4B91-ADA2-400CEC2B2E90}">
      <dgm:prSet phldrT="[Text]" custT="1"/>
      <dgm:spPr/>
      <dgm:t>
        <a:bodyPr/>
        <a:lstStyle/>
        <a:p>
          <a:r>
            <a:rPr lang="cs-CZ" sz="1200" noProof="0" dirty="0" smtClean="0">
              <a:latin typeface="EYInterstate" pitchFamily="2" charset="0"/>
            </a:rPr>
            <a:t>Reportovat výsledky vedení</a:t>
          </a:r>
          <a:endParaRPr lang="cs-CZ" sz="1200" noProof="0" dirty="0">
            <a:latin typeface="EYInterstate" pitchFamily="2" charset="0"/>
          </a:endParaRPr>
        </a:p>
      </dgm:t>
    </dgm:pt>
    <dgm:pt modelId="{ACB7C36E-C2F8-4219-8FAB-1FA29CCA097A}" type="parTrans" cxnId="{A11C84FE-10E3-4D20-99C3-E59AB1DA50EE}">
      <dgm:prSet/>
      <dgm:spPr/>
      <dgm:t>
        <a:bodyPr/>
        <a:lstStyle/>
        <a:p>
          <a:endParaRPr lang="en-US"/>
        </a:p>
      </dgm:t>
    </dgm:pt>
    <dgm:pt modelId="{F07CAD52-9B11-4994-B3C4-17B0A439E2BA}" type="sibTrans" cxnId="{A11C84FE-10E3-4D20-99C3-E59AB1DA50EE}">
      <dgm:prSet/>
      <dgm:spPr/>
      <dgm:t>
        <a:bodyPr/>
        <a:lstStyle/>
        <a:p>
          <a:endParaRPr lang="en-US"/>
        </a:p>
      </dgm:t>
    </dgm:pt>
    <dgm:pt modelId="{3D66195B-C5B6-4687-BB64-588D7B9424C5}">
      <dgm:prSet phldrT="[Text]" custT="1"/>
      <dgm:spPr>
        <a:solidFill>
          <a:schemeClr val="accent2"/>
        </a:solidFill>
      </dgm:spPr>
      <dgm:t>
        <a:bodyPr/>
        <a:lstStyle/>
        <a:p>
          <a:r>
            <a:rPr lang="cs-CZ" sz="1200" dirty="0" smtClean="0">
              <a:latin typeface="EYInterstate" pitchFamily="2" charset="0"/>
            </a:rPr>
            <a:t>Efektivní funkce CI</a:t>
          </a:r>
          <a:endParaRPr lang="en-US" sz="1200" dirty="0">
            <a:latin typeface="EYInterstate" pitchFamily="2" charset="0"/>
          </a:endParaRPr>
        </a:p>
      </dgm:t>
    </dgm:pt>
    <dgm:pt modelId="{42999C8F-F832-4FD6-8F73-6D7E8505CE79}" type="parTrans" cxnId="{2192CB9C-7DCA-4196-8F35-DE6016F58877}">
      <dgm:prSet/>
      <dgm:spPr/>
      <dgm:t>
        <a:bodyPr/>
        <a:lstStyle/>
        <a:p>
          <a:endParaRPr lang="en-US"/>
        </a:p>
      </dgm:t>
    </dgm:pt>
    <dgm:pt modelId="{1F969A92-2D0F-4F31-A137-9C74DC7A4DD4}" type="sibTrans" cxnId="{2192CB9C-7DCA-4196-8F35-DE6016F58877}">
      <dgm:prSet/>
      <dgm:spPr/>
      <dgm:t>
        <a:bodyPr/>
        <a:lstStyle/>
        <a:p>
          <a:endParaRPr lang="en-US"/>
        </a:p>
      </dgm:t>
    </dgm:pt>
    <dgm:pt modelId="{59EE5D34-9306-4617-8678-20377AEED477}" type="pres">
      <dgm:prSet presAssocID="{6EA15385-9876-446B-9042-AEE8C0E8EAAA}" presName="linearFlow" presStyleCnt="0">
        <dgm:presLayoutVars>
          <dgm:dir/>
          <dgm:resizeHandles val="exact"/>
        </dgm:presLayoutVars>
      </dgm:prSet>
      <dgm:spPr/>
    </dgm:pt>
    <dgm:pt modelId="{8EF2FFF8-D232-491B-B93C-015C1309A13F}" type="pres">
      <dgm:prSet presAssocID="{307A75A6-84F0-479C-A7DB-E6472282D381}" presName="node" presStyleLbl="node1" presStyleIdx="0" presStyleCnt="3">
        <dgm:presLayoutVars>
          <dgm:bulletEnabled val="1"/>
        </dgm:presLayoutVars>
      </dgm:prSet>
      <dgm:spPr/>
      <dgm:t>
        <a:bodyPr/>
        <a:lstStyle/>
        <a:p>
          <a:endParaRPr lang="en-US"/>
        </a:p>
      </dgm:t>
    </dgm:pt>
    <dgm:pt modelId="{0029E378-545E-4A4D-8754-BB84DEB9DE8A}" type="pres">
      <dgm:prSet presAssocID="{2922DD48-0DB8-415E-A866-7CCC49350D6C}" presName="spacerL" presStyleCnt="0"/>
      <dgm:spPr/>
    </dgm:pt>
    <dgm:pt modelId="{A4E68BE4-9377-405B-A2ED-FAB673B61871}" type="pres">
      <dgm:prSet presAssocID="{2922DD48-0DB8-415E-A866-7CCC49350D6C}" presName="sibTrans" presStyleLbl="sibTrans2D1" presStyleIdx="0" presStyleCnt="2"/>
      <dgm:spPr/>
      <dgm:t>
        <a:bodyPr/>
        <a:lstStyle/>
        <a:p>
          <a:endParaRPr lang="en-US"/>
        </a:p>
      </dgm:t>
    </dgm:pt>
    <dgm:pt modelId="{4E33EF54-0D32-481F-95F9-BEF46C2CF6E1}" type="pres">
      <dgm:prSet presAssocID="{2922DD48-0DB8-415E-A866-7CCC49350D6C}" presName="spacerR" presStyleCnt="0"/>
      <dgm:spPr/>
    </dgm:pt>
    <dgm:pt modelId="{EDE1F6BA-9F18-458E-8493-30C46B664C15}" type="pres">
      <dgm:prSet presAssocID="{6905AEBC-9EB1-4B91-ADA2-400CEC2B2E90}" presName="node" presStyleLbl="node1" presStyleIdx="1" presStyleCnt="3">
        <dgm:presLayoutVars>
          <dgm:bulletEnabled val="1"/>
        </dgm:presLayoutVars>
      </dgm:prSet>
      <dgm:spPr/>
      <dgm:t>
        <a:bodyPr/>
        <a:lstStyle/>
        <a:p>
          <a:endParaRPr lang="en-US"/>
        </a:p>
      </dgm:t>
    </dgm:pt>
    <dgm:pt modelId="{C9D497B8-5357-4C8B-B194-F3E8BED5C4ED}" type="pres">
      <dgm:prSet presAssocID="{F07CAD52-9B11-4994-B3C4-17B0A439E2BA}" presName="spacerL" presStyleCnt="0"/>
      <dgm:spPr/>
    </dgm:pt>
    <dgm:pt modelId="{B0330932-1FD5-4455-BF12-84E426CB5078}" type="pres">
      <dgm:prSet presAssocID="{F07CAD52-9B11-4994-B3C4-17B0A439E2BA}" presName="sibTrans" presStyleLbl="sibTrans2D1" presStyleIdx="1" presStyleCnt="2"/>
      <dgm:spPr/>
      <dgm:t>
        <a:bodyPr/>
        <a:lstStyle/>
        <a:p>
          <a:endParaRPr lang="en-US"/>
        </a:p>
      </dgm:t>
    </dgm:pt>
    <dgm:pt modelId="{2B940616-7EDD-46FA-AF99-5CF5BE356272}" type="pres">
      <dgm:prSet presAssocID="{F07CAD52-9B11-4994-B3C4-17B0A439E2BA}" presName="spacerR" presStyleCnt="0"/>
      <dgm:spPr/>
    </dgm:pt>
    <dgm:pt modelId="{4E95BB5C-628F-4696-AF86-0640BFEF1F70}" type="pres">
      <dgm:prSet presAssocID="{3D66195B-C5B6-4687-BB64-588D7B9424C5}" presName="node" presStyleLbl="node1" presStyleIdx="2" presStyleCnt="3">
        <dgm:presLayoutVars>
          <dgm:bulletEnabled val="1"/>
        </dgm:presLayoutVars>
      </dgm:prSet>
      <dgm:spPr/>
      <dgm:t>
        <a:bodyPr/>
        <a:lstStyle/>
        <a:p>
          <a:endParaRPr lang="en-US"/>
        </a:p>
      </dgm:t>
    </dgm:pt>
  </dgm:ptLst>
  <dgm:cxnLst>
    <dgm:cxn modelId="{85567DCD-521E-4D02-BC2F-CD8B7C36A35D}" type="presOf" srcId="{307A75A6-84F0-479C-A7DB-E6472282D381}" destId="{8EF2FFF8-D232-491B-B93C-015C1309A13F}" srcOrd="0" destOrd="0" presId="urn:microsoft.com/office/officeart/2005/8/layout/equation1"/>
    <dgm:cxn modelId="{B9F5EA22-DA41-40E4-AF67-475BABDBE6FA}" type="presOf" srcId="{6905AEBC-9EB1-4B91-ADA2-400CEC2B2E90}" destId="{EDE1F6BA-9F18-458E-8493-30C46B664C15}" srcOrd="0" destOrd="0" presId="urn:microsoft.com/office/officeart/2005/8/layout/equation1"/>
    <dgm:cxn modelId="{46874BC0-E2C1-45E0-9360-4662971B5673}" type="presOf" srcId="{6EA15385-9876-446B-9042-AEE8C0E8EAAA}" destId="{59EE5D34-9306-4617-8678-20377AEED477}" srcOrd="0" destOrd="0" presId="urn:microsoft.com/office/officeart/2005/8/layout/equation1"/>
    <dgm:cxn modelId="{2192CB9C-7DCA-4196-8F35-DE6016F58877}" srcId="{6EA15385-9876-446B-9042-AEE8C0E8EAAA}" destId="{3D66195B-C5B6-4687-BB64-588D7B9424C5}" srcOrd="2" destOrd="0" parTransId="{42999C8F-F832-4FD6-8F73-6D7E8505CE79}" sibTransId="{1F969A92-2D0F-4F31-A137-9C74DC7A4DD4}"/>
    <dgm:cxn modelId="{4F2CD1CE-3CE5-42D7-AED7-C970C59D18F8}" srcId="{6EA15385-9876-446B-9042-AEE8C0E8EAAA}" destId="{307A75A6-84F0-479C-A7DB-E6472282D381}" srcOrd="0" destOrd="0" parTransId="{841D4BF3-C637-4275-966A-59C20ED97734}" sibTransId="{2922DD48-0DB8-415E-A866-7CCC49350D6C}"/>
    <dgm:cxn modelId="{44CE55C8-21FA-46DE-B31F-0D5A9F8744D5}" type="presOf" srcId="{2922DD48-0DB8-415E-A866-7CCC49350D6C}" destId="{A4E68BE4-9377-405B-A2ED-FAB673B61871}" srcOrd="0" destOrd="0" presId="urn:microsoft.com/office/officeart/2005/8/layout/equation1"/>
    <dgm:cxn modelId="{A11C84FE-10E3-4D20-99C3-E59AB1DA50EE}" srcId="{6EA15385-9876-446B-9042-AEE8C0E8EAAA}" destId="{6905AEBC-9EB1-4B91-ADA2-400CEC2B2E90}" srcOrd="1" destOrd="0" parTransId="{ACB7C36E-C2F8-4219-8FAB-1FA29CCA097A}" sibTransId="{F07CAD52-9B11-4994-B3C4-17B0A439E2BA}"/>
    <dgm:cxn modelId="{EE4FC4F4-B81C-4BFD-A60A-519D72EDF665}" type="presOf" srcId="{3D66195B-C5B6-4687-BB64-588D7B9424C5}" destId="{4E95BB5C-628F-4696-AF86-0640BFEF1F70}" srcOrd="0" destOrd="0" presId="urn:microsoft.com/office/officeart/2005/8/layout/equation1"/>
    <dgm:cxn modelId="{356241DA-FFE5-4806-BCEE-D5344F38E598}" type="presOf" srcId="{F07CAD52-9B11-4994-B3C4-17B0A439E2BA}" destId="{B0330932-1FD5-4455-BF12-84E426CB5078}" srcOrd="0" destOrd="0" presId="urn:microsoft.com/office/officeart/2005/8/layout/equation1"/>
    <dgm:cxn modelId="{899F2E7F-BA9F-42B4-9536-8140AEC0F6D0}" type="presParOf" srcId="{59EE5D34-9306-4617-8678-20377AEED477}" destId="{8EF2FFF8-D232-491B-B93C-015C1309A13F}" srcOrd="0" destOrd="0" presId="urn:microsoft.com/office/officeart/2005/8/layout/equation1"/>
    <dgm:cxn modelId="{AC106723-B6C7-4B7F-8F0E-E7B1FEEA54E0}" type="presParOf" srcId="{59EE5D34-9306-4617-8678-20377AEED477}" destId="{0029E378-545E-4A4D-8754-BB84DEB9DE8A}" srcOrd="1" destOrd="0" presId="urn:microsoft.com/office/officeart/2005/8/layout/equation1"/>
    <dgm:cxn modelId="{ACF71974-9552-488C-ADE1-A325B113F4B8}" type="presParOf" srcId="{59EE5D34-9306-4617-8678-20377AEED477}" destId="{A4E68BE4-9377-405B-A2ED-FAB673B61871}" srcOrd="2" destOrd="0" presId="urn:microsoft.com/office/officeart/2005/8/layout/equation1"/>
    <dgm:cxn modelId="{C8BFDC31-CCA8-449E-AAE8-D969A0997D1A}" type="presParOf" srcId="{59EE5D34-9306-4617-8678-20377AEED477}" destId="{4E33EF54-0D32-481F-95F9-BEF46C2CF6E1}" srcOrd="3" destOrd="0" presId="urn:microsoft.com/office/officeart/2005/8/layout/equation1"/>
    <dgm:cxn modelId="{D5B38FCD-B59D-4F5F-8261-51BBB0F3A653}" type="presParOf" srcId="{59EE5D34-9306-4617-8678-20377AEED477}" destId="{EDE1F6BA-9F18-458E-8493-30C46B664C15}" srcOrd="4" destOrd="0" presId="urn:microsoft.com/office/officeart/2005/8/layout/equation1"/>
    <dgm:cxn modelId="{AD1881FA-388E-42ED-AE45-7FF61CE684E5}" type="presParOf" srcId="{59EE5D34-9306-4617-8678-20377AEED477}" destId="{C9D497B8-5357-4C8B-B194-F3E8BED5C4ED}" srcOrd="5" destOrd="0" presId="urn:microsoft.com/office/officeart/2005/8/layout/equation1"/>
    <dgm:cxn modelId="{298D01C0-73AB-43E0-BB76-AD29C009C669}" type="presParOf" srcId="{59EE5D34-9306-4617-8678-20377AEED477}" destId="{B0330932-1FD5-4455-BF12-84E426CB5078}" srcOrd="6" destOrd="0" presId="urn:microsoft.com/office/officeart/2005/8/layout/equation1"/>
    <dgm:cxn modelId="{5D28CEC0-0F1C-43AE-BE2D-6385EF826F2A}" type="presParOf" srcId="{59EE5D34-9306-4617-8678-20377AEED477}" destId="{2B940616-7EDD-46FA-AF99-5CF5BE356272}" srcOrd="7" destOrd="0" presId="urn:microsoft.com/office/officeart/2005/8/layout/equation1"/>
    <dgm:cxn modelId="{96791B46-6F7B-45FC-AC4A-D0B2DD2342F1}" type="presParOf" srcId="{59EE5D34-9306-4617-8678-20377AEED477}" destId="{4E95BB5C-628F-4696-AF86-0640BFEF1F70}" srcOrd="8" destOrd="0" presId="urn:microsoft.com/office/officeart/2005/8/layout/equati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537738-528E-4CC0-8E7D-A348F9DE0F3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D645FE1C-63F5-4473-B20E-E93AF35A0616}">
      <dgm:prSet phldrT="[Text]" custT="1"/>
      <dgm:spPr/>
      <dgm:t>
        <a:bodyPr/>
        <a:lstStyle/>
        <a:p>
          <a:r>
            <a:rPr lang="cs-CZ" sz="1200" dirty="0" smtClean="0">
              <a:latin typeface="EYInterstate" pitchFamily="2" charset="0"/>
            </a:rPr>
            <a:t>Sekundární zdroje</a:t>
          </a:r>
          <a:endParaRPr lang="en-US" sz="1200" dirty="0">
            <a:latin typeface="EYInterstate" pitchFamily="2" charset="0"/>
          </a:endParaRPr>
        </a:p>
      </dgm:t>
    </dgm:pt>
    <dgm:pt modelId="{074A7B09-6F59-4036-BAED-CB8925F3B816}" type="parTrans" cxnId="{51F3A489-CEBE-4507-AA37-7276579A0C2D}">
      <dgm:prSet/>
      <dgm:spPr/>
      <dgm:t>
        <a:bodyPr/>
        <a:lstStyle/>
        <a:p>
          <a:endParaRPr lang="en-US"/>
        </a:p>
      </dgm:t>
    </dgm:pt>
    <dgm:pt modelId="{B6CBE9C9-6EB8-4397-BA51-2BFDE6EB9E3A}" type="sibTrans" cxnId="{51F3A489-CEBE-4507-AA37-7276579A0C2D}">
      <dgm:prSet/>
      <dgm:spPr/>
      <dgm:t>
        <a:bodyPr/>
        <a:lstStyle/>
        <a:p>
          <a:endParaRPr lang="en-US"/>
        </a:p>
      </dgm:t>
    </dgm:pt>
    <dgm:pt modelId="{7B04C22F-0FD3-493E-B905-F81303DF1379}">
      <dgm:prSet phldrT="[Text]" custT="1"/>
      <dgm:spPr/>
      <dgm:t>
        <a:bodyPr/>
        <a:lstStyle/>
        <a:p>
          <a:r>
            <a:rPr lang="en-US" sz="1200" dirty="0" smtClean="0">
              <a:latin typeface="EYInterstate" pitchFamily="2" charset="0"/>
            </a:rPr>
            <a:t>Internet</a:t>
          </a:r>
          <a:endParaRPr lang="en-US" sz="1200" dirty="0">
            <a:latin typeface="EYInterstate" pitchFamily="2" charset="0"/>
          </a:endParaRPr>
        </a:p>
      </dgm:t>
    </dgm:pt>
    <dgm:pt modelId="{C9E599BE-87C4-4AFD-9E44-0EE93867D43E}" type="parTrans" cxnId="{05E22397-F37F-4046-801B-01A0C2768F8E}">
      <dgm:prSet/>
      <dgm:spPr/>
      <dgm:t>
        <a:bodyPr/>
        <a:lstStyle/>
        <a:p>
          <a:endParaRPr lang="en-US"/>
        </a:p>
      </dgm:t>
    </dgm:pt>
    <dgm:pt modelId="{97404299-27B3-4D39-9B65-5D488BD09EA5}" type="sibTrans" cxnId="{05E22397-F37F-4046-801B-01A0C2768F8E}">
      <dgm:prSet/>
      <dgm:spPr/>
      <dgm:t>
        <a:bodyPr/>
        <a:lstStyle/>
        <a:p>
          <a:endParaRPr lang="en-US"/>
        </a:p>
      </dgm:t>
    </dgm:pt>
    <dgm:pt modelId="{B013F7B5-D8EF-4730-9C00-2771FAC0F59D}">
      <dgm:prSet phldrT="[Text]" custT="1"/>
      <dgm:spPr/>
      <dgm:t>
        <a:bodyPr/>
        <a:lstStyle/>
        <a:p>
          <a:r>
            <a:rPr lang="cs-CZ" sz="1200" dirty="0" smtClean="0">
              <a:latin typeface="EYInterstate" pitchFamily="2" charset="0"/>
            </a:rPr>
            <a:t>Tištěné materiály</a:t>
          </a:r>
          <a:endParaRPr lang="en-US" sz="1200" dirty="0">
            <a:latin typeface="EYInterstate" pitchFamily="2" charset="0"/>
          </a:endParaRPr>
        </a:p>
      </dgm:t>
    </dgm:pt>
    <dgm:pt modelId="{0B2E55AF-CAEB-4DEE-9F00-D99ABC39FCEF}" type="parTrans" cxnId="{AF07A524-5A52-48E4-9E65-CEBA27318A6C}">
      <dgm:prSet/>
      <dgm:spPr/>
      <dgm:t>
        <a:bodyPr/>
        <a:lstStyle/>
        <a:p>
          <a:endParaRPr lang="en-US"/>
        </a:p>
      </dgm:t>
    </dgm:pt>
    <dgm:pt modelId="{C1C007A4-D840-4304-8680-3CDCBB9D67E7}" type="sibTrans" cxnId="{AF07A524-5A52-48E4-9E65-CEBA27318A6C}">
      <dgm:prSet/>
      <dgm:spPr/>
      <dgm:t>
        <a:bodyPr/>
        <a:lstStyle/>
        <a:p>
          <a:endParaRPr lang="en-US"/>
        </a:p>
      </dgm:t>
    </dgm:pt>
    <dgm:pt modelId="{B0BB3EA7-1A55-466F-BA0F-4A8A4543CC82}">
      <dgm:prSet phldrT="[Text]" custT="1"/>
      <dgm:spPr/>
      <dgm:t>
        <a:bodyPr/>
        <a:lstStyle/>
        <a:p>
          <a:r>
            <a:rPr lang="cs-CZ" sz="1200" dirty="0" smtClean="0">
              <a:latin typeface="EYInterstate" pitchFamily="2" charset="0"/>
            </a:rPr>
            <a:t>Primární zdroje</a:t>
          </a:r>
          <a:endParaRPr lang="en-US" sz="1200" dirty="0">
            <a:latin typeface="EYInterstate" pitchFamily="2" charset="0"/>
          </a:endParaRPr>
        </a:p>
      </dgm:t>
    </dgm:pt>
    <dgm:pt modelId="{588DF86E-DF28-4814-ADF6-6F70FC567742}" type="parTrans" cxnId="{2CD268D4-98B2-48BE-8180-96C87CB8D098}">
      <dgm:prSet/>
      <dgm:spPr/>
      <dgm:t>
        <a:bodyPr/>
        <a:lstStyle/>
        <a:p>
          <a:endParaRPr lang="en-US"/>
        </a:p>
      </dgm:t>
    </dgm:pt>
    <dgm:pt modelId="{B1CDEB9D-57F8-4186-BD5B-A6827050EAA3}" type="sibTrans" cxnId="{2CD268D4-98B2-48BE-8180-96C87CB8D098}">
      <dgm:prSet/>
      <dgm:spPr/>
      <dgm:t>
        <a:bodyPr/>
        <a:lstStyle/>
        <a:p>
          <a:endParaRPr lang="en-US"/>
        </a:p>
      </dgm:t>
    </dgm:pt>
    <dgm:pt modelId="{F7AED83A-8EC0-4878-8D06-D287439A1D7A}">
      <dgm:prSet phldrT="[Text]" custT="1"/>
      <dgm:spPr>
        <a:solidFill>
          <a:schemeClr val="accent2">
            <a:alpha val="90000"/>
          </a:schemeClr>
        </a:solidFill>
      </dgm:spPr>
      <dgm:t>
        <a:bodyPr/>
        <a:lstStyle/>
        <a:p>
          <a:r>
            <a:rPr lang="en-US" sz="1200" dirty="0" smtClean="0">
              <a:latin typeface="EYInterstate" pitchFamily="2" charset="0"/>
            </a:rPr>
            <a:t>Human intelligence network</a:t>
          </a:r>
          <a:endParaRPr lang="en-US" sz="1200" dirty="0">
            <a:latin typeface="EYInterstate" pitchFamily="2" charset="0"/>
          </a:endParaRPr>
        </a:p>
      </dgm:t>
    </dgm:pt>
    <dgm:pt modelId="{858A522F-AEF8-42FE-8392-C162084C10A3}" type="parTrans" cxnId="{2B26886E-C5D0-4032-AFEB-35785B8604C9}">
      <dgm:prSet/>
      <dgm:spPr/>
      <dgm:t>
        <a:bodyPr/>
        <a:lstStyle/>
        <a:p>
          <a:endParaRPr lang="en-US"/>
        </a:p>
      </dgm:t>
    </dgm:pt>
    <dgm:pt modelId="{B1AA2B64-ED7C-4AF5-B195-95AA3822F45B}" type="sibTrans" cxnId="{2B26886E-C5D0-4032-AFEB-35785B8604C9}">
      <dgm:prSet/>
      <dgm:spPr/>
      <dgm:t>
        <a:bodyPr/>
        <a:lstStyle/>
        <a:p>
          <a:endParaRPr lang="en-US"/>
        </a:p>
      </dgm:t>
    </dgm:pt>
    <dgm:pt modelId="{0FE4BA4A-79F3-4891-ADA7-1BC35799DD60}">
      <dgm:prSet phldrT="[Text]" custT="1"/>
      <dgm:spPr/>
      <dgm:t>
        <a:bodyPr/>
        <a:lstStyle/>
        <a:p>
          <a:r>
            <a:rPr lang="cs-CZ" sz="1200" dirty="0" smtClean="0">
              <a:latin typeface="EYInterstate" pitchFamily="2" charset="0"/>
            </a:rPr>
            <a:t>Klepy</a:t>
          </a:r>
          <a:endParaRPr lang="en-US" sz="1200" dirty="0">
            <a:latin typeface="EYInterstate" pitchFamily="2" charset="0"/>
          </a:endParaRPr>
        </a:p>
      </dgm:t>
    </dgm:pt>
    <dgm:pt modelId="{BB391747-7E25-449E-A256-B932920EC1A6}" type="parTrans" cxnId="{31E05F26-747F-47AC-9A4C-A65003CC20DA}">
      <dgm:prSet/>
      <dgm:spPr/>
      <dgm:t>
        <a:bodyPr/>
        <a:lstStyle/>
        <a:p>
          <a:endParaRPr lang="en-US"/>
        </a:p>
      </dgm:t>
    </dgm:pt>
    <dgm:pt modelId="{825EF830-8731-4779-AA0D-F81C17EC2803}" type="sibTrans" cxnId="{31E05F26-747F-47AC-9A4C-A65003CC20DA}">
      <dgm:prSet/>
      <dgm:spPr/>
      <dgm:t>
        <a:bodyPr/>
        <a:lstStyle/>
        <a:p>
          <a:endParaRPr lang="en-US"/>
        </a:p>
      </dgm:t>
    </dgm:pt>
    <dgm:pt modelId="{186372C7-23A2-4BED-8704-DE1D0999BD0B}" type="pres">
      <dgm:prSet presAssocID="{4E537738-528E-4CC0-8E7D-A348F9DE0F3A}" presName="diagram" presStyleCnt="0">
        <dgm:presLayoutVars>
          <dgm:chPref val="1"/>
          <dgm:dir/>
          <dgm:animOne val="branch"/>
          <dgm:animLvl val="lvl"/>
          <dgm:resizeHandles/>
        </dgm:presLayoutVars>
      </dgm:prSet>
      <dgm:spPr/>
      <dgm:t>
        <a:bodyPr/>
        <a:lstStyle/>
        <a:p>
          <a:endParaRPr lang="en-US"/>
        </a:p>
      </dgm:t>
    </dgm:pt>
    <dgm:pt modelId="{596F1174-B988-4283-828A-52C3FDD7A32B}" type="pres">
      <dgm:prSet presAssocID="{D645FE1C-63F5-4473-B20E-E93AF35A0616}" presName="root" presStyleCnt="0"/>
      <dgm:spPr/>
    </dgm:pt>
    <dgm:pt modelId="{B6D95ADA-7859-4EA8-84FF-8C80FD4D68ED}" type="pres">
      <dgm:prSet presAssocID="{D645FE1C-63F5-4473-B20E-E93AF35A0616}" presName="rootComposite" presStyleCnt="0"/>
      <dgm:spPr/>
    </dgm:pt>
    <dgm:pt modelId="{6AD89908-A2A3-4BB6-B654-459910FEED70}" type="pres">
      <dgm:prSet presAssocID="{D645FE1C-63F5-4473-B20E-E93AF35A0616}" presName="rootText" presStyleLbl="node1" presStyleIdx="0" presStyleCnt="2"/>
      <dgm:spPr/>
      <dgm:t>
        <a:bodyPr/>
        <a:lstStyle/>
        <a:p>
          <a:endParaRPr lang="en-US"/>
        </a:p>
      </dgm:t>
    </dgm:pt>
    <dgm:pt modelId="{5C968DF3-47C5-4128-B86F-2122802033A8}" type="pres">
      <dgm:prSet presAssocID="{D645FE1C-63F5-4473-B20E-E93AF35A0616}" presName="rootConnector" presStyleLbl="node1" presStyleIdx="0" presStyleCnt="2"/>
      <dgm:spPr/>
      <dgm:t>
        <a:bodyPr/>
        <a:lstStyle/>
        <a:p>
          <a:endParaRPr lang="en-US"/>
        </a:p>
      </dgm:t>
    </dgm:pt>
    <dgm:pt modelId="{C77CCEFA-ADE0-4BC2-98E2-7B308B40A651}" type="pres">
      <dgm:prSet presAssocID="{D645FE1C-63F5-4473-B20E-E93AF35A0616}" presName="childShape" presStyleCnt="0"/>
      <dgm:spPr/>
    </dgm:pt>
    <dgm:pt modelId="{30EBB9DE-D9F6-46C7-8A9A-59BA007913D4}" type="pres">
      <dgm:prSet presAssocID="{C9E599BE-87C4-4AFD-9E44-0EE93867D43E}" presName="Name13" presStyleLbl="parChTrans1D2" presStyleIdx="0" presStyleCnt="4"/>
      <dgm:spPr/>
      <dgm:t>
        <a:bodyPr/>
        <a:lstStyle/>
        <a:p>
          <a:endParaRPr lang="en-US"/>
        </a:p>
      </dgm:t>
    </dgm:pt>
    <dgm:pt modelId="{81C39809-A725-4A28-B9FD-FF15B1062D0E}" type="pres">
      <dgm:prSet presAssocID="{7B04C22F-0FD3-493E-B905-F81303DF1379}" presName="childText" presStyleLbl="bgAcc1" presStyleIdx="0" presStyleCnt="4">
        <dgm:presLayoutVars>
          <dgm:bulletEnabled val="1"/>
        </dgm:presLayoutVars>
      </dgm:prSet>
      <dgm:spPr/>
      <dgm:t>
        <a:bodyPr/>
        <a:lstStyle/>
        <a:p>
          <a:endParaRPr lang="en-US"/>
        </a:p>
      </dgm:t>
    </dgm:pt>
    <dgm:pt modelId="{FE7F44BA-6D2A-49FB-BE8C-CBE5C1031532}" type="pres">
      <dgm:prSet presAssocID="{0B2E55AF-CAEB-4DEE-9F00-D99ABC39FCEF}" presName="Name13" presStyleLbl="parChTrans1D2" presStyleIdx="1" presStyleCnt="4"/>
      <dgm:spPr/>
      <dgm:t>
        <a:bodyPr/>
        <a:lstStyle/>
        <a:p>
          <a:endParaRPr lang="en-US"/>
        </a:p>
      </dgm:t>
    </dgm:pt>
    <dgm:pt modelId="{39ABEEA4-4E8F-4435-9684-616E8BA1186D}" type="pres">
      <dgm:prSet presAssocID="{B013F7B5-D8EF-4730-9C00-2771FAC0F59D}" presName="childText" presStyleLbl="bgAcc1" presStyleIdx="1" presStyleCnt="4">
        <dgm:presLayoutVars>
          <dgm:bulletEnabled val="1"/>
        </dgm:presLayoutVars>
      </dgm:prSet>
      <dgm:spPr/>
      <dgm:t>
        <a:bodyPr/>
        <a:lstStyle/>
        <a:p>
          <a:endParaRPr lang="en-US"/>
        </a:p>
      </dgm:t>
    </dgm:pt>
    <dgm:pt modelId="{498281EC-5E9C-4948-A196-8C68DF74F559}" type="pres">
      <dgm:prSet presAssocID="{B0BB3EA7-1A55-466F-BA0F-4A8A4543CC82}" presName="root" presStyleCnt="0"/>
      <dgm:spPr/>
    </dgm:pt>
    <dgm:pt modelId="{B24702F4-2A43-4E32-93A6-FEA3DFA51BCD}" type="pres">
      <dgm:prSet presAssocID="{B0BB3EA7-1A55-466F-BA0F-4A8A4543CC82}" presName="rootComposite" presStyleCnt="0"/>
      <dgm:spPr/>
    </dgm:pt>
    <dgm:pt modelId="{5B42DB6C-8B84-4050-9246-45708E7122A5}" type="pres">
      <dgm:prSet presAssocID="{B0BB3EA7-1A55-466F-BA0F-4A8A4543CC82}" presName="rootText" presStyleLbl="node1" presStyleIdx="1" presStyleCnt="2"/>
      <dgm:spPr/>
      <dgm:t>
        <a:bodyPr/>
        <a:lstStyle/>
        <a:p>
          <a:endParaRPr lang="en-US"/>
        </a:p>
      </dgm:t>
    </dgm:pt>
    <dgm:pt modelId="{E016C782-66A0-42AF-8DCF-788C05EAF070}" type="pres">
      <dgm:prSet presAssocID="{B0BB3EA7-1A55-466F-BA0F-4A8A4543CC82}" presName="rootConnector" presStyleLbl="node1" presStyleIdx="1" presStyleCnt="2"/>
      <dgm:spPr/>
      <dgm:t>
        <a:bodyPr/>
        <a:lstStyle/>
        <a:p>
          <a:endParaRPr lang="en-US"/>
        </a:p>
      </dgm:t>
    </dgm:pt>
    <dgm:pt modelId="{BB645CBC-3A91-4352-A30A-2E9461742E28}" type="pres">
      <dgm:prSet presAssocID="{B0BB3EA7-1A55-466F-BA0F-4A8A4543CC82}" presName="childShape" presStyleCnt="0"/>
      <dgm:spPr/>
    </dgm:pt>
    <dgm:pt modelId="{B08870DF-1A3A-4CF7-89FE-234FDEA38419}" type="pres">
      <dgm:prSet presAssocID="{858A522F-AEF8-42FE-8392-C162084C10A3}" presName="Name13" presStyleLbl="parChTrans1D2" presStyleIdx="2" presStyleCnt="4"/>
      <dgm:spPr/>
      <dgm:t>
        <a:bodyPr/>
        <a:lstStyle/>
        <a:p>
          <a:endParaRPr lang="en-US"/>
        </a:p>
      </dgm:t>
    </dgm:pt>
    <dgm:pt modelId="{C9356A03-42F7-42A0-A1ED-C9D11EE41FF8}" type="pres">
      <dgm:prSet presAssocID="{F7AED83A-8EC0-4878-8D06-D287439A1D7A}" presName="childText" presStyleLbl="bgAcc1" presStyleIdx="2" presStyleCnt="4">
        <dgm:presLayoutVars>
          <dgm:bulletEnabled val="1"/>
        </dgm:presLayoutVars>
      </dgm:prSet>
      <dgm:spPr/>
      <dgm:t>
        <a:bodyPr/>
        <a:lstStyle/>
        <a:p>
          <a:endParaRPr lang="en-US"/>
        </a:p>
      </dgm:t>
    </dgm:pt>
    <dgm:pt modelId="{18912EA7-58F1-4175-864B-8F9D406B79DE}" type="pres">
      <dgm:prSet presAssocID="{BB391747-7E25-449E-A256-B932920EC1A6}" presName="Name13" presStyleLbl="parChTrans1D2" presStyleIdx="3" presStyleCnt="4"/>
      <dgm:spPr/>
      <dgm:t>
        <a:bodyPr/>
        <a:lstStyle/>
        <a:p>
          <a:endParaRPr lang="en-US"/>
        </a:p>
      </dgm:t>
    </dgm:pt>
    <dgm:pt modelId="{98ED8535-6C2A-473E-BC3A-C6B6CE01B80E}" type="pres">
      <dgm:prSet presAssocID="{0FE4BA4A-79F3-4891-ADA7-1BC35799DD60}" presName="childText" presStyleLbl="bgAcc1" presStyleIdx="3" presStyleCnt="4">
        <dgm:presLayoutVars>
          <dgm:bulletEnabled val="1"/>
        </dgm:presLayoutVars>
      </dgm:prSet>
      <dgm:spPr/>
      <dgm:t>
        <a:bodyPr/>
        <a:lstStyle/>
        <a:p>
          <a:endParaRPr lang="en-US"/>
        </a:p>
      </dgm:t>
    </dgm:pt>
  </dgm:ptLst>
  <dgm:cxnLst>
    <dgm:cxn modelId="{F7BA3155-115E-4F4E-9C68-B95F4C330D04}" type="presOf" srcId="{858A522F-AEF8-42FE-8392-C162084C10A3}" destId="{B08870DF-1A3A-4CF7-89FE-234FDEA38419}" srcOrd="0" destOrd="0" presId="urn:microsoft.com/office/officeart/2005/8/layout/hierarchy3"/>
    <dgm:cxn modelId="{8CE7CA75-60C7-4A11-B8A0-574DF0F61792}" type="presOf" srcId="{D645FE1C-63F5-4473-B20E-E93AF35A0616}" destId="{6AD89908-A2A3-4BB6-B654-459910FEED70}" srcOrd="0" destOrd="0" presId="urn:microsoft.com/office/officeart/2005/8/layout/hierarchy3"/>
    <dgm:cxn modelId="{FB481047-B482-4C75-B808-5C6D79193595}" type="presOf" srcId="{7B04C22F-0FD3-493E-B905-F81303DF1379}" destId="{81C39809-A725-4A28-B9FD-FF15B1062D0E}" srcOrd="0" destOrd="0" presId="urn:microsoft.com/office/officeart/2005/8/layout/hierarchy3"/>
    <dgm:cxn modelId="{26B55A79-345C-495D-9FBE-9B8A0A9783F6}" type="presOf" srcId="{0FE4BA4A-79F3-4891-ADA7-1BC35799DD60}" destId="{98ED8535-6C2A-473E-BC3A-C6B6CE01B80E}" srcOrd="0" destOrd="0" presId="urn:microsoft.com/office/officeart/2005/8/layout/hierarchy3"/>
    <dgm:cxn modelId="{2B26886E-C5D0-4032-AFEB-35785B8604C9}" srcId="{B0BB3EA7-1A55-466F-BA0F-4A8A4543CC82}" destId="{F7AED83A-8EC0-4878-8D06-D287439A1D7A}" srcOrd="0" destOrd="0" parTransId="{858A522F-AEF8-42FE-8392-C162084C10A3}" sibTransId="{B1AA2B64-ED7C-4AF5-B195-95AA3822F45B}"/>
    <dgm:cxn modelId="{9E60C8EC-4027-4222-89F0-FD03A85FF990}" type="presOf" srcId="{B013F7B5-D8EF-4730-9C00-2771FAC0F59D}" destId="{39ABEEA4-4E8F-4435-9684-616E8BA1186D}" srcOrd="0" destOrd="0" presId="urn:microsoft.com/office/officeart/2005/8/layout/hierarchy3"/>
    <dgm:cxn modelId="{32D75800-85C8-4309-89E2-7C986D0D3D43}" type="presOf" srcId="{4E537738-528E-4CC0-8E7D-A348F9DE0F3A}" destId="{186372C7-23A2-4BED-8704-DE1D0999BD0B}" srcOrd="0" destOrd="0" presId="urn:microsoft.com/office/officeart/2005/8/layout/hierarchy3"/>
    <dgm:cxn modelId="{12AEFACC-71C6-4025-8B7A-F82722E3C3EE}" type="presOf" srcId="{F7AED83A-8EC0-4878-8D06-D287439A1D7A}" destId="{C9356A03-42F7-42A0-A1ED-C9D11EE41FF8}" srcOrd="0" destOrd="0" presId="urn:microsoft.com/office/officeart/2005/8/layout/hierarchy3"/>
    <dgm:cxn modelId="{05E22397-F37F-4046-801B-01A0C2768F8E}" srcId="{D645FE1C-63F5-4473-B20E-E93AF35A0616}" destId="{7B04C22F-0FD3-493E-B905-F81303DF1379}" srcOrd="0" destOrd="0" parTransId="{C9E599BE-87C4-4AFD-9E44-0EE93867D43E}" sibTransId="{97404299-27B3-4D39-9B65-5D488BD09EA5}"/>
    <dgm:cxn modelId="{E4D08B83-13DF-436C-A0A3-68F3CD26911F}" type="presOf" srcId="{B0BB3EA7-1A55-466F-BA0F-4A8A4543CC82}" destId="{E016C782-66A0-42AF-8DCF-788C05EAF070}" srcOrd="1" destOrd="0" presId="urn:microsoft.com/office/officeart/2005/8/layout/hierarchy3"/>
    <dgm:cxn modelId="{2DBC707D-8AB0-469F-8B4E-4EDD922DC5D9}" type="presOf" srcId="{BB391747-7E25-449E-A256-B932920EC1A6}" destId="{18912EA7-58F1-4175-864B-8F9D406B79DE}" srcOrd="0" destOrd="0" presId="urn:microsoft.com/office/officeart/2005/8/layout/hierarchy3"/>
    <dgm:cxn modelId="{AF07A524-5A52-48E4-9E65-CEBA27318A6C}" srcId="{D645FE1C-63F5-4473-B20E-E93AF35A0616}" destId="{B013F7B5-D8EF-4730-9C00-2771FAC0F59D}" srcOrd="1" destOrd="0" parTransId="{0B2E55AF-CAEB-4DEE-9F00-D99ABC39FCEF}" sibTransId="{C1C007A4-D840-4304-8680-3CDCBB9D67E7}"/>
    <dgm:cxn modelId="{31E05F26-747F-47AC-9A4C-A65003CC20DA}" srcId="{B0BB3EA7-1A55-466F-BA0F-4A8A4543CC82}" destId="{0FE4BA4A-79F3-4891-ADA7-1BC35799DD60}" srcOrd="1" destOrd="0" parTransId="{BB391747-7E25-449E-A256-B932920EC1A6}" sibTransId="{825EF830-8731-4779-AA0D-F81C17EC2803}"/>
    <dgm:cxn modelId="{51F3A489-CEBE-4507-AA37-7276579A0C2D}" srcId="{4E537738-528E-4CC0-8E7D-A348F9DE0F3A}" destId="{D645FE1C-63F5-4473-B20E-E93AF35A0616}" srcOrd="0" destOrd="0" parTransId="{074A7B09-6F59-4036-BAED-CB8925F3B816}" sibTransId="{B6CBE9C9-6EB8-4397-BA51-2BFDE6EB9E3A}"/>
    <dgm:cxn modelId="{FC9905F3-BB30-4CA4-B160-B3A371DEA01D}" type="presOf" srcId="{0B2E55AF-CAEB-4DEE-9F00-D99ABC39FCEF}" destId="{FE7F44BA-6D2A-49FB-BE8C-CBE5C1031532}" srcOrd="0" destOrd="0" presId="urn:microsoft.com/office/officeart/2005/8/layout/hierarchy3"/>
    <dgm:cxn modelId="{7D448594-4EBC-4765-BB0E-D9E2FC2CC784}" type="presOf" srcId="{C9E599BE-87C4-4AFD-9E44-0EE93867D43E}" destId="{30EBB9DE-D9F6-46C7-8A9A-59BA007913D4}" srcOrd="0" destOrd="0" presId="urn:microsoft.com/office/officeart/2005/8/layout/hierarchy3"/>
    <dgm:cxn modelId="{91832F87-C885-47EC-9491-C4C0FF4C6894}" type="presOf" srcId="{D645FE1C-63F5-4473-B20E-E93AF35A0616}" destId="{5C968DF3-47C5-4128-B86F-2122802033A8}" srcOrd="1" destOrd="0" presId="urn:microsoft.com/office/officeart/2005/8/layout/hierarchy3"/>
    <dgm:cxn modelId="{2CD268D4-98B2-48BE-8180-96C87CB8D098}" srcId="{4E537738-528E-4CC0-8E7D-A348F9DE0F3A}" destId="{B0BB3EA7-1A55-466F-BA0F-4A8A4543CC82}" srcOrd="1" destOrd="0" parTransId="{588DF86E-DF28-4814-ADF6-6F70FC567742}" sibTransId="{B1CDEB9D-57F8-4186-BD5B-A6827050EAA3}"/>
    <dgm:cxn modelId="{4A8A6A96-FE4E-4A61-AD38-E448BEEDAAF1}" type="presOf" srcId="{B0BB3EA7-1A55-466F-BA0F-4A8A4543CC82}" destId="{5B42DB6C-8B84-4050-9246-45708E7122A5}" srcOrd="0" destOrd="0" presId="urn:microsoft.com/office/officeart/2005/8/layout/hierarchy3"/>
    <dgm:cxn modelId="{086796C9-E86F-4010-B859-093BDDFEFDE8}" type="presParOf" srcId="{186372C7-23A2-4BED-8704-DE1D0999BD0B}" destId="{596F1174-B988-4283-828A-52C3FDD7A32B}" srcOrd="0" destOrd="0" presId="urn:microsoft.com/office/officeart/2005/8/layout/hierarchy3"/>
    <dgm:cxn modelId="{780425BD-3337-4274-B3D8-FAE4CCAF3C3F}" type="presParOf" srcId="{596F1174-B988-4283-828A-52C3FDD7A32B}" destId="{B6D95ADA-7859-4EA8-84FF-8C80FD4D68ED}" srcOrd="0" destOrd="0" presId="urn:microsoft.com/office/officeart/2005/8/layout/hierarchy3"/>
    <dgm:cxn modelId="{39708944-46BF-4689-8BD4-DA9ABC65D866}" type="presParOf" srcId="{B6D95ADA-7859-4EA8-84FF-8C80FD4D68ED}" destId="{6AD89908-A2A3-4BB6-B654-459910FEED70}" srcOrd="0" destOrd="0" presId="urn:microsoft.com/office/officeart/2005/8/layout/hierarchy3"/>
    <dgm:cxn modelId="{736F2BF8-E9CE-4576-9318-DC9AF44B4777}" type="presParOf" srcId="{B6D95ADA-7859-4EA8-84FF-8C80FD4D68ED}" destId="{5C968DF3-47C5-4128-B86F-2122802033A8}" srcOrd="1" destOrd="0" presId="urn:microsoft.com/office/officeart/2005/8/layout/hierarchy3"/>
    <dgm:cxn modelId="{692346CB-756B-448E-AF0C-2BD7B38C7E78}" type="presParOf" srcId="{596F1174-B988-4283-828A-52C3FDD7A32B}" destId="{C77CCEFA-ADE0-4BC2-98E2-7B308B40A651}" srcOrd="1" destOrd="0" presId="urn:microsoft.com/office/officeart/2005/8/layout/hierarchy3"/>
    <dgm:cxn modelId="{89115C2B-E8BF-4B22-99B8-A26DD6D915A8}" type="presParOf" srcId="{C77CCEFA-ADE0-4BC2-98E2-7B308B40A651}" destId="{30EBB9DE-D9F6-46C7-8A9A-59BA007913D4}" srcOrd="0" destOrd="0" presId="urn:microsoft.com/office/officeart/2005/8/layout/hierarchy3"/>
    <dgm:cxn modelId="{C28DAA61-888F-4470-87F3-E5DFDDEC52C7}" type="presParOf" srcId="{C77CCEFA-ADE0-4BC2-98E2-7B308B40A651}" destId="{81C39809-A725-4A28-B9FD-FF15B1062D0E}" srcOrd="1" destOrd="0" presId="urn:microsoft.com/office/officeart/2005/8/layout/hierarchy3"/>
    <dgm:cxn modelId="{A9C1C89C-0440-4F2A-B1D7-A741D2243303}" type="presParOf" srcId="{C77CCEFA-ADE0-4BC2-98E2-7B308B40A651}" destId="{FE7F44BA-6D2A-49FB-BE8C-CBE5C1031532}" srcOrd="2" destOrd="0" presId="urn:microsoft.com/office/officeart/2005/8/layout/hierarchy3"/>
    <dgm:cxn modelId="{B6697677-82B7-4C40-AFCD-C280D46AB17F}" type="presParOf" srcId="{C77CCEFA-ADE0-4BC2-98E2-7B308B40A651}" destId="{39ABEEA4-4E8F-4435-9684-616E8BA1186D}" srcOrd="3" destOrd="0" presId="urn:microsoft.com/office/officeart/2005/8/layout/hierarchy3"/>
    <dgm:cxn modelId="{4036D568-27A2-4837-9FAC-48AEB9B37FE1}" type="presParOf" srcId="{186372C7-23A2-4BED-8704-DE1D0999BD0B}" destId="{498281EC-5E9C-4948-A196-8C68DF74F559}" srcOrd="1" destOrd="0" presId="urn:microsoft.com/office/officeart/2005/8/layout/hierarchy3"/>
    <dgm:cxn modelId="{43253E21-B68C-4955-8E90-81AB2E99EE5A}" type="presParOf" srcId="{498281EC-5E9C-4948-A196-8C68DF74F559}" destId="{B24702F4-2A43-4E32-93A6-FEA3DFA51BCD}" srcOrd="0" destOrd="0" presId="urn:microsoft.com/office/officeart/2005/8/layout/hierarchy3"/>
    <dgm:cxn modelId="{2A6456D3-CCD2-4403-A011-167FDF39E1AD}" type="presParOf" srcId="{B24702F4-2A43-4E32-93A6-FEA3DFA51BCD}" destId="{5B42DB6C-8B84-4050-9246-45708E7122A5}" srcOrd="0" destOrd="0" presId="urn:microsoft.com/office/officeart/2005/8/layout/hierarchy3"/>
    <dgm:cxn modelId="{1072AF39-676F-4B93-BDF9-DB235120A78A}" type="presParOf" srcId="{B24702F4-2A43-4E32-93A6-FEA3DFA51BCD}" destId="{E016C782-66A0-42AF-8DCF-788C05EAF070}" srcOrd="1" destOrd="0" presId="urn:microsoft.com/office/officeart/2005/8/layout/hierarchy3"/>
    <dgm:cxn modelId="{CAD8A333-BA10-47D0-B3E7-928C7B58274D}" type="presParOf" srcId="{498281EC-5E9C-4948-A196-8C68DF74F559}" destId="{BB645CBC-3A91-4352-A30A-2E9461742E28}" srcOrd="1" destOrd="0" presId="urn:microsoft.com/office/officeart/2005/8/layout/hierarchy3"/>
    <dgm:cxn modelId="{12D7A46F-5091-4DDD-B3F8-0BF3E01A1CE8}" type="presParOf" srcId="{BB645CBC-3A91-4352-A30A-2E9461742E28}" destId="{B08870DF-1A3A-4CF7-89FE-234FDEA38419}" srcOrd="0" destOrd="0" presId="urn:microsoft.com/office/officeart/2005/8/layout/hierarchy3"/>
    <dgm:cxn modelId="{A1555E25-FB7C-4A7D-9168-400D30157242}" type="presParOf" srcId="{BB645CBC-3A91-4352-A30A-2E9461742E28}" destId="{C9356A03-42F7-42A0-A1ED-C9D11EE41FF8}" srcOrd="1" destOrd="0" presId="urn:microsoft.com/office/officeart/2005/8/layout/hierarchy3"/>
    <dgm:cxn modelId="{319BCBB6-DD79-4CCA-B928-49E418AE8EE9}" type="presParOf" srcId="{BB645CBC-3A91-4352-A30A-2E9461742E28}" destId="{18912EA7-58F1-4175-864B-8F9D406B79DE}" srcOrd="2" destOrd="0" presId="urn:microsoft.com/office/officeart/2005/8/layout/hierarchy3"/>
    <dgm:cxn modelId="{900E8FA8-0A80-4463-9651-D75D26143070}" type="presParOf" srcId="{BB645CBC-3A91-4352-A30A-2E9461742E28}" destId="{98ED8535-6C2A-473E-BC3A-C6B6CE01B80E}" srcOrd="3" destOrd="0" presId="urn:microsoft.com/office/officeart/2005/8/layout/hierarchy3"/>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FB357C-D730-4602-800E-97E60C2474CB}" type="doc">
      <dgm:prSet loTypeId="urn:microsoft.com/office/officeart/2005/8/layout/hProcess9" loCatId="process" qsTypeId="urn:microsoft.com/office/officeart/2005/8/quickstyle/simple1" qsCatId="simple" csTypeId="urn:microsoft.com/office/officeart/2005/8/colors/accent1_2" csCatId="accent1" phldr="1"/>
      <dgm:spPr/>
    </dgm:pt>
    <dgm:pt modelId="{8FA37ECF-D940-47AA-A9E0-747BE2242418}">
      <dgm:prSet phldrT="[Text]"/>
      <dgm:spPr>
        <a:ln>
          <a:solidFill>
            <a:schemeClr val="tx2"/>
          </a:solidFill>
        </a:ln>
      </dgm:spPr>
      <dgm:t>
        <a:bodyPr/>
        <a:lstStyle/>
        <a:p>
          <a:r>
            <a:rPr lang="en-US" noProof="0" dirty="0">
              <a:solidFill>
                <a:schemeClr val="tx2"/>
              </a:solidFill>
              <a:latin typeface="Arial" panose="020B0604020202020204" pitchFamily="34" charset="0"/>
            </a:rPr>
            <a:t>Be </a:t>
          </a:r>
          <a:r>
            <a:rPr lang="en-US" noProof="0" dirty="0" smtClean="0">
              <a:solidFill>
                <a:schemeClr val="tx2"/>
              </a:solidFill>
              <a:latin typeface="Arial" panose="020B0604020202020204" pitchFamily="34" charset="0"/>
            </a:rPr>
            <a:t>enquiring</a:t>
          </a:r>
          <a:r>
            <a:rPr lang="cs-CZ" noProof="0" dirty="0" smtClean="0">
              <a:solidFill>
                <a:schemeClr val="tx2"/>
              </a:solidFill>
              <a:latin typeface="Arial" panose="020B0604020202020204" pitchFamily="34" charset="0"/>
            </a:rPr>
            <a:t> - </a:t>
          </a:r>
          <a:r>
            <a:rPr lang="cs-CZ" b="1" noProof="0" dirty="0" smtClean="0">
              <a:solidFill>
                <a:schemeClr val="tx2"/>
              </a:solidFill>
              <a:latin typeface="Arial" panose="020B0604020202020204" pitchFamily="34" charset="0"/>
            </a:rPr>
            <a:t>zvídavý</a:t>
          </a:r>
          <a:endParaRPr lang="en-US" b="1" noProof="0" dirty="0">
            <a:solidFill>
              <a:schemeClr val="tx2"/>
            </a:solidFill>
            <a:latin typeface="Arial" panose="020B0604020202020204" pitchFamily="34" charset="0"/>
          </a:endParaRPr>
        </a:p>
      </dgm:t>
    </dgm:pt>
    <dgm:pt modelId="{1B87C712-FEFF-4A62-AF4A-B90784855F22}" type="parTrans" cxnId="{F8DF154A-ECA8-45E9-9452-A032530289CD}">
      <dgm:prSet/>
      <dgm:spPr/>
      <dgm:t>
        <a:bodyPr/>
        <a:lstStyle/>
        <a:p>
          <a:endParaRPr lang="en-US" noProof="0">
            <a:latin typeface="EYInterstate" pitchFamily="2" charset="0"/>
          </a:endParaRPr>
        </a:p>
      </dgm:t>
    </dgm:pt>
    <dgm:pt modelId="{336A22BD-AD1C-40EF-85C3-2FFA1AE1CCD1}" type="sibTrans" cxnId="{F8DF154A-ECA8-45E9-9452-A032530289CD}">
      <dgm:prSet/>
      <dgm:spPr/>
      <dgm:t>
        <a:bodyPr/>
        <a:lstStyle/>
        <a:p>
          <a:endParaRPr lang="en-US" noProof="0">
            <a:latin typeface="EYInterstate" pitchFamily="2" charset="0"/>
          </a:endParaRPr>
        </a:p>
      </dgm:t>
    </dgm:pt>
    <dgm:pt modelId="{777D66B2-B535-4136-8FFC-88865133D429}">
      <dgm:prSet phldrT="[Text]"/>
      <dgm:spPr>
        <a:ln>
          <a:solidFill>
            <a:schemeClr val="tx2"/>
          </a:solidFill>
        </a:ln>
      </dgm:spPr>
      <dgm:t>
        <a:bodyPr/>
        <a:lstStyle/>
        <a:p>
          <a:r>
            <a:rPr lang="en-US" noProof="0" dirty="0">
              <a:solidFill>
                <a:schemeClr val="tx2"/>
              </a:solidFill>
              <a:latin typeface="Arial" panose="020B0604020202020204" pitchFamily="34" charset="0"/>
            </a:rPr>
            <a:t>Be </a:t>
          </a:r>
          <a:r>
            <a:rPr lang="en-US" noProof="0" dirty="0" smtClean="0">
              <a:solidFill>
                <a:schemeClr val="tx2"/>
              </a:solidFill>
              <a:latin typeface="Arial" panose="020B0604020202020204" pitchFamily="34" charset="0"/>
            </a:rPr>
            <a:t>precise</a:t>
          </a:r>
          <a:r>
            <a:rPr lang="cs-CZ" noProof="0" dirty="0" smtClean="0">
              <a:solidFill>
                <a:schemeClr val="tx2"/>
              </a:solidFill>
              <a:latin typeface="Arial" panose="020B0604020202020204" pitchFamily="34" charset="0"/>
            </a:rPr>
            <a:t>     - </a:t>
          </a:r>
          <a:r>
            <a:rPr lang="cs-CZ" b="1" noProof="0" dirty="0" smtClean="0">
              <a:solidFill>
                <a:schemeClr val="tx2"/>
              </a:solidFill>
              <a:latin typeface="Arial" panose="020B0604020202020204" pitchFamily="34" charset="0"/>
            </a:rPr>
            <a:t>přesný</a:t>
          </a:r>
          <a:endParaRPr lang="en-US" b="1" noProof="0" dirty="0">
            <a:solidFill>
              <a:schemeClr val="tx2"/>
            </a:solidFill>
            <a:latin typeface="Arial" panose="020B0604020202020204" pitchFamily="34" charset="0"/>
          </a:endParaRPr>
        </a:p>
      </dgm:t>
    </dgm:pt>
    <dgm:pt modelId="{549A1F2B-5862-47AD-A2EE-515B6D78C95D}" type="parTrans" cxnId="{2A3CE2F5-7821-4861-9FEB-1F7E639AA05C}">
      <dgm:prSet/>
      <dgm:spPr/>
      <dgm:t>
        <a:bodyPr/>
        <a:lstStyle/>
        <a:p>
          <a:endParaRPr lang="en-US" noProof="0">
            <a:latin typeface="EYInterstate" pitchFamily="2" charset="0"/>
          </a:endParaRPr>
        </a:p>
      </dgm:t>
    </dgm:pt>
    <dgm:pt modelId="{DCAD627E-63DC-4FD9-A42C-CEB97DEB4AFD}" type="sibTrans" cxnId="{2A3CE2F5-7821-4861-9FEB-1F7E639AA05C}">
      <dgm:prSet/>
      <dgm:spPr/>
      <dgm:t>
        <a:bodyPr/>
        <a:lstStyle/>
        <a:p>
          <a:endParaRPr lang="en-US" noProof="0">
            <a:latin typeface="EYInterstate" pitchFamily="2" charset="0"/>
          </a:endParaRPr>
        </a:p>
      </dgm:t>
    </dgm:pt>
    <dgm:pt modelId="{24DA53B8-5461-4118-904A-E7360E71BF58}">
      <dgm:prSet phldrT="[Text]"/>
      <dgm:spPr>
        <a:ln>
          <a:solidFill>
            <a:schemeClr val="tx2"/>
          </a:solidFill>
        </a:ln>
      </dgm:spPr>
      <dgm:t>
        <a:bodyPr/>
        <a:lstStyle/>
        <a:p>
          <a:r>
            <a:rPr lang="en-US" noProof="0" dirty="0">
              <a:solidFill>
                <a:schemeClr val="tx2"/>
              </a:solidFill>
              <a:latin typeface="Arial" panose="020B0604020202020204" pitchFamily="34" charset="0"/>
            </a:rPr>
            <a:t>Be </a:t>
          </a:r>
          <a:r>
            <a:rPr lang="en-US" noProof="0" dirty="0" smtClean="0">
              <a:solidFill>
                <a:schemeClr val="tx2"/>
              </a:solidFill>
              <a:latin typeface="Arial" panose="020B0604020202020204" pitchFamily="34" charset="0"/>
            </a:rPr>
            <a:t>rigorous</a:t>
          </a:r>
          <a:r>
            <a:rPr lang="cs-CZ" noProof="0" dirty="0" smtClean="0">
              <a:solidFill>
                <a:schemeClr val="tx2"/>
              </a:solidFill>
              <a:latin typeface="Arial" panose="020B0604020202020204" pitchFamily="34" charset="0"/>
            </a:rPr>
            <a:t>   - </a:t>
          </a:r>
          <a:r>
            <a:rPr lang="cs-CZ" b="1" noProof="0" dirty="0" smtClean="0">
              <a:solidFill>
                <a:schemeClr val="tx2"/>
              </a:solidFill>
              <a:latin typeface="Arial" panose="020B0604020202020204" pitchFamily="34" charset="0"/>
            </a:rPr>
            <a:t>pečlivý</a:t>
          </a:r>
          <a:endParaRPr lang="en-US" b="1" noProof="0" dirty="0">
            <a:solidFill>
              <a:schemeClr val="tx2"/>
            </a:solidFill>
            <a:latin typeface="Arial" panose="020B0604020202020204" pitchFamily="34" charset="0"/>
          </a:endParaRPr>
        </a:p>
      </dgm:t>
    </dgm:pt>
    <dgm:pt modelId="{82A3234F-5888-4A4F-8D27-9281906AE8A3}" type="parTrans" cxnId="{BF3E2AC4-7FE0-439C-B146-BB18CE11E89E}">
      <dgm:prSet/>
      <dgm:spPr/>
      <dgm:t>
        <a:bodyPr/>
        <a:lstStyle/>
        <a:p>
          <a:endParaRPr lang="en-US" noProof="0">
            <a:latin typeface="EYInterstate" pitchFamily="2" charset="0"/>
          </a:endParaRPr>
        </a:p>
      </dgm:t>
    </dgm:pt>
    <dgm:pt modelId="{92A6CACD-D742-411B-AD6E-0B646C8B0CE3}" type="sibTrans" cxnId="{BF3E2AC4-7FE0-439C-B146-BB18CE11E89E}">
      <dgm:prSet/>
      <dgm:spPr/>
      <dgm:t>
        <a:bodyPr/>
        <a:lstStyle/>
        <a:p>
          <a:endParaRPr lang="en-US" noProof="0">
            <a:latin typeface="EYInterstate" pitchFamily="2" charset="0"/>
          </a:endParaRPr>
        </a:p>
      </dgm:t>
    </dgm:pt>
    <dgm:pt modelId="{B3B6E595-8217-4F55-82AF-281BA70A7FB5}" type="pres">
      <dgm:prSet presAssocID="{B9FB357C-D730-4602-800E-97E60C2474CB}" presName="CompostProcess" presStyleCnt="0">
        <dgm:presLayoutVars>
          <dgm:dir/>
          <dgm:resizeHandles val="exact"/>
        </dgm:presLayoutVars>
      </dgm:prSet>
      <dgm:spPr/>
    </dgm:pt>
    <dgm:pt modelId="{61519A6D-B852-4E4A-8458-E466FE2BD89C}" type="pres">
      <dgm:prSet presAssocID="{B9FB357C-D730-4602-800E-97E60C2474CB}" presName="arrow" presStyleLbl="bgShp" presStyleIdx="0" presStyleCnt="1"/>
      <dgm:spPr/>
    </dgm:pt>
    <dgm:pt modelId="{B245B86B-1311-4550-93F1-B55C0A7658AB}" type="pres">
      <dgm:prSet presAssocID="{B9FB357C-D730-4602-800E-97E60C2474CB}" presName="linearProcess" presStyleCnt="0"/>
      <dgm:spPr/>
    </dgm:pt>
    <dgm:pt modelId="{3112F8B6-ABF0-4532-9382-0B6C5AB1866A}" type="pres">
      <dgm:prSet presAssocID="{8FA37ECF-D940-47AA-A9E0-747BE2242418}" presName="textNode" presStyleLbl="node1" presStyleIdx="0" presStyleCnt="3">
        <dgm:presLayoutVars>
          <dgm:bulletEnabled val="1"/>
        </dgm:presLayoutVars>
      </dgm:prSet>
      <dgm:spPr/>
      <dgm:t>
        <a:bodyPr/>
        <a:lstStyle/>
        <a:p>
          <a:endParaRPr lang="fr-FR"/>
        </a:p>
      </dgm:t>
    </dgm:pt>
    <dgm:pt modelId="{70C37B3E-B1C7-4EE3-8CA9-1FA3D6BC6CD9}" type="pres">
      <dgm:prSet presAssocID="{336A22BD-AD1C-40EF-85C3-2FFA1AE1CCD1}" presName="sibTrans" presStyleCnt="0"/>
      <dgm:spPr/>
    </dgm:pt>
    <dgm:pt modelId="{C67EB391-D037-473B-9746-27214938A315}" type="pres">
      <dgm:prSet presAssocID="{777D66B2-B535-4136-8FFC-88865133D429}" presName="textNode" presStyleLbl="node1" presStyleIdx="1" presStyleCnt="3">
        <dgm:presLayoutVars>
          <dgm:bulletEnabled val="1"/>
        </dgm:presLayoutVars>
      </dgm:prSet>
      <dgm:spPr/>
      <dgm:t>
        <a:bodyPr/>
        <a:lstStyle/>
        <a:p>
          <a:endParaRPr lang="fr-FR"/>
        </a:p>
      </dgm:t>
    </dgm:pt>
    <dgm:pt modelId="{1D3D0305-4DAA-4423-AFE2-571B24030730}" type="pres">
      <dgm:prSet presAssocID="{DCAD627E-63DC-4FD9-A42C-CEB97DEB4AFD}" presName="sibTrans" presStyleCnt="0"/>
      <dgm:spPr/>
    </dgm:pt>
    <dgm:pt modelId="{775C0D26-CFEB-490C-AACA-781099B40369}" type="pres">
      <dgm:prSet presAssocID="{24DA53B8-5461-4118-904A-E7360E71BF58}" presName="textNode" presStyleLbl="node1" presStyleIdx="2" presStyleCnt="3">
        <dgm:presLayoutVars>
          <dgm:bulletEnabled val="1"/>
        </dgm:presLayoutVars>
      </dgm:prSet>
      <dgm:spPr/>
      <dgm:t>
        <a:bodyPr/>
        <a:lstStyle/>
        <a:p>
          <a:endParaRPr lang="fr-FR"/>
        </a:p>
      </dgm:t>
    </dgm:pt>
  </dgm:ptLst>
  <dgm:cxnLst>
    <dgm:cxn modelId="{B0DBF66A-B54F-4272-8844-8958F3E2CFC5}" type="presOf" srcId="{24DA53B8-5461-4118-904A-E7360E71BF58}" destId="{775C0D26-CFEB-490C-AACA-781099B40369}" srcOrd="0" destOrd="0" presId="urn:microsoft.com/office/officeart/2005/8/layout/hProcess9"/>
    <dgm:cxn modelId="{7BC25389-1872-4143-9FBA-395872521F86}" type="presOf" srcId="{777D66B2-B535-4136-8FFC-88865133D429}" destId="{C67EB391-D037-473B-9746-27214938A315}" srcOrd="0" destOrd="0" presId="urn:microsoft.com/office/officeart/2005/8/layout/hProcess9"/>
    <dgm:cxn modelId="{E69F635F-9BA1-46A3-9B11-95E4F1184FFD}" type="presOf" srcId="{B9FB357C-D730-4602-800E-97E60C2474CB}" destId="{B3B6E595-8217-4F55-82AF-281BA70A7FB5}" srcOrd="0" destOrd="0" presId="urn:microsoft.com/office/officeart/2005/8/layout/hProcess9"/>
    <dgm:cxn modelId="{F8DF154A-ECA8-45E9-9452-A032530289CD}" srcId="{B9FB357C-D730-4602-800E-97E60C2474CB}" destId="{8FA37ECF-D940-47AA-A9E0-747BE2242418}" srcOrd="0" destOrd="0" parTransId="{1B87C712-FEFF-4A62-AF4A-B90784855F22}" sibTransId="{336A22BD-AD1C-40EF-85C3-2FFA1AE1CCD1}"/>
    <dgm:cxn modelId="{1C545CF5-C534-46EF-AFD9-241791EE3EF3}" type="presOf" srcId="{8FA37ECF-D940-47AA-A9E0-747BE2242418}" destId="{3112F8B6-ABF0-4532-9382-0B6C5AB1866A}" srcOrd="0" destOrd="0" presId="urn:microsoft.com/office/officeart/2005/8/layout/hProcess9"/>
    <dgm:cxn modelId="{BF3E2AC4-7FE0-439C-B146-BB18CE11E89E}" srcId="{B9FB357C-D730-4602-800E-97E60C2474CB}" destId="{24DA53B8-5461-4118-904A-E7360E71BF58}" srcOrd="2" destOrd="0" parTransId="{82A3234F-5888-4A4F-8D27-9281906AE8A3}" sibTransId="{92A6CACD-D742-411B-AD6E-0B646C8B0CE3}"/>
    <dgm:cxn modelId="{2A3CE2F5-7821-4861-9FEB-1F7E639AA05C}" srcId="{B9FB357C-D730-4602-800E-97E60C2474CB}" destId="{777D66B2-B535-4136-8FFC-88865133D429}" srcOrd="1" destOrd="0" parTransId="{549A1F2B-5862-47AD-A2EE-515B6D78C95D}" sibTransId="{DCAD627E-63DC-4FD9-A42C-CEB97DEB4AFD}"/>
    <dgm:cxn modelId="{A86039B9-3B31-459F-A39C-3A73D71E3A6B}" type="presParOf" srcId="{B3B6E595-8217-4F55-82AF-281BA70A7FB5}" destId="{61519A6D-B852-4E4A-8458-E466FE2BD89C}" srcOrd="0" destOrd="0" presId="urn:microsoft.com/office/officeart/2005/8/layout/hProcess9"/>
    <dgm:cxn modelId="{18BC6D26-8C3C-4608-B8F9-282B197A0C30}" type="presParOf" srcId="{B3B6E595-8217-4F55-82AF-281BA70A7FB5}" destId="{B245B86B-1311-4550-93F1-B55C0A7658AB}" srcOrd="1" destOrd="0" presId="urn:microsoft.com/office/officeart/2005/8/layout/hProcess9"/>
    <dgm:cxn modelId="{3315D24D-DFA1-41E1-80ED-48C94F209995}" type="presParOf" srcId="{B245B86B-1311-4550-93F1-B55C0A7658AB}" destId="{3112F8B6-ABF0-4532-9382-0B6C5AB1866A}" srcOrd="0" destOrd="0" presId="urn:microsoft.com/office/officeart/2005/8/layout/hProcess9"/>
    <dgm:cxn modelId="{F10B809D-D845-44AE-9DA4-ABAAE6DDBCA4}" type="presParOf" srcId="{B245B86B-1311-4550-93F1-B55C0A7658AB}" destId="{70C37B3E-B1C7-4EE3-8CA9-1FA3D6BC6CD9}" srcOrd="1" destOrd="0" presId="urn:microsoft.com/office/officeart/2005/8/layout/hProcess9"/>
    <dgm:cxn modelId="{B310C185-A709-4556-A2F1-B47C3F2CE9D6}" type="presParOf" srcId="{B245B86B-1311-4550-93F1-B55C0A7658AB}" destId="{C67EB391-D037-473B-9746-27214938A315}" srcOrd="2" destOrd="0" presId="urn:microsoft.com/office/officeart/2005/8/layout/hProcess9"/>
    <dgm:cxn modelId="{5D31F8E0-2A24-410B-B60B-9BB466CE945A}" type="presParOf" srcId="{B245B86B-1311-4550-93F1-B55C0A7658AB}" destId="{1D3D0305-4DAA-4423-AFE2-571B24030730}" srcOrd="3" destOrd="0" presId="urn:microsoft.com/office/officeart/2005/8/layout/hProcess9"/>
    <dgm:cxn modelId="{F40CEF58-39E4-4497-8A90-F0C7A99FECD3}" type="presParOf" srcId="{B245B86B-1311-4550-93F1-B55C0A7658AB}" destId="{775C0D26-CFEB-490C-AACA-781099B40369}"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FE3AED-7A34-4D21-8FBF-7EBFBB9DAE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4483AA2F-3041-4B87-9FA6-C3C61D49E7EE}">
      <dgm:prSet phldrT="[Text]" custT="1"/>
      <dgm:spPr>
        <a:ln>
          <a:solidFill>
            <a:schemeClr val="tx2"/>
          </a:solidFill>
        </a:ln>
      </dgm:spPr>
      <dgm:t>
        <a:bodyPr/>
        <a:lstStyle/>
        <a:p>
          <a:r>
            <a:rPr lang="en-US" sz="2400" noProof="0" dirty="0">
              <a:solidFill>
                <a:schemeClr val="tx2"/>
              </a:solidFill>
              <a:latin typeface="Arial" panose="020B0604020202020204" pitchFamily="34" charset="0"/>
            </a:rPr>
            <a:t>1 </a:t>
          </a:r>
          <a:r>
            <a:rPr lang="en-US" sz="2400" noProof="0" dirty="0" smtClean="0">
              <a:solidFill>
                <a:schemeClr val="tx2"/>
              </a:solidFill>
              <a:latin typeface="Arial" panose="020B0604020202020204" pitchFamily="34" charset="0"/>
            </a:rPr>
            <a:t>– </a:t>
          </a:r>
          <a:r>
            <a:rPr lang="cs-CZ" sz="2400" noProof="0" dirty="0" smtClean="0">
              <a:solidFill>
                <a:schemeClr val="tx2"/>
              </a:solidFill>
              <a:latin typeface="Arial" panose="020B0604020202020204" pitchFamily="34" charset="0"/>
            </a:rPr>
            <a:t>Vytvořte si blízký vztah se zadavatelem. Upřednostněte klienta</a:t>
          </a:r>
          <a:endParaRPr lang="en-US" sz="2400" noProof="0" dirty="0">
            <a:solidFill>
              <a:schemeClr val="tx2"/>
            </a:solidFill>
            <a:latin typeface="Arial" panose="020B0604020202020204" pitchFamily="34" charset="0"/>
          </a:endParaRPr>
        </a:p>
      </dgm:t>
    </dgm:pt>
    <dgm:pt modelId="{E9311631-CD63-452A-A489-11B12FCF5ACE}" type="parTrans" cxnId="{64A35318-6F4B-4B67-AD40-C1BBB019B17F}">
      <dgm:prSet/>
      <dgm:spPr/>
      <dgm:t>
        <a:bodyPr/>
        <a:lstStyle/>
        <a:p>
          <a:endParaRPr lang="en-US" noProof="0">
            <a:latin typeface="EYInterstate" pitchFamily="2" charset="0"/>
          </a:endParaRPr>
        </a:p>
      </dgm:t>
    </dgm:pt>
    <dgm:pt modelId="{47A369C2-3080-4E65-87AF-C6E2A10E5BBB}" type="sibTrans" cxnId="{64A35318-6F4B-4B67-AD40-C1BBB019B17F}">
      <dgm:prSet/>
      <dgm:spPr/>
      <dgm:t>
        <a:bodyPr/>
        <a:lstStyle/>
        <a:p>
          <a:endParaRPr lang="en-US" noProof="0">
            <a:latin typeface="EYInterstate" pitchFamily="2" charset="0"/>
          </a:endParaRPr>
        </a:p>
      </dgm:t>
    </dgm:pt>
    <dgm:pt modelId="{8CF6BF33-DFF3-4FE4-B589-CC4C3278B3FE}">
      <dgm:prSet phldrT="[Text]" custT="1"/>
      <dgm:spPr>
        <a:ln>
          <a:solidFill>
            <a:schemeClr val="tx2"/>
          </a:solidFill>
        </a:ln>
      </dgm:spPr>
      <dgm:t>
        <a:bodyPr/>
        <a:lstStyle/>
        <a:p>
          <a:r>
            <a:rPr lang="en-US" sz="2400" noProof="0" dirty="0">
              <a:solidFill>
                <a:schemeClr val="tx2"/>
              </a:solidFill>
              <a:latin typeface="Arial" panose="020B0604020202020204" pitchFamily="34" charset="0"/>
            </a:rPr>
            <a:t>2 </a:t>
          </a:r>
          <a:r>
            <a:rPr lang="en-US" sz="2400" noProof="0" dirty="0" smtClean="0">
              <a:solidFill>
                <a:schemeClr val="tx2"/>
              </a:solidFill>
              <a:latin typeface="Arial" panose="020B0604020202020204" pitchFamily="34" charset="0"/>
            </a:rPr>
            <a:t>– </a:t>
          </a:r>
          <a:r>
            <a:rPr lang="cs-CZ" sz="2400" noProof="0" dirty="0" smtClean="0">
              <a:solidFill>
                <a:schemeClr val="tx2"/>
              </a:solidFill>
              <a:latin typeface="Arial" panose="020B0604020202020204" pitchFamily="34" charset="0"/>
            </a:rPr>
            <a:t>Nastavte si jasné cíle vašeho výzkumu</a:t>
          </a:r>
          <a:endParaRPr lang="en-US" sz="2400" noProof="0" dirty="0">
            <a:solidFill>
              <a:schemeClr val="tx2"/>
            </a:solidFill>
            <a:latin typeface="Arial" panose="020B0604020202020204" pitchFamily="34" charset="0"/>
          </a:endParaRPr>
        </a:p>
      </dgm:t>
    </dgm:pt>
    <dgm:pt modelId="{D1877C78-5CBB-4F99-8050-93F0B0E401F4}" type="parTrans" cxnId="{A3A19577-42AF-4ED6-BC6A-58061103E252}">
      <dgm:prSet/>
      <dgm:spPr/>
      <dgm:t>
        <a:bodyPr/>
        <a:lstStyle/>
        <a:p>
          <a:endParaRPr lang="en-US" noProof="0">
            <a:latin typeface="EYInterstate" pitchFamily="2" charset="0"/>
          </a:endParaRPr>
        </a:p>
      </dgm:t>
    </dgm:pt>
    <dgm:pt modelId="{4C5F37C3-BAB3-41E8-94E4-882C498CDC52}" type="sibTrans" cxnId="{A3A19577-42AF-4ED6-BC6A-58061103E252}">
      <dgm:prSet/>
      <dgm:spPr/>
      <dgm:t>
        <a:bodyPr/>
        <a:lstStyle/>
        <a:p>
          <a:endParaRPr lang="en-US" noProof="0">
            <a:latin typeface="EYInterstate" pitchFamily="2" charset="0"/>
          </a:endParaRPr>
        </a:p>
      </dgm:t>
    </dgm:pt>
    <dgm:pt modelId="{CAFB2BE6-6386-4836-93DA-09562CF8C6BC}">
      <dgm:prSet phldrT="[Text]"/>
      <dgm:spPr/>
      <dgm:t>
        <a:bodyPr/>
        <a:lstStyle/>
        <a:p>
          <a:r>
            <a:rPr lang="cs-CZ" noProof="0" dirty="0" smtClean="0">
              <a:latin typeface="Arial" panose="020B0604020202020204" pitchFamily="34" charset="0"/>
            </a:rPr>
            <a:t>Profesionál musí převzít iniciativu ve vztahu</a:t>
          </a:r>
          <a:endParaRPr lang="en-US" noProof="0" dirty="0">
            <a:latin typeface="Arial" panose="020B0604020202020204" pitchFamily="34" charset="0"/>
          </a:endParaRPr>
        </a:p>
      </dgm:t>
    </dgm:pt>
    <dgm:pt modelId="{E2DBC54C-26C1-4837-AC26-D41B6AA847B5}" type="parTrans" cxnId="{0F2695AE-4664-49F7-AC6A-3BC9AA98F18C}">
      <dgm:prSet/>
      <dgm:spPr/>
      <dgm:t>
        <a:bodyPr/>
        <a:lstStyle/>
        <a:p>
          <a:endParaRPr lang="cs-CZ"/>
        </a:p>
      </dgm:t>
    </dgm:pt>
    <dgm:pt modelId="{7A42F4A6-8A68-4BCF-95DF-0D6D97E37C09}" type="sibTrans" cxnId="{0F2695AE-4664-49F7-AC6A-3BC9AA98F18C}">
      <dgm:prSet/>
      <dgm:spPr/>
      <dgm:t>
        <a:bodyPr/>
        <a:lstStyle/>
        <a:p>
          <a:endParaRPr lang="cs-CZ"/>
        </a:p>
      </dgm:t>
    </dgm:pt>
    <dgm:pt modelId="{D54C0E76-91D3-44BF-8F8B-8ABB11914DDC}">
      <dgm:prSet phldrT="[Text]"/>
      <dgm:spPr/>
      <dgm:t>
        <a:bodyPr/>
        <a:lstStyle/>
        <a:p>
          <a:r>
            <a:rPr lang="cs-CZ" noProof="0" dirty="0" smtClean="0">
              <a:latin typeface="Arial" panose="020B0604020202020204" pitchFamily="34" charset="0"/>
            </a:rPr>
            <a:t>Musí změnit dynamiku vztahu z pasivního (přijímání a odpovídání emailů) na aktivní (diskuze, interakce)</a:t>
          </a:r>
          <a:endParaRPr lang="en-US" noProof="0" dirty="0">
            <a:latin typeface="Arial" panose="020B0604020202020204" pitchFamily="34" charset="0"/>
          </a:endParaRPr>
        </a:p>
      </dgm:t>
    </dgm:pt>
    <dgm:pt modelId="{F7E981A4-50F3-4A44-8534-EB6190F168EF}" type="parTrans" cxnId="{5C7AC7C8-F915-4D67-B6F3-0DF15C21ECEA}">
      <dgm:prSet/>
      <dgm:spPr/>
      <dgm:t>
        <a:bodyPr/>
        <a:lstStyle/>
        <a:p>
          <a:endParaRPr lang="cs-CZ"/>
        </a:p>
      </dgm:t>
    </dgm:pt>
    <dgm:pt modelId="{A436E5AB-DEE3-46DF-8A0B-FDCA8085A7D6}" type="sibTrans" cxnId="{5C7AC7C8-F915-4D67-B6F3-0DF15C21ECEA}">
      <dgm:prSet/>
      <dgm:spPr/>
      <dgm:t>
        <a:bodyPr/>
        <a:lstStyle/>
        <a:p>
          <a:endParaRPr lang="cs-CZ"/>
        </a:p>
      </dgm:t>
    </dgm:pt>
    <dgm:pt modelId="{C9B8135B-23F2-4467-8999-6A961F791151}">
      <dgm:prSet phldrT="[Text]"/>
      <dgm:spPr/>
      <dgm:t>
        <a:bodyPr/>
        <a:lstStyle/>
        <a:p>
          <a:r>
            <a:rPr lang="cs-CZ" noProof="0" dirty="0" smtClean="0">
              <a:latin typeface="Arial" panose="020B0604020202020204" pitchFamily="34" charset="0"/>
            </a:rPr>
            <a:t>Porozumějte vašemu zadavateli – jaké informace ocení při dělání strategických rozhodnutí?</a:t>
          </a:r>
          <a:endParaRPr lang="en-US" noProof="0" dirty="0">
            <a:latin typeface="Arial" panose="020B0604020202020204" pitchFamily="34" charset="0"/>
          </a:endParaRPr>
        </a:p>
      </dgm:t>
    </dgm:pt>
    <dgm:pt modelId="{D3572451-C574-4A5E-8B8F-1AE7ABB9C4C2}" type="parTrans" cxnId="{A28A6950-C073-40F5-8EE8-269EF6149527}">
      <dgm:prSet/>
      <dgm:spPr/>
      <dgm:t>
        <a:bodyPr/>
        <a:lstStyle/>
        <a:p>
          <a:endParaRPr lang="cs-CZ"/>
        </a:p>
      </dgm:t>
    </dgm:pt>
    <dgm:pt modelId="{888E0C2E-422F-461D-B78E-C707D7E00B63}" type="sibTrans" cxnId="{A28A6950-C073-40F5-8EE8-269EF6149527}">
      <dgm:prSet/>
      <dgm:spPr/>
      <dgm:t>
        <a:bodyPr/>
        <a:lstStyle/>
        <a:p>
          <a:endParaRPr lang="cs-CZ"/>
        </a:p>
      </dgm:t>
    </dgm:pt>
    <dgm:pt modelId="{FE2D91F1-5A71-48C2-A322-5FC0E245920D}">
      <dgm:prSet phldrT="[Text]"/>
      <dgm:spPr/>
      <dgm:t>
        <a:bodyPr/>
        <a:lstStyle/>
        <a:p>
          <a:r>
            <a:rPr lang="cs-CZ" noProof="0" dirty="0" smtClean="0">
              <a:latin typeface="Arial" panose="020B0604020202020204" pitchFamily="34" charset="0"/>
            </a:rPr>
            <a:t>Nic nepředpokládejte</a:t>
          </a:r>
          <a:endParaRPr lang="en-US" noProof="0" dirty="0">
            <a:latin typeface="Arial" panose="020B0604020202020204" pitchFamily="34" charset="0"/>
          </a:endParaRPr>
        </a:p>
      </dgm:t>
    </dgm:pt>
    <dgm:pt modelId="{3D7E0D5B-6714-44EC-B7AA-02A3888A460F}" type="parTrans" cxnId="{1C7A5B7E-5299-4E55-BA04-5B3120907E81}">
      <dgm:prSet/>
      <dgm:spPr/>
      <dgm:t>
        <a:bodyPr/>
        <a:lstStyle/>
        <a:p>
          <a:endParaRPr lang="cs-CZ"/>
        </a:p>
      </dgm:t>
    </dgm:pt>
    <dgm:pt modelId="{EF4C4B09-78A4-456E-809F-D7AA0CBDF0CA}" type="sibTrans" cxnId="{1C7A5B7E-5299-4E55-BA04-5B3120907E81}">
      <dgm:prSet/>
      <dgm:spPr/>
      <dgm:t>
        <a:bodyPr/>
        <a:lstStyle/>
        <a:p>
          <a:endParaRPr lang="cs-CZ"/>
        </a:p>
      </dgm:t>
    </dgm:pt>
    <dgm:pt modelId="{E5D8B10B-7C9F-4843-8C44-A0EB99EA10C0}">
      <dgm:prSet phldrT="[Text]"/>
      <dgm:spPr/>
      <dgm:t>
        <a:bodyPr/>
        <a:lstStyle/>
        <a:p>
          <a:r>
            <a:rPr lang="cs-CZ" noProof="0" dirty="0" smtClean="0">
              <a:latin typeface="Arial" panose="020B0604020202020204" pitchFamily="34" charset="0"/>
            </a:rPr>
            <a:t>Prověřte si požadavek tak, že pokládáte zadavateli přesné dotazy</a:t>
          </a:r>
          <a:endParaRPr lang="en-US" noProof="0" dirty="0">
            <a:latin typeface="Arial" panose="020B0604020202020204" pitchFamily="34" charset="0"/>
          </a:endParaRPr>
        </a:p>
      </dgm:t>
    </dgm:pt>
    <dgm:pt modelId="{1CCAC758-C9D7-49DC-AD5B-CDDFEEEF801F}" type="parTrans" cxnId="{66AFFC1F-E669-475C-BA79-7BC889A80BEA}">
      <dgm:prSet/>
      <dgm:spPr/>
      <dgm:t>
        <a:bodyPr/>
        <a:lstStyle/>
        <a:p>
          <a:endParaRPr lang="cs-CZ"/>
        </a:p>
      </dgm:t>
    </dgm:pt>
    <dgm:pt modelId="{E7D81303-7D4B-4F42-84A3-56D532107FB4}" type="sibTrans" cxnId="{66AFFC1F-E669-475C-BA79-7BC889A80BEA}">
      <dgm:prSet/>
      <dgm:spPr/>
      <dgm:t>
        <a:bodyPr/>
        <a:lstStyle/>
        <a:p>
          <a:endParaRPr lang="cs-CZ"/>
        </a:p>
      </dgm:t>
    </dgm:pt>
    <dgm:pt modelId="{FC993C25-A035-4AD8-B568-500CE166EBDE}">
      <dgm:prSet/>
      <dgm:spPr/>
      <dgm:t>
        <a:bodyPr/>
        <a:lstStyle/>
        <a:p>
          <a:r>
            <a:rPr lang="cs-CZ" noProof="0" dirty="0">
              <a:latin typeface="Arial" panose="020B0604020202020204" pitchFamily="34" charset="0"/>
            </a:rPr>
            <a:t>Vaším cílem je pochopit obchodní potřeby </a:t>
          </a:r>
          <a:r>
            <a:rPr lang="cs-CZ" noProof="0" dirty="0" smtClean="0">
              <a:latin typeface="Arial" panose="020B0604020202020204" pitchFamily="34" charset="0"/>
            </a:rPr>
            <a:t>žadatele </a:t>
          </a:r>
          <a:r>
            <a:rPr lang="cs-CZ" noProof="0" dirty="0">
              <a:latin typeface="Arial" panose="020B0604020202020204" pitchFamily="34" charset="0"/>
            </a:rPr>
            <a:t>a </a:t>
          </a:r>
          <a:r>
            <a:rPr lang="cs-CZ" noProof="0" dirty="0" smtClean="0">
              <a:latin typeface="Arial" panose="020B0604020202020204" pitchFamily="34" charset="0"/>
            </a:rPr>
            <a:t>dospět k přesnému dotazu </a:t>
          </a:r>
          <a:r>
            <a:rPr lang="cs-CZ" noProof="0" dirty="0">
              <a:latin typeface="Arial" panose="020B0604020202020204" pitchFamily="34" charset="0"/>
            </a:rPr>
            <a:t>/ obchodní </a:t>
          </a:r>
          <a:r>
            <a:rPr lang="cs-CZ" noProof="0" dirty="0" smtClean="0">
              <a:latin typeface="Arial" panose="020B0604020202020204" pitchFamily="34" charset="0"/>
            </a:rPr>
            <a:t>záležitosti, kterou chcete </a:t>
          </a:r>
          <a:r>
            <a:rPr lang="cs-CZ" noProof="0" dirty="0">
              <a:latin typeface="Arial" panose="020B0604020202020204" pitchFamily="34" charset="0"/>
            </a:rPr>
            <a:t>řešit</a:t>
          </a:r>
        </a:p>
      </dgm:t>
    </dgm:pt>
    <dgm:pt modelId="{82C13281-EE53-4638-9AED-6DCF7ACBC319}" type="parTrans" cxnId="{4428CBD5-4261-46AF-BBC7-6226A19BEF48}">
      <dgm:prSet/>
      <dgm:spPr/>
      <dgm:t>
        <a:bodyPr/>
        <a:lstStyle/>
        <a:p>
          <a:endParaRPr lang="cs-CZ"/>
        </a:p>
      </dgm:t>
    </dgm:pt>
    <dgm:pt modelId="{6A3E7928-8F42-491F-9186-98CF6845CDA7}" type="sibTrans" cxnId="{4428CBD5-4261-46AF-BBC7-6226A19BEF48}">
      <dgm:prSet/>
      <dgm:spPr/>
      <dgm:t>
        <a:bodyPr/>
        <a:lstStyle/>
        <a:p>
          <a:endParaRPr lang="cs-CZ"/>
        </a:p>
      </dgm:t>
    </dgm:pt>
    <dgm:pt modelId="{1B636CF0-BC40-4799-AA6F-500B7F9BA48C}" type="pres">
      <dgm:prSet presAssocID="{76FE3AED-7A34-4D21-8FBF-7EBFBB9DAE56}" presName="Name0" presStyleCnt="0">
        <dgm:presLayoutVars>
          <dgm:dir/>
          <dgm:animLvl val="lvl"/>
          <dgm:resizeHandles val="exact"/>
        </dgm:presLayoutVars>
      </dgm:prSet>
      <dgm:spPr/>
      <dgm:t>
        <a:bodyPr/>
        <a:lstStyle/>
        <a:p>
          <a:endParaRPr lang="fr-FR"/>
        </a:p>
      </dgm:t>
    </dgm:pt>
    <dgm:pt modelId="{26151C10-20F4-4870-9EDF-EAD6269C5DE4}" type="pres">
      <dgm:prSet presAssocID="{4483AA2F-3041-4B87-9FA6-C3C61D49E7EE}" presName="linNode" presStyleCnt="0"/>
      <dgm:spPr/>
    </dgm:pt>
    <dgm:pt modelId="{09C5F45D-2B35-4F0E-9381-2ADBA204CCE5}" type="pres">
      <dgm:prSet presAssocID="{4483AA2F-3041-4B87-9FA6-C3C61D49E7EE}" presName="parentText" presStyleLbl="node1" presStyleIdx="0" presStyleCnt="2" custLinFactNeighborY="3">
        <dgm:presLayoutVars>
          <dgm:chMax val="1"/>
          <dgm:bulletEnabled val="1"/>
        </dgm:presLayoutVars>
      </dgm:prSet>
      <dgm:spPr/>
      <dgm:t>
        <a:bodyPr/>
        <a:lstStyle/>
        <a:p>
          <a:endParaRPr lang="fr-FR"/>
        </a:p>
      </dgm:t>
    </dgm:pt>
    <dgm:pt modelId="{79846796-AFD8-46F4-B01F-E41C9A78AAEB}" type="pres">
      <dgm:prSet presAssocID="{4483AA2F-3041-4B87-9FA6-C3C61D49E7EE}" presName="descendantText" presStyleLbl="alignAccFollowNode1" presStyleIdx="0" presStyleCnt="2">
        <dgm:presLayoutVars>
          <dgm:bulletEnabled val="1"/>
        </dgm:presLayoutVars>
      </dgm:prSet>
      <dgm:spPr/>
      <dgm:t>
        <a:bodyPr/>
        <a:lstStyle/>
        <a:p>
          <a:endParaRPr lang="fr-FR"/>
        </a:p>
      </dgm:t>
    </dgm:pt>
    <dgm:pt modelId="{3C431F06-19AE-420D-99A0-7AEDB4A91EAE}" type="pres">
      <dgm:prSet presAssocID="{47A369C2-3080-4E65-87AF-C6E2A10E5BBB}" presName="sp" presStyleCnt="0"/>
      <dgm:spPr/>
    </dgm:pt>
    <dgm:pt modelId="{B280AE80-147E-474D-9B7F-32A2F75374BF}" type="pres">
      <dgm:prSet presAssocID="{8CF6BF33-DFF3-4FE4-B589-CC4C3278B3FE}" presName="linNode" presStyleCnt="0"/>
      <dgm:spPr/>
    </dgm:pt>
    <dgm:pt modelId="{C01CBB36-D20D-4FC1-A2F1-95B7B65F9A75}" type="pres">
      <dgm:prSet presAssocID="{8CF6BF33-DFF3-4FE4-B589-CC4C3278B3FE}" presName="parentText" presStyleLbl="node1" presStyleIdx="1" presStyleCnt="2" custLinFactNeighborY="3">
        <dgm:presLayoutVars>
          <dgm:chMax val="1"/>
          <dgm:bulletEnabled val="1"/>
        </dgm:presLayoutVars>
      </dgm:prSet>
      <dgm:spPr/>
      <dgm:t>
        <a:bodyPr/>
        <a:lstStyle/>
        <a:p>
          <a:endParaRPr lang="fr-FR"/>
        </a:p>
      </dgm:t>
    </dgm:pt>
    <dgm:pt modelId="{F70D536E-C7E4-488B-BEEE-5E81F2D8B278}" type="pres">
      <dgm:prSet presAssocID="{8CF6BF33-DFF3-4FE4-B589-CC4C3278B3FE}" presName="descendantText" presStyleLbl="alignAccFollowNode1" presStyleIdx="1" presStyleCnt="2">
        <dgm:presLayoutVars>
          <dgm:bulletEnabled val="1"/>
        </dgm:presLayoutVars>
      </dgm:prSet>
      <dgm:spPr/>
      <dgm:t>
        <a:bodyPr/>
        <a:lstStyle/>
        <a:p>
          <a:endParaRPr lang="fr-FR"/>
        </a:p>
      </dgm:t>
    </dgm:pt>
  </dgm:ptLst>
  <dgm:cxnLst>
    <dgm:cxn modelId="{64A35318-6F4B-4B67-AD40-C1BBB019B17F}" srcId="{76FE3AED-7A34-4D21-8FBF-7EBFBB9DAE56}" destId="{4483AA2F-3041-4B87-9FA6-C3C61D49E7EE}" srcOrd="0" destOrd="0" parTransId="{E9311631-CD63-452A-A489-11B12FCF5ACE}" sibTransId="{47A369C2-3080-4E65-87AF-C6E2A10E5BBB}"/>
    <dgm:cxn modelId="{051C997B-6D02-4F7E-B3D8-2BACCD389453}" type="presOf" srcId="{FE2D91F1-5A71-48C2-A322-5FC0E245920D}" destId="{F70D536E-C7E4-488B-BEEE-5E81F2D8B278}" srcOrd="0" destOrd="0" presId="urn:microsoft.com/office/officeart/2005/8/layout/vList5"/>
    <dgm:cxn modelId="{4428CBD5-4261-46AF-BBC7-6226A19BEF48}" srcId="{8CF6BF33-DFF3-4FE4-B589-CC4C3278B3FE}" destId="{FC993C25-A035-4AD8-B568-500CE166EBDE}" srcOrd="2" destOrd="0" parTransId="{82C13281-EE53-4638-9AED-6DCF7ACBC319}" sibTransId="{6A3E7928-8F42-491F-9186-98CF6845CDA7}"/>
    <dgm:cxn modelId="{6348746D-2DE9-42F9-91EC-0A42E058BFE9}" type="presOf" srcId="{4483AA2F-3041-4B87-9FA6-C3C61D49E7EE}" destId="{09C5F45D-2B35-4F0E-9381-2ADBA204CCE5}" srcOrd="0" destOrd="0" presId="urn:microsoft.com/office/officeart/2005/8/layout/vList5"/>
    <dgm:cxn modelId="{676E668A-FF4B-4BEB-A676-162B25D750EE}" type="presOf" srcId="{FC993C25-A035-4AD8-B568-500CE166EBDE}" destId="{F70D536E-C7E4-488B-BEEE-5E81F2D8B278}" srcOrd="0" destOrd="2" presId="urn:microsoft.com/office/officeart/2005/8/layout/vList5"/>
    <dgm:cxn modelId="{A28A6950-C073-40F5-8EE8-269EF6149527}" srcId="{4483AA2F-3041-4B87-9FA6-C3C61D49E7EE}" destId="{C9B8135B-23F2-4467-8999-6A961F791151}" srcOrd="2" destOrd="0" parTransId="{D3572451-C574-4A5E-8B8F-1AE7ABB9C4C2}" sibTransId="{888E0C2E-422F-461D-B78E-C707D7E00B63}"/>
    <dgm:cxn modelId="{5C7AC7C8-F915-4D67-B6F3-0DF15C21ECEA}" srcId="{4483AA2F-3041-4B87-9FA6-C3C61D49E7EE}" destId="{D54C0E76-91D3-44BF-8F8B-8ABB11914DDC}" srcOrd="1" destOrd="0" parTransId="{F7E981A4-50F3-4A44-8534-EB6190F168EF}" sibTransId="{A436E5AB-DEE3-46DF-8A0B-FDCA8085A7D6}"/>
    <dgm:cxn modelId="{66AFFC1F-E669-475C-BA79-7BC889A80BEA}" srcId="{8CF6BF33-DFF3-4FE4-B589-CC4C3278B3FE}" destId="{E5D8B10B-7C9F-4843-8C44-A0EB99EA10C0}" srcOrd="1" destOrd="0" parTransId="{1CCAC758-C9D7-49DC-AD5B-CDDFEEEF801F}" sibTransId="{E7D81303-7D4B-4F42-84A3-56D532107FB4}"/>
    <dgm:cxn modelId="{0F2695AE-4664-49F7-AC6A-3BC9AA98F18C}" srcId="{4483AA2F-3041-4B87-9FA6-C3C61D49E7EE}" destId="{CAFB2BE6-6386-4836-93DA-09562CF8C6BC}" srcOrd="0" destOrd="0" parTransId="{E2DBC54C-26C1-4837-AC26-D41B6AA847B5}" sibTransId="{7A42F4A6-8A68-4BCF-95DF-0D6D97E37C09}"/>
    <dgm:cxn modelId="{E42E2615-97EE-4CF7-AC33-4BA6BE01216E}" type="presOf" srcId="{8CF6BF33-DFF3-4FE4-B589-CC4C3278B3FE}" destId="{C01CBB36-D20D-4FC1-A2F1-95B7B65F9A75}" srcOrd="0" destOrd="0" presId="urn:microsoft.com/office/officeart/2005/8/layout/vList5"/>
    <dgm:cxn modelId="{3791372F-10CE-4EB2-9DE4-D12D22B57C4A}" type="presOf" srcId="{C9B8135B-23F2-4467-8999-6A961F791151}" destId="{79846796-AFD8-46F4-B01F-E41C9A78AAEB}" srcOrd="0" destOrd="2" presId="urn:microsoft.com/office/officeart/2005/8/layout/vList5"/>
    <dgm:cxn modelId="{A5321130-DD51-4449-8829-12FF6D315A5C}" type="presOf" srcId="{76FE3AED-7A34-4D21-8FBF-7EBFBB9DAE56}" destId="{1B636CF0-BC40-4799-AA6F-500B7F9BA48C}" srcOrd="0" destOrd="0" presId="urn:microsoft.com/office/officeart/2005/8/layout/vList5"/>
    <dgm:cxn modelId="{224BA094-8664-4987-8416-11EE1684626D}" type="presOf" srcId="{CAFB2BE6-6386-4836-93DA-09562CF8C6BC}" destId="{79846796-AFD8-46F4-B01F-E41C9A78AAEB}" srcOrd="0" destOrd="0" presId="urn:microsoft.com/office/officeart/2005/8/layout/vList5"/>
    <dgm:cxn modelId="{EFFDF3AC-43FA-47F5-B5A3-196ABBDFEC9C}" type="presOf" srcId="{E5D8B10B-7C9F-4843-8C44-A0EB99EA10C0}" destId="{F70D536E-C7E4-488B-BEEE-5E81F2D8B278}" srcOrd="0" destOrd="1" presId="urn:microsoft.com/office/officeart/2005/8/layout/vList5"/>
    <dgm:cxn modelId="{FE6D81EA-B6A1-498C-9C51-AEDA56F00AD0}" type="presOf" srcId="{D54C0E76-91D3-44BF-8F8B-8ABB11914DDC}" destId="{79846796-AFD8-46F4-B01F-E41C9A78AAEB}" srcOrd="0" destOrd="1" presId="urn:microsoft.com/office/officeart/2005/8/layout/vList5"/>
    <dgm:cxn modelId="{A3A19577-42AF-4ED6-BC6A-58061103E252}" srcId="{76FE3AED-7A34-4D21-8FBF-7EBFBB9DAE56}" destId="{8CF6BF33-DFF3-4FE4-B589-CC4C3278B3FE}" srcOrd="1" destOrd="0" parTransId="{D1877C78-5CBB-4F99-8050-93F0B0E401F4}" sibTransId="{4C5F37C3-BAB3-41E8-94E4-882C498CDC52}"/>
    <dgm:cxn modelId="{1C7A5B7E-5299-4E55-BA04-5B3120907E81}" srcId="{8CF6BF33-DFF3-4FE4-B589-CC4C3278B3FE}" destId="{FE2D91F1-5A71-48C2-A322-5FC0E245920D}" srcOrd="0" destOrd="0" parTransId="{3D7E0D5B-6714-44EC-B7AA-02A3888A460F}" sibTransId="{EF4C4B09-78A4-456E-809F-D7AA0CBDF0CA}"/>
    <dgm:cxn modelId="{AC55C556-A994-41C6-89A0-26D3C31657A8}" type="presParOf" srcId="{1B636CF0-BC40-4799-AA6F-500B7F9BA48C}" destId="{26151C10-20F4-4870-9EDF-EAD6269C5DE4}" srcOrd="0" destOrd="0" presId="urn:microsoft.com/office/officeart/2005/8/layout/vList5"/>
    <dgm:cxn modelId="{B5F74063-FDB5-47DC-ABC9-AF29CB88859B}" type="presParOf" srcId="{26151C10-20F4-4870-9EDF-EAD6269C5DE4}" destId="{09C5F45D-2B35-4F0E-9381-2ADBA204CCE5}" srcOrd="0" destOrd="0" presId="urn:microsoft.com/office/officeart/2005/8/layout/vList5"/>
    <dgm:cxn modelId="{B9FFBF12-23AD-47A0-AAA7-A059FA139BB7}" type="presParOf" srcId="{26151C10-20F4-4870-9EDF-EAD6269C5DE4}" destId="{79846796-AFD8-46F4-B01F-E41C9A78AAEB}" srcOrd="1" destOrd="0" presId="urn:microsoft.com/office/officeart/2005/8/layout/vList5"/>
    <dgm:cxn modelId="{DBE30D45-CD3A-4F97-BA22-F61E8A47D0F2}" type="presParOf" srcId="{1B636CF0-BC40-4799-AA6F-500B7F9BA48C}" destId="{3C431F06-19AE-420D-99A0-7AEDB4A91EAE}" srcOrd="1" destOrd="0" presId="urn:microsoft.com/office/officeart/2005/8/layout/vList5"/>
    <dgm:cxn modelId="{FBD1C9CB-F2DF-47E9-88BF-E98A84EEC6A8}" type="presParOf" srcId="{1B636CF0-BC40-4799-AA6F-500B7F9BA48C}" destId="{B280AE80-147E-474D-9B7F-32A2F75374BF}" srcOrd="2" destOrd="0" presId="urn:microsoft.com/office/officeart/2005/8/layout/vList5"/>
    <dgm:cxn modelId="{1EC2044D-6599-434B-9B07-727F912A71E7}" type="presParOf" srcId="{B280AE80-147E-474D-9B7F-32A2F75374BF}" destId="{C01CBB36-D20D-4FC1-A2F1-95B7B65F9A75}" srcOrd="0" destOrd="0" presId="urn:microsoft.com/office/officeart/2005/8/layout/vList5"/>
    <dgm:cxn modelId="{D497F85A-B49B-4871-87BC-F0B4454BB4D9}" type="presParOf" srcId="{B280AE80-147E-474D-9B7F-32A2F75374BF}" destId="{F70D536E-C7E4-488B-BEEE-5E81F2D8B27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FE3AED-7A34-4D21-8FBF-7EBFBB9DAE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4483AA2F-3041-4B87-9FA6-C3C61D49E7EE}">
      <dgm:prSet phldrT="[Text]" custT="1"/>
      <dgm:spPr>
        <a:ln>
          <a:solidFill>
            <a:schemeClr val="tx2"/>
          </a:solidFill>
        </a:ln>
      </dgm:spPr>
      <dgm:t>
        <a:bodyPr/>
        <a:lstStyle/>
        <a:p>
          <a:r>
            <a:rPr lang="en-US" sz="2400" noProof="0" dirty="0">
              <a:solidFill>
                <a:schemeClr val="tx2"/>
              </a:solidFill>
              <a:latin typeface="Arial" panose="020B0604020202020204" pitchFamily="34" charset="0"/>
            </a:rPr>
            <a:t>3 </a:t>
          </a:r>
          <a:r>
            <a:rPr lang="en-US" sz="2400" noProof="0" dirty="0" smtClean="0">
              <a:solidFill>
                <a:schemeClr val="tx2"/>
              </a:solidFill>
              <a:latin typeface="Arial" panose="020B0604020202020204" pitchFamily="34" charset="0"/>
            </a:rPr>
            <a:t>– </a:t>
          </a:r>
          <a:r>
            <a:rPr lang="cs-CZ" sz="2400" noProof="0" dirty="0" smtClean="0">
              <a:solidFill>
                <a:schemeClr val="tx2"/>
              </a:solidFill>
              <a:latin typeface="Arial" panose="020B0604020202020204" pitchFamily="34" charset="0"/>
            </a:rPr>
            <a:t>Definujte si nejlepší postup výzkumu</a:t>
          </a:r>
          <a:endParaRPr lang="en-US" sz="2400" noProof="0" dirty="0">
            <a:solidFill>
              <a:schemeClr val="tx2"/>
            </a:solidFill>
            <a:latin typeface="Arial" panose="020B0604020202020204" pitchFamily="34" charset="0"/>
          </a:endParaRPr>
        </a:p>
      </dgm:t>
    </dgm:pt>
    <dgm:pt modelId="{E9311631-CD63-452A-A489-11B12FCF5ACE}" type="parTrans" cxnId="{64A35318-6F4B-4B67-AD40-C1BBB019B17F}">
      <dgm:prSet/>
      <dgm:spPr/>
      <dgm:t>
        <a:bodyPr/>
        <a:lstStyle/>
        <a:p>
          <a:endParaRPr lang="en-US" noProof="0">
            <a:latin typeface="EYInterstate" pitchFamily="2" charset="0"/>
          </a:endParaRPr>
        </a:p>
      </dgm:t>
    </dgm:pt>
    <dgm:pt modelId="{47A369C2-3080-4E65-87AF-C6E2A10E5BBB}" type="sibTrans" cxnId="{64A35318-6F4B-4B67-AD40-C1BBB019B17F}">
      <dgm:prSet/>
      <dgm:spPr/>
      <dgm:t>
        <a:bodyPr/>
        <a:lstStyle/>
        <a:p>
          <a:endParaRPr lang="en-US" noProof="0">
            <a:latin typeface="EYInterstate" pitchFamily="2" charset="0"/>
          </a:endParaRPr>
        </a:p>
      </dgm:t>
    </dgm:pt>
    <dgm:pt modelId="{56636698-0FFE-4204-9D8C-BEB6AE1AD588}">
      <dgm:prSet phldrT="[Text]" custT="1"/>
      <dgm:spPr/>
      <dgm:t>
        <a:bodyPr/>
        <a:lstStyle/>
        <a:p>
          <a:r>
            <a:rPr lang="cs-CZ" sz="1400" noProof="0" dirty="0" smtClean="0">
              <a:latin typeface="Arial" panose="020B0604020202020204" pitchFamily="34" charset="0"/>
            </a:rPr>
            <a:t>Výzkum neuspěchejte, je vhodné strávit nějaký čas přemýšlením o nejlepším přístupu. Každý výzkum vyžaduje konkrétní metodologii, protože cílem je vždy něco jiného</a:t>
          </a:r>
          <a:endParaRPr lang="en-US" sz="1400" noProof="0" dirty="0">
            <a:latin typeface="Arial" panose="020B0604020202020204" pitchFamily="34" charset="0"/>
          </a:endParaRPr>
        </a:p>
      </dgm:t>
    </dgm:pt>
    <dgm:pt modelId="{4F35F6DD-4934-4C7B-A48A-523082AA0F4D}" type="parTrans" cxnId="{8CBCCDCA-C3E0-4D50-9A6C-D1451F93CFD0}">
      <dgm:prSet/>
      <dgm:spPr/>
      <dgm:t>
        <a:bodyPr/>
        <a:lstStyle/>
        <a:p>
          <a:endParaRPr lang="en-US" noProof="0">
            <a:latin typeface="EYInterstate" pitchFamily="2" charset="0"/>
          </a:endParaRPr>
        </a:p>
      </dgm:t>
    </dgm:pt>
    <dgm:pt modelId="{5AE30EBA-9F43-4DE3-B029-E283FA74B5EF}" type="sibTrans" cxnId="{8CBCCDCA-C3E0-4D50-9A6C-D1451F93CFD0}">
      <dgm:prSet/>
      <dgm:spPr/>
      <dgm:t>
        <a:bodyPr/>
        <a:lstStyle/>
        <a:p>
          <a:endParaRPr lang="en-US" noProof="0">
            <a:latin typeface="EYInterstate" pitchFamily="2" charset="0"/>
          </a:endParaRPr>
        </a:p>
      </dgm:t>
    </dgm:pt>
    <dgm:pt modelId="{8CF6BF33-DFF3-4FE4-B589-CC4C3278B3FE}">
      <dgm:prSet phldrT="[Text]" custT="1"/>
      <dgm:spPr>
        <a:ln>
          <a:solidFill>
            <a:schemeClr val="tx2"/>
          </a:solidFill>
        </a:ln>
      </dgm:spPr>
      <dgm:t>
        <a:bodyPr/>
        <a:lstStyle/>
        <a:p>
          <a:r>
            <a:rPr lang="en-US" sz="2400" noProof="0" dirty="0">
              <a:solidFill>
                <a:schemeClr val="tx2"/>
              </a:solidFill>
              <a:latin typeface="Arial" panose="020B0604020202020204" pitchFamily="34" charset="0"/>
            </a:rPr>
            <a:t>4 </a:t>
          </a:r>
          <a:r>
            <a:rPr lang="en-US" sz="2400" noProof="0" dirty="0" smtClean="0">
              <a:solidFill>
                <a:schemeClr val="tx2"/>
              </a:solidFill>
              <a:latin typeface="Arial" panose="020B0604020202020204" pitchFamily="34" charset="0"/>
            </a:rPr>
            <a:t>– </a:t>
          </a:r>
          <a:r>
            <a:rPr lang="cs-CZ" sz="2400" noProof="0" dirty="0" smtClean="0">
              <a:solidFill>
                <a:schemeClr val="tx2"/>
              </a:solidFill>
              <a:latin typeface="Arial" panose="020B0604020202020204" pitchFamily="34" charset="0"/>
            </a:rPr>
            <a:t>Zaměřte se na řešení obchodních potřeb, a nic jiného</a:t>
          </a:r>
          <a:endParaRPr lang="en-US" sz="2400" noProof="0" dirty="0">
            <a:solidFill>
              <a:schemeClr val="tx2"/>
            </a:solidFill>
            <a:latin typeface="Arial" panose="020B0604020202020204" pitchFamily="34" charset="0"/>
          </a:endParaRPr>
        </a:p>
      </dgm:t>
    </dgm:pt>
    <dgm:pt modelId="{D1877C78-5CBB-4F99-8050-93F0B0E401F4}" type="parTrans" cxnId="{A3A19577-42AF-4ED6-BC6A-58061103E252}">
      <dgm:prSet/>
      <dgm:spPr/>
      <dgm:t>
        <a:bodyPr/>
        <a:lstStyle/>
        <a:p>
          <a:endParaRPr lang="en-US" noProof="0">
            <a:latin typeface="EYInterstate" pitchFamily="2" charset="0"/>
          </a:endParaRPr>
        </a:p>
      </dgm:t>
    </dgm:pt>
    <dgm:pt modelId="{4C5F37C3-BAB3-41E8-94E4-882C498CDC52}" type="sibTrans" cxnId="{A3A19577-42AF-4ED6-BC6A-58061103E252}">
      <dgm:prSet/>
      <dgm:spPr/>
      <dgm:t>
        <a:bodyPr/>
        <a:lstStyle/>
        <a:p>
          <a:endParaRPr lang="en-US" noProof="0">
            <a:latin typeface="EYInterstate" pitchFamily="2" charset="0"/>
          </a:endParaRPr>
        </a:p>
      </dgm:t>
    </dgm:pt>
    <dgm:pt modelId="{E410A888-0993-49E0-BE48-D420198C4C1D}">
      <dgm:prSet phldrT="[Text]" custT="1"/>
      <dgm:spPr/>
      <dgm:t>
        <a:bodyPr/>
        <a:lstStyle/>
        <a:p>
          <a:r>
            <a:rPr lang="cs-CZ" sz="1400" noProof="0" dirty="0" smtClean="0">
              <a:latin typeface="Arial" panose="020B0604020202020204" pitchFamily="34" charset="0"/>
            </a:rPr>
            <a:t>Nezůstávejte pouze na povrchu, ale ani neposkytujte zbytečné podrobnosti</a:t>
          </a:r>
          <a:endParaRPr lang="en-US" sz="1400" noProof="0" dirty="0">
            <a:latin typeface="Arial" panose="020B0604020202020204" pitchFamily="34" charset="0"/>
          </a:endParaRPr>
        </a:p>
      </dgm:t>
    </dgm:pt>
    <dgm:pt modelId="{E2E14487-CA34-4D57-943F-FF5F8FFCFF04}" type="parTrans" cxnId="{62922DDF-07A0-4F33-8936-1509CD5119A6}">
      <dgm:prSet/>
      <dgm:spPr/>
      <dgm:t>
        <a:bodyPr/>
        <a:lstStyle/>
        <a:p>
          <a:endParaRPr lang="fr-FR">
            <a:latin typeface="EYInterstate" pitchFamily="2" charset="0"/>
          </a:endParaRPr>
        </a:p>
      </dgm:t>
    </dgm:pt>
    <dgm:pt modelId="{43C2D4CC-233A-4AAC-851A-D046F297D9E5}" type="sibTrans" cxnId="{62922DDF-07A0-4F33-8936-1509CD5119A6}">
      <dgm:prSet/>
      <dgm:spPr/>
      <dgm:t>
        <a:bodyPr/>
        <a:lstStyle/>
        <a:p>
          <a:endParaRPr lang="fr-FR">
            <a:latin typeface="EYInterstate" pitchFamily="2" charset="0"/>
          </a:endParaRPr>
        </a:p>
      </dgm:t>
    </dgm:pt>
    <dgm:pt modelId="{A1165ACB-8E54-4DFA-B5CD-3A794149113F}">
      <dgm:prSet phldrT="[Text]" custT="1"/>
      <dgm:spPr/>
      <dgm:t>
        <a:bodyPr/>
        <a:lstStyle/>
        <a:p>
          <a:r>
            <a:rPr lang="cs-CZ" sz="1400" noProof="0" dirty="0" smtClean="0">
              <a:latin typeface="Arial" panose="020B0604020202020204" pitchFamily="34" charset="0"/>
            </a:rPr>
            <a:t>Sepište si správně </a:t>
          </a:r>
          <a:r>
            <a:rPr lang="cs-CZ" sz="1400" noProof="0" dirty="0">
              <a:latin typeface="Arial" panose="020B0604020202020204" pitchFamily="34" charset="0"/>
            </a:rPr>
            <a:t>výzkumný záměr a </a:t>
          </a:r>
          <a:r>
            <a:rPr lang="cs-CZ" sz="1400" noProof="0" dirty="0" smtClean="0">
              <a:latin typeface="Arial" panose="020B0604020202020204" pitchFamily="34" charset="0"/>
            </a:rPr>
            <a:t>diskutujte ho </a:t>
          </a:r>
          <a:r>
            <a:rPr lang="cs-CZ" sz="1400" noProof="0" dirty="0">
              <a:latin typeface="Arial" panose="020B0604020202020204" pitchFamily="34" charset="0"/>
            </a:rPr>
            <a:t>s </a:t>
          </a:r>
          <a:r>
            <a:rPr lang="cs-CZ" sz="1400" noProof="0" dirty="0" smtClean="0">
              <a:latin typeface="Arial" panose="020B0604020202020204" pitchFamily="34" charset="0"/>
            </a:rPr>
            <a:t>vaším zadavatelem v </a:t>
          </a:r>
          <a:r>
            <a:rPr lang="cs-CZ" sz="1400" noProof="0" dirty="0">
              <a:latin typeface="Arial" panose="020B0604020202020204" pitchFamily="34" charset="0"/>
            </a:rPr>
            <a:t>případě potřeby</a:t>
          </a:r>
        </a:p>
      </dgm:t>
    </dgm:pt>
    <dgm:pt modelId="{7345C6F5-CEE3-4933-B150-9599D66DAD00}" type="parTrans" cxnId="{06A749ED-800C-4311-B589-E3AE5A7DC840}">
      <dgm:prSet/>
      <dgm:spPr/>
      <dgm:t>
        <a:bodyPr/>
        <a:lstStyle/>
        <a:p>
          <a:endParaRPr lang="cs-CZ"/>
        </a:p>
      </dgm:t>
    </dgm:pt>
    <dgm:pt modelId="{3631318C-A03F-47B8-9A6F-DCAB60FE8201}" type="sibTrans" cxnId="{06A749ED-800C-4311-B589-E3AE5A7DC840}">
      <dgm:prSet/>
      <dgm:spPr/>
      <dgm:t>
        <a:bodyPr/>
        <a:lstStyle/>
        <a:p>
          <a:endParaRPr lang="cs-CZ"/>
        </a:p>
      </dgm:t>
    </dgm:pt>
    <dgm:pt modelId="{505DB7EA-884D-4C8B-84DC-A4DCA4AACB80}">
      <dgm:prSet phldrT="[Text]" custT="1"/>
      <dgm:spPr/>
      <dgm:t>
        <a:bodyPr/>
        <a:lstStyle/>
        <a:p>
          <a:r>
            <a:rPr lang="cs-CZ" sz="1400" noProof="0" dirty="0" smtClean="0">
              <a:latin typeface="Arial" panose="020B0604020202020204" pitchFamily="34" charset="0"/>
            </a:rPr>
            <a:t>Rozdělte výzkum </a:t>
          </a:r>
          <a:r>
            <a:rPr lang="cs-CZ" sz="1400" noProof="0" dirty="0">
              <a:latin typeface="Arial" panose="020B0604020202020204" pitchFamily="34" charset="0"/>
            </a:rPr>
            <a:t>do jednotlivých </a:t>
          </a:r>
          <a:r>
            <a:rPr lang="cs-CZ" sz="1400" noProof="0" dirty="0" smtClean="0">
              <a:latin typeface="Arial" panose="020B0604020202020204" pitchFamily="34" charset="0"/>
            </a:rPr>
            <a:t>kroků</a:t>
          </a:r>
          <a:endParaRPr lang="cs-CZ" sz="1400" noProof="0" dirty="0">
            <a:latin typeface="Arial" panose="020B0604020202020204" pitchFamily="34" charset="0"/>
          </a:endParaRPr>
        </a:p>
      </dgm:t>
    </dgm:pt>
    <dgm:pt modelId="{225FF1C8-8D4E-473F-911A-0DF17F560235}" type="parTrans" cxnId="{FEF5A4E6-9D8E-4209-8A81-E64105237FB7}">
      <dgm:prSet/>
      <dgm:spPr/>
      <dgm:t>
        <a:bodyPr/>
        <a:lstStyle/>
        <a:p>
          <a:endParaRPr lang="cs-CZ"/>
        </a:p>
      </dgm:t>
    </dgm:pt>
    <dgm:pt modelId="{F36C0C48-EBAF-4BE8-A177-A5CA95C9D73A}" type="sibTrans" cxnId="{FEF5A4E6-9D8E-4209-8A81-E64105237FB7}">
      <dgm:prSet/>
      <dgm:spPr/>
      <dgm:t>
        <a:bodyPr/>
        <a:lstStyle/>
        <a:p>
          <a:endParaRPr lang="cs-CZ"/>
        </a:p>
      </dgm:t>
    </dgm:pt>
    <dgm:pt modelId="{CAAF924C-D642-42AB-BA35-E257872976EA}">
      <dgm:prSet phldrT="[Text]" custT="1"/>
      <dgm:spPr/>
      <dgm:t>
        <a:bodyPr/>
        <a:lstStyle/>
        <a:p>
          <a:r>
            <a:rPr lang="cs-CZ" sz="1400" noProof="0" dirty="0" smtClean="0">
              <a:latin typeface="Arial" panose="020B0604020202020204" pitchFamily="34" charset="0"/>
            </a:rPr>
            <a:t>Odpovězte </a:t>
          </a:r>
          <a:r>
            <a:rPr lang="cs-CZ" sz="1400" noProof="0" dirty="0">
              <a:latin typeface="Arial" panose="020B0604020202020204" pitchFamily="34" charset="0"/>
            </a:rPr>
            <a:t>na </a:t>
          </a:r>
          <a:r>
            <a:rPr lang="cs-CZ" sz="1400" noProof="0" dirty="0" smtClean="0">
              <a:latin typeface="Arial" panose="020B0604020202020204" pitchFamily="34" charset="0"/>
            </a:rPr>
            <a:t>otázky, které jste si určili během referenčního interview</a:t>
          </a:r>
          <a:endParaRPr lang="cs-CZ" sz="1400" noProof="0" dirty="0">
            <a:latin typeface="Arial" panose="020B0604020202020204" pitchFamily="34" charset="0"/>
          </a:endParaRPr>
        </a:p>
      </dgm:t>
    </dgm:pt>
    <dgm:pt modelId="{1CF6599E-5FD7-4040-B57C-E4F22CAA1F88}" type="parTrans" cxnId="{C714C641-C475-4791-A15F-68D6FB503C0C}">
      <dgm:prSet/>
      <dgm:spPr/>
      <dgm:t>
        <a:bodyPr/>
        <a:lstStyle/>
        <a:p>
          <a:endParaRPr lang="cs-CZ"/>
        </a:p>
      </dgm:t>
    </dgm:pt>
    <dgm:pt modelId="{0E02FB83-E341-43A1-89C8-E5282926A37D}" type="sibTrans" cxnId="{C714C641-C475-4791-A15F-68D6FB503C0C}">
      <dgm:prSet/>
      <dgm:spPr/>
      <dgm:t>
        <a:bodyPr/>
        <a:lstStyle/>
        <a:p>
          <a:endParaRPr lang="cs-CZ"/>
        </a:p>
      </dgm:t>
    </dgm:pt>
    <dgm:pt modelId="{79D83619-0514-497F-AC89-38094EC36ECD}">
      <dgm:prSet phldrT="[Text]" custT="1"/>
      <dgm:spPr/>
      <dgm:t>
        <a:bodyPr/>
        <a:lstStyle/>
        <a:p>
          <a:r>
            <a:rPr lang="cs-CZ" sz="1400" noProof="0" dirty="0" smtClean="0">
              <a:latin typeface="Arial" panose="020B0604020202020204" pitchFamily="34" charset="0"/>
            </a:rPr>
            <a:t>Přizpůsobte doručení podle potřeb</a:t>
          </a:r>
          <a:endParaRPr lang="cs-CZ" sz="1400" noProof="0" dirty="0">
            <a:latin typeface="Arial" panose="020B0604020202020204" pitchFamily="34" charset="0"/>
          </a:endParaRPr>
        </a:p>
      </dgm:t>
    </dgm:pt>
    <dgm:pt modelId="{314352A5-62AD-4EBB-863D-B411A996E373}" type="parTrans" cxnId="{C26C19F6-391D-4AF6-AFF0-819A34F5A7AA}">
      <dgm:prSet/>
      <dgm:spPr/>
      <dgm:t>
        <a:bodyPr/>
        <a:lstStyle/>
        <a:p>
          <a:endParaRPr lang="cs-CZ"/>
        </a:p>
      </dgm:t>
    </dgm:pt>
    <dgm:pt modelId="{EDB52FEC-7252-4CD0-94A1-2B7EF3D2C932}" type="sibTrans" cxnId="{C26C19F6-391D-4AF6-AFF0-819A34F5A7AA}">
      <dgm:prSet/>
      <dgm:spPr/>
      <dgm:t>
        <a:bodyPr/>
        <a:lstStyle/>
        <a:p>
          <a:endParaRPr lang="cs-CZ"/>
        </a:p>
      </dgm:t>
    </dgm:pt>
    <dgm:pt modelId="{1B636CF0-BC40-4799-AA6F-500B7F9BA48C}" type="pres">
      <dgm:prSet presAssocID="{76FE3AED-7A34-4D21-8FBF-7EBFBB9DAE56}" presName="Name0" presStyleCnt="0">
        <dgm:presLayoutVars>
          <dgm:dir/>
          <dgm:animLvl val="lvl"/>
          <dgm:resizeHandles val="exact"/>
        </dgm:presLayoutVars>
      </dgm:prSet>
      <dgm:spPr/>
      <dgm:t>
        <a:bodyPr/>
        <a:lstStyle/>
        <a:p>
          <a:endParaRPr lang="fr-FR"/>
        </a:p>
      </dgm:t>
    </dgm:pt>
    <dgm:pt modelId="{26151C10-20F4-4870-9EDF-EAD6269C5DE4}" type="pres">
      <dgm:prSet presAssocID="{4483AA2F-3041-4B87-9FA6-C3C61D49E7EE}" presName="linNode" presStyleCnt="0"/>
      <dgm:spPr/>
    </dgm:pt>
    <dgm:pt modelId="{09C5F45D-2B35-4F0E-9381-2ADBA204CCE5}" type="pres">
      <dgm:prSet presAssocID="{4483AA2F-3041-4B87-9FA6-C3C61D49E7EE}" presName="parentText" presStyleLbl="node1" presStyleIdx="0" presStyleCnt="2">
        <dgm:presLayoutVars>
          <dgm:chMax val="1"/>
          <dgm:bulletEnabled val="1"/>
        </dgm:presLayoutVars>
      </dgm:prSet>
      <dgm:spPr/>
      <dgm:t>
        <a:bodyPr/>
        <a:lstStyle/>
        <a:p>
          <a:endParaRPr lang="fr-FR"/>
        </a:p>
      </dgm:t>
    </dgm:pt>
    <dgm:pt modelId="{79846796-AFD8-46F4-B01F-E41C9A78AAEB}" type="pres">
      <dgm:prSet presAssocID="{4483AA2F-3041-4B87-9FA6-C3C61D49E7EE}" presName="descendantText" presStyleLbl="alignAccFollowNode1" presStyleIdx="0" presStyleCnt="2" custScaleY="111794">
        <dgm:presLayoutVars>
          <dgm:bulletEnabled val="1"/>
        </dgm:presLayoutVars>
      </dgm:prSet>
      <dgm:spPr/>
      <dgm:t>
        <a:bodyPr/>
        <a:lstStyle/>
        <a:p>
          <a:endParaRPr lang="fr-FR"/>
        </a:p>
      </dgm:t>
    </dgm:pt>
    <dgm:pt modelId="{3C431F06-19AE-420D-99A0-7AEDB4A91EAE}" type="pres">
      <dgm:prSet presAssocID="{47A369C2-3080-4E65-87AF-C6E2A10E5BBB}" presName="sp" presStyleCnt="0"/>
      <dgm:spPr/>
    </dgm:pt>
    <dgm:pt modelId="{B280AE80-147E-474D-9B7F-32A2F75374BF}" type="pres">
      <dgm:prSet presAssocID="{8CF6BF33-DFF3-4FE4-B589-CC4C3278B3FE}" presName="linNode" presStyleCnt="0"/>
      <dgm:spPr/>
    </dgm:pt>
    <dgm:pt modelId="{C01CBB36-D20D-4FC1-A2F1-95B7B65F9A75}" type="pres">
      <dgm:prSet presAssocID="{8CF6BF33-DFF3-4FE4-B589-CC4C3278B3FE}" presName="parentText" presStyleLbl="node1" presStyleIdx="1" presStyleCnt="2" custLinFactNeighborY="769">
        <dgm:presLayoutVars>
          <dgm:chMax val="1"/>
          <dgm:bulletEnabled val="1"/>
        </dgm:presLayoutVars>
      </dgm:prSet>
      <dgm:spPr/>
      <dgm:t>
        <a:bodyPr/>
        <a:lstStyle/>
        <a:p>
          <a:endParaRPr lang="fr-FR"/>
        </a:p>
      </dgm:t>
    </dgm:pt>
    <dgm:pt modelId="{F70D536E-C7E4-488B-BEEE-5E81F2D8B278}" type="pres">
      <dgm:prSet presAssocID="{8CF6BF33-DFF3-4FE4-B589-CC4C3278B3FE}" presName="descendantText" presStyleLbl="alignAccFollowNode1" presStyleIdx="1" presStyleCnt="2" custLinFactNeighborY="1207">
        <dgm:presLayoutVars>
          <dgm:bulletEnabled val="1"/>
        </dgm:presLayoutVars>
      </dgm:prSet>
      <dgm:spPr/>
      <dgm:t>
        <a:bodyPr/>
        <a:lstStyle/>
        <a:p>
          <a:endParaRPr lang="fr-FR"/>
        </a:p>
      </dgm:t>
    </dgm:pt>
  </dgm:ptLst>
  <dgm:cxnLst>
    <dgm:cxn modelId="{00B21EBC-E257-4C29-BE54-C19FB08952C9}" type="presOf" srcId="{A1165ACB-8E54-4DFA-B5CD-3A794149113F}" destId="{79846796-AFD8-46F4-B01F-E41C9A78AAEB}" srcOrd="0" destOrd="1" presId="urn:microsoft.com/office/officeart/2005/8/layout/vList5"/>
    <dgm:cxn modelId="{8CBCCDCA-C3E0-4D50-9A6C-D1451F93CFD0}" srcId="{4483AA2F-3041-4B87-9FA6-C3C61D49E7EE}" destId="{56636698-0FFE-4204-9D8C-BEB6AE1AD588}" srcOrd="0" destOrd="0" parTransId="{4F35F6DD-4934-4C7B-A48A-523082AA0F4D}" sibTransId="{5AE30EBA-9F43-4DE3-B029-E283FA74B5EF}"/>
    <dgm:cxn modelId="{34CB2211-9F88-4CDF-8FEA-244487206986}" type="presOf" srcId="{CAAF924C-D642-42AB-BA35-E257872976EA}" destId="{F70D536E-C7E4-488B-BEEE-5E81F2D8B278}" srcOrd="0" destOrd="1" presId="urn:microsoft.com/office/officeart/2005/8/layout/vList5"/>
    <dgm:cxn modelId="{C26C19F6-391D-4AF6-AFF0-819A34F5A7AA}" srcId="{8CF6BF33-DFF3-4FE4-B589-CC4C3278B3FE}" destId="{79D83619-0514-497F-AC89-38094EC36ECD}" srcOrd="2" destOrd="0" parTransId="{314352A5-62AD-4EBB-863D-B411A996E373}" sibTransId="{EDB52FEC-7252-4CD0-94A1-2B7EF3D2C932}"/>
    <dgm:cxn modelId="{06A749ED-800C-4311-B589-E3AE5A7DC840}" srcId="{4483AA2F-3041-4B87-9FA6-C3C61D49E7EE}" destId="{A1165ACB-8E54-4DFA-B5CD-3A794149113F}" srcOrd="1" destOrd="0" parTransId="{7345C6F5-CEE3-4933-B150-9599D66DAD00}" sibTransId="{3631318C-A03F-47B8-9A6F-DCAB60FE8201}"/>
    <dgm:cxn modelId="{1BD6762A-A368-4922-83F4-4FAA30C51502}" type="presOf" srcId="{79D83619-0514-497F-AC89-38094EC36ECD}" destId="{F70D536E-C7E4-488B-BEEE-5E81F2D8B278}" srcOrd="0" destOrd="2" presId="urn:microsoft.com/office/officeart/2005/8/layout/vList5"/>
    <dgm:cxn modelId="{FEF5A4E6-9D8E-4209-8A81-E64105237FB7}" srcId="{4483AA2F-3041-4B87-9FA6-C3C61D49E7EE}" destId="{505DB7EA-884D-4C8B-84DC-A4DCA4AACB80}" srcOrd="2" destOrd="0" parTransId="{225FF1C8-8D4E-473F-911A-0DF17F560235}" sibTransId="{F36C0C48-EBAF-4BE8-A177-A5CA95C9D73A}"/>
    <dgm:cxn modelId="{C714C641-C475-4791-A15F-68D6FB503C0C}" srcId="{8CF6BF33-DFF3-4FE4-B589-CC4C3278B3FE}" destId="{CAAF924C-D642-42AB-BA35-E257872976EA}" srcOrd="1" destOrd="0" parTransId="{1CF6599E-5FD7-4040-B57C-E4F22CAA1F88}" sibTransId="{0E02FB83-E341-43A1-89C8-E5282926A37D}"/>
    <dgm:cxn modelId="{64A35318-6F4B-4B67-AD40-C1BBB019B17F}" srcId="{76FE3AED-7A34-4D21-8FBF-7EBFBB9DAE56}" destId="{4483AA2F-3041-4B87-9FA6-C3C61D49E7EE}" srcOrd="0" destOrd="0" parTransId="{E9311631-CD63-452A-A489-11B12FCF5ACE}" sibTransId="{47A369C2-3080-4E65-87AF-C6E2A10E5BBB}"/>
    <dgm:cxn modelId="{7AB1891E-AE91-4C86-AC07-4948FA305D2B}" type="presOf" srcId="{E410A888-0993-49E0-BE48-D420198C4C1D}" destId="{F70D536E-C7E4-488B-BEEE-5E81F2D8B278}" srcOrd="0" destOrd="0" presId="urn:microsoft.com/office/officeart/2005/8/layout/vList5"/>
    <dgm:cxn modelId="{A3A19577-42AF-4ED6-BC6A-58061103E252}" srcId="{76FE3AED-7A34-4D21-8FBF-7EBFBB9DAE56}" destId="{8CF6BF33-DFF3-4FE4-B589-CC4C3278B3FE}" srcOrd="1" destOrd="0" parTransId="{D1877C78-5CBB-4F99-8050-93F0B0E401F4}" sibTransId="{4C5F37C3-BAB3-41E8-94E4-882C498CDC52}"/>
    <dgm:cxn modelId="{F171909D-BC6E-48F9-8322-057E039A10E2}" type="presOf" srcId="{4483AA2F-3041-4B87-9FA6-C3C61D49E7EE}" destId="{09C5F45D-2B35-4F0E-9381-2ADBA204CCE5}" srcOrd="0" destOrd="0" presId="urn:microsoft.com/office/officeart/2005/8/layout/vList5"/>
    <dgm:cxn modelId="{95668371-DD42-443A-93E3-F5FA06620E9F}" type="presOf" srcId="{56636698-0FFE-4204-9D8C-BEB6AE1AD588}" destId="{79846796-AFD8-46F4-B01F-E41C9A78AAEB}" srcOrd="0" destOrd="0" presId="urn:microsoft.com/office/officeart/2005/8/layout/vList5"/>
    <dgm:cxn modelId="{62922DDF-07A0-4F33-8936-1509CD5119A6}" srcId="{8CF6BF33-DFF3-4FE4-B589-CC4C3278B3FE}" destId="{E410A888-0993-49E0-BE48-D420198C4C1D}" srcOrd="0" destOrd="0" parTransId="{E2E14487-CA34-4D57-943F-FF5F8FFCFF04}" sibTransId="{43C2D4CC-233A-4AAC-851A-D046F297D9E5}"/>
    <dgm:cxn modelId="{87011942-3F0F-4108-9491-039A18B85FEC}" type="presOf" srcId="{76FE3AED-7A34-4D21-8FBF-7EBFBB9DAE56}" destId="{1B636CF0-BC40-4799-AA6F-500B7F9BA48C}" srcOrd="0" destOrd="0" presId="urn:microsoft.com/office/officeart/2005/8/layout/vList5"/>
    <dgm:cxn modelId="{1E321CDB-06BF-4740-AC98-7D2C3CF5558F}" type="presOf" srcId="{505DB7EA-884D-4C8B-84DC-A4DCA4AACB80}" destId="{79846796-AFD8-46F4-B01F-E41C9A78AAEB}" srcOrd="0" destOrd="2" presId="urn:microsoft.com/office/officeart/2005/8/layout/vList5"/>
    <dgm:cxn modelId="{2F844C2A-2ACC-40A7-8A2E-B544B067E3A6}" type="presOf" srcId="{8CF6BF33-DFF3-4FE4-B589-CC4C3278B3FE}" destId="{C01CBB36-D20D-4FC1-A2F1-95B7B65F9A75}" srcOrd="0" destOrd="0" presId="urn:microsoft.com/office/officeart/2005/8/layout/vList5"/>
    <dgm:cxn modelId="{09C34A80-645B-433B-A12E-F02D2A6CDC83}" type="presParOf" srcId="{1B636CF0-BC40-4799-AA6F-500B7F9BA48C}" destId="{26151C10-20F4-4870-9EDF-EAD6269C5DE4}" srcOrd="0" destOrd="0" presId="urn:microsoft.com/office/officeart/2005/8/layout/vList5"/>
    <dgm:cxn modelId="{D1AACC59-D180-4B4C-AC05-C01F0F1CDA19}" type="presParOf" srcId="{26151C10-20F4-4870-9EDF-EAD6269C5DE4}" destId="{09C5F45D-2B35-4F0E-9381-2ADBA204CCE5}" srcOrd="0" destOrd="0" presId="urn:microsoft.com/office/officeart/2005/8/layout/vList5"/>
    <dgm:cxn modelId="{762A4887-A93F-480E-8635-74E472287E14}" type="presParOf" srcId="{26151C10-20F4-4870-9EDF-EAD6269C5DE4}" destId="{79846796-AFD8-46F4-B01F-E41C9A78AAEB}" srcOrd="1" destOrd="0" presId="urn:microsoft.com/office/officeart/2005/8/layout/vList5"/>
    <dgm:cxn modelId="{B413E4E1-435C-48EE-8759-1761FCDFE414}" type="presParOf" srcId="{1B636CF0-BC40-4799-AA6F-500B7F9BA48C}" destId="{3C431F06-19AE-420D-99A0-7AEDB4A91EAE}" srcOrd="1" destOrd="0" presId="urn:microsoft.com/office/officeart/2005/8/layout/vList5"/>
    <dgm:cxn modelId="{2EFEF772-9B13-468F-BC90-27F7317B0889}" type="presParOf" srcId="{1B636CF0-BC40-4799-AA6F-500B7F9BA48C}" destId="{B280AE80-147E-474D-9B7F-32A2F75374BF}" srcOrd="2" destOrd="0" presId="urn:microsoft.com/office/officeart/2005/8/layout/vList5"/>
    <dgm:cxn modelId="{D4178C45-D1FA-45DE-94AD-21FF608E5F97}" type="presParOf" srcId="{B280AE80-147E-474D-9B7F-32A2F75374BF}" destId="{C01CBB36-D20D-4FC1-A2F1-95B7B65F9A75}" srcOrd="0" destOrd="0" presId="urn:microsoft.com/office/officeart/2005/8/layout/vList5"/>
    <dgm:cxn modelId="{DE98C556-65D6-4E31-B06A-A096ABA96258}" type="presParOf" srcId="{B280AE80-147E-474D-9B7F-32A2F75374BF}" destId="{F70D536E-C7E4-488B-BEEE-5E81F2D8B27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FE3AED-7A34-4D21-8FBF-7EBFBB9DAE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4483AA2F-3041-4B87-9FA6-C3C61D49E7EE}">
      <dgm:prSet phldrT="[Text]" custT="1"/>
      <dgm:spPr>
        <a:ln>
          <a:solidFill>
            <a:schemeClr val="tx2"/>
          </a:solidFill>
        </a:ln>
      </dgm:spPr>
      <dgm:t>
        <a:bodyPr/>
        <a:lstStyle/>
        <a:p>
          <a:r>
            <a:rPr lang="en-US" sz="2400" noProof="0" dirty="0">
              <a:solidFill>
                <a:schemeClr val="tx2"/>
              </a:solidFill>
              <a:latin typeface="Arial" panose="020B0604020202020204" pitchFamily="34" charset="0"/>
            </a:rPr>
            <a:t>5 – </a:t>
          </a:r>
          <a:r>
            <a:rPr lang="cs-CZ" sz="2400" noProof="0" dirty="0" smtClean="0">
              <a:solidFill>
                <a:schemeClr val="tx2"/>
              </a:solidFill>
              <a:latin typeface="Arial" panose="020B0604020202020204" pitchFamily="34" charset="0"/>
            </a:rPr>
            <a:t>„Vysvětlete“ svoji metodiku</a:t>
          </a:r>
          <a:endParaRPr lang="en-US" sz="2400" noProof="0" dirty="0">
            <a:solidFill>
              <a:schemeClr val="tx2"/>
            </a:solidFill>
            <a:latin typeface="Arial" panose="020B0604020202020204" pitchFamily="34" charset="0"/>
          </a:endParaRPr>
        </a:p>
      </dgm:t>
    </dgm:pt>
    <dgm:pt modelId="{E9311631-CD63-452A-A489-11B12FCF5ACE}" type="parTrans" cxnId="{64A35318-6F4B-4B67-AD40-C1BBB019B17F}">
      <dgm:prSet/>
      <dgm:spPr/>
      <dgm:t>
        <a:bodyPr/>
        <a:lstStyle/>
        <a:p>
          <a:endParaRPr lang="en-US" noProof="0">
            <a:latin typeface="EYInterstate" pitchFamily="2" charset="0"/>
          </a:endParaRPr>
        </a:p>
      </dgm:t>
    </dgm:pt>
    <dgm:pt modelId="{47A369C2-3080-4E65-87AF-C6E2A10E5BBB}" type="sibTrans" cxnId="{64A35318-6F4B-4B67-AD40-C1BBB019B17F}">
      <dgm:prSet/>
      <dgm:spPr/>
      <dgm:t>
        <a:bodyPr/>
        <a:lstStyle/>
        <a:p>
          <a:endParaRPr lang="en-US" noProof="0">
            <a:latin typeface="EYInterstate" pitchFamily="2" charset="0"/>
          </a:endParaRPr>
        </a:p>
      </dgm:t>
    </dgm:pt>
    <dgm:pt modelId="{56636698-0FFE-4204-9D8C-BEB6AE1AD588}">
      <dgm:prSet phldrT="[Text]"/>
      <dgm:spPr/>
      <dgm:t>
        <a:bodyPr/>
        <a:lstStyle/>
        <a:p>
          <a:r>
            <a:rPr lang="cs-CZ" dirty="0" smtClean="0">
              <a:latin typeface="Arial" panose="020B0604020202020204" pitchFamily="34" charset="0"/>
            </a:rPr>
            <a:t>Každý výzkum bude mít své "šedé zóny"</a:t>
          </a:r>
          <a:endParaRPr lang="en-US" noProof="0" dirty="0">
            <a:latin typeface="Arial" panose="020B0604020202020204" pitchFamily="34" charset="0"/>
          </a:endParaRPr>
        </a:p>
      </dgm:t>
    </dgm:pt>
    <dgm:pt modelId="{4F35F6DD-4934-4C7B-A48A-523082AA0F4D}" type="parTrans" cxnId="{8CBCCDCA-C3E0-4D50-9A6C-D1451F93CFD0}">
      <dgm:prSet/>
      <dgm:spPr/>
      <dgm:t>
        <a:bodyPr/>
        <a:lstStyle/>
        <a:p>
          <a:endParaRPr lang="en-US" noProof="0">
            <a:latin typeface="EYInterstate" pitchFamily="2" charset="0"/>
          </a:endParaRPr>
        </a:p>
      </dgm:t>
    </dgm:pt>
    <dgm:pt modelId="{5AE30EBA-9F43-4DE3-B029-E283FA74B5EF}" type="sibTrans" cxnId="{8CBCCDCA-C3E0-4D50-9A6C-D1451F93CFD0}">
      <dgm:prSet/>
      <dgm:spPr/>
      <dgm:t>
        <a:bodyPr/>
        <a:lstStyle/>
        <a:p>
          <a:endParaRPr lang="en-US" noProof="0">
            <a:latin typeface="EYInterstate" pitchFamily="2" charset="0"/>
          </a:endParaRPr>
        </a:p>
      </dgm:t>
    </dgm:pt>
    <dgm:pt modelId="{8CF6BF33-DFF3-4FE4-B589-CC4C3278B3FE}">
      <dgm:prSet phldrT="[Text]" custT="1"/>
      <dgm:spPr>
        <a:ln>
          <a:solidFill>
            <a:schemeClr val="tx2"/>
          </a:solidFill>
        </a:ln>
      </dgm:spPr>
      <dgm:t>
        <a:bodyPr/>
        <a:lstStyle/>
        <a:p>
          <a:r>
            <a:rPr lang="en-US" sz="2400" noProof="0" dirty="0">
              <a:solidFill>
                <a:schemeClr val="tx2"/>
              </a:solidFill>
              <a:latin typeface="Arial" panose="020B0604020202020204" pitchFamily="34" charset="0"/>
            </a:rPr>
            <a:t>6 - </a:t>
          </a:r>
          <a:r>
            <a:rPr lang="cs-CZ" sz="2400" noProof="0" dirty="0" smtClean="0">
              <a:solidFill>
                <a:schemeClr val="tx2"/>
              </a:solidFill>
              <a:latin typeface="Arial" panose="020B0604020202020204" pitchFamily="34" charset="0"/>
            </a:rPr>
            <a:t>Zkontrolujte své výsledky - Sebemenší chyba by znehodnotila všechnu svou práci</a:t>
          </a:r>
          <a:endParaRPr lang="en-US" sz="2400" noProof="0" dirty="0">
            <a:solidFill>
              <a:schemeClr val="tx2"/>
            </a:solidFill>
            <a:latin typeface="Arial" panose="020B0604020202020204" pitchFamily="34" charset="0"/>
          </a:endParaRPr>
        </a:p>
      </dgm:t>
    </dgm:pt>
    <dgm:pt modelId="{D1877C78-5CBB-4F99-8050-93F0B0E401F4}" type="parTrans" cxnId="{A3A19577-42AF-4ED6-BC6A-58061103E252}">
      <dgm:prSet/>
      <dgm:spPr/>
      <dgm:t>
        <a:bodyPr/>
        <a:lstStyle/>
        <a:p>
          <a:endParaRPr lang="en-US" noProof="0">
            <a:latin typeface="EYInterstate" pitchFamily="2" charset="0"/>
          </a:endParaRPr>
        </a:p>
      </dgm:t>
    </dgm:pt>
    <dgm:pt modelId="{4C5F37C3-BAB3-41E8-94E4-882C498CDC52}" type="sibTrans" cxnId="{A3A19577-42AF-4ED6-BC6A-58061103E252}">
      <dgm:prSet/>
      <dgm:spPr/>
      <dgm:t>
        <a:bodyPr/>
        <a:lstStyle/>
        <a:p>
          <a:endParaRPr lang="en-US" noProof="0">
            <a:latin typeface="EYInterstate" pitchFamily="2" charset="0"/>
          </a:endParaRPr>
        </a:p>
      </dgm:t>
    </dgm:pt>
    <dgm:pt modelId="{A339DF41-C3C2-4E6B-95C3-F94F6BD273C5}">
      <dgm:prSet phldrT="[Text]"/>
      <dgm:spPr/>
      <dgm:t>
        <a:bodyPr/>
        <a:lstStyle/>
        <a:p>
          <a:r>
            <a:rPr lang="cs-CZ" b="0" noProof="0" dirty="0" smtClean="0">
              <a:latin typeface="Arial" panose="020B0604020202020204" pitchFamily="34" charset="0"/>
            </a:rPr>
            <a:t>Křížově ověřte informaci v různých zdrojích</a:t>
          </a:r>
          <a:endParaRPr lang="en-US" b="0" noProof="0" dirty="0">
            <a:latin typeface="Arial" panose="020B0604020202020204" pitchFamily="34" charset="0"/>
          </a:endParaRPr>
        </a:p>
      </dgm:t>
    </dgm:pt>
    <dgm:pt modelId="{2CF7B1CE-7A25-43B9-B4F9-7A923409027F}" type="parTrans" cxnId="{C72228FD-F9CD-4596-9F47-50743E7AEA88}">
      <dgm:prSet/>
      <dgm:spPr/>
      <dgm:t>
        <a:bodyPr/>
        <a:lstStyle/>
        <a:p>
          <a:endParaRPr lang="fr-FR">
            <a:latin typeface="EYInterstate" pitchFamily="2" charset="0"/>
          </a:endParaRPr>
        </a:p>
      </dgm:t>
    </dgm:pt>
    <dgm:pt modelId="{887199ED-D792-4A2E-8FAA-2695D5BE9EEC}" type="sibTrans" cxnId="{C72228FD-F9CD-4596-9F47-50743E7AEA88}">
      <dgm:prSet/>
      <dgm:spPr/>
      <dgm:t>
        <a:bodyPr/>
        <a:lstStyle/>
        <a:p>
          <a:endParaRPr lang="fr-FR">
            <a:latin typeface="EYInterstate" pitchFamily="2" charset="0"/>
          </a:endParaRPr>
        </a:p>
      </dgm:t>
    </dgm:pt>
    <dgm:pt modelId="{9B29F2C6-C2D7-440F-9561-485B26086BF9}">
      <dgm:prSet phldrT="[Text]"/>
      <dgm:spPr/>
      <dgm:t>
        <a:bodyPr/>
        <a:lstStyle/>
        <a:p>
          <a:r>
            <a:rPr lang="cs-CZ" dirty="0">
              <a:latin typeface="Arial" panose="020B0604020202020204" pitchFamily="34" charset="0"/>
            </a:rPr>
            <a:t>Vysvětlete, co se </a:t>
          </a:r>
          <a:r>
            <a:rPr lang="cs-CZ" dirty="0" smtClean="0">
              <a:latin typeface="Arial" panose="020B0604020202020204" pitchFamily="34" charset="0"/>
            </a:rPr>
            <a:t>co udělalo a </a:t>
          </a:r>
          <a:r>
            <a:rPr lang="cs-CZ" dirty="0">
              <a:latin typeface="Arial" panose="020B0604020202020204" pitchFamily="34" charset="0"/>
            </a:rPr>
            <a:t>proč </a:t>
          </a:r>
          <a:r>
            <a:rPr lang="cs-CZ" dirty="0" smtClean="0">
              <a:latin typeface="Arial" panose="020B0604020202020204" pitchFamily="34" charset="0"/>
            </a:rPr>
            <a:t>je daná volba rozumná</a:t>
          </a:r>
          <a:endParaRPr lang="cs-CZ" dirty="0">
            <a:latin typeface="Arial" panose="020B0604020202020204" pitchFamily="34" charset="0"/>
          </a:endParaRPr>
        </a:p>
      </dgm:t>
    </dgm:pt>
    <dgm:pt modelId="{F65D03C1-0BC4-48FE-B4CE-BC2F4090EF13}" type="parTrans" cxnId="{CEFC86AD-05F7-42E8-8504-C5C13A314E59}">
      <dgm:prSet/>
      <dgm:spPr/>
      <dgm:t>
        <a:bodyPr/>
        <a:lstStyle/>
        <a:p>
          <a:endParaRPr lang="cs-CZ"/>
        </a:p>
      </dgm:t>
    </dgm:pt>
    <dgm:pt modelId="{42DC1A44-843F-456E-A6F8-9FEB06B0BCA8}" type="sibTrans" cxnId="{CEFC86AD-05F7-42E8-8504-C5C13A314E59}">
      <dgm:prSet/>
      <dgm:spPr/>
      <dgm:t>
        <a:bodyPr/>
        <a:lstStyle/>
        <a:p>
          <a:endParaRPr lang="cs-CZ"/>
        </a:p>
      </dgm:t>
    </dgm:pt>
    <dgm:pt modelId="{C0F17E6E-EB1B-48A8-A6E8-D059DECE584D}">
      <dgm:prSet phldrT="[Text]"/>
      <dgm:spPr/>
      <dgm:t>
        <a:bodyPr/>
        <a:lstStyle/>
        <a:p>
          <a:r>
            <a:rPr lang="cs-CZ" dirty="0">
              <a:latin typeface="Arial" panose="020B0604020202020204" pitchFamily="34" charset="0"/>
            </a:rPr>
            <a:t>Vysvětlete omezení a </a:t>
          </a:r>
          <a:r>
            <a:rPr lang="cs-CZ" dirty="0" smtClean="0">
              <a:latin typeface="Arial" panose="020B0604020202020204" pitchFamily="34" charset="0"/>
            </a:rPr>
            <a:t>mezery které se vyskytly</a:t>
          </a:r>
          <a:endParaRPr lang="cs-CZ" dirty="0">
            <a:latin typeface="Arial" panose="020B0604020202020204" pitchFamily="34" charset="0"/>
          </a:endParaRPr>
        </a:p>
      </dgm:t>
    </dgm:pt>
    <dgm:pt modelId="{40FC8BE0-9BAF-463C-B4B1-26BD8E1A380E}" type="parTrans" cxnId="{2290AF0A-D517-4DB8-90E5-3A3C90DBB785}">
      <dgm:prSet/>
      <dgm:spPr/>
      <dgm:t>
        <a:bodyPr/>
        <a:lstStyle/>
        <a:p>
          <a:endParaRPr lang="cs-CZ"/>
        </a:p>
      </dgm:t>
    </dgm:pt>
    <dgm:pt modelId="{9E3E3362-4152-474B-A82B-0B97C401B782}" type="sibTrans" cxnId="{2290AF0A-D517-4DB8-90E5-3A3C90DBB785}">
      <dgm:prSet/>
      <dgm:spPr/>
      <dgm:t>
        <a:bodyPr/>
        <a:lstStyle/>
        <a:p>
          <a:endParaRPr lang="cs-CZ"/>
        </a:p>
      </dgm:t>
    </dgm:pt>
    <dgm:pt modelId="{D8A5A9D5-43CE-460A-A4FC-3C12293C8099}">
      <dgm:prSet/>
      <dgm:spPr/>
      <dgm:t>
        <a:bodyPr/>
        <a:lstStyle/>
        <a:p>
          <a:r>
            <a:rPr lang="cs-CZ" b="0" noProof="0" dirty="0" smtClean="0">
              <a:latin typeface="Arial" panose="020B0604020202020204" pitchFamily="34" charset="0"/>
            </a:rPr>
            <a:t>Použijte techniku </a:t>
          </a:r>
          <a:r>
            <a:rPr lang="cs-CZ" b="0" noProof="0" dirty="0">
              <a:latin typeface="Arial" panose="020B0604020202020204" pitchFamily="34" charset="0"/>
            </a:rPr>
            <a:t>a </a:t>
          </a:r>
          <a:r>
            <a:rPr lang="cs-CZ" b="0" noProof="0" dirty="0" smtClean="0">
              <a:latin typeface="Arial" panose="020B0604020202020204" pitchFamily="34" charset="0"/>
            </a:rPr>
            <a:t>např. vzorce v Excelu, abyste odhalili </a:t>
          </a:r>
          <a:r>
            <a:rPr lang="cs-CZ" b="0" noProof="0" dirty="0">
              <a:latin typeface="Arial" panose="020B0604020202020204" pitchFamily="34" charset="0"/>
            </a:rPr>
            <a:t>chyby nebo nesrovnalosti v číslech</a:t>
          </a:r>
        </a:p>
      </dgm:t>
    </dgm:pt>
    <dgm:pt modelId="{3809A986-6A2E-4078-9CA1-6D7267878078}" type="parTrans" cxnId="{B56D007B-A7F9-4ACF-85AF-06E96A9EB757}">
      <dgm:prSet/>
      <dgm:spPr/>
      <dgm:t>
        <a:bodyPr/>
        <a:lstStyle/>
        <a:p>
          <a:endParaRPr lang="cs-CZ"/>
        </a:p>
      </dgm:t>
    </dgm:pt>
    <dgm:pt modelId="{03A22056-2DFF-41A6-A3B8-DABDA55068A8}" type="sibTrans" cxnId="{B56D007B-A7F9-4ACF-85AF-06E96A9EB757}">
      <dgm:prSet/>
      <dgm:spPr/>
      <dgm:t>
        <a:bodyPr/>
        <a:lstStyle/>
        <a:p>
          <a:endParaRPr lang="cs-CZ"/>
        </a:p>
      </dgm:t>
    </dgm:pt>
    <dgm:pt modelId="{9D03C5CD-EB30-4D11-9621-04D6AD5DD129}">
      <dgm:prSet/>
      <dgm:spPr/>
      <dgm:t>
        <a:bodyPr/>
        <a:lstStyle/>
        <a:p>
          <a:r>
            <a:rPr lang="cs-CZ" b="0" noProof="0" dirty="0" smtClean="0">
              <a:latin typeface="Arial" panose="020B0604020202020204" pitchFamily="34" charset="0"/>
            </a:rPr>
            <a:t>Požádejte někoho o peer </a:t>
          </a:r>
          <a:r>
            <a:rPr lang="cs-CZ" b="0" noProof="0" dirty="0" err="1" smtClean="0">
              <a:latin typeface="Arial" panose="020B0604020202020204" pitchFamily="34" charset="0"/>
            </a:rPr>
            <a:t>review</a:t>
          </a:r>
          <a:r>
            <a:rPr lang="cs-CZ" b="0" noProof="0" dirty="0" smtClean="0">
              <a:latin typeface="Arial" panose="020B0604020202020204" pitchFamily="34" charset="0"/>
            </a:rPr>
            <a:t> – kontrolu obsahu a formy, prohlídnutí zejména na </a:t>
          </a:r>
          <a:r>
            <a:rPr lang="cs-CZ" dirty="0" smtClean="0">
              <a:latin typeface="Arial" panose="020B0604020202020204" pitchFamily="34" charset="0"/>
            </a:rPr>
            <a:t>"</a:t>
          </a:r>
          <a:r>
            <a:rPr lang="cs-CZ" b="0" noProof="0" dirty="0" err="1" smtClean="0">
              <a:latin typeface="Arial" panose="020B0604020202020204" pitchFamily="34" charset="0"/>
            </a:rPr>
            <a:t>spelling</a:t>
          </a:r>
          <a:r>
            <a:rPr lang="cs-CZ" dirty="0" smtClean="0">
              <a:latin typeface="Arial" panose="020B0604020202020204" pitchFamily="34" charset="0"/>
            </a:rPr>
            <a:t>"</a:t>
          </a:r>
          <a:r>
            <a:rPr lang="cs-CZ" b="0" noProof="0" dirty="0" smtClean="0">
              <a:latin typeface="Arial" panose="020B0604020202020204" pitchFamily="34" charset="0"/>
            </a:rPr>
            <a:t>  atd.</a:t>
          </a:r>
          <a:endParaRPr lang="cs-CZ" b="0" noProof="0" dirty="0">
            <a:latin typeface="Arial" panose="020B0604020202020204" pitchFamily="34" charset="0"/>
          </a:endParaRPr>
        </a:p>
      </dgm:t>
    </dgm:pt>
    <dgm:pt modelId="{F2843B30-C62C-4313-8849-BCF54A933DD0}" type="parTrans" cxnId="{0E22304B-968F-4ECB-9B2A-980595E0325A}">
      <dgm:prSet/>
      <dgm:spPr/>
      <dgm:t>
        <a:bodyPr/>
        <a:lstStyle/>
        <a:p>
          <a:endParaRPr lang="cs-CZ"/>
        </a:p>
      </dgm:t>
    </dgm:pt>
    <dgm:pt modelId="{E7156B6B-B98A-4546-AA72-7B369A2CC87F}" type="sibTrans" cxnId="{0E22304B-968F-4ECB-9B2A-980595E0325A}">
      <dgm:prSet/>
      <dgm:spPr/>
      <dgm:t>
        <a:bodyPr/>
        <a:lstStyle/>
        <a:p>
          <a:endParaRPr lang="cs-CZ"/>
        </a:p>
      </dgm:t>
    </dgm:pt>
    <dgm:pt modelId="{1B636CF0-BC40-4799-AA6F-500B7F9BA48C}" type="pres">
      <dgm:prSet presAssocID="{76FE3AED-7A34-4D21-8FBF-7EBFBB9DAE56}" presName="Name0" presStyleCnt="0">
        <dgm:presLayoutVars>
          <dgm:dir/>
          <dgm:animLvl val="lvl"/>
          <dgm:resizeHandles val="exact"/>
        </dgm:presLayoutVars>
      </dgm:prSet>
      <dgm:spPr/>
      <dgm:t>
        <a:bodyPr/>
        <a:lstStyle/>
        <a:p>
          <a:endParaRPr lang="fr-FR"/>
        </a:p>
      </dgm:t>
    </dgm:pt>
    <dgm:pt modelId="{26151C10-20F4-4870-9EDF-EAD6269C5DE4}" type="pres">
      <dgm:prSet presAssocID="{4483AA2F-3041-4B87-9FA6-C3C61D49E7EE}" presName="linNode" presStyleCnt="0"/>
      <dgm:spPr/>
    </dgm:pt>
    <dgm:pt modelId="{09C5F45D-2B35-4F0E-9381-2ADBA204CCE5}" type="pres">
      <dgm:prSet presAssocID="{4483AA2F-3041-4B87-9FA6-C3C61D49E7EE}" presName="parentText" presStyleLbl="node1" presStyleIdx="0" presStyleCnt="2">
        <dgm:presLayoutVars>
          <dgm:chMax val="1"/>
          <dgm:bulletEnabled val="1"/>
        </dgm:presLayoutVars>
      </dgm:prSet>
      <dgm:spPr/>
      <dgm:t>
        <a:bodyPr/>
        <a:lstStyle/>
        <a:p>
          <a:endParaRPr lang="fr-FR"/>
        </a:p>
      </dgm:t>
    </dgm:pt>
    <dgm:pt modelId="{79846796-AFD8-46F4-B01F-E41C9A78AAEB}" type="pres">
      <dgm:prSet presAssocID="{4483AA2F-3041-4B87-9FA6-C3C61D49E7EE}" presName="descendantText" presStyleLbl="alignAccFollowNode1" presStyleIdx="0" presStyleCnt="2">
        <dgm:presLayoutVars>
          <dgm:bulletEnabled val="1"/>
        </dgm:presLayoutVars>
      </dgm:prSet>
      <dgm:spPr/>
      <dgm:t>
        <a:bodyPr/>
        <a:lstStyle/>
        <a:p>
          <a:endParaRPr lang="fr-FR"/>
        </a:p>
      </dgm:t>
    </dgm:pt>
    <dgm:pt modelId="{3C431F06-19AE-420D-99A0-7AEDB4A91EAE}" type="pres">
      <dgm:prSet presAssocID="{47A369C2-3080-4E65-87AF-C6E2A10E5BBB}" presName="sp" presStyleCnt="0"/>
      <dgm:spPr/>
    </dgm:pt>
    <dgm:pt modelId="{B280AE80-147E-474D-9B7F-32A2F75374BF}" type="pres">
      <dgm:prSet presAssocID="{8CF6BF33-DFF3-4FE4-B589-CC4C3278B3FE}" presName="linNode" presStyleCnt="0"/>
      <dgm:spPr/>
    </dgm:pt>
    <dgm:pt modelId="{C01CBB36-D20D-4FC1-A2F1-95B7B65F9A75}" type="pres">
      <dgm:prSet presAssocID="{8CF6BF33-DFF3-4FE4-B589-CC4C3278B3FE}" presName="parentText" presStyleLbl="node1" presStyleIdx="1" presStyleCnt="2">
        <dgm:presLayoutVars>
          <dgm:chMax val="1"/>
          <dgm:bulletEnabled val="1"/>
        </dgm:presLayoutVars>
      </dgm:prSet>
      <dgm:spPr/>
      <dgm:t>
        <a:bodyPr/>
        <a:lstStyle/>
        <a:p>
          <a:endParaRPr lang="fr-FR"/>
        </a:p>
      </dgm:t>
    </dgm:pt>
    <dgm:pt modelId="{F70D536E-C7E4-488B-BEEE-5E81F2D8B278}" type="pres">
      <dgm:prSet presAssocID="{8CF6BF33-DFF3-4FE4-B589-CC4C3278B3FE}" presName="descendantText" presStyleLbl="alignAccFollowNode1" presStyleIdx="1" presStyleCnt="2">
        <dgm:presLayoutVars>
          <dgm:bulletEnabled val="1"/>
        </dgm:presLayoutVars>
      </dgm:prSet>
      <dgm:spPr/>
      <dgm:t>
        <a:bodyPr/>
        <a:lstStyle/>
        <a:p>
          <a:endParaRPr lang="fr-FR"/>
        </a:p>
      </dgm:t>
    </dgm:pt>
  </dgm:ptLst>
  <dgm:cxnLst>
    <dgm:cxn modelId="{F18D28C8-7EE4-48E1-ADA6-FBE3E2B532A2}" type="presOf" srcId="{4483AA2F-3041-4B87-9FA6-C3C61D49E7EE}" destId="{09C5F45D-2B35-4F0E-9381-2ADBA204CCE5}" srcOrd="0" destOrd="0" presId="urn:microsoft.com/office/officeart/2005/8/layout/vList5"/>
    <dgm:cxn modelId="{89AABC1A-0169-4C25-8836-36DC67933F14}" type="presOf" srcId="{56636698-0FFE-4204-9D8C-BEB6AE1AD588}" destId="{79846796-AFD8-46F4-B01F-E41C9A78AAEB}" srcOrd="0" destOrd="0" presId="urn:microsoft.com/office/officeart/2005/8/layout/vList5"/>
    <dgm:cxn modelId="{64A35318-6F4B-4B67-AD40-C1BBB019B17F}" srcId="{76FE3AED-7A34-4D21-8FBF-7EBFBB9DAE56}" destId="{4483AA2F-3041-4B87-9FA6-C3C61D49E7EE}" srcOrd="0" destOrd="0" parTransId="{E9311631-CD63-452A-A489-11B12FCF5ACE}" sibTransId="{47A369C2-3080-4E65-87AF-C6E2A10E5BBB}"/>
    <dgm:cxn modelId="{534253A0-5381-4898-A57D-63AD3E209D01}" type="presOf" srcId="{76FE3AED-7A34-4D21-8FBF-7EBFBB9DAE56}" destId="{1B636CF0-BC40-4799-AA6F-500B7F9BA48C}" srcOrd="0" destOrd="0" presId="urn:microsoft.com/office/officeart/2005/8/layout/vList5"/>
    <dgm:cxn modelId="{C72228FD-F9CD-4596-9F47-50743E7AEA88}" srcId="{8CF6BF33-DFF3-4FE4-B589-CC4C3278B3FE}" destId="{A339DF41-C3C2-4E6B-95C3-F94F6BD273C5}" srcOrd="0" destOrd="0" parTransId="{2CF7B1CE-7A25-43B9-B4F9-7A923409027F}" sibTransId="{887199ED-D792-4A2E-8FAA-2695D5BE9EEC}"/>
    <dgm:cxn modelId="{0E22304B-968F-4ECB-9B2A-980595E0325A}" srcId="{8CF6BF33-DFF3-4FE4-B589-CC4C3278B3FE}" destId="{9D03C5CD-EB30-4D11-9621-04D6AD5DD129}" srcOrd="2" destOrd="0" parTransId="{F2843B30-C62C-4313-8849-BCF54A933DD0}" sibTransId="{E7156B6B-B98A-4546-AA72-7B369A2CC87F}"/>
    <dgm:cxn modelId="{182711CA-E18C-41B1-8F20-EF5813D35B43}" type="presOf" srcId="{9D03C5CD-EB30-4D11-9621-04D6AD5DD129}" destId="{F70D536E-C7E4-488B-BEEE-5E81F2D8B278}" srcOrd="0" destOrd="2" presId="urn:microsoft.com/office/officeart/2005/8/layout/vList5"/>
    <dgm:cxn modelId="{CEFC86AD-05F7-42E8-8504-C5C13A314E59}" srcId="{4483AA2F-3041-4B87-9FA6-C3C61D49E7EE}" destId="{9B29F2C6-C2D7-440F-9561-485B26086BF9}" srcOrd="1" destOrd="0" parTransId="{F65D03C1-0BC4-48FE-B4CE-BC2F4090EF13}" sibTransId="{42DC1A44-843F-456E-A6F8-9FEB06B0BCA8}"/>
    <dgm:cxn modelId="{D17C2750-B837-46A0-92E0-2C9A058379B5}" type="presOf" srcId="{8CF6BF33-DFF3-4FE4-B589-CC4C3278B3FE}" destId="{C01CBB36-D20D-4FC1-A2F1-95B7B65F9A75}" srcOrd="0" destOrd="0" presId="urn:microsoft.com/office/officeart/2005/8/layout/vList5"/>
    <dgm:cxn modelId="{8CBCCDCA-C3E0-4D50-9A6C-D1451F93CFD0}" srcId="{4483AA2F-3041-4B87-9FA6-C3C61D49E7EE}" destId="{56636698-0FFE-4204-9D8C-BEB6AE1AD588}" srcOrd="0" destOrd="0" parTransId="{4F35F6DD-4934-4C7B-A48A-523082AA0F4D}" sibTransId="{5AE30EBA-9F43-4DE3-B029-E283FA74B5EF}"/>
    <dgm:cxn modelId="{A74416CE-BC29-4BCC-AAB1-0AEDF4658DE0}" type="presOf" srcId="{D8A5A9D5-43CE-460A-A4FC-3C12293C8099}" destId="{F70D536E-C7E4-488B-BEEE-5E81F2D8B278}" srcOrd="0" destOrd="1" presId="urn:microsoft.com/office/officeart/2005/8/layout/vList5"/>
    <dgm:cxn modelId="{B56D007B-A7F9-4ACF-85AF-06E96A9EB757}" srcId="{8CF6BF33-DFF3-4FE4-B589-CC4C3278B3FE}" destId="{D8A5A9D5-43CE-460A-A4FC-3C12293C8099}" srcOrd="1" destOrd="0" parTransId="{3809A986-6A2E-4078-9CA1-6D7267878078}" sibTransId="{03A22056-2DFF-41A6-A3B8-DABDA55068A8}"/>
    <dgm:cxn modelId="{2290AF0A-D517-4DB8-90E5-3A3C90DBB785}" srcId="{4483AA2F-3041-4B87-9FA6-C3C61D49E7EE}" destId="{C0F17E6E-EB1B-48A8-A6E8-D059DECE584D}" srcOrd="2" destOrd="0" parTransId="{40FC8BE0-9BAF-463C-B4B1-26BD8E1A380E}" sibTransId="{9E3E3362-4152-474B-A82B-0B97C401B782}"/>
    <dgm:cxn modelId="{5E63CE3C-7B45-43E7-8843-6C5341C2C26D}" type="presOf" srcId="{9B29F2C6-C2D7-440F-9561-485B26086BF9}" destId="{79846796-AFD8-46F4-B01F-E41C9A78AAEB}" srcOrd="0" destOrd="1" presId="urn:microsoft.com/office/officeart/2005/8/layout/vList5"/>
    <dgm:cxn modelId="{94CC37A1-7A53-4499-8EBD-D70D5395819B}" type="presOf" srcId="{C0F17E6E-EB1B-48A8-A6E8-D059DECE584D}" destId="{79846796-AFD8-46F4-B01F-E41C9A78AAEB}" srcOrd="0" destOrd="2" presId="urn:microsoft.com/office/officeart/2005/8/layout/vList5"/>
    <dgm:cxn modelId="{C1BF60CE-236A-4FE4-BC88-2AF76F5FB608}" type="presOf" srcId="{A339DF41-C3C2-4E6B-95C3-F94F6BD273C5}" destId="{F70D536E-C7E4-488B-BEEE-5E81F2D8B278}" srcOrd="0" destOrd="0" presId="urn:microsoft.com/office/officeart/2005/8/layout/vList5"/>
    <dgm:cxn modelId="{A3A19577-42AF-4ED6-BC6A-58061103E252}" srcId="{76FE3AED-7A34-4D21-8FBF-7EBFBB9DAE56}" destId="{8CF6BF33-DFF3-4FE4-B589-CC4C3278B3FE}" srcOrd="1" destOrd="0" parTransId="{D1877C78-5CBB-4F99-8050-93F0B0E401F4}" sibTransId="{4C5F37C3-BAB3-41E8-94E4-882C498CDC52}"/>
    <dgm:cxn modelId="{80F78AC3-1B7F-48DD-8F10-EDDF6616DD17}" type="presParOf" srcId="{1B636CF0-BC40-4799-AA6F-500B7F9BA48C}" destId="{26151C10-20F4-4870-9EDF-EAD6269C5DE4}" srcOrd="0" destOrd="0" presId="urn:microsoft.com/office/officeart/2005/8/layout/vList5"/>
    <dgm:cxn modelId="{8AC6D829-6019-4414-9400-A172A32A769F}" type="presParOf" srcId="{26151C10-20F4-4870-9EDF-EAD6269C5DE4}" destId="{09C5F45D-2B35-4F0E-9381-2ADBA204CCE5}" srcOrd="0" destOrd="0" presId="urn:microsoft.com/office/officeart/2005/8/layout/vList5"/>
    <dgm:cxn modelId="{EF1D18FA-83D9-47BE-8BC1-DADB17122299}" type="presParOf" srcId="{26151C10-20F4-4870-9EDF-EAD6269C5DE4}" destId="{79846796-AFD8-46F4-B01F-E41C9A78AAEB}" srcOrd="1" destOrd="0" presId="urn:microsoft.com/office/officeart/2005/8/layout/vList5"/>
    <dgm:cxn modelId="{1C75802C-AA3D-47E3-B3CC-FCEE71E68E4B}" type="presParOf" srcId="{1B636CF0-BC40-4799-AA6F-500B7F9BA48C}" destId="{3C431F06-19AE-420D-99A0-7AEDB4A91EAE}" srcOrd="1" destOrd="0" presId="urn:microsoft.com/office/officeart/2005/8/layout/vList5"/>
    <dgm:cxn modelId="{D2C370AD-7FA6-4B24-B787-2996CC4D5F8B}" type="presParOf" srcId="{1B636CF0-BC40-4799-AA6F-500B7F9BA48C}" destId="{B280AE80-147E-474D-9B7F-32A2F75374BF}" srcOrd="2" destOrd="0" presId="urn:microsoft.com/office/officeart/2005/8/layout/vList5"/>
    <dgm:cxn modelId="{65B98843-51A1-4F0B-9FC4-E2D4B3369C28}" type="presParOf" srcId="{B280AE80-147E-474D-9B7F-32A2F75374BF}" destId="{C01CBB36-D20D-4FC1-A2F1-95B7B65F9A75}" srcOrd="0" destOrd="0" presId="urn:microsoft.com/office/officeart/2005/8/layout/vList5"/>
    <dgm:cxn modelId="{317F5E2E-6D98-46A6-AC84-016795FFCEE4}" type="presParOf" srcId="{B280AE80-147E-474D-9B7F-32A2F75374BF}" destId="{F70D536E-C7E4-488B-BEEE-5E81F2D8B27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F2FFF8-D232-491B-B93C-015C1309A13F}">
      <dsp:nvSpPr>
        <dsp:cNvPr id="0" name=""/>
        <dsp:cNvSpPr/>
      </dsp:nvSpPr>
      <dsp:spPr>
        <a:xfrm>
          <a:off x="1025" y="1352599"/>
          <a:ext cx="1358800" cy="135880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cs-CZ" sz="1200" kern="1200" dirty="0" smtClean="0">
              <a:latin typeface="EYInterstate" pitchFamily="2" charset="0"/>
            </a:rPr>
            <a:t>Monitorovat aktivity konkurentů</a:t>
          </a:r>
          <a:endParaRPr lang="en-US" sz="1200" kern="1200" dirty="0">
            <a:latin typeface="EYInterstate" pitchFamily="2" charset="0"/>
          </a:endParaRPr>
        </a:p>
      </dsp:txBody>
      <dsp:txXfrm>
        <a:off x="1025" y="1352599"/>
        <a:ext cx="1358800" cy="1358800"/>
      </dsp:txXfrm>
    </dsp:sp>
    <dsp:sp modelId="{A4E68BE4-9377-405B-A2ED-FAB673B61871}">
      <dsp:nvSpPr>
        <dsp:cNvPr id="0" name=""/>
        <dsp:cNvSpPr/>
      </dsp:nvSpPr>
      <dsp:spPr>
        <a:xfrm>
          <a:off x="1470160" y="1637947"/>
          <a:ext cx="788104" cy="788104"/>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470160" y="1637947"/>
        <a:ext cx="788104" cy="788104"/>
      </dsp:txXfrm>
    </dsp:sp>
    <dsp:sp modelId="{EDE1F6BA-9F18-458E-8493-30C46B664C15}">
      <dsp:nvSpPr>
        <dsp:cNvPr id="0" name=""/>
        <dsp:cNvSpPr/>
      </dsp:nvSpPr>
      <dsp:spPr>
        <a:xfrm>
          <a:off x="2368599" y="1352599"/>
          <a:ext cx="1358800" cy="1358800"/>
        </a:xfrm>
        <a:prstGeom prst="ellipse">
          <a:avLst/>
        </a:prstGeom>
        <a:solidFill>
          <a:schemeClr val="accent4">
            <a:hueOff val="0"/>
            <a:satOff val="0"/>
            <a:lumOff val="2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cs-CZ" sz="1200" kern="1200" noProof="0" dirty="0" smtClean="0">
              <a:latin typeface="EYInterstate" pitchFamily="2" charset="0"/>
            </a:rPr>
            <a:t>Reportovat výsledky vedení</a:t>
          </a:r>
          <a:endParaRPr lang="cs-CZ" sz="1200" kern="1200" noProof="0" dirty="0">
            <a:latin typeface="EYInterstate" pitchFamily="2" charset="0"/>
          </a:endParaRPr>
        </a:p>
      </dsp:txBody>
      <dsp:txXfrm>
        <a:off x="2368599" y="1352599"/>
        <a:ext cx="1358800" cy="1358800"/>
      </dsp:txXfrm>
    </dsp:sp>
    <dsp:sp modelId="{B0330932-1FD5-4455-BF12-84E426CB5078}">
      <dsp:nvSpPr>
        <dsp:cNvPr id="0" name=""/>
        <dsp:cNvSpPr/>
      </dsp:nvSpPr>
      <dsp:spPr>
        <a:xfrm>
          <a:off x="3837735" y="1637947"/>
          <a:ext cx="788104" cy="788104"/>
        </a:xfrm>
        <a:prstGeom prst="mathEqual">
          <a:avLst/>
        </a:prstGeom>
        <a:solidFill>
          <a:schemeClr val="accent4">
            <a:hueOff val="0"/>
            <a:satOff val="0"/>
            <a:lumOff val="423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en-US" sz="3500" kern="1200"/>
        </a:p>
      </dsp:txBody>
      <dsp:txXfrm>
        <a:off x="3837735" y="1637947"/>
        <a:ext cx="788104" cy="788104"/>
      </dsp:txXfrm>
    </dsp:sp>
    <dsp:sp modelId="{4E95BB5C-628F-4696-AF86-0640BFEF1F70}">
      <dsp:nvSpPr>
        <dsp:cNvPr id="0" name=""/>
        <dsp:cNvSpPr/>
      </dsp:nvSpPr>
      <dsp:spPr>
        <a:xfrm>
          <a:off x="4736174" y="1352599"/>
          <a:ext cx="1358800" cy="1358800"/>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cs-CZ" sz="1200" kern="1200" dirty="0" smtClean="0">
              <a:latin typeface="EYInterstate" pitchFamily="2" charset="0"/>
            </a:rPr>
            <a:t>Efektivní funkce CI</a:t>
          </a:r>
          <a:endParaRPr lang="en-US" sz="1200" kern="1200" dirty="0">
            <a:latin typeface="EYInterstate" pitchFamily="2" charset="0"/>
          </a:endParaRPr>
        </a:p>
      </dsp:txBody>
      <dsp:txXfrm>
        <a:off x="4736174" y="1352599"/>
        <a:ext cx="1358800" cy="1358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D89908-A2A3-4BB6-B654-459910FEED70}">
      <dsp:nvSpPr>
        <dsp:cNvPr id="0" name=""/>
        <dsp:cNvSpPr/>
      </dsp:nvSpPr>
      <dsp:spPr>
        <a:xfrm>
          <a:off x="868077" y="2071"/>
          <a:ext cx="1463575" cy="7317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cs-CZ" sz="1200" kern="1200" dirty="0" smtClean="0">
              <a:latin typeface="EYInterstate" pitchFamily="2" charset="0"/>
            </a:rPr>
            <a:t>Sekundární zdroje</a:t>
          </a:r>
          <a:endParaRPr lang="en-US" sz="1200" kern="1200" dirty="0">
            <a:latin typeface="EYInterstate" pitchFamily="2" charset="0"/>
          </a:endParaRPr>
        </a:p>
      </dsp:txBody>
      <dsp:txXfrm>
        <a:off x="868077" y="2071"/>
        <a:ext cx="1463575" cy="731787"/>
      </dsp:txXfrm>
    </dsp:sp>
    <dsp:sp modelId="{30EBB9DE-D9F6-46C7-8A9A-59BA007913D4}">
      <dsp:nvSpPr>
        <dsp:cNvPr id="0" name=""/>
        <dsp:cNvSpPr/>
      </dsp:nvSpPr>
      <dsp:spPr>
        <a:xfrm>
          <a:off x="1014434" y="733859"/>
          <a:ext cx="146357" cy="548840"/>
        </a:xfrm>
        <a:custGeom>
          <a:avLst/>
          <a:gdLst/>
          <a:ahLst/>
          <a:cxnLst/>
          <a:rect l="0" t="0" r="0" b="0"/>
          <a:pathLst>
            <a:path>
              <a:moveTo>
                <a:pt x="0" y="0"/>
              </a:moveTo>
              <a:lnTo>
                <a:pt x="0" y="548840"/>
              </a:lnTo>
              <a:lnTo>
                <a:pt x="146357" y="5488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C39809-A725-4A28-B9FD-FF15B1062D0E}">
      <dsp:nvSpPr>
        <dsp:cNvPr id="0" name=""/>
        <dsp:cNvSpPr/>
      </dsp:nvSpPr>
      <dsp:spPr>
        <a:xfrm>
          <a:off x="1160792" y="916806"/>
          <a:ext cx="1170860" cy="7317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EYInterstate" pitchFamily="2" charset="0"/>
            </a:rPr>
            <a:t>Internet</a:t>
          </a:r>
          <a:endParaRPr lang="en-US" sz="1200" kern="1200" dirty="0">
            <a:latin typeface="EYInterstate" pitchFamily="2" charset="0"/>
          </a:endParaRPr>
        </a:p>
      </dsp:txBody>
      <dsp:txXfrm>
        <a:off x="1160792" y="916806"/>
        <a:ext cx="1170860" cy="731787"/>
      </dsp:txXfrm>
    </dsp:sp>
    <dsp:sp modelId="{FE7F44BA-6D2A-49FB-BE8C-CBE5C1031532}">
      <dsp:nvSpPr>
        <dsp:cNvPr id="0" name=""/>
        <dsp:cNvSpPr/>
      </dsp:nvSpPr>
      <dsp:spPr>
        <a:xfrm>
          <a:off x="1014434" y="733859"/>
          <a:ext cx="146357" cy="1463575"/>
        </a:xfrm>
        <a:custGeom>
          <a:avLst/>
          <a:gdLst/>
          <a:ahLst/>
          <a:cxnLst/>
          <a:rect l="0" t="0" r="0" b="0"/>
          <a:pathLst>
            <a:path>
              <a:moveTo>
                <a:pt x="0" y="0"/>
              </a:moveTo>
              <a:lnTo>
                <a:pt x="0" y="1463575"/>
              </a:lnTo>
              <a:lnTo>
                <a:pt x="146357" y="1463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ABEEA4-4E8F-4435-9684-616E8BA1186D}">
      <dsp:nvSpPr>
        <dsp:cNvPr id="0" name=""/>
        <dsp:cNvSpPr/>
      </dsp:nvSpPr>
      <dsp:spPr>
        <a:xfrm>
          <a:off x="1160792" y="1831540"/>
          <a:ext cx="1170860" cy="7317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cs-CZ" sz="1200" kern="1200" dirty="0" smtClean="0">
              <a:latin typeface="EYInterstate" pitchFamily="2" charset="0"/>
            </a:rPr>
            <a:t>Tištěné materiály</a:t>
          </a:r>
          <a:endParaRPr lang="en-US" sz="1200" kern="1200" dirty="0">
            <a:latin typeface="EYInterstate" pitchFamily="2" charset="0"/>
          </a:endParaRPr>
        </a:p>
      </dsp:txBody>
      <dsp:txXfrm>
        <a:off x="1160792" y="1831540"/>
        <a:ext cx="1170860" cy="731787"/>
      </dsp:txXfrm>
    </dsp:sp>
    <dsp:sp modelId="{5B42DB6C-8B84-4050-9246-45708E7122A5}">
      <dsp:nvSpPr>
        <dsp:cNvPr id="0" name=""/>
        <dsp:cNvSpPr/>
      </dsp:nvSpPr>
      <dsp:spPr>
        <a:xfrm>
          <a:off x="2697546" y="2071"/>
          <a:ext cx="1463575" cy="7317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cs-CZ" sz="1200" kern="1200" dirty="0" smtClean="0">
              <a:latin typeface="EYInterstate" pitchFamily="2" charset="0"/>
            </a:rPr>
            <a:t>Primární zdroje</a:t>
          </a:r>
          <a:endParaRPr lang="en-US" sz="1200" kern="1200" dirty="0">
            <a:latin typeface="EYInterstate" pitchFamily="2" charset="0"/>
          </a:endParaRPr>
        </a:p>
      </dsp:txBody>
      <dsp:txXfrm>
        <a:off x="2697546" y="2071"/>
        <a:ext cx="1463575" cy="731787"/>
      </dsp:txXfrm>
    </dsp:sp>
    <dsp:sp modelId="{B08870DF-1A3A-4CF7-89FE-234FDEA38419}">
      <dsp:nvSpPr>
        <dsp:cNvPr id="0" name=""/>
        <dsp:cNvSpPr/>
      </dsp:nvSpPr>
      <dsp:spPr>
        <a:xfrm>
          <a:off x="2843904" y="733859"/>
          <a:ext cx="146357" cy="548840"/>
        </a:xfrm>
        <a:custGeom>
          <a:avLst/>
          <a:gdLst/>
          <a:ahLst/>
          <a:cxnLst/>
          <a:rect l="0" t="0" r="0" b="0"/>
          <a:pathLst>
            <a:path>
              <a:moveTo>
                <a:pt x="0" y="0"/>
              </a:moveTo>
              <a:lnTo>
                <a:pt x="0" y="548840"/>
              </a:lnTo>
              <a:lnTo>
                <a:pt x="146357" y="5488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356A03-42F7-42A0-A1ED-C9D11EE41FF8}">
      <dsp:nvSpPr>
        <dsp:cNvPr id="0" name=""/>
        <dsp:cNvSpPr/>
      </dsp:nvSpPr>
      <dsp:spPr>
        <a:xfrm>
          <a:off x="2990262" y="916806"/>
          <a:ext cx="1170860" cy="731787"/>
        </a:xfrm>
        <a:prstGeom prst="roundRect">
          <a:avLst>
            <a:gd name="adj" fmla="val 10000"/>
          </a:avLst>
        </a:prstGeom>
        <a:solidFill>
          <a:schemeClr val="accent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EYInterstate" pitchFamily="2" charset="0"/>
            </a:rPr>
            <a:t>Human intelligence network</a:t>
          </a:r>
          <a:endParaRPr lang="en-US" sz="1200" kern="1200" dirty="0">
            <a:latin typeface="EYInterstate" pitchFamily="2" charset="0"/>
          </a:endParaRPr>
        </a:p>
      </dsp:txBody>
      <dsp:txXfrm>
        <a:off x="2990262" y="916806"/>
        <a:ext cx="1170860" cy="731787"/>
      </dsp:txXfrm>
    </dsp:sp>
    <dsp:sp modelId="{18912EA7-58F1-4175-864B-8F9D406B79DE}">
      <dsp:nvSpPr>
        <dsp:cNvPr id="0" name=""/>
        <dsp:cNvSpPr/>
      </dsp:nvSpPr>
      <dsp:spPr>
        <a:xfrm>
          <a:off x="2843904" y="733859"/>
          <a:ext cx="146357" cy="1463575"/>
        </a:xfrm>
        <a:custGeom>
          <a:avLst/>
          <a:gdLst/>
          <a:ahLst/>
          <a:cxnLst/>
          <a:rect l="0" t="0" r="0" b="0"/>
          <a:pathLst>
            <a:path>
              <a:moveTo>
                <a:pt x="0" y="0"/>
              </a:moveTo>
              <a:lnTo>
                <a:pt x="0" y="1463575"/>
              </a:lnTo>
              <a:lnTo>
                <a:pt x="146357" y="1463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ED8535-6C2A-473E-BC3A-C6B6CE01B80E}">
      <dsp:nvSpPr>
        <dsp:cNvPr id="0" name=""/>
        <dsp:cNvSpPr/>
      </dsp:nvSpPr>
      <dsp:spPr>
        <a:xfrm>
          <a:off x="2990262" y="1831540"/>
          <a:ext cx="1170860" cy="7317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cs-CZ" sz="1200" kern="1200" dirty="0" smtClean="0">
              <a:latin typeface="EYInterstate" pitchFamily="2" charset="0"/>
            </a:rPr>
            <a:t>Klepy</a:t>
          </a:r>
          <a:endParaRPr lang="en-US" sz="1200" kern="1200" dirty="0">
            <a:latin typeface="EYInterstate" pitchFamily="2" charset="0"/>
          </a:endParaRPr>
        </a:p>
      </dsp:txBody>
      <dsp:txXfrm>
        <a:off x="2990262" y="1831540"/>
        <a:ext cx="1170860" cy="73178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519A6D-B852-4E4A-8458-E466FE2BD89C}">
      <dsp:nvSpPr>
        <dsp:cNvPr id="0" name=""/>
        <dsp:cNvSpPr/>
      </dsp:nvSpPr>
      <dsp:spPr>
        <a:xfrm>
          <a:off x="617577" y="0"/>
          <a:ext cx="6999207" cy="451961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2F8B6-ABF0-4532-9382-0B6C5AB1866A}">
      <dsp:nvSpPr>
        <dsp:cNvPr id="0" name=""/>
        <dsp:cNvSpPr/>
      </dsp:nvSpPr>
      <dsp:spPr>
        <a:xfrm>
          <a:off x="279035" y="1355883"/>
          <a:ext cx="2470308" cy="1807845"/>
        </a:xfrm>
        <a:prstGeom prst="roundRect">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noProof="0" dirty="0">
              <a:solidFill>
                <a:schemeClr val="tx2"/>
              </a:solidFill>
              <a:latin typeface="Arial" panose="020B0604020202020204" pitchFamily="34" charset="0"/>
            </a:rPr>
            <a:t>Be </a:t>
          </a:r>
          <a:r>
            <a:rPr lang="en-US" sz="3400" kern="1200" noProof="0" dirty="0" smtClean="0">
              <a:solidFill>
                <a:schemeClr val="tx2"/>
              </a:solidFill>
              <a:latin typeface="Arial" panose="020B0604020202020204" pitchFamily="34" charset="0"/>
            </a:rPr>
            <a:t>enquiring</a:t>
          </a:r>
          <a:r>
            <a:rPr lang="cs-CZ" sz="3400" kern="1200" noProof="0" dirty="0" smtClean="0">
              <a:solidFill>
                <a:schemeClr val="tx2"/>
              </a:solidFill>
              <a:latin typeface="Arial" panose="020B0604020202020204" pitchFamily="34" charset="0"/>
            </a:rPr>
            <a:t> - </a:t>
          </a:r>
          <a:r>
            <a:rPr lang="cs-CZ" sz="3400" b="1" kern="1200" noProof="0" dirty="0" smtClean="0">
              <a:solidFill>
                <a:schemeClr val="tx2"/>
              </a:solidFill>
              <a:latin typeface="Arial" panose="020B0604020202020204" pitchFamily="34" charset="0"/>
            </a:rPr>
            <a:t>zvídavý</a:t>
          </a:r>
          <a:endParaRPr lang="en-US" sz="3400" b="1" kern="1200" noProof="0" dirty="0">
            <a:solidFill>
              <a:schemeClr val="tx2"/>
            </a:solidFill>
            <a:latin typeface="Arial" panose="020B0604020202020204" pitchFamily="34" charset="0"/>
          </a:endParaRPr>
        </a:p>
      </dsp:txBody>
      <dsp:txXfrm>
        <a:off x="279035" y="1355883"/>
        <a:ext cx="2470308" cy="1807845"/>
      </dsp:txXfrm>
    </dsp:sp>
    <dsp:sp modelId="{C67EB391-D037-473B-9746-27214938A315}">
      <dsp:nvSpPr>
        <dsp:cNvPr id="0" name=""/>
        <dsp:cNvSpPr/>
      </dsp:nvSpPr>
      <dsp:spPr>
        <a:xfrm>
          <a:off x="2882026" y="1355883"/>
          <a:ext cx="2470308" cy="1807845"/>
        </a:xfrm>
        <a:prstGeom prst="roundRect">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noProof="0" dirty="0">
              <a:solidFill>
                <a:schemeClr val="tx2"/>
              </a:solidFill>
              <a:latin typeface="Arial" panose="020B0604020202020204" pitchFamily="34" charset="0"/>
            </a:rPr>
            <a:t>Be </a:t>
          </a:r>
          <a:r>
            <a:rPr lang="en-US" sz="3400" kern="1200" noProof="0" dirty="0" smtClean="0">
              <a:solidFill>
                <a:schemeClr val="tx2"/>
              </a:solidFill>
              <a:latin typeface="Arial" panose="020B0604020202020204" pitchFamily="34" charset="0"/>
            </a:rPr>
            <a:t>precise</a:t>
          </a:r>
          <a:r>
            <a:rPr lang="cs-CZ" sz="3400" kern="1200" noProof="0" dirty="0" smtClean="0">
              <a:solidFill>
                <a:schemeClr val="tx2"/>
              </a:solidFill>
              <a:latin typeface="Arial" panose="020B0604020202020204" pitchFamily="34" charset="0"/>
            </a:rPr>
            <a:t>     - </a:t>
          </a:r>
          <a:r>
            <a:rPr lang="cs-CZ" sz="3400" b="1" kern="1200" noProof="0" dirty="0" smtClean="0">
              <a:solidFill>
                <a:schemeClr val="tx2"/>
              </a:solidFill>
              <a:latin typeface="Arial" panose="020B0604020202020204" pitchFamily="34" charset="0"/>
            </a:rPr>
            <a:t>přesný</a:t>
          </a:r>
          <a:endParaRPr lang="en-US" sz="3400" b="1" kern="1200" noProof="0" dirty="0">
            <a:solidFill>
              <a:schemeClr val="tx2"/>
            </a:solidFill>
            <a:latin typeface="Arial" panose="020B0604020202020204" pitchFamily="34" charset="0"/>
          </a:endParaRPr>
        </a:p>
      </dsp:txBody>
      <dsp:txXfrm>
        <a:off x="2882026" y="1355883"/>
        <a:ext cx="2470308" cy="1807845"/>
      </dsp:txXfrm>
    </dsp:sp>
    <dsp:sp modelId="{775C0D26-CFEB-490C-AACA-781099B40369}">
      <dsp:nvSpPr>
        <dsp:cNvPr id="0" name=""/>
        <dsp:cNvSpPr/>
      </dsp:nvSpPr>
      <dsp:spPr>
        <a:xfrm>
          <a:off x="5485017" y="1355883"/>
          <a:ext cx="2470308" cy="1807845"/>
        </a:xfrm>
        <a:prstGeom prst="roundRect">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noProof="0" dirty="0">
              <a:solidFill>
                <a:schemeClr val="tx2"/>
              </a:solidFill>
              <a:latin typeface="Arial" panose="020B0604020202020204" pitchFamily="34" charset="0"/>
            </a:rPr>
            <a:t>Be </a:t>
          </a:r>
          <a:r>
            <a:rPr lang="en-US" sz="3400" kern="1200" noProof="0" dirty="0" smtClean="0">
              <a:solidFill>
                <a:schemeClr val="tx2"/>
              </a:solidFill>
              <a:latin typeface="Arial" panose="020B0604020202020204" pitchFamily="34" charset="0"/>
            </a:rPr>
            <a:t>rigorous</a:t>
          </a:r>
          <a:r>
            <a:rPr lang="cs-CZ" sz="3400" kern="1200" noProof="0" dirty="0" smtClean="0">
              <a:solidFill>
                <a:schemeClr val="tx2"/>
              </a:solidFill>
              <a:latin typeface="Arial" panose="020B0604020202020204" pitchFamily="34" charset="0"/>
            </a:rPr>
            <a:t>   - </a:t>
          </a:r>
          <a:r>
            <a:rPr lang="cs-CZ" sz="3400" b="1" kern="1200" noProof="0" dirty="0" smtClean="0">
              <a:solidFill>
                <a:schemeClr val="tx2"/>
              </a:solidFill>
              <a:latin typeface="Arial" panose="020B0604020202020204" pitchFamily="34" charset="0"/>
            </a:rPr>
            <a:t>pečlivý</a:t>
          </a:r>
          <a:endParaRPr lang="en-US" sz="3400" b="1" kern="1200" noProof="0" dirty="0">
            <a:solidFill>
              <a:schemeClr val="tx2"/>
            </a:solidFill>
            <a:latin typeface="Arial" panose="020B0604020202020204" pitchFamily="34" charset="0"/>
          </a:endParaRPr>
        </a:p>
      </dsp:txBody>
      <dsp:txXfrm>
        <a:off x="5485017" y="1355883"/>
        <a:ext cx="2470308" cy="180784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846796-AFD8-46F4-B01F-E41C9A78AAEB}">
      <dsp:nvSpPr>
        <dsp:cNvPr id="0" name=""/>
        <dsp:cNvSpPr/>
      </dsp:nvSpPr>
      <dsp:spPr>
        <a:xfrm rot="5400000">
          <a:off x="4717511" y="-1532622"/>
          <a:ext cx="1763708" cy="52699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cs-CZ" sz="1700" kern="1200" noProof="0" dirty="0" smtClean="0">
              <a:latin typeface="Arial" panose="020B0604020202020204" pitchFamily="34" charset="0"/>
            </a:rPr>
            <a:t>Profesionál musí převzít iniciativu ve vztahu</a:t>
          </a:r>
          <a:endParaRPr lang="en-US" sz="1700" kern="1200" noProof="0" dirty="0">
            <a:latin typeface="Arial" panose="020B0604020202020204" pitchFamily="34" charset="0"/>
          </a:endParaRPr>
        </a:p>
        <a:p>
          <a:pPr marL="171450" lvl="1" indent="-171450" algn="l" defTabSz="755650">
            <a:lnSpc>
              <a:spcPct val="90000"/>
            </a:lnSpc>
            <a:spcBef>
              <a:spcPct val="0"/>
            </a:spcBef>
            <a:spcAft>
              <a:spcPct val="15000"/>
            </a:spcAft>
            <a:buChar char="••"/>
          </a:pPr>
          <a:r>
            <a:rPr lang="cs-CZ" sz="1700" kern="1200" noProof="0" dirty="0" smtClean="0">
              <a:latin typeface="Arial" panose="020B0604020202020204" pitchFamily="34" charset="0"/>
            </a:rPr>
            <a:t>Musí změnit dynamiku vztahu z pasivního (přijímání a odpovídání emailů) na aktivní (diskuze, interakce)</a:t>
          </a:r>
          <a:endParaRPr lang="en-US" sz="1700" kern="1200" noProof="0" dirty="0">
            <a:latin typeface="Arial" panose="020B0604020202020204" pitchFamily="34" charset="0"/>
          </a:endParaRPr>
        </a:p>
        <a:p>
          <a:pPr marL="171450" lvl="1" indent="-171450" algn="l" defTabSz="755650">
            <a:lnSpc>
              <a:spcPct val="90000"/>
            </a:lnSpc>
            <a:spcBef>
              <a:spcPct val="0"/>
            </a:spcBef>
            <a:spcAft>
              <a:spcPct val="15000"/>
            </a:spcAft>
            <a:buChar char="••"/>
          </a:pPr>
          <a:r>
            <a:rPr lang="cs-CZ" sz="1700" kern="1200" noProof="0" dirty="0" smtClean="0">
              <a:latin typeface="Arial" panose="020B0604020202020204" pitchFamily="34" charset="0"/>
            </a:rPr>
            <a:t>Porozumějte vašemu zadavateli – jaké informace ocení při dělání strategických rozhodnutí?</a:t>
          </a:r>
          <a:endParaRPr lang="en-US" sz="1700" kern="1200" noProof="0" dirty="0">
            <a:latin typeface="Arial" panose="020B0604020202020204" pitchFamily="34" charset="0"/>
          </a:endParaRPr>
        </a:p>
      </dsp:txBody>
      <dsp:txXfrm rot="5400000">
        <a:off x="4717511" y="-1532622"/>
        <a:ext cx="1763708" cy="5269991"/>
      </dsp:txXfrm>
    </dsp:sp>
    <dsp:sp modelId="{09C5F45D-2B35-4F0E-9381-2ADBA204CCE5}">
      <dsp:nvSpPr>
        <dsp:cNvPr id="0" name=""/>
        <dsp:cNvSpPr/>
      </dsp:nvSpPr>
      <dsp:spPr>
        <a:xfrm>
          <a:off x="0" y="121"/>
          <a:ext cx="2964370" cy="2204635"/>
        </a:xfrm>
        <a:prstGeom prst="roundRect">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noProof="0" dirty="0">
              <a:solidFill>
                <a:schemeClr val="tx2"/>
              </a:solidFill>
              <a:latin typeface="Arial" panose="020B0604020202020204" pitchFamily="34" charset="0"/>
            </a:rPr>
            <a:t>1 </a:t>
          </a:r>
          <a:r>
            <a:rPr lang="en-US" sz="2400" kern="1200" noProof="0" dirty="0" smtClean="0">
              <a:solidFill>
                <a:schemeClr val="tx2"/>
              </a:solidFill>
              <a:latin typeface="Arial" panose="020B0604020202020204" pitchFamily="34" charset="0"/>
            </a:rPr>
            <a:t>– </a:t>
          </a:r>
          <a:r>
            <a:rPr lang="cs-CZ" sz="2400" kern="1200" noProof="0" dirty="0" smtClean="0">
              <a:solidFill>
                <a:schemeClr val="tx2"/>
              </a:solidFill>
              <a:latin typeface="Arial" panose="020B0604020202020204" pitchFamily="34" charset="0"/>
            </a:rPr>
            <a:t>Vytvořte si blízký vztah se zadavatelem. Upřednostněte klienta</a:t>
          </a:r>
          <a:endParaRPr lang="en-US" sz="2400" kern="1200" noProof="0" dirty="0">
            <a:solidFill>
              <a:schemeClr val="tx2"/>
            </a:solidFill>
            <a:latin typeface="Arial" panose="020B0604020202020204" pitchFamily="34" charset="0"/>
          </a:endParaRPr>
        </a:p>
      </dsp:txBody>
      <dsp:txXfrm>
        <a:off x="0" y="121"/>
        <a:ext cx="2964370" cy="2204635"/>
      </dsp:txXfrm>
    </dsp:sp>
    <dsp:sp modelId="{F70D536E-C7E4-488B-BEEE-5E81F2D8B278}">
      <dsp:nvSpPr>
        <dsp:cNvPr id="0" name=""/>
        <dsp:cNvSpPr/>
      </dsp:nvSpPr>
      <dsp:spPr>
        <a:xfrm rot="5400000">
          <a:off x="4717511" y="782244"/>
          <a:ext cx="1763708" cy="52699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cs-CZ" sz="1700" kern="1200" noProof="0" dirty="0" smtClean="0">
              <a:latin typeface="Arial" panose="020B0604020202020204" pitchFamily="34" charset="0"/>
            </a:rPr>
            <a:t>Nic nepředpokládejte</a:t>
          </a:r>
          <a:endParaRPr lang="en-US" sz="1700" kern="1200" noProof="0" dirty="0">
            <a:latin typeface="Arial" panose="020B0604020202020204" pitchFamily="34" charset="0"/>
          </a:endParaRPr>
        </a:p>
        <a:p>
          <a:pPr marL="171450" lvl="1" indent="-171450" algn="l" defTabSz="755650">
            <a:lnSpc>
              <a:spcPct val="90000"/>
            </a:lnSpc>
            <a:spcBef>
              <a:spcPct val="0"/>
            </a:spcBef>
            <a:spcAft>
              <a:spcPct val="15000"/>
            </a:spcAft>
            <a:buChar char="••"/>
          </a:pPr>
          <a:r>
            <a:rPr lang="cs-CZ" sz="1700" kern="1200" noProof="0" dirty="0" smtClean="0">
              <a:latin typeface="Arial" panose="020B0604020202020204" pitchFamily="34" charset="0"/>
            </a:rPr>
            <a:t>Prověřte si požadavek tak, že pokládáte zadavateli přesné dotazy</a:t>
          </a:r>
          <a:endParaRPr lang="en-US" sz="1700" kern="1200" noProof="0" dirty="0">
            <a:latin typeface="Arial" panose="020B0604020202020204" pitchFamily="34" charset="0"/>
          </a:endParaRPr>
        </a:p>
        <a:p>
          <a:pPr marL="171450" lvl="1" indent="-171450" algn="l" defTabSz="755650">
            <a:lnSpc>
              <a:spcPct val="90000"/>
            </a:lnSpc>
            <a:spcBef>
              <a:spcPct val="0"/>
            </a:spcBef>
            <a:spcAft>
              <a:spcPct val="15000"/>
            </a:spcAft>
            <a:buChar char="••"/>
          </a:pPr>
          <a:r>
            <a:rPr lang="cs-CZ" sz="1700" kern="1200" noProof="0" dirty="0">
              <a:latin typeface="Arial" panose="020B0604020202020204" pitchFamily="34" charset="0"/>
            </a:rPr>
            <a:t>Vaším cílem je pochopit obchodní potřeby </a:t>
          </a:r>
          <a:r>
            <a:rPr lang="cs-CZ" sz="1700" kern="1200" noProof="0" dirty="0" smtClean="0">
              <a:latin typeface="Arial" panose="020B0604020202020204" pitchFamily="34" charset="0"/>
            </a:rPr>
            <a:t>žadatele </a:t>
          </a:r>
          <a:r>
            <a:rPr lang="cs-CZ" sz="1700" kern="1200" noProof="0" dirty="0">
              <a:latin typeface="Arial" panose="020B0604020202020204" pitchFamily="34" charset="0"/>
            </a:rPr>
            <a:t>a </a:t>
          </a:r>
          <a:r>
            <a:rPr lang="cs-CZ" sz="1700" kern="1200" noProof="0" dirty="0" smtClean="0">
              <a:latin typeface="Arial" panose="020B0604020202020204" pitchFamily="34" charset="0"/>
            </a:rPr>
            <a:t>dospět k přesnému dotazu </a:t>
          </a:r>
          <a:r>
            <a:rPr lang="cs-CZ" sz="1700" kern="1200" noProof="0" dirty="0">
              <a:latin typeface="Arial" panose="020B0604020202020204" pitchFamily="34" charset="0"/>
            </a:rPr>
            <a:t>/ obchodní </a:t>
          </a:r>
          <a:r>
            <a:rPr lang="cs-CZ" sz="1700" kern="1200" noProof="0" dirty="0" smtClean="0">
              <a:latin typeface="Arial" panose="020B0604020202020204" pitchFamily="34" charset="0"/>
            </a:rPr>
            <a:t>záležitosti, kterou chcete </a:t>
          </a:r>
          <a:r>
            <a:rPr lang="cs-CZ" sz="1700" kern="1200" noProof="0" dirty="0">
              <a:latin typeface="Arial" panose="020B0604020202020204" pitchFamily="34" charset="0"/>
            </a:rPr>
            <a:t>řešit</a:t>
          </a:r>
        </a:p>
      </dsp:txBody>
      <dsp:txXfrm rot="5400000">
        <a:off x="4717511" y="782244"/>
        <a:ext cx="1763708" cy="5269991"/>
      </dsp:txXfrm>
    </dsp:sp>
    <dsp:sp modelId="{C01CBB36-D20D-4FC1-A2F1-95B7B65F9A75}">
      <dsp:nvSpPr>
        <dsp:cNvPr id="0" name=""/>
        <dsp:cNvSpPr/>
      </dsp:nvSpPr>
      <dsp:spPr>
        <a:xfrm>
          <a:off x="0" y="2314977"/>
          <a:ext cx="2964370" cy="2204635"/>
        </a:xfrm>
        <a:prstGeom prst="roundRect">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noProof="0" dirty="0">
              <a:solidFill>
                <a:schemeClr val="tx2"/>
              </a:solidFill>
              <a:latin typeface="Arial" panose="020B0604020202020204" pitchFamily="34" charset="0"/>
            </a:rPr>
            <a:t>2 </a:t>
          </a:r>
          <a:r>
            <a:rPr lang="en-US" sz="2400" kern="1200" noProof="0" dirty="0" smtClean="0">
              <a:solidFill>
                <a:schemeClr val="tx2"/>
              </a:solidFill>
              <a:latin typeface="Arial" panose="020B0604020202020204" pitchFamily="34" charset="0"/>
            </a:rPr>
            <a:t>– </a:t>
          </a:r>
          <a:r>
            <a:rPr lang="cs-CZ" sz="2400" kern="1200" noProof="0" dirty="0" smtClean="0">
              <a:solidFill>
                <a:schemeClr val="tx2"/>
              </a:solidFill>
              <a:latin typeface="Arial" panose="020B0604020202020204" pitchFamily="34" charset="0"/>
            </a:rPr>
            <a:t>Nastavte si jasné cíle vašeho výzkumu</a:t>
          </a:r>
          <a:endParaRPr lang="en-US" sz="2400" kern="1200" noProof="0" dirty="0">
            <a:solidFill>
              <a:schemeClr val="tx2"/>
            </a:solidFill>
            <a:latin typeface="Arial" panose="020B0604020202020204" pitchFamily="34" charset="0"/>
          </a:endParaRPr>
        </a:p>
      </dsp:txBody>
      <dsp:txXfrm>
        <a:off x="0" y="2314977"/>
        <a:ext cx="2964370" cy="220463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846796-AFD8-46F4-B01F-E41C9A78AAEB}">
      <dsp:nvSpPr>
        <dsp:cNvPr id="0" name=""/>
        <dsp:cNvSpPr/>
      </dsp:nvSpPr>
      <dsp:spPr>
        <a:xfrm rot="5400000">
          <a:off x="4613506" y="-1532622"/>
          <a:ext cx="1971720" cy="52699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cs-CZ" sz="1400" kern="1200" noProof="0" dirty="0" smtClean="0">
              <a:latin typeface="Arial" panose="020B0604020202020204" pitchFamily="34" charset="0"/>
            </a:rPr>
            <a:t>Výzkum neuspěchejte, je vhodné strávit nějaký čas přemýšlením o nejlepším přístupu. Každý výzkum vyžaduje konkrétní metodologii, protože cílem je vždy něco jiného</a:t>
          </a:r>
          <a:endParaRPr lang="en-US" sz="1400" kern="1200" noProof="0" dirty="0">
            <a:latin typeface="Arial" panose="020B0604020202020204" pitchFamily="34" charset="0"/>
          </a:endParaRPr>
        </a:p>
        <a:p>
          <a:pPr marL="114300" lvl="1" indent="-114300" algn="l" defTabSz="622300">
            <a:lnSpc>
              <a:spcPct val="90000"/>
            </a:lnSpc>
            <a:spcBef>
              <a:spcPct val="0"/>
            </a:spcBef>
            <a:spcAft>
              <a:spcPct val="15000"/>
            </a:spcAft>
            <a:buChar char="••"/>
          </a:pPr>
          <a:r>
            <a:rPr lang="cs-CZ" sz="1400" kern="1200" noProof="0" dirty="0" smtClean="0">
              <a:latin typeface="Arial" panose="020B0604020202020204" pitchFamily="34" charset="0"/>
            </a:rPr>
            <a:t>Sepište si správně </a:t>
          </a:r>
          <a:r>
            <a:rPr lang="cs-CZ" sz="1400" kern="1200" noProof="0" dirty="0">
              <a:latin typeface="Arial" panose="020B0604020202020204" pitchFamily="34" charset="0"/>
            </a:rPr>
            <a:t>výzkumný záměr a </a:t>
          </a:r>
          <a:r>
            <a:rPr lang="cs-CZ" sz="1400" kern="1200" noProof="0" dirty="0" smtClean="0">
              <a:latin typeface="Arial" panose="020B0604020202020204" pitchFamily="34" charset="0"/>
            </a:rPr>
            <a:t>diskutujte ho </a:t>
          </a:r>
          <a:r>
            <a:rPr lang="cs-CZ" sz="1400" kern="1200" noProof="0" dirty="0">
              <a:latin typeface="Arial" panose="020B0604020202020204" pitchFamily="34" charset="0"/>
            </a:rPr>
            <a:t>s </a:t>
          </a:r>
          <a:r>
            <a:rPr lang="cs-CZ" sz="1400" kern="1200" noProof="0" dirty="0" smtClean="0">
              <a:latin typeface="Arial" panose="020B0604020202020204" pitchFamily="34" charset="0"/>
            </a:rPr>
            <a:t>vaším zadavatelem v </a:t>
          </a:r>
          <a:r>
            <a:rPr lang="cs-CZ" sz="1400" kern="1200" noProof="0" dirty="0">
              <a:latin typeface="Arial" panose="020B0604020202020204" pitchFamily="34" charset="0"/>
            </a:rPr>
            <a:t>případě potřeby</a:t>
          </a:r>
        </a:p>
        <a:p>
          <a:pPr marL="114300" lvl="1" indent="-114300" algn="l" defTabSz="622300">
            <a:lnSpc>
              <a:spcPct val="90000"/>
            </a:lnSpc>
            <a:spcBef>
              <a:spcPct val="0"/>
            </a:spcBef>
            <a:spcAft>
              <a:spcPct val="15000"/>
            </a:spcAft>
            <a:buChar char="••"/>
          </a:pPr>
          <a:r>
            <a:rPr lang="cs-CZ" sz="1400" kern="1200" noProof="0" dirty="0" smtClean="0">
              <a:latin typeface="Arial" panose="020B0604020202020204" pitchFamily="34" charset="0"/>
            </a:rPr>
            <a:t>Rozdělte výzkum </a:t>
          </a:r>
          <a:r>
            <a:rPr lang="cs-CZ" sz="1400" kern="1200" noProof="0" dirty="0">
              <a:latin typeface="Arial" panose="020B0604020202020204" pitchFamily="34" charset="0"/>
            </a:rPr>
            <a:t>do jednotlivých </a:t>
          </a:r>
          <a:r>
            <a:rPr lang="cs-CZ" sz="1400" kern="1200" noProof="0" dirty="0" smtClean="0">
              <a:latin typeface="Arial" panose="020B0604020202020204" pitchFamily="34" charset="0"/>
            </a:rPr>
            <a:t>kroků</a:t>
          </a:r>
          <a:endParaRPr lang="cs-CZ" sz="1400" kern="1200" noProof="0" dirty="0">
            <a:latin typeface="Arial" panose="020B0604020202020204" pitchFamily="34" charset="0"/>
          </a:endParaRPr>
        </a:p>
      </dsp:txBody>
      <dsp:txXfrm rot="5400000">
        <a:off x="4613506" y="-1532622"/>
        <a:ext cx="1971720" cy="5269991"/>
      </dsp:txXfrm>
    </dsp:sp>
    <dsp:sp modelId="{09C5F45D-2B35-4F0E-9381-2ADBA204CCE5}">
      <dsp:nvSpPr>
        <dsp:cNvPr id="0" name=""/>
        <dsp:cNvSpPr/>
      </dsp:nvSpPr>
      <dsp:spPr>
        <a:xfrm>
          <a:off x="0" y="55"/>
          <a:ext cx="2964370" cy="2204635"/>
        </a:xfrm>
        <a:prstGeom prst="roundRect">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noProof="0" dirty="0">
              <a:solidFill>
                <a:schemeClr val="tx2"/>
              </a:solidFill>
              <a:latin typeface="Arial" panose="020B0604020202020204" pitchFamily="34" charset="0"/>
            </a:rPr>
            <a:t>3 </a:t>
          </a:r>
          <a:r>
            <a:rPr lang="en-US" sz="2400" kern="1200" noProof="0" dirty="0" smtClean="0">
              <a:solidFill>
                <a:schemeClr val="tx2"/>
              </a:solidFill>
              <a:latin typeface="Arial" panose="020B0604020202020204" pitchFamily="34" charset="0"/>
            </a:rPr>
            <a:t>– </a:t>
          </a:r>
          <a:r>
            <a:rPr lang="cs-CZ" sz="2400" kern="1200" noProof="0" dirty="0" smtClean="0">
              <a:solidFill>
                <a:schemeClr val="tx2"/>
              </a:solidFill>
              <a:latin typeface="Arial" panose="020B0604020202020204" pitchFamily="34" charset="0"/>
            </a:rPr>
            <a:t>Definujte si nejlepší postup výzkumu</a:t>
          </a:r>
          <a:endParaRPr lang="en-US" sz="2400" kern="1200" noProof="0" dirty="0">
            <a:solidFill>
              <a:schemeClr val="tx2"/>
            </a:solidFill>
            <a:latin typeface="Arial" panose="020B0604020202020204" pitchFamily="34" charset="0"/>
          </a:endParaRPr>
        </a:p>
      </dsp:txBody>
      <dsp:txXfrm>
        <a:off x="0" y="55"/>
        <a:ext cx="2964370" cy="2204635"/>
      </dsp:txXfrm>
    </dsp:sp>
    <dsp:sp modelId="{F70D536E-C7E4-488B-BEEE-5E81F2D8B278}">
      <dsp:nvSpPr>
        <dsp:cNvPr id="0" name=""/>
        <dsp:cNvSpPr/>
      </dsp:nvSpPr>
      <dsp:spPr>
        <a:xfrm rot="5400000">
          <a:off x="4717511" y="803532"/>
          <a:ext cx="1763708" cy="52699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cs-CZ" sz="1400" kern="1200" noProof="0" dirty="0" smtClean="0">
              <a:latin typeface="Arial" panose="020B0604020202020204" pitchFamily="34" charset="0"/>
            </a:rPr>
            <a:t>Nezůstávejte pouze na povrchu, ale ani neposkytujte zbytečné podrobnosti</a:t>
          </a:r>
          <a:endParaRPr lang="en-US" sz="1400" kern="1200" noProof="0" dirty="0">
            <a:latin typeface="Arial" panose="020B0604020202020204" pitchFamily="34" charset="0"/>
          </a:endParaRPr>
        </a:p>
        <a:p>
          <a:pPr marL="114300" lvl="1" indent="-114300" algn="l" defTabSz="622300">
            <a:lnSpc>
              <a:spcPct val="90000"/>
            </a:lnSpc>
            <a:spcBef>
              <a:spcPct val="0"/>
            </a:spcBef>
            <a:spcAft>
              <a:spcPct val="15000"/>
            </a:spcAft>
            <a:buChar char="••"/>
          </a:pPr>
          <a:r>
            <a:rPr lang="cs-CZ" sz="1400" kern="1200" noProof="0" dirty="0" smtClean="0">
              <a:latin typeface="Arial" panose="020B0604020202020204" pitchFamily="34" charset="0"/>
            </a:rPr>
            <a:t>Odpovězte </a:t>
          </a:r>
          <a:r>
            <a:rPr lang="cs-CZ" sz="1400" kern="1200" noProof="0" dirty="0">
              <a:latin typeface="Arial" panose="020B0604020202020204" pitchFamily="34" charset="0"/>
            </a:rPr>
            <a:t>na </a:t>
          </a:r>
          <a:r>
            <a:rPr lang="cs-CZ" sz="1400" kern="1200" noProof="0" dirty="0" smtClean="0">
              <a:latin typeface="Arial" panose="020B0604020202020204" pitchFamily="34" charset="0"/>
            </a:rPr>
            <a:t>otázky, které jste si určili během referenčního interview</a:t>
          </a:r>
          <a:endParaRPr lang="cs-CZ" sz="1400" kern="1200" noProof="0" dirty="0">
            <a:latin typeface="Arial" panose="020B0604020202020204" pitchFamily="34" charset="0"/>
          </a:endParaRPr>
        </a:p>
        <a:p>
          <a:pPr marL="114300" lvl="1" indent="-114300" algn="l" defTabSz="622300">
            <a:lnSpc>
              <a:spcPct val="90000"/>
            </a:lnSpc>
            <a:spcBef>
              <a:spcPct val="0"/>
            </a:spcBef>
            <a:spcAft>
              <a:spcPct val="15000"/>
            </a:spcAft>
            <a:buChar char="••"/>
          </a:pPr>
          <a:r>
            <a:rPr lang="cs-CZ" sz="1400" kern="1200" noProof="0" dirty="0" smtClean="0">
              <a:latin typeface="Arial" panose="020B0604020202020204" pitchFamily="34" charset="0"/>
            </a:rPr>
            <a:t>Přizpůsobte doručení podle potřeb</a:t>
          </a:r>
          <a:endParaRPr lang="cs-CZ" sz="1400" kern="1200" noProof="0" dirty="0">
            <a:latin typeface="Arial" panose="020B0604020202020204" pitchFamily="34" charset="0"/>
          </a:endParaRPr>
        </a:p>
      </dsp:txBody>
      <dsp:txXfrm rot="5400000">
        <a:off x="4717511" y="803532"/>
        <a:ext cx="1763708" cy="5269991"/>
      </dsp:txXfrm>
    </dsp:sp>
    <dsp:sp modelId="{C01CBB36-D20D-4FC1-A2F1-95B7B65F9A75}">
      <dsp:nvSpPr>
        <dsp:cNvPr id="0" name=""/>
        <dsp:cNvSpPr/>
      </dsp:nvSpPr>
      <dsp:spPr>
        <a:xfrm>
          <a:off x="0" y="2314977"/>
          <a:ext cx="2964370" cy="2204635"/>
        </a:xfrm>
        <a:prstGeom prst="roundRect">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noProof="0" dirty="0">
              <a:solidFill>
                <a:schemeClr val="tx2"/>
              </a:solidFill>
              <a:latin typeface="Arial" panose="020B0604020202020204" pitchFamily="34" charset="0"/>
            </a:rPr>
            <a:t>4 </a:t>
          </a:r>
          <a:r>
            <a:rPr lang="en-US" sz="2400" kern="1200" noProof="0" dirty="0" smtClean="0">
              <a:solidFill>
                <a:schemeClr val="tx2"/>
              </a:solidFill>
              <a:latin typeface="Arial" panose="020B0604020202020204" pitchFamily="34" charset="0"/>
            </a:rPr>
            <a:t>– </a:t>
          </a:r>
          <a:r>
            <a:rPr lang="cs-CZ" sz="2400" kern="1200" noProof="0" dirty="0" smtClean="0">
              <a:solidFill>
                <a:schemeClr val="tx2"/>
              </a:solidFill>
              <a:latin typeface="Arial" panose="020B0604020202020204" pitchFamily="34" charset="0"/>
            </a:rPr>
            <a:t>Zaměřte se na řešení obchodních potřeb, a nic jiného</a:t>
          </a:r>
          <a:endParaRPr lang="en-US" sz="2400" kern="1200" noProof="0" dirty="0">
            <a:solidFill>
              <a:schemeClr val="tx2"/>
            </a:solidFill>
            <a:latin typeface="Arial" panose="020B0604020202020204" pitchFamily="34" charset="0"/>
          </a:endParaRPr>
        </a:p>
      </dsp:txBody>
      <dsp:txXfrm>
        <a:off x="0" y="2314977"/>
        <a:ext cx="2964370" cy="220463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846796-AFD8-46F4-B01F-E41C9A78AAEB}">
      <dsp:nvSpPr>
        <dsp:cNvPr id="0" name=""/>
        <dsp:cNvSpPr/>
      </dsp:nvSpPr>
      <dsp:spPr>
        <a:xfrm rot="5400000">
          <a:off x="4717511" y="-1532622"/>
          <a:ext cx="1763708" cy="52699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cs-CZ" sz="1700" kern="1200" dirty="0" smtClean="0">
              <a:latin typeface="Arial" panose="020B0604020202020204" pitchFamily="34" charset="0"/>
            </a:rPr>
            <a:t>Každý výzkum bude mít své "šedé zóny"</a:t>
          </a:r>
          <a:endParaRPr lang="en-US" sz="1700" kern="1200" noProof="0" dirty="0">
            <a:latin typeface="Arial" panose="020B0604020202020204" pitchFamily="34" charset="0"/>
          </a:endParaRPr>
        </a:p>
        <a:p>
          <a:pPr marL="171450" lvl="1" indent="-171450" algn="l" defTabSz="755650">
            <a:lnSpc>
              <a:spcPct val="90000"/>
            </a:lnSpc>
            <a:spcBef>
              <a:spcPct val="0"/>
            </a:spcBef>
            <a:spcAft>
              <a:spcPct val="15000"/>
            </a:spcAft>
            <a:buChar char="••"/>
          </a:pPr>
          <a:r>
            <a:rPr lang="cs-CZ" sz="1700" kern="1200" dirty="0">
              <a:latin typeface="Arial" panose="020B0604020202020204" pitchFamily="34" charset="0"/>
            </a:rPr>
            <a:t>Vysvětlete, co se </a:t>
          </a:r>
          <a:r>
            <a:rPr lang="cs-CZ" sz="1700" kern="1200" dirty="0" smtClean="0">
              <a:latin typeface="Arial" panose="020B0604020202020204" pitchFamily="34" charset="0"/>
            </a:rPr>
            <a:t>co udělalo a </a:t>
          </a:r>
          <a:r>
            <a:rPr lang="cs-CZ" sz="1700" kern="1200" dirty="0">
              <a:latin typeface="Arial" panose="020B0604020202020204" pitchFamily="34" charset="0"/>
            </a:rPr>
            <a:t>proč </a:t>
          </a:r>
          <a:r>
            <a:rPr lang="cs-CZ" sz="1700" kern="1200" dirty="0" smtClean="0">
              <a:latin typeface="Arial" panose="020B0604020202020204" pitchFamily="34" charset="0"/>
            </a:rPr>
            <a:t>je daná volba rozumná</a:t>
          </a:r>
          <a:endParaRPr lang="cs-CZ" sz="1700" kern="1200" dirty="0">
            <a:latin typeface="Arial" panose="020B0604020202020204" pitchFamily="34" charset="0"/>
          </a:endParaRPr>
        </a:p>
        <a:p>
          <a:pPr marL="171450" lvl="1" indent="-171450" algn="l" defTabSz="755650">
            <a:lnSpc>
              <a:spcPct val="90000"/>
            </a:lnSpc>
            <a:spcBef>
              <a:spcPct val="0"/>
            </a:spcBef>
            <a:spcAft>
              <a:spcPct val="15000"/>
            </a:spcAft>
            <a:buChar char="••"/>
          </a:pPr>
          <a:r>
            <a:rPr lang="cs-CZ" sz="1700" kern="1200" dirty="0">
              <a:latin typeface="Arial" panose="020B0604020202020204" pitchFamily="34" charset="0"/>
            </a:rPr>
            <a:t>Vysvětlete omezení a </a:t>
          </a:r>
          <a:r>
            <a:rPr lang="cs-CZ" sz="1700" kern="1200" dirty="0" smtClean="0">
              <a:latin typeface="Arial" panose="020B0604020202020204" pitchFamily="34" charset="0"/>
            </a:rPr>
            <a:t>mezery které se vyskytly</a:t>
          </a:r>
          <a:endParaRPr lang="cs-CZ" sz="1700" kern="1200" dirty="0">
            <a:latin typeface="Arial" panose="020B0604020202020204" pitchFamily="34" charset="0"/>
          </a:endParaRPr>
        </a:p>
      </dsp:txBody>
      <dsp:txXfrm rot="5400000">
        <a:off x="4717511" y="-1532622"/>
        <a:ext cx="1763708" cy="5269991"/>
      </dsp:txXfrm>
    </dsp:sp>
    <dsp:sp modelId="{09C5F45D-2B35-4F0E-9381-2ADBA204CCE5}">
      <dsp:nvSpPr>
        <dsp:cNvPr id="0" name=""/>
        <dsp:cNvSpPr/>
      </dsp:nvSpPr>
      <dsp:spPr>
        <a:xfrm>
          <a:off x="0" y="55"/>
          <a:ext cx="2964370" cy="2204635"/>
        </a:xfrm>
        <a:prstGeom prst="roundRect">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noProof="0" dirty="0">
              <a:solidFill>
                <a:schemeClr val="tx2"/>
              </a:solidFill>
              <a:latin typeface="Arial" panose="020B0604020202020204" pitchFamily="34" charset="0"/>
            </a:rPr>
            <a:t>5 – </a:t>
          </a:r>
          <a:r>
            <a:rPr lang="cs-CZ" sz="2400" kern="1200" noProof="0" dirty="0" smtClean="0">
              <a:solidFill>
                <a:schemeClr val="tx2"/>
              </a:solidFill>
              <a:latin typeface="Arial" panose="020B0604020202020204" pitchFamily="34" charset="0"/>
            </a:rPr>
            <a:t>„Vysvětlete“ svoji metodiku</a:t>
          </a:r>
          <a:endParaRPr lang="en-US" sz="2400" kern="1200" noProof="0" dirty="0">
            <a:solidFill>
              <a:schemeClr val="tx2"/>
            </a:solidFill>
            <a:latin typeface="Arial" panose="020B0604020202020204" pitchFamily="34" charset="0"/>
          </a:endParaRPr>
        </a:p>
      </dsp:txBody>
      <dsp:txXfrm>
        <a:off x="0" y="55"/>
        <a:ext cx="2964370" cy="2204635"/>
      </dsp:txXfrm>
    </dsp:sp>
    <dsp:sp modelId="{F70D536E-C7E4-488B-BEEE-5E81F2D8B278}">
      <dsp:nvSpPr>
        <dsp:cNvPr id="0" name=""/>
        <dsp:cNvSpPr/>
      </dsp:nvSpPr>
      <dsp:spPr>
        <a:xfrm rot="5400000">
          <a:off x="4717511" y="782244"/>
          <a:ext cx="1763708" cy="52699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cs-CZ" sz="1700" b="0" kern="1200" noProof="0" dirty="0" smtClean="0">
              <a:latin typeface="Arial" panose="020B0604020202020204" pitchFamily="34" charset="0"/>
            </a:rPr>
            <a:t>Křížově ověřte informaci v různých zdrojích</a:t>
          </a:r>
          <a:endParaRPr lang="en-US" sz="1700" b="0" kern="1200" noProof="0" dirty="0">
            <a:latin typeface="Arial" panose="020B0604020202020204" pitchFamily="34" charset="0"/>
          </a:endParaRPr>
        </a:p>
        <a:p>
          <a:pPr marL="171450" lvl="1" indent="-171450" algn="l" defTabSz="755650">
            <a:lnSpc>
              <a:spcPct val="90000"/>
            </a:lnSpc>
            <a:spcBef>
              <a:spcPct val="0"/>
            </a:spcBef>
            <a:spcAft>
              <a:spcPct val="15000"/>
            </a:spcAft>
            <a:buChar char="••"/>
          </a:pPr>
          <a:r>
            <a:rPr lang="cs-CZ" sz="1700" b="0" kern="1200" noProof="0" dirty="0" smtClean="0">
              <a:latin typeface="Arial" panose="020B0604020202020204" pitchFamily="34" charset="0"/>
            </a:rPr>
            <a:t>Použijte techniku </a:t>
          </a:r>
          <a:r>
            <a:rPr lang="cs-CZ" sz="1700" b="0" kern="1200" noProof="0" dirty="0">
              <a:latin typeface="Arial" panose="020B0604020202020204" pitchFamily="34" charset="0"/>
            </a:rPr>
            <a:t>a </a:t>
          </a:r>
          <a:r>
            <a:rPr lang="cs-CZ" sz="1700" b="0" kern="1200" noProof="0" dirty="0" smtClean="0">
              <a:latin typeface="Arial" panose="020B0604020202020204" pitchFamily="34" charset="0"/>
            </a:rPr>
            <a:t>např. vzorce v Excelu, abyste odhalili </a:t>
          </a:r>
          <a:r>
            <a:rPr lang="cs-CZ" sz="1700" b="0" kern="1200" noProof="0" dirty="0">
              <a:latin typeface="Arial" panose="020B0604020202020204" pitchFamily="34" charset="0"/>
            </a:rPr>
            <a:t>chyby nebo nesrovnalosti v číslech</a:t>
          </a:r>
        </a:p>
        <a:p>
          <a:pPr marL="171450" lvl="1" indent="-171450" algn="l" defTabSz="755650">
            <a:lnSpc>
              <a:spcPct val="90000"/>
            </a:lnSpc>
            <a:spcBef>
              <a:spcPct val="0"/>
            </a:spcBef>
            <a:spcAft>
              <a:spcPct val="15000"/>
            </a:spcAft>
            <a:buChar char="••"/>
          </a:pPr>
          <a:r>
            <a:rPr lang="cs-CZ" sz="1700" b="0" kern="1200" noProof="0" dirty="0" smtClean="0">
              <a:latin typeface="Arial" panose="020B0604020202020204" pitchFamily="34" charset="0"/>
            </a:rPr>
            <a:t>Požádejte někoho o peer </a:t>
          </a:r>
          <a:r>
            <a:rPr lang="cs-CZ" sz="1700" b="0" kern="1200" noProof="0" dirty="0" err="1" smtClean="0">
              <a:latin typeface="Arial" panose="020B0604020202020204" pitchFamily="34" charset="0"/>
            </a:rPr>
            <a:t>review</a:t>
          </a:r>
          <a:r>
            <a:rPr lang="cs-CZ" sz="1700" b="0" kern="1200" noProof="0" dirty="0" smtClean="0">
              <a:latin typeface="Arial" panose="020B0604020202020204" pitchFamily="34" charset="0"/>
            </a:rPr>
            <a:t> – kontrolu obsahu a formy, prohlídnutí zejména na </a:t>
          </a:r>
          <a:r>
            <a:rPr lang="cs-CZ" sz="1700" kern="1200" dirty="0" smtClean="0">
              <a:latin typeface="Arial" panose="020B0604020202020204" pitchFamily="34" charset="0"/>
            </a:rPr>
            <a:t>"</a:t>
          </a:r>
          <a:r>
            <a:rPr lang="cs-CZ" sz="1700" b="0" kern="1200" noProof="0" dirty="0" err="1" smtClean="0">
              <a:latin typeface="Arial" panose="020B0604020202020204" pitchFamily="34" charset="0"/>
            </a:rPr>
            <a:t>spelling</a:t>
          </a:r>
          <a:r>
            <a:rPr lang="cs-CZ" sz="1700" kern="1200" dirty="0" smtClean="0">
              <a:latin typeface="Arial" panose="020B0604020202020204" pitchFamily="34" charset="0"/>
            </a:rPr>
            <a:t>"</a:t>
          </a:r>
          <a:r>
            <a:rPr lang="cs-CZ" sz="1700" b="0" kern="1200" noProof="0" dirty="0" smtClean="0">
              <a:latin typeface="Arial" panose="020B0604020202020204" pitchFamily="34" charset="0"/>
            </a:rPr>
            <a:t>  atd.</a:t>
          </a:r>
          <a:endParaRPr lang="cs-CZ" sz="1700" b="0" kern="1200" noProof="0" dirty="0">
            <a:latin typeface="Arial" panose="020B0604020202020204" pitchFamily="34" charset="0"/>
          </a:endParaRPr>
        </a:p>
      </dsp:txBody>
      <dsp:txXfrm rot="5400000">
        <a:off x="4717511" y="782244"/>
        <a:ext cx="1763708" cy="5269991"/>
      </dsp:txXfrm>
    </dsp:sp>
    <dsp:sp modelId="{C01CBB36-D20D-4FC1-A2F1-95B7B65F9A75}">
      <dsp:nvSpPr>
        <dsp:cNvPr id="0" name=""/>
        <dsp:cNvSpPr/>
      </dsp:nvSpPr>
      <dsp:spPr>
        <a:xfrm>
          <a:off x="0" y="2314922"/>
          <a:ext cx="2964370" cy="2204635"/>
        </a:xfrm>
        <a:prstGeom prst="roundRect">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noProof="0" dirty="0">
              <a:solidFill>
                <a:schemeClr val="tx2"/>
              </a:solidFill>
              <a:latin typeface="Arial" panose="020B0604020202020204" pitchFamily="34" charset="0"/>
            </a:rPr>
            <a:t>6 - </a:t>
          </a:r>
          <a:r>
            <a:rPr lang="cs-CZ" sz="2400" kern="1200" noProof="0" dirty="0" smtClean="0">
              <a:solidFill>
                <a:schemeClr val="tx2"/>
              </a:solidFill>
              <a:latin typeface="Arial" panose="020B0604020202020204" pitchFamily="34" charset="0"/>
            </a:rPr>
            <a:t>Zkontrolujte své výsledky - Sebemenší chyba by znehodnotila všechnu svou práci</a:t>
          </a:r>
          <a:endParaRPr lang="en-US" sz="2400" kern="1200" noProof="0" dirty="0">
            <a:solidFill>
              <a:schemeClr val="tx2"/>
            </a:solidFill>
            <a:latin typeface="Arial" panose="020B0604020202020204" pitchFamily="34" charset="0"/>
          </a:endParaRPr>
        </a:p>
      </dsp:txBody>
      <dsp:txXfrm>
        <a:off x="0" y="2314922"/>
        <a:ext cx="2964370" cy="220463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A85089-C692-4DEA-AC49-04CF34D4FE14}" type="datetimeFigureOut">
              <a:rPr lang="en-GB" smtClean="0"/>
              <a:pPr/>
              <a:t>05/01/2016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A5C721-4BB5-4DB6-AD65-4BA2A62B05B6}" type="slidenum">
              <a:rPr lang="en-GB" smtClean="0"/>
              <a:pPr/>
              <a:t>‹#›</a:t>
            </a:fld>
            <a:endParaRPr lang="en-GB"/>
          </a:p>
        </p:txBody>
      </p:sp>
    </p:spTree>
    <p:extLst>
      <p:ext uri="{BB962C8B-B14F-4D97-AF65-F5344CB8AC3E}">
        <p14:creationId xmlns:p14="http://schemas.microsoft.com/office/powerpoint/2010/main" xmlns=""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45EBA9-A28D-4849-BFEA-AA04F6A21B63}" type="datetimeFigureOut">
              <a:rPr lang="en-GB" smtClean="0"/>
              <a:pPr/>
              <a:t>05/01/2016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43D19E-BFDB-4C92-8EDD-32EDDA8F41DF}" type="slidenum">
              <a:rPr lang="en-GB" smtClean="0"/>
              <a:pPr/>
              <a:t>‹#›</a:t>
            </a:fld>
            <a:endParaRPr lang="en-GB"/>
          </a:p>
        </p:txBody>
      </p:sp>
    </p:spTree>
    <p:extLst>
      <p:ext uri="{BB962C8B-B14F-4D97-AF65-F5344CB8AC3E}">
        <p14:creationId xmlns:p14="http://schemas.microsoft.com/office/powerpoint/2010/main" xmlns=""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a:t>
            </a:fld>
            <a:endParaRPr lang="en-GB"/>
          </a:p>
        </p:txBody>
      </p:sp>
    </p:spTree>
    <p:extLst>
      <p:ext uri="{BB962C8B-B14F-4D97-AF65-F5344CB8AC3E}">
        <p14:creationId xmlns:p14="http://schemas.microsoft.com/office/powerpoint/2010/main" xmlns="" val="35563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19</a:t>
            </a:fld>
            <a:endParaRPr lang="en-GB" dirty="0"/>
          </a:p>
        </p:txBody>
      </p:sp>
    </p:spTree>
    <p:extLst>
      <p:ext uri="{BB962C8B-B14F-4D97-AF65-F5344CB8AC3E}">
        <p14:creationId xmlns:p14="http://schemas.microsoft.com/office/powerpoint/2010/main" xmlns="" val="285440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20</a:t>
            </a:fld>
            <a:endParaRPr lang="en-GB"/>
          </a:p>
        </p:txBody>
      </p:sp>
    </p:spTree>
    <p:extLst>
      <p:ext uri="{BB962C8B-B14F-4D97-AF65-F5344CB8AC3E}">
        <p14:creationId xmlns:p14="http://schemas.microsoft.com/office/powerpoint/2010/main" xmlns="" val="1049953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21</a:t>
            </a:fld>
            <a:endParaRPr lang="en-GB"/>
          </a:p>
        </p:txBody>
      </p:sp>
    </p:spTree>
    <p:extLst>
      <p:ext uri="{BB962C8B-B14F-4D97-AF65-F5344CB8AC3E}">
        <p14:creationId xmlns:p14="http://schemas.microsoft.com/office/powerpoint/2010/main" xmlns="" val="109072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24</a:t>
            </a:fld>
            <a:endParaRPr lang="en-GB"/>
          </a:p>
        </p:txBody>
      </p:sp>
    </p:spTree>
    <p:extLst>
      <p:ext uri="{BB962C8B-B14F-4D97-AF65-F5344CB8AC3E}">
        <p14:creationId xmlns:p14="http://schemas.microsoft.com/office/powerpoint/2010/main" xmlns="" val="729911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dirty="0" smtClean="0">
              <a:solidFill>
                <a:srgbClr val="0070C0"/>
              </a:solidFill>
            </a:endParaRPr>
          </a:p>
        </p:txBody>
      </p:sp>
    </p:spTree>
    <p:extLst>
      <p:ext uri="{BB962C8B-B14F-4D97-AF65-F5344CB8AC3E}">
        <p14:creationId xmlns:p14="http://schemas.microsoft.com/office/powerpoint/2010/main" xmlns="" val="2701784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724342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dirty="0">
              <a:solidFill>
                <a:srgbClr val="0070C0"/>
              </a:solidFill>
            </a:endParaRPr>
          </a:p>
        </p:txBody>
      </p:sp>
    </p:spTree>
    <p:extLst>
      <p:ext uri="{BB962C8B-B14F-4D97-AF65-F5344CB8AC3E}">
        <p14:creationId xmlns:p14="http://schemas.microsoft.com/office/powerpoint/2010/main" xmlns="" val="4282891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dirty="0">
              <a:solidFill>
                <a:srgbClr val="0070C0"/>
              </a:solidFill>
            </a:endParaRPr>
          </a:p>
        </p:txBody>
      </p:sp>
    </p:spTree>
    <p:extLst>
      <p:ext uri="{BB962C8B-B14F-4D97-AF65-F5344CB8AC3E}">
        <p14:creationId xmlns:p14="http://schemas.microsoft.com/office/powerpoint/2010/main" xmlns="" val="3530148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2691951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xmlns="" val="139728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4079687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698982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0070C0"/>
              </a:solidFill>
            </a:endParaRPr>
          </a:p>
        </p:txBody>
      </p:sp>
    </p:spTree>
    <p:extLst>
      <p:ext uri="{BB962C8B-B14F-4D97-AF65-F5344CB8AC3E}">
        <p14:creationId xmlns:p14="http://schemas.microsoft.com/office/powerpoint/2010/main" xmlns="" val="2471194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40</a:t>
            </a:fld>
            <a:endParaRPr lang="en-GB"/>
          </a:p>
        </p:txBody>
      </p:sp>
    </p:spTree>
    <p:extLst>
      <p:ext uri="{BB962C8B-B14F-4D97-AF65-F5344CB8AC3E}">
        <p14:creationId xmlns:p14="http://schemas.microsoft.com/office/powerpoint/2010/main" xmlns="" val="2444549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45</a:t>
            </a:fld>
            <a:endParaRPr lang="en-GB"/>
          </a:p>
        </p:txBody>
      </p:sp>
    </p:spTree>
    <p:extLst>
      <p:ext uri="{BB962C8B-B14F-4D97-AF65-F5344CB8AC3E}">
        <p14:creationId xmlns:p14="http://schemas.microsoft.com/office/powerpoint/2010/main" xmlns="" val="3576362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xmlns="" val="3223482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xmlns="" val="130584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xmlns="" val="2459900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3366944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xmlns="" val="3589510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55</a:t>
            </a:fld>
            <a:endParaRPr lang="en-GB"/>
          </a:p>
        </p:txBody>
      </p:sp>
    </p:spTree>
    <p:extLst>
      <p:ext uri="{BB962C8B-B14F-4D97-AF65-F5344CB8AC3E}">
        <p14:creationId xmlns:p14="http://schemas.microsoft.com/office/powerpoint/2010/main" xmlns="" val="288240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6</a:t>
            </a:fld>
            <a:endParaRPr lang="en-GB"/>
          </a:p>
        </p:txBody>
      </p:sp>
    </p:spTree>
    <p:extLst>
      <p:ext uri="{BB962C8B-B14F-4D97-AF65-F5344CB8AC3E}">
        <p14:creationId xmlns:p14="http://schemas.microsoft.com/office/powerpoint/2010/main" xmlns="" val="1794347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78</a:t>
            </a:fld>
            <a:endParaRPr lang="en-GB"/>
          </a:p>
        </p:txBody>
      </p:sp>
    </p:spTree>
    <p:extLst>
      <p:ext uri="{BB962C8B-B14F-4D97-AF65-F5344CB8AC3E}">
        <p14:creationId xmlns:p14="http://schemas.microsoft.com/office/powerpoint/2010/main" xmlns="" val="1973262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xfrm>
            <a:off x="1192213" y="706438"/>
            <a:ext cx="4702175" cy="3527425"/>
          </a:xfrm>
          <a:ln/>
        </p:spPr>
      </p:sp>
      <p:sp>
        <p:nvSpPr>
          <p:cNvPr id="288771" name="Rectangle 3"/>
          <p:cNvSpPr>
            <a:spLocks noGrp="1" noChangeArrowheads="1"/>
          </p:cNvSpPr>
          <p:nvPr>
            <p:ph type="body" idx="1"/>
          </p:nvPr>
        </p:nvSpPr>
        <p:spPr>
          <a:xfrm>
            <a:off x="944880" y="4466815"/>
            <a:ext cx="5196840" cy="4238083"/>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3045342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1192213" y="706438"/>
            <a:ext cx="4702175" cy="3527425"/>
          </a:xfrm>
          <a:ln/>
        </p:spPr>
      </p:sp>
      <p:sp>
        <p:nvSpPr>
          <p:cNvPr id="309251" name="Rectangle 3"/>
          <p:cNvSpPr>
            <a:spLocks noGrp="1" noChangeArrowheads="1"/>
          </p:cNvSpPr>
          <p:nvPr>
            <p:ph type="body" idx="1"/>
          </p:nvPr>
        </p:nvSpPr>
        <p:spPr>
          <a:xfrm>
            <a:off x="944880" y="4466815"/>
            <a:ext cx="5196840" cy="4238083"/>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1316777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xfrm>
            <a:off x="1192213" y="706438"/>
            <a:ext cx="4702175" cy="3527425"/>
          </a:xfrm>
          <a:ln/>
        </p:spPr>
      </p:sp>
      <p:sp>
        <p:nvSpPr>
          <p:cNvPr id="310275" name="Rectangle 3"/>
          <p:cNvSpPr>
            <a:spLocks noGrp="1" noChangeArrowheads="1"/>
          </p:cNvSpPr>
          <p:nvPr>
            <p:ph type="body" idx="1"/>
          </p:nvPr>
        </p:nvSpPr>
        <p:spPr>
          <a:xfrm>
            <a:off x="944880" y="4466815"/>
            <a:ext cx="5196840" cy="4238083"/>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2778642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xfrm>
            <a:off x="1192213" y="706438"/>
            <a:ext cx="4702175" cy="3527425"/>
          </a:xfrm>
          <a:ln/>
        </p:spPr>
      </p:sp>
      <p:sp>
        <p:nvSpPr>
          <p:cNvPr id="311299" name="Rectangle 3"/>
          <p:cNvSpPr>
            <a:spLocks noGrp="1" noChangeArrowheads="1"/>
          </p:cNvSpPr>
          <p:nvPr>
            <p:ph type="body" idx="1"/>
          </p:nvPr>
        </p:nvSpPr>
        <p:spPr>
          <a:xfrm>
            <a:off x="944880" y="4466815"/>
            <a:ext cx="5196840" cy="4238083"/>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217851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xfrm>
            <a:off x="1192213" y="706438"/>
            <a:ext cx="4702175" cy="3527425"/>
          </a:xfrm>
          <a:ln/>
        </p:spPr>
      </p:sp>
      <p:sp>
        <p:nvSpPr>
          <p:cNvPr id="312323" name="Rectangle 3"/>
          <p:cNvSpPr>
            <a:spLocks noGrp="1" noChangeArrowheads="1"/>
          </p:cNvSpPr>
          <p:nvPr>
            <p:ph type="body" idx="1"/>
          </p:nvPr>
        </p:nvSpPr>
        <p:spPr>
          <a:xfrm>
            <a:off x="944880" y="4466815"/>
            <a:ext cx="5196840" cy="4238083"/>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1614985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xfrm>
            <a:off x="1195388" y="708025"/>
            <a:ext cx="4703762" cy="3527425"/>
          </a:xfrm>
          <a:ln/>
        </p:spPr>
      </p:sp>
      <p:sp>
        <p:nvSpPr>
          <p:cNvPr id="291843" name="Rectangle 3"/>
          <p:cNvSpPr>
            <a:spLocks noGrp="1" noChangeArrowheads="1"/>
          </p:cNvSpPr>
          <p:nvPr>
            <p:ph type="body" idx="1"/>
          </p:nvPr>
        </p:nvSpPr>
        <p:spPr>
          <a:xfrm>
            <a:off x="707021" y="4470083"/>
            <a:ext cx="5672561" cy="4233182"/>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150563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xfrm>
            <a:off x="1195388" y="708025"/>
            <a:ext cx="4703762" cy="3527425"/>
          </a:xfrm>
          <a:ln/>
        </p:spPr>
      </p:sp>
      <p:sp>
        <p:nvSpPr>
          <p:cNvPr id="292867" name="Rectangle 3"/>
          <p:cNvSpPr>
            <a:spLocks noGrp="1" noChangeArrowheads="1"/>
          </p:cNvSpPr>
          <p:nvPr>
            <p:ph type="body" idx="1"/>
          </p:nvPr>
        </p:nvSpPr>
        <p:spPr>
          <a:xfrm>
            <a:off x="707021" y="4470083"/>
            <a:ext cx="5672561" cy="4233182"/>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2336692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xfrm>
            <a:off x="1195388" y="708025"/>
            <a:ext cx="4703762" cy="3527425"/>
          </a:xfrm>
          <a:ln/>
        </p:spPr>
      </p:sp>
      <p:sp>
        <p:nvSpPr>
          <p:cNvPr id="293891" name="Rectangle 3"/>
          <p:cNvSpPr>
            <a:spLocks noGrp="1" noChangeArrowheads="1"/>
          </p:cNvSpPr>
          <p:nvPr>
            <p:ph type="body" idx="1"/>
          </p:nvPr>
        </p:nvSpPr>
        <p:spPr>
          <a:xfrm>
            <a:off x="707021" y="4470083"/>
            <a:ext cx="5672561" cy="4233182"/>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3913996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xfrm>
            <a:off x="1162050" y="879475"/>
            <a:ext cx="4703763" cy="3527425"/>
          </a:xfrm>
          <a:ln/>
        </p:spPr>
      </p:sp>
      <p:sp>
        <p:nvSpPr>
          <p:cNvPr id="300035" name="Rectangle 3"/>
          <p:cNvSpPr>
            <a:spLocks noGrp="1" noChangeArrowheads="1"/>
          </p:cNvSpPr>
          <p:nvPr>
            <p:ph type="body" idx="1"/>
          </p:nvPr>
        </p:nvSpPr>
        <p:spPr>
          <a:xfrm>
            <a:off x="936678" y="4466815"/>
            <a:ext cx="5196840" cy="4238083"/>
          </a:xfrm>
          <a:noFill/>
          <a:ln/>
        </p:spPr>
        <p:txBody>
          <a:bodyPr/>
          <a:lstStyle/>
          <a:p>
            <a:pPr marL="235664" indent="-235664"/>
            <a:endParaRPr lang="en-GB" b="1" dirty="0" smtClean="0">
              <a:latin typeface="Arial" pitchFamily="34" charset="0"/>
            </a:endParaRPr>
          </a:p>
        </p:txBody>
      </p:sp>
    </p:spTree>
    <p:extLst>
      <p:ext uri="{BB962C8B-B14F-4D97-AF65-F5344CB8AC3E}">
        <p14:creationId xmlns:p14="http://schemas.microsoft.com/office/powerpoint/2010/main" xmlns="" val="330474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xmlns="" val="3558459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4014459" y="8938720"/>
            <a:ext cx="3070540" cy="470375"/>
          </a:xfrm>
          <a:prstGeom prst="rect">
            <a:avLst/>
          </a:prstGeom>
          <a:noFill/>
        </p:spPr>
        <p:txBody>
          <a:bodyPr lIns="92389" tIns="46195" rIns="92389" bIns="46195"/>
          <a:lstStyle/>
          <a:p>
            <a:fld id="{4979B22C-0DC3-4F89-BB10-3F1B4184B933}" type="slidenum">
              <a:rPr lang="en-US" smtClean="0"/>
              <a:pPr/>
              <a:t>105</a:t>
            </a:fld>
            <a:endParaRPr lang="en-US" smtClean="0"/>
          </a:p>
        </p:txBody>
      </p:sp>
      <p:sp>
        <p:nvSpPr>
          <p:cNvPr id="57347" name="Rectangle 2"/>
          <p:cNvSpPr>
            <a:spLocks noGrp="1" noRot="1" noChangeAspect="1" noChangeArrowheads="1" noTextEdit="1"/>
          </p:cNvSpPr>
          <p:nvPr>
            <p:ph type="sldImg"/>
          </p:nvPr>
        </p:nvSpPr>
        <p:spPr>
          <a:xfrm>
            <a:off x="1193800" y="708025"/>
            <a:ext cx="4702175" cy="3527425"/>
          </a:xfrm>
          <a:ln/>
        </p:spPr>
      </p:sp>
      <p:sp>
        <p:nvSpPr>
          <p:cNvPr id="57348" name="Notes Placeholder 4"/>
          <p:cNvSpPr>
            <a:spLocks noGrp="1"/>
          </p:cNvSpPr>
          <p:nvPr/>
        </p:nvSpPr>
        <p:spPr bwMode="auto">
          <a:xfrm>
            <a:off x="708340" y="4469361"/>
            <a:ext cx="5669921" cy="4234976"/>
          </a:xfrm>
          <a:prstGeom prst="rect">
            <a:avLst/>
          </a:prstGeom>
          <a:noFill/>
          <a:ln w="9525">
            <a:noFill/>
            <a:miter lim="800000"/>
            <a:headEnd/>
            <a:tailEnd/>
          </a:ln>
        </p:spPr>
        <p:txBody>
          <a:bodyPr lIns="94256" tIns="47128" rIns="94256" bIns="47128"/>
          <a:lstStyle/>
          <a:p>
            <a:pPr eaLnBrk="0" hangingPunct="0">
              <a:spcBef>
                <a:spcPct val="30000"/>
              </a:spcBef>
            </a:pPr>
            <a:endParaRPr lang="en-US" sz="1200" dirty="0"/>
          </a:p>
        </p:txBody>
      </p:sp>
      <p:sp>
        <p:nvSpPr>
          <p:cNvPr id="5" name="Notes Placeholder 4"/>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10638112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108</a:t>
            </a:fld>
            <a:endParaRPr lang="en-GB"/>
          </a:p>
        </p:txBody>
      </p:sp>
    </p:spTree>
    <p:extLst>
      <p:ext uri="{BB962C8B-B14F-4D97-AF65-F5344CB8AC3E}">
        <p14:creationId xmlns:p14="http://schemas.microsoft.com/office/powerpoint/2010/main" xmlns="" val="250822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110</a:t>
            </a:fld>
            <a:endParaRPr lang="en-GB"/>
          </a:p>
        </p:txBody>
      </p:sp>
    </p:spTree>
    <p:extLst>
      <p:ext uri="{BB962C8B-B14F-4D97-AF65-F5344CB8AC3E}">
        <p14:creationId xmlns:p14="http://schemas.microsoft.com/office/powerpoint/2010/main" xmlns="" val="1077462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112</a:t>
            </a:fld>
            <a:endParaRPr lang="en-GB">
              <a:solidFill>
                <a:prstClr val="black"/>
              </a:solidFill>
            </a:endParaRPr>
          </a:p>
        </p:txBody>
      </p:sp>
    </p:spTree>
    <p:extLst>
      <p:ext uri="{BB962C8B-B14F-4D97-AF65-F5344CB8AC3E}">
        <p14:creationId xmlns:p14="http://schemas.microsoft.com/office/powerpoint/2010/main" xmlns="" val="15157331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marL="119656" indent="-119656">
              <a:buSzPct val="100000"/>
              <a:buFont typeface="Arial" pitchFamily="34" charset="0"/>
              <a:buNone/>
            </a:pPr>
            <a:endParaRPr lang="en-US" dirty="0"/>
          </a:p>
        </p:txBody>
      </p:sp>
    </p:spTree>
    <p:extLst>
      <p:ext uri="{BB962C8B-B14F-4D97-AF65-F5344CB8AC3E}">
        <p14:creationId xmlns:p14="http://schemas.microsoft.com/office/powerpoint/2010/main" xmlns="" val="39599545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116</a:t>
            </a:fld>
            <a:endParaRPr lang="en-GB"/>
          </a:p>
        </p:txBody>
      </p:sp>
    </p:spTree>
    <p:extLst>
      <p:ext uri="{BB962C8B-B14F-4D97-AF65-F5344CB8AC3E}">
        <p14:creationId xmlns:p14="http://schemas.microsoft.com/office/powerpoint/2010/main" xmlns="" val="2315435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124</a:t>
            </a:fld>
            <a:endParaRPr lang="en-GB"/>
          </a:p>
        </p:txBody>
      </p:sp>
    </p:spTree>
    <p:extLst>
      <p:ext uri="{BB962C8B-B14F-4D97-AF65-F5344CB8AC3E}">
        <p14:creationId xmlns:p14="http://schemas.microsoft.com/office/powerpoint/2010/main" xmlns="" val="1400299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129</a:t>
            </a:fld>
            <a:endParaRPr lang="en-GB"/>
          </a:p>
        </p:txBody>
      </p:sp>
    </p:spTree>
    <p:extLst>
      <p:ext uri="{BB962C8B-B14F-4D97-AF65-F5344CB8AC3E}">
        <p14:creationId xmlns:p14="http://schemas.microsoft.com/office/powerpoint/2010/main" xmlns="" val="20870949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pPr>
              <a:lnSpc>
                <a:spcPct val="100000"/>
              </a:lnSpc>
            </a:pPr>
            <a:endParaRPr lang="en-GB" sz="800" dirty="0">
              <a:latin typeface="+mn-lt"/>
            </a:endParaRPr>
          </a:p>
        </p:txBody>
      </p:sp>
    </p:spTree>
    <p:extLst>
      <p:ext uri="{BB962C8B-B14F-4D97-AF65-F5344CB8AC3E}">
        <p14:creationId xmlns:p14="http://schemas.microsoft.com/office/powerpoint/2010/main" xmlns="" val="30645913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pPr defTabSz="891723" fontAlgn="auto">
              <a:spcBef>
                <a:spcPts val="0"/>
              </a:spcBef>
              <a:spcAft>
                <a:spcPts val="0"/>
              </a:spcAft>
              <a:buClrTx/>
              <a:buSzTx/>
              <a:defRPr/>
            </a:pPr>
            <a:endParaRPr lang="en-GB" sz="800" dirty="0">
              <a:latin typeface="+mn-lt"/>
            </a:endParaRPr>
          </a:p>
        </p:txBody>
      </p:sp>
    </p:spTree>
    <p:extLst>
      <p:ext uri="{BB962C8B-B14F-4D97-AF65-F5344CB8AC3E}">
        <p14:creationId xmlns:p14="http://schemas.microsoft.com/office/powerpoint/2010/main" xmlns="" val="102407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11</a:t>
            </a:fld>
            <a:endParaRPr lang="en-GB"/>
          </a:p>
        </p:txBody>
      </p:sp>
    </p:spTree>
    <p:extLst>
      <p:ext uri="{BB962C8B-B14F-4D97-AF65-F5344CB8AC3E}">
        <p14:creationId xmlns:p14="http://schemas.microsoft.com/office/powerpoint/2010/main" xmlns="" val="29685824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pPr defTabSz="891723" fontAlgn="auto">
              <a:spcBef>
                <a:spcPts val="0"/>
              </a:spcBef>
              <a:spcAft>
                <a:spcPts val="0"/>
              </a:spcAft>
              <a:buClrTx/>
              <a:buSzTx/>
              <a:defRPr/>
            </a:pPr>
            <a:endParaRPr lang="en-GB" sz="800" dirty="0">
              <a:latin typeface="+mn-lt"/>
            </a:endParaRPr>
          </a:p>
        </p:txBody>
      </p:sp>
    </p:spTree>
    <p:extLst>
      <p:ext uri="{BB962C8B-B14F-4D97-AF65-F5344CB8AC3E}">
        <p14:creationId xmlns:p14="http://schemas.microsoft.com/office/powerpoint/2010/main" xmlns="" val="245861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Analýza nám říká co se děje – produkuje znalosti</a:t>
            </a:r>
          </a:p>
          <a:p>
            <a:r>
              <a:rPr lang="cs-CZ" dirty="0" smtClean="0"/>
              <a:t>Porozumění</a:t>
            </a:r>
            <a:r>
              <a:rPr lang="cs-CZ" baseline="0" dirty="0" smtClean="0"/>
              <a:t> nám říká proč je to důležité</a:t>
            </a:r>
          </a:p>
          <a:p>
            <a:r>
              <a:rPr lang="cs-CZ" baseline="0" dirty="0" smtClean="0"/>
              <a:t>Doporučení pak co s tím udělat aby to nebylo zbytečné, spojí se tím analýza a porozumění situaci</a:t>
            </a:r>
            <a:endParaRPr lang="cs-CZ" dirty="0" smtClean="0"/>
          </a:p>
          <a:p>
            <a:endParaRPr lang="cs-CZ"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14</a:t>
            </a:fld>
            <a:endParaRPr lang="en-GB"/>
          </a:p>
        </p:txBody>
      </p:sp>
    </p:spTree>
    <p:extLst>
      <p:ext uri="{BB962C8B-B14F-4D97-AF65-F5344CB8AC3E}">
        <p14:creationId xmlns:p14="http://schemas.microsoft.com/office/powerpoint/2010/main" xmlns="" val="878309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Akce musí být v souladu s firemní strategií.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 výsledkem</a:t>
            </a:r>
            <a:r>
              <a:rPr lang="cs-CZ" baseline="0" dirty="0" smtClean="0"/>
              <a:t> práce CI týmu musíte seznámit ty správné lidi – </a:t>
            </a:r>
            <a:r>
              <a:rPr lang="cs-CZ" baseline="0" dirty="0" err="1" smtClean="0"/>
              <a:t>decision</a:t>
            </a:r>
            <a:r>
              <a:rPr lang="cs-CZ" baseline="0" dirty="0" smtClean="0"/>
              <a:t> </a:t>
            </a:r>
            <a:r>
              <a:rPr lang="cs-CZ" baseline="0" dirty="0" err="1" smtClean="0"/>
              <a:t>makers</a:t>
            </a:r>
            <a:r>
              <a:rPr lang="cs-CZ" baseline="0" dirty="0" smtClean="0"/>
              <a:t> a </a:t>
            </a:r>
            <a:r>
              <a:rPr lang="cs-CZ" baseline="0" dirty="0" err="1" smtClean="0"/>
              <a:t>decision</a:t>
            </a:r>
            <a:r>
              <a:rPr lang="cs-CZ" baseline="0" dirty="0" smtClean="0"/>
              <a:t> </a:t>
            </a:r>
            <a:r>
              <a:rPr lang="cs-CZ" baseline="0" dirty="0" err="1" smtClean="0"/>
              <a:t>influencers</a:t>
            </a:r>
            <a:r>
              <a:rPr lang="cs-CZ" baseline="0" dirty="0" smtClean="0"/>
              <a:t>. Ne všechna doporučení budou implementována.</a:t>
            </a:r>
            <a:endParaRPr lang="cs-CZ" dirty="0" smtClean="0"/>
          </a:p>
          <a:p>
            <a:endParaRPr lang="cs-CZ"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15</a:t>
            </a:fld>
            <a:endParaRPr lang="en-GB"/>
          </a:p>
        </p:txBody>
      </p:sp>
    </p:spTree>
    <p:extLst>
      <p:ext uri="{BB962C8B-B14F-4D97-AF65-F5344CB8AC3E}">
        <p14:creationId xmlns:p14="http://schemas.microsoft.com/office/powerpoint/2010/main" xmlns="" val="419222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17</a:t>
            </a:fld>
            <a:endParaRPr lang="en-GB"/>
          </a:p>
        </p:txBody>
      </p:sp>
    </p:spTree>
    <p:extLst>
      <p:ext uri="{BB962C8B-B14F-4D97-AF65-F5344CB8AC3E}">
        <p14:creationId xmlns:p14="http://schemas.microsoft.com/office/powerpoint/2010/main" xmlns="" val="167480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18</a:t>
            </a:fld>
            <a:endParaRPr lang="en-GB" dirty="0"/>
          </a:p>
        </p:txBody>
      </p:sp>
    </p:spTree>
    <p:extLst>
      <p:ext uri="{BB962C8B-B14F-4D97-AF65-F5344CB8AC3E}">
        <p14:creationId xmlns:p14="http://schemas.microsoft.com/office/powerpoint/2010/main" xmlns="" val="579093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w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w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_1_Fram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17054" y="5303254"/>
            <a:ext cx="1036421" cy="1203495"/>
          </a:xfrm>
          <a:prstGeom prst="rect">
            <a:avLst/>
          </a:prstGeom>
        </p:spPr>
      </p:pic>
      <p:sp>
        <p:nvSpPr>
          <p:cNvPr id="16" name="Rectangle 1"/>
          <p:cNvSpPr>
            <a:spLocks noChangeAspect="1"/>
          </p:cNvSpPr>
          <p:nvPr userDrawn="1"/>
        </p:nvSpPr>
        <p:spPr>
          <a:xfrm>
            <a:off x="1965600"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hasCustomPrompt="1"/>
          </p:nvPr>
        </p:nvSpPr>
        <p:spPr>
          <a:xfrm>
            <a:off x="2212847" y="2240280"/>
            <a:ext cx="6217920" cy="860400"/>
          </a:xfrm>
        </p:spPr>
        <p:txBody>
          <a:bodyPr/>
          <a:lstStyle>
            <a:lvl1pPr>
              <a:defRPr baseline="0">
                <a:solidFill>
                  <a:srgbClr val="404040"/>
                </a:solidFill>
                <a:latin typeface="+mn-lt"/>
                <a:cs typeface="Arial" pitchFamily="34" charset="0"/>
              </a:defRPr>
            </a:lvl1pPr>
          </a:lstStyle>
          <a:p>
            <a:r>
              <a:rPr lang="en-US" noProof="0" dirty="0" smtClean="0"/>
              <a:t>Click to edit title</a:t>
            </a:r>
            <a:endParaRPr lang="en-US" noProof="0" dirty="0"/>
          </a:p>
        </p:txBody>
      </p:sp>
      <p:sp>
        <p:nvSpPr>
          <p:cNvPr id="18" name="Subtitle 2"/>
          <p:cNvSpPr>
            <a:spLocks noGrp="1"/>
          </p:cNvSpPr>
          <p:nvPr>
            <p:ph type="subTitle" idx="1" hasCustomPrompt="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subtitle</a:t>
            </a:r>
            <a:endParaRPr lang="en-US" noProof="0" dirty="0"/>
          </a:p>
        </p:txBody>
      </p:sp>
    </p:spTree>
    <p:extLst>
      <p:ext uri="{BB962C8B-B14F-4D97-AF65-F5344CB8AC3E}">
        <p14:creationId xmlns:p14="http://schemas.microsoft.com/office/powerpoint/2010/main" xmlns="" val="221229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00"/>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210660"/>
            <a:ext cx="4013772" cy="39060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210660"/>
            <a:ext cx="4042800" cy="39060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63550" y="1417638"/>
            <a:ext cx="4007422" cy="655506"/>
          </a:xfrm>
        </p:spPr>
        <p:txBody>
          <a:bodyPr anchor="t"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651200" y="1417638"/>
            <a:ext cx="4042800" cy="655506"/>
          </a:xfrm>
        </p:spPr>
        <p:txBody>
          <a:bodyPr anchor="t"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Footer Placeholder 4"/>
          <p:cNvSpPr>
            <a:spLocks noGrp="1"/>
          </p:cNvSpPr>
          <p:nvPr>
            <p:ph type="ftr" sz="quarter" idx="14"/>
          </p:nvPr>
        </p:nvSpPr>
        <p:spPr/>
        <p:txBody>
          <a:bodyPr/>
          <a:lstStyle/>
          <a:p>
            <a:r>
              <a:rPr lang="en-US" noProof="0" smtClean="0"/>
              <a:t>Presentation title</a:t>
            </a:r>
            <a:endParaRPr lang="en-US" noProof="0"/>
          </a:p>
        </p:txBody>
      </p:sp>
    </p:spTree>
    <p:extLst>
      <p:ext uri="{BB962C8B-B14F-4D97-AF65-F5344CB8AC3E}">
        <p14:creationId xmlns:p14="http://schemas.microsoft.com/office/powerpoint/2010/main" xmlns="" val="18758792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Double Column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457200" y="1411288"/>
            <a:ext cx="8220075" cy="2147923"/>
          </a:xfrm>
        </p:spPr>
        <p:txBody>
          <a:bodyPr/>
          <a:lstStyle>
            <a:lvl2pPr>
              <a:defRPr>
                <a:solidFill>
                  <a:schemeClr val="tx2"/>
                </a:solidFill>
              </a:defRPr>
            </a:lvl2pPr>
          </a:lstStyle>
          <a:p>
            <a:pPr lvl="0"/>
            <a:r>
              <a:rPr lang="en-US" dirty="0" smtClean="0"/>
              <a:t>Body text – Arial 24 point</a:t>
            </a:r>
          </a:p>
          <a:p>
            <a:pPr lvl="1"/>
            <a:r>
              <a:rPr lang="en-US" dirty="0" smtClean="0"/>
              <a:t>Heading – Arial 24 point bold</a:t>
            </a:r>
          </a:p>
          <a:p>
            <a:pPr lvl="2"/>
            <a:r>
              <a:rPr lang="en-US" dirty="0" smtClean="0"/>
              <a:t>Bullet 1 </a:t>
            </a:r>
          </a:p>
          <a:p>
            <a:pPr lvl="3"/>
            <a:r>
              <a:rPr lang="en-US" dirty="0" smtClean="0"/>
              <a:t>Bullet 2 </a:t>
            </a:r>
          </a:p>
          <a:p>
            <a:pPr lvl="4"/>
            <a:r>
              <a:rPr lang="en-US" dirty="0" smtClean="0"/>
              <a:t>Bullet 3 </a:t>
            </a:r>
            <a:endParaRPr lang="en-GB" dirty="0"/>
          </a:p>
        </p:txBody>
      </p:sp>
      <p:sp>
        <p:nvSpPr>
          <p:cNvPr id="7" name="Content Placeholder 2"/>
          <p:cNvSpPr>
            <a:spLocks noGrp="1"/>
          </p:cNvSpPr>
          <p:nvPr>
            <p:ph idx="13" hasCustomPrompt="1"/>
          </p:nvPr>
        </p:nvSpPr>
        <p:spPr>
          <a:xfrm>
            <a:off x="457200" y="3767102"/>
            <a:ext cx="8220075" cy="2147923"/>
          </a:xfrm>
        </p:spPr>
        <p:txBody>
          <a:bodyPr/>
          <a:lstStyle>
            <a:lvl2pPr>
              <a:defRPr>
                <a:solidFill>
                  <a:schemeClr val="tx2"/>
                </a:solidFill>
              </a:defRPr>
            </a:lvl2pPr>
          </a:lstStyle>
          <a:p>
            <a:pPr lvl="0"/>
            <a:r>
              <a:rPr lang="en-US" dirty="0" smtClean="0"/>
              <a:t>Body text – Arial 24 point</a:t>
            </a:r>
          </a:p>
          <a:p>
            <a:pPr lvl="1"/>
            <a:r>
              <a:rPr lang="en-US" dirty="0" smtClean="0"/>
              <a:t>Heading – Arial 24 point bold</a:t>
            </a:r>
          </a:p>
          <a:p>
            <a:pPr lvl="2"/>
            <a:r>
              <a:rPr lang="en-US" dirty="0" smtClean="0"/>
              <a:t>Bullet 1 </a:t>
            </a:r>
          </a:p>
          <a:p>
            <a:pPr lvl="3"/>
            <a:r>
              <a:rPr lang="en-US" dirty="0" smtClean="0"/>
              <a:t>Bullet 2 </a:t>
            </a:r>
          </a:p>
          <a:p>
            <a:pPr lvl="4"/>
            <a:r>
              <a:rPr lang="en-US" dirty="0" smtClean="0"/>
              <a:t>Bullet 3 </a:t>
            </a:r>
            <a:endParaRPr lang="en-GB" dirty="0"/>
          </a:p>
        </p:txBody>
      </p:sp>
      <p:sp>
        <p:nvSpPr>
          <p:cNvPr id="8"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1"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395118717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pic>
        <p:nvPicPr>
          <p:cNvPr id="10" name="Picture 9"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extLst>
      <p:ext uri="{BB962C8B-B14F-4D97-AF65-F5344CB8AC3E}">
        <p14:creationId xmlns:p14="http://schemas.microsoft.com/office/powerpoint/2010/main" xmlns="" val="38303473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9"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0"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25060031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10"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1"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27858448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426464"/>
            <a:ext cx="4038600" cy="4698111"/>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26464"/>
            <a:ext cx="4038600" cy="4698111"/>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9" name="Date Placeholder 3"/>
          <p:cNvSpPr>
            <a:spLocks noGrp="1"/>
          </p:cNvSpPr>
          <p:nvPr>
            <p:ph type="dt" sz="half" idx="10"/>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3"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6861633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2131820"/>
            <a:ext cx="4042800" cy="3994963"/>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31820"/>
            <a:ext cx="4042800" cy="3994963"/>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10" name="Text Placeholder 9"/>
          <p:cNvSpPr>
            <a:spLocks noGrp="1"/>
          </p:cNvSpPr>
          <p:nvPr>
            <p:ph type="body" sz="quarter" idx="12"/>
          </p:nvPr>
        </p:nvSpPr>
        <p:spPr>
          <a:xfrm>
            <a:off x="457200" y="1426464"/>
            <a:ext cx="4042800" cy="640800"/>
          </a:xfrm>
        </p:spPr>
        <p:txBody>
          <a:bodyPr anchor="t" anchorCtr="0"/>
          <a:lstStyle>
            <a:lvl1pPr marL="0" indent="0">
              <a:buNone/>
              <a:defRPr b="1">
                <a:solidFill>
                  <a:schemeClr val="bg1"/>
                </a:solidFill>
                <a:latin typeface="+mn-lt"/>
                <a:cs typeface="Arial" pitchFamily="34" charset="0"/>
              </a:defRPr>
            </a:lvl1pPr>
          </a:lstStyle>
          <a:p>
            <a:pPr lvl="0"/>
            <a:r>
              <a:rPr lang="en-US" smtClean="0"/>
              <a:t>Click to edit Master text styles</a:t>
            </a:r>
          </a:p>
        </p:txBody>
      </p:sp>
      <p:sp>
        <p:nvSpPr>
          <p:cNvPr id="11" name="Text Placeholder 9"/>
          <p:cNvSpPr>
            <a:spLocks noGrp="1"/>
          </p:cNvSpPr>
          <p:nvPr>
            <p:ph type="body" sz="quarter" idx="13"/>
          </p:nvPr>
        </p:nvSpPr>
        <p:spPr>
          <a:xfrm>
            <a:off x="4651200" y="1426464"/>
            <a:ext cx="4042800" cy="640800"/>
          </a:xfrm>
        </p:spPr>
        <p:txBody>
          <a:bodyPr anchor="t" anchorCtr="0"/>
          <a:lstStyle>
            <a:lvl1pPr marL="0" indent="0">
              <a:buNone/>
              <a:defRPr b="1">
                <a:solidFill>
                  <a:schemeClr val="bg1"/>
                </a:solidFill>
                <a:latin typeface="+mn-lt"/>
                <a:cs typeface="Arial" pitchFamily="34" charset="0"/>
              </a:defRPr>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14" name="Date Placeholder 3"/>
          <p:cNvSpPr>
            <a:spLocks noGrp="1"/>
          </p:cNvSpPr>
          <p:nvPr>
            <p:ph type="dt" sz="half" idx="14"/>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5"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14439342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9"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16144442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sp>
        <p:nvSpPr>
          <p:cNvPr id="6"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9"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41619938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sp>
        <p:nvSpPr>
          <p:cNvPr id="6"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9"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360140110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
        <p:nvSpPr>
          <p:cNvPr id="7"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0"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41508417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tter question storytel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26980049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646464"/>
              </a:solidFill>
              <a:cs typeface="Arial" pitchFamily="34" charset="0"/>
            </a:endParaRPr>
          </a:p>
        </p:txBody>
      </p:sp>
      <p:sp>
        <p:nvSpPr>
          <p:cNvPr id="5"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9"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899877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29302476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289443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Double Column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457200" y="1411288"/>
            <a:ext cx="8220075" cy="2147923"/>
          </a:xfrm>
        </p:spPr>
        <p:txBody>
          <a:bodyPr/>
          <a:lstStyle>
            <a:lvl2pPr>
              <a:defRPr>
                <a:solidFill>
                  <a:schemeClr val="tx2"/>
                </a:solidFill>
              </a:defRPr>
            </a:lvl2pPr>
          </a:lstStyle>
          <a:p>
            <a:pPr lvl="0"/>
            <a:r>
              <a:rPr lang="en-US" dirty="0" smtClean="0"/>
              <a:t>Body text – Arial 24 point</a:t>
            </a:r>
          </a:p>
          <a:p>
            <a:pPr lvl="1"/>
            <a:r>
              <a:rPr lang="en-US" dirty="0" smtClean="0"/>
              <a:t>Heading – Arial 24 point bold</a:t>
            </a:r>
          </a:p>
          <a:p>
            <a:pPr lvl="2"/>
            <a:r>
              <a:rPr lang="en-US" dirty="0" smtClean="0"/>
              <a:t>Bullet 1 </a:t>
            </a:r>
          </a:p>
          <a:p>
            <a:pPr lvl="3"/>
            <a:r>
              <a:rPr lang="en-US" dirty="0" smtClean="0"/>
              <a:t>Bullet 2 </a:t>
            </a:r>
          </a:p>
          <a:p>
            <a:pPr lvl="4"/>
            <a:r>
              <a:rPr lang="en-US" dirty="0" smtClean="0"/>
              <a:t>Bullet 3 </a:t>
            </a:r>
            <a:endParaRPr lang="en-GB" dirty="0"/>
          </a:p>
        </p:txBody>
      </p:sp>
      <p:sp>
        <p:nvSpPr>
          <p:cNvPr id="7" name="Content Placeholder 2"/>
          <p:cNvSpPr>
            <a:spLocks noGrp="1"/>
          </p:cNvSpPr>
          <p:nvPr>
            <p:ph idx="13" hasCustomPrompt="1"/>
          </p:nvPr>
        </p:nvSpPr>
        <p:spPr>
          <a:xfrm>
            <a:off x="457200" y="3767102"/>
            <a:ext cx="8220075" cy="2147923"/>
          </a:xfrm>
        </p:spPr>
        <p:txBody>
          <a:bodyPr/>
          <a:lstStyle>
            <a:lvl2pPr>
              <a:defRPr>
                <a:solidFill>
                  <a:schemeClr val="tx2"/>
                </a:solidFill>
              </a:defRPr>
            </a:lvl2pPr>
          </a:lstStyle>
          <a:p>
            <a:pPr lvl="0"/>
            <a:r>
              <a:rPr lang="en-US" dirty="0" smtClean="0"/>
              <a:t>Body text – Arial 24 point</a:t>
            </a:r>
          </a:p>
          <a:p>
            <a:pPr lvl="1"/>
            <a:r>
              <a:rPr lang="en-US" dirty="0" smtClean="0"/>
              <a:t>Heading – Arial 24 point bold</a:t>
            </a:r>
          </a:p>
          <a:p>
            <a:pPr lvl="2"/>
            <a:r>
              <a:rPr lang="en-US" dirty="0" smtClean="0"/>
              <a:t>Bullet 1 </a:t>
            </a:r>
          </a:p>
          <a:p>
            <a:pPr lvl="3"/>
            <a:r>
              <a:rPr lang="en-US" dirty="0" smtClean="0"/>
              <a:t>Bullet 2 </a:t>
            </a:r>
          </a:p>
          <a:p>
            <a:pPr lvl="4"/>
            <a:r>
              <a:rPr lang="en-US" dirty="0" smtClean="0"/>
              <a:t>Bullet 3 </a:t>
            </a:r>
            <a:endParaRPr lang="en-GB" dirty="0"/>
          </a:p>
        </p:txBody>
      </p:sp>
      <p:sp>
        <p:nvSpPr>
          <p:cNvPr id="8"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1"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299280716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2_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2912"/>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2267712" y="777600"/>
            <a:ext cx="5524328" cy="860400"/>
          </a:xfrm>
        </p:spPr>
        <p:txBody>
          <a:bodyPr/>
          <a:lstStyle>
            <a:lvl1pPr>
              <a:defRPr>
                <a:solidFill>
                  <a:schemeClr val="bg1"/>
                </a:solidFill>
                <a:latin typeface="Arial" panose="020B0604020202020204"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Arial" panose="020B0604020202020204" pitchFamily="34" charset="0"/>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xmlns="" val="14321720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67712" y="777600"/>
            <a:ext cx="5524328" cy="860400"/>
          </a:xfrm>
        </p:spPr>
        <p:txBody>
          <a:bodyPr/>
          <a:lstStyle>
            <a:lvl1pPr>
              <a:defRPr>
                <a:solidFill>
                  <a:schemeClr val="bg1"/>
                </a:solidFill>
                <a:latin typeface="Arial" panose="020B0604020202020204"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Arial" panose="020B0604020202020204" pitchFamily="34" charset="0"/>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anose="020B0604020202020204"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pic>
        <p:nvPicPr>
          <p:cNvPr id="10" name="Picture 9"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extLst>
      <p:ext uri="{BB962C8B-B14F-4D97-AF65-F5344CB8AC3E}">
        <p14:creationId xmlns:p14="http://schemas.microsoft.com/office/powerpoint/2010/main" xmlns="" val="36282944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a:defRPr>
                <a:solidFill>
                  <a:schemeClr val="bg1"/>
                </a:solidFill>
                <a:latin typeface="Arial" panose="020B0604020202020204" pitchFamily="34" charset="0"/>
                <a:cs typeface="Arial" pitchFamily="34" charset="0"/>
              </a:defRPr>
            </a:lvl1pPr>
            <a:lvl2pPr>
              <a:defRPr>
                <a:solidFill>
                  <a:schemeClr val="bg1"/>
                </a:solidFill>
                <a:latin typeface="Arial" panose="020B0604020202020204" pitchFamily="34" charset="0"/>
                <a:cs typeface="Arial" pitchFamily="34" charset="0"/>
              </a:defRPr>
            </a:lvl2pPr>
            <a:lvl3pPr>
              <a:defRPr>
                <a:solidFill>
                  <a:schemeClr val="bg1"/>
                </a:solidFill>
                <a:latin typeface="Arial" panose="020B0604020202020204" pitchFamily="34" charset="0"/>
                <a:cs typeface="Arial" pitchFamily="34" charset="0"/>
              </a:defRPr>
            </a:lvl3pPr>
            <a:lvl4pPr>
              <a:defRPr>
                <a:solidFill>
                  <a:schemeClr val="bg1"/>
                </a:solidFill>
                <a:latin typeface="Arial" panose="020B0604020202020204" pitchFamily="34" charset="0"/>
                <a:cs typeface="Arial" pitchFamily="34" charset="0"/>
              </a:defRPr>
            </a:lvl4pPr>
            <a:lvl5pPr>
              <a:defRPr>
                <a:solidFill>
                  <a:schemeClr val="bg1"/>
                </a:solidFill>
                <a:latin typeface="Arial" panose="020B0604020202020204"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anose="020B0604020202020204"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anose="020B0604020202020204" pitchFamily="34" charset="0"/>
            </a:endParaRPr>
          </a:p>
        </p:txBody>
      </p:sp>
      <p:sp>
        <p:nvSpPr>
          <p:cNvPr id="9"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Arial" panose="020B0604020202020204" pitchFamily="34" charset="0"/>
                <a:cs typeface="Arial" pitchFamily="34" charset="0"/>
              </a:defRPr>
            </a:lvl1pPr>
          </a:lstStyle>
          <a:p>
            <a:r>
              <a:rPr lang="fr-FR" smtClean="0">
                <a:solidFill>
                  <a:srgbClr val="646464"/>
                </a:solidFill>
              </a:rPr>
              <a:t>27 October 2014</a:t>
            </a:r>
            <a:endParaRPr lang="en-US" dirty="0">
              <a:solidFill>
                <a:srgbClr val="646464"/>
              </a:solidFill>
            </a:endParaRPr>
          </a:p>
        </p:txBody>
      </p:sp>
      <p:sp>
        <p:nvSpPr>
          <p:cNvPr id="10"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Arial" panose="020B0604020202020204" pitchFamily="34" charset="0"/>
              </a:defRPr>
            </a:lvl1pPr>
          </a:lstStyle>
          <a:p>
            <a:r>
              <a:rPr lang="en-US" smtClean="0">
                <a:solidFill>
                  <a:srgbClr val="646464"/>
                </a:solidFill>
              </a:rPr>
              <a:t>Key behaviors for effective research</a:t>
            </a:r>
            <a:endParaRPr lang="en-GB" dirty="0">
              <a:solidFill>
                <a:srgbClr val="646464"/>
              </a:solidFill>
            </a:endParaRPr>
          </a:p>
        </p:txBody>
      </p:sp>
    </p:spTree>
    <p:extLst>
      <p:ext uri="{BB962C8B-B14F-4D97-AF65-F5344CB8AC3E}">
        <p14:creationId xmlns:p14="http://schemas.microsoft.com/office/powerpoint/2010/main" xmlns="" val="32147058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anose="020B0604020202020204"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anose="020B0604020202020204" pitchFamily="34" charset="0"/>
            </a:endParaRPr>
          </a:p>
        </p:txBody>
      </p:sp>
      <p:sp>
        <p:nvSpPr>
          <p:cNvPr id="6" name="Title 5"/>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Arial" panose="020B0604020202020204" pitchFamily="34" charset="0"/>
                <a:cs typeface="Arial" pitchFamily="34" charset="0"/>
              </a:defRPr>
            </a:lvl1pPr>
          </a:lstStyle>
          <a:p>
            <a:r>
              <a:rPr lang="fr-FR" smtClean="0">
                <a:solidFill>
                  <a:srgbClr val="646464"/>
                </a:solidFill>
              </a:rPr>
              <a:t>27 October 2014</a:t>
            </a:r>
            <a:endParaRPr lang="en-US" dirty="0">
              <a:solidFill>
                <a:srgbClr val="646464"/>
              </a:solidFill>
            </a:endParaRPr>
          </a:p>
        </p:txBody>
      </p:sp>
      <p:sp>
        <p:nvSpPr>
          <p:cNvPr id="11"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Arial" panose="020B0604020202020204" pitchFamily="34" charset="0"/>
              </a:defRPr>
            </a:lvl1pPr>
          </a:lstStyle>
          <a:p>
            <a:r>
              <a:rPr lang="en-US" smtClean="0">
                <a:solidFill>
                  <a:srgbClr val="646464"/>
                </a:solidFill>
              </a:rPr>
              <a:t>Key behaviors for effective research</a:t>
            </a:r>
            <a:endParaRPr lang="en-GB" dirty="0">
              <a:solidFill>
                <a:srgbClr val="646464"/>
              </a:solidFill>
            </a:endParaRPr>
          </a:p>
        </p:txBody>
      </p:sp>
    </p:spTree>
    <p:extLst>
      <p:ext uri="{BB962C8B-B14F-4D97-AF65-F5344CB8AC3E}">
        <p14:creationId xmlns:p14="http://schemas.microsoft.com/office/powerpoint/2010/main" xmlns="" val="33011962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6464"/>
            <a:ext cx="4038600" cy="4698111"/>
          </a:xfrm>
        </p:spPr>
        <p:txBody>
          <a:bodyPr/>
          <a:lstStyle>
            <a:lvl1pPr>
              <a:defRPr sz="2400">
                <a:solidFill>
                  <a:schemeClr val="bg1"/>
                </a:solidFill>
                <a:latin typeface="Arial" panose="020B0604020202020204" pitchFamily="34" charset="0"/>
                <a:cs typeface="Arial" pitchFamily="34" charset="0"/>
              </a:defRPr>
            </a:lvl1pPr>
            <a:lvl2pPr>
              <a:defRPr sz="2400">
                <a:solidFill>
                  <a:schemeClr val="bg1"/>
                </a:solidFill>
                <a:latin typeface="Arial" panose="020B0604020202020204" pitchFamily="34" charset="0"/>
                <a:cs typeface="Arial" pitchFamily="34" charset="0"/>
              </a:defRPr>
            </a:lvl2pPr>
            <a:lvl3pPr>
              <a:defRPr sz="2000">
                <a:solidFill>
                  <a:schemeClr val="bg1"/>
                </a:solidFill>
                <a:latin typeface="Arial" panose="020B0604020202020204" pitchFamily="34" charset="0"/>
                <a:cs typeface="Arial" pitchFamily="34" charset="0"/>
              </a:defRPr>
            </a:lvl3pPr>
            <a:lvl4pPr>
              <a:defRPr sz="1800">
                <a:solidFill>
                  <a:schemeClr val="bg1"/>
                </a:solidFill>
                <a:latin typeface="Arial" panose="020B0604020202020204" pitchFamily="34" charset="0"/>
                <a:cs typeface="Arial" pitchFamily="34" charset="0"/>
              </a:defRPr>
            </a:lvl4pPr>
            <a:lvl5pPr>
              <a:defRPr sz="1800">
                <a:solidFill>
                  <a:schemeClr val="bg1"/>
                </a:solidFill>
                <a:latin typeface="Arial" panose="020B0604020202020204"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26464"/>
            <a:ext cx="4038600" cy="4698111"/>
          </a:xfrm>
        </p:spPr>
        <p:txBody>
          <a:bodyPr/>
          <a:lstStyle>
            <a:lvl1pPr>
              <a:defRPr sz="2400">
                <a:solidFill>
                  <a:schemeClr val="bg1"/>
                </a:solidFill>
                <a:latin typeface="Arial" panose="020B0604020202020204" pitchFamily="34" charset="0"/>
                <a:cs typeface="Arial" pitchFamily="34" charset="0"/>
              </a:defRPr>
            </a:lvl1pPr>
            <a:lvl2pPr>
              <a:defRPr sz="2400">
                <a:solidFill>
                  <a:schemeClr val="bg1"/>
                </a:solidFill>
                <a:latin typeface="Arial" panose="020B0604020202020204" pitchFamily="34" charset="0"/>
                <a:cs typeface="Arial" pitchFamily="34" charset="0"/>
              </a:defRPr>
            </a:lvl2pPr>
            <a:lvl3pPr>
              <a:defRPr sz="2000">
                <a:solidFill>
                  <a:schemeClr val="bg1"/>
                </a:solidFill>
                <a:latin typeface="Arial" panose="020B0604020202020204" pitchFamily="34" charset="0"/>
                <a:cs typeface="Arial" pitchFamily="34" charset="0"/>
              </a:defRPr>
            </a:lvl3pPr>
            <a:lvl4pPr>
              <a:defRPr sz="1800">
                <a:solidFill>
                  <a:schemeClr val="bg1"/>
                </a:solidFill>
                <a:latin typeface="Arial" panose="020B0604020202020204" pitchFamily="34" charset="0"/>
                <a:cs typeface="Arial" pitchFamily="34" charset="0"/>
              </a:defRPr>
            </a:lvl4pPr>
            <a:lvl5pPr>
              <a:defRPr sz="1800">
                <a:solidFill>
                  <a:schemeClr val="bg1"/>
                </a:solidFill>
                <a:latin typeface="Arial" panose="020B0604020202020204"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anose="020B0604020202020204"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anose="020B0604020202020204" pitchFamily="34" charset="0"/>
            </a:endParaRPr>
          </a:p>
        </p:txBody>
      </p:sp>
      <p:sp>
        <p:nvSpPr>
          <p:cNvPr id="9" name="Date Placeholder 3"/>
          <p:cNvSpPr>
            <a:spLocks noGrp="1"/>
          </p:cNvSpPr>
          <p:nvPr>
            <p:ph type="dt" sz="half" idx="10"/>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Arial" panose="020B0604020202020204" pitchFamily="34" charset="0"/>
                <a:cs typeface="Arial" pitchFamily="34" charset="0"/>
              </a:defRPr>
            </a:lvl1pPr>
          </a:lstStyle>
          <a:p>
            <a:r>
              <a:rPr lang="fr-FR" smtClean="0">
                <a:solidFill>
                  <a:srgbClr val="646464"/>
                </a:solidFill>
              </a:rPr>
              <a:t>27 October 2014</a:t>
            </a:r>
            <a:endParaRPr lang="en-US" dirty="0">
              <a:solidFill>
                <a:srgbClr val="646464"/>
              </a:solidFill>
            </a:endParaRPr>
          </a:p>
        </p:txBody>
      </p:sp>
      <p:sp>
        <p:nvSpPr>
          <p:cNvPr id="13"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Arial" panose="020B0604020202020204" pitchFamily="34" charset="0"/>
              </a:defRPr>
            </a:lvl1pPr>
          </a:lstStyle>
          <a:p>
            <a:r>
              <a:rPr lang="en-US" smtClean="0">
                <a:solidFill>
                  <a:srgbClr val="646464"/>
                </a:solidFill>
              </a:rPr>
              <a:t>Key behaviors for effective research</a:t>
            </a:r>
            <a:endParaRPr lang="en-GB" dirty="0">
              <a:solidFill>
                <a:srgbClr val="646464"/>
              </a:solidFill>
            </a:endParaRPr>
          </a:p>
        </p:txBody>
      </p:sp>
    </p:spTree>
    <p:extLst>
      <p:ext uri="{BB962C8B-B14F-4D97-AF65-F5344CB8AC3E}">
        <p14:creationId xmlns:p14="http://schemas.microsoft.com/office/powerpoint/2010/main" xmlns="" val="28036427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31820"/>
            <a:ext cx="4042800" cy="3994963"/>
          </a:xfrm>
        </p:spPr>
        <p:txBody>
          <a:bodyPr/>
          <a:lstStyle>
            <a:lvl1pPr>
              <a:defRPr sz="2400">
                <a:solidFill>
                  <a:schemeClr val="bg1"/>
                </a:solidFill>
                <a:latin typeface="Arial" panose="020B0604020202020204" pitchFamily="34" charset="0"/>
                <a:cs typeface="Arial" pitchFamily="34" charset="0"/>
              </a:defRPr>
            </a:lvl1pPr>
            <a:lvl2pPr>
              <a:defRPr sz="2400">
                <a:solidFill>
                  <a:schemeClr val="bg1"/>
                </a:solidFill>
                <a:latin typeface="Arial" panose="020B0604020202020204" pitchFamily="34" charset="0"/>
                <a:cs typeface="Arial" pitchFamily="34" charset="0"/>
              </a:defRPr>
            </a:lvl2pPr>
            <a:lvl3pPr>
              <a:defRPr sz="2000">
                <a:solidFill>
                  <a:schemeClr val="bg1"/>
                </a:solidFill>
                <a:latin typeface="Arial" panose="020B0604020202020204" pitchFamily="34" charset="0"/>
                <a:cs typeface="Arial" pitchFamily="34" charset="0"/>
              </a:defRPr>
            </a:lvl3pPr>
            <a:lvl4pPr>
              <a:defRPr sz="1800">
                <a:solidFill>
                  <a:schemeClr val="bg1"/>
                </a:solidFill>
                <a:latin typeface="Arial" panose="020B0604020202020204" pitchFamily="34" charset="0"/>
                <a:cs typeface="Arial" pitchFamily="34" charset="0"/>
              </a:defRPr>
            </a:lvl4pPr>
            <a:lvl5pPr>
              <a:defRPr sz="1800">
                <a:solidFill>
                  <a:schemeClr val="bg1"/>
                </a:solidFill>
                <a:latin typeface="Arial" panose="020B0604020202020204"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31820"/>
            <a:ext cx="4042800" cy="3994963"/>
          </a:xfrm>
        </p:spPr>
        <p:txBody>
          <a:bodyPr/>
          <a:lstStyle>
            <a:lvl1pPr>
              <a:defRPr sz="2400">
                <a:solidFill>
                  <a:schemeClr val="bg1"/>
                </a:solidFill>
                <a:latin typeface="Arial" panose="020B0604020202020204" pitchFamily="34" charset="0"/>
                <a:cs typeface="Arial" pitchFamily="34" charset="0"/>
              </a:defRPr>
            </a:lvl1pPr>
            <a:lvl2pPr>
              <a:defRPr sz="2400">
                <a:solidFill>
                  <a:schemeClr val="bg1"/>
                </a:solidFill>
                <a:latin typeface="Arial" panose="020B0604020202020204" pitchFamily="34" charset="0"/>
                <a:cs typeface="Arial" pitchFamily="34" charset="0"/>
              </a:defRPr>
            </a:lvl2pPr>
            <a:lvl3pPr>
              <a:defRPr sz="2000">
                <a:solidFill>
                  <a:schemeClr val="bg1"/>
                </a:solidFill>
                <a:latin typeface="Arial" panose="020B0604020202020204" pitchFamily="34" charset="0"/>
                <a:cs typeface="Arial" pitchFamily="34" charset="0"/>
              </a:defRPr>
            </a:lvl3pPr>
            <a:lvl4pPr>
              <a:defRPr sz="1800">
                <a:solidFill>
                  <a:schemeClr val="bg1"/>
                </a:solidFill>
                <a:latin typeface="Arial" panose="020B0604020202020204" pitchFamily="34" charset="0"/>
                <a:cs typeface="Arial" pitchFamily="34" charset="0"/>
              </a:defRPr>
            </a:lvl4pPr>
            <a:lvl5pPr>
              <a:defRPr sz="1800">
                <a:solidFill>
                  <a:schemeClr val="bg1"/>
                </a:solidFill>
                <a:latin typeface="Arial" panose="020B0604020202020204"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anose="020B0604020202020204" pitchFamily="34" charset="0"/>
            </a:endParaRPr>
          </a:p>
        </p:txBody>
      </p:sp>
      <p:sp>
        <p:nvSpPr>
          <p:cNvPr id="10" name="Text Placeholder 9"/>
          <p:cNvSpPr>
            <a:spLocks noGrp="1"/>
          </p:cNvSpPr>
          <p:nvPr>
            <p:ph type="body" sz="quarter" idx="12"/>
          </p:nvPr>
        </p:nvSpPr>
        <p:spPr>
          <a:xfrm>
            <a:off x="457200" y="1426464"/>
            <a:ext cx="4042800" cy="640800"/>
          </a:xfrm>
        </p:spPr>
        <p:txBody>
          <a:bodyPr anchor="t" anchorCtr="0"/>
          <a:lstStyle>
            <a:lvl1pPr marL="0" indent="0">
              <a:buNone/>
              <a:defRPr b="1">
                <a:solidFill>
                  <a:schemeClr val="bg1"/>
                </a:solidFill>
                <a:latin typeface="Arial" panose="020B0604020202020204" pitchFamily="34" charset="0"/>
                <a:cs typeface="Arial" pitchFamily="34" charset="0"/>
              </a:defRPr>
            </a:lvl1pPr>
          </a:lstStyle>
          <a:p>
            <a:pPr lvl="0"/>
            <a:r>
              <a:rPr lang="en-US" dirty="0" smtClean="0"/>
              <a:t>Click to edit Master text styles</a:t>
            </a:r>
          </a:p>
        </p:txBody>
      </p:sp>
      <p:sp>
        <p:nvSpPr>
          <p:cNvPr id="11" name="Text Placeholder 9"/>
          <p:cNvSpPr>
            <a:spLocks noGrp="1"/>
          </p:cNvSpPr>
          <p:nvPr>
            <p:ph type="body" sz="quarter" idx="13"/>
          </p:nvPr>
        </p:nvSpPr>
        <p:spPr>
          <a:xfrm>
            <a:off x="4651200" y="1426464"/>
            <a:ext cx="4042800" cy="640800"/>
          </a:xfrm>
        </p:spPr>
        <p:txBody>
          <a:bodyPr anchor="t" anchorCtr="0"/>
          <a:lstStyle>
            <a:lvl1pPr marL="0" indent="0">
              <a:buNone/>
              <a:defRPr b="1">
                <a:solidFill>
                  <a:schemeClr val="bg1"/>
                </a:solidFill>
                <a:latin typeface="Arial" panose="020B0604020202020204" pitchFamily="34" charset="0"/>
                <a:cs typeface="Arial" pitchFamily="34" charset="0"/>
              </a:defRPr>
            </a:lvl1pPr>
          </a:lstStyle>
          <a:p>
            <a:pPr lvl="0"/>
            <a:r>
              <a:rPr lang="en-US" dirty="0"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anose="020B0604020202020204" pitchFamily="34" charset="0"/>
            </a:endParaRPr>
          </a:p>
        </p:txBody>
      </p:sp>
      <p:sp>
        <p:nvSpPr>
          <p:cNvPr id="14" name="Date Placeholder 3"/>
          <p:cNvSpPr>
            <a:spLocks noGrp="1"/>
          </p:cNvSpPr>
          <p:nvPr>
            <p:ph type="dt" sz="half" idx="14"/>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Arial" panose="020B0604020202020204" pitchFamily="34" charset="0"/>
                <a:cs typeface="Arial" pitchFamily="34" charset="0"/>
              </a:defRPr>
            </a:lvl1pPr>
          </a:lstStyle>
          <a:p>
            <a:r>
              <a:rPr lang="fr-FR" smtClean="0">
                <a:solidFill>
                  <a:srgbClr val="646464"/>
                </a:solidFill>
              </a:rPr>
              <a:t>27 October 2014</a:t>
            </a:r>
            <a:endParaRPr lang="en-US" dirty="0">
              <a:solidFill>
                <a:srgbClr val="646464"/>
              </a:solidFill>
            </a:endParaRPr>
          </a:p>
        </p:txBody>
      </p:sp>
      <p:sp>
        <p:nvSpPr>
          <p:cNvPr id="15"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Arial" panose="020B0604020202020204" pitchFamily="34" charset="0"/>
              </a:defRPr>
            </a:lvl1pPr>
          </a:lstStyle>
          <a:p>
            <a:r>
              <a:rPr lang="en-US" smtClean="0">
                <a:solidFill>
                  <a:srgbClr val="646464"/>
                </a:solidFill>
              </a:rPr>
              <a:t>Key behaviors for effective research</a:t>
            </a:r>
            <a:endParaRPr lang="en-GB" dirty="0">
              <a:solidFill>
                <a:srgbClr val="646464"/>
              </a:solidFill>
            </a:endParaRPr>
          </a:p>
        </p:txBody>
      </p:sp>
    </p:spTree>
    <p:extLst>
      <p:ext uri="{BB962C8B-B14F-4D97-AF65-F5344CB8AC3E}">
        <p14:creationId xmlns:p14="http://schemas.microsoft.com/office/powerpoint/2010/main" xmlns="" val="3629902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2" name="Footer Placeholder 1"/>
          <p:cNvSpPr>
            <a:spLocks noGrp="1"/>
          </p:cNvSpPr>
          <p:nvPr>
            <p:ph type="ftr" sz="quarter" idx="12"/>
          </p:nvPr>
        </p:nvSpPr>
        <p:spPr/>
        <p:txBody>
          <a:bodyPr/>
          <a:lstStyle/>
          <a:p>
            <a:r>
              <a:rPr lang="en-US" noProof="0" smtClean="0"/>
              <a:t>Presentation title</a:t>
            </a:r>
            <a:endParaRPr lang="en-US" noProof="0"/>
          </a:p>
        </p:txBody>
      </p:sp>
    </p:spTree>
    <p:extLst>
      <p:ext uri="{BB962C8B-B14F-4D97-AF65-F5344CB8AC3E}">
        <p14:creationId xmlns:p14="http://schemas.microsoft.com/office/powerpoint/2010/main" xmlns="" val="26156250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p:spPr>
        <p:txBody>
          <a:bodyPr/>
          <a:lstStyle>
            <a:lvl1pPr marL="0" indent="0" algn="l">
              <a:lnSpc>
                <a:spcPct val="85000"/>
              </a:lnSpc>
              <a:spcBef>
                <a:spcPts val="0"/>
              </a:spcBef>
              <a:buNone/>
              <a:defRPr sz="5000" b="1">
                <a:solidFill>
                  <a:schemeClr val="bg2"/>
                </a:solidFill>
                <a:latin typeface="Arial" panose="020B0604020202020204" pitchFamily="34" charset="0"/>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anose="020B0604020202020204" pitchFamily="34" charset="0"/>
            </a:endParaRPr>
          </a:p>
        </p:txBody>
      </p:sp>
      <p:sp>
        <p:nvSpPr>
          <p:cNvPr id="6"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Arial" panose="020B0604020202020204" pitchFamily="34" charset="0"/>
                <a:cs typeface="Arial" pitchFamily="34" charset="0"/>
              </a:defRPr>
            </a:lvl1pPr>
          </a:lstStyle>
          <a:p>
            <a:r>
              <a:rPr lang="fr-FR" smtClean="0">
                <a:solidFill>
                  <a:srgbClr val="646464"/>
                </a:solidFill>
              </a:rPr>
              <a:t>27 October 2014</a:t>
            </a:r>
            <a:endParaRPr lang="en-US" dirty="0">
              <a:solidFill>
                <a:srgbClr val="646464"/>
              </a:solidFill>
            </a:endParaRPr>
          </a:p>
        </p:txBody>
      </p:sp>
      <p:sp>
        <p:nvSpPr>
          <p:cNvPr id="9"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Arial" panose="020B0604020202020204" pitchFamily="34" charset="0"/>
              </a:defRPr>
            </a:lvl1pPr>
          </a:lstStyle>
          <a:p>
            <a:r>
              <a:rPr lang="en-US" smtClean="0">
                <a:solidFill>
                  <a:srgbClr val="646464"/>
                </a:solidFill>
              </a:rPr>
              <a:t>Key behaviors for effective research</a:t>
            </a:r>
            <a:endParaRPr lang="en-GB" dirty="0">
              <a:solidFill>
                <a:srgbClr val="646464"/>
              </a:solidFill>
            </a:endParaRPr>
          </a:p>
        </p:txBody>
      </p:sp>
    </p:spTree>
    <p:extLst>
      <p:ext uri="{BB962C8B-B14F-4D97-AF65-F5344CB8AC3E}">
        <p14:creationId xmlns:p14="http://schemas.microsoft.com/office/powerpoint/2010/main" xmlns="" val="6549291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Arial" panose="020B0604020202020204" pitchFamily="34" charset="0"/>
                <a:cs typeface="Arial" pitchFamily="34" charset="0"/>
              </a:defRPr>
            </a:lvl1pPr>
          </a:lstStyle>
          <a:p>
            <a:pPr lvl="0" algn="l" fontAlgn="base">
              <a:lnSpc>
                <a:spcPct val="85000"/>
              </a:lnSpc>
              <a:spcAft>
                <a:spcPct val="0"/>
              </a:spcAft>
            </a:pPr>
            <a:r>
              <a:rPr lang="en-US" dirty="0" smtClean="0"/>
              <a:t>Click to edit Master title style</a:t>
            </a:r>
            <a:endParaRPr lang="en-US" dirty="0"/>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anose="020B0604020202020204" pitchFamily="34" charset="0"/>
            </a:endParaRPr>
          </a:p>
        </p:txBody>
      </p:sp>
      <p:sp>
        <p:nvSpPr>
          <p:cNvPr id="6"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Arial" panose="020B0604020202020204" pitchFamily="34" charset="0"/>
                <a:cs typeface="Arial" pitchFamily="34" charset="0"/>
              </a:defRPr>
            </a:lvl1pPr>
          </a:lstStyle>
          <a:p>
            <a:r>
              <a:rPr lang="fr-FR" smtClean="0">
                <a:solidFill>
                  <a:srgbClr val="646464"/>
                </a:solidFill>
              </a:rPr>
              <a:t>27 October 2014</a:t>
            </a:r>
            <a:endParaRPr lang="en-US" dirty="0">
              <a:solidFill>
                <a:srgbClr val="646464"/>
              </a:solidFill>
            </a:endParaRPr>
          </a:p>
        </p:txBody>
      </p:sp>
      <p:sp>
        <p:nvSpPr>
          <p:cNvPr id="9"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Arial" panose="020B0604020202020204" pitchFamily="34" charset="0"/>
              </a:defRPr>
            </a:lvl1pPr>
          </a:lstStyle>
          <a:p>
            <a:r>
              <a:rPr lang="en-US" smtClean="0">
                <a:solidFill>
                  <a:srgbClr val="646464"/>
                </a:solidFill>
              </a:rPr>
              <a:t>Key behaviors for effective research</a:t>
            </a:r>
            <a:endParaRPr lang="en-GB" dirty="0">
              <a:solidFill>
                <a:srgbClr val="646464"/>
              </a:solidFill>
            </a:endParaRPr>
          </a:p>
        </p:txBody>
      </p:sp>
    </p:spTree>
    <p:extLst>
      <p:ext uri="{BB962C8B-B14F-4D97-AF65-F5344CB8AC3E}">
        <p14:creationId xmlns:p14="http://schemas.microsoft.com/office/powerpoint/2010/main" xmlns="" val="30236553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Arial" panose="020B0604020202020204" pitchFamily="34" charset="0"/>
                <a:cs typeface="Arial" pitchFamily="34" charset="0"/>
              </a:defRPr>
            </a:lvl1pPr>
          </a:lstStyle>
          <a:p>
            <a:pPr lvl="0" algn="l" fontAlgn="base">
              <a:lnSpc>
                <a:spcPct val="85000"/>
              </a:lnSpc>
              <a:spcAft>
                <a:spcPct val="0"/>
              </a:spcAft>
            </a:pPr>
            <a:r>
              <a:rPr lang="en-US" dirty="0" smtClean="0"/>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anose="020B0604020202020204" pitchFamily="34" charset="0"/>
            </a:endParaRPr>
          </a:p>
        </p:txBody>
      </p:sp>
      <p:sp>
        <p:nvSpPr>
          <p:cNvPr id="6"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Arial" panose="020B0604020202020204" pitchFamily="34" charset="0"/>
                <a:cs typeface="Arial" pitchFamily="34" charset="0"/>
              </a:defRPr>
            </a:lvl1pPr>
          </a:lstStyle>
          <a:p>
            <a:r>
              <a:rPr lang="fr-FR" smtClean="0">
                <a:solidFill>
                  <a:srgbClr val="646464"/>
                </a:solidFill>
              </a:rPr>
              <a:t>27 October 2014</a:t>
            </a:r>
            <a:endParaRPr lang="en-US" dirty="0">
              <a:solidFill>
                <a:srgbClr val="646464"/>
              </a:solidFill>
            </a:endParaRPr>
          </a:p>
        </p:txBody>
      </p:sp>
      <p:sp>
        <p:nvSpPr>
          <p:cNvPr id="9"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Arial" panose="020B0604020202020204" pitchFamily="34" charset="0"/>
              </a:defRPr>
            </a:lvl1pPr>
          </a:lstStyle>
          <a:p>
            <a:r>
              <a:rPr lang="en-US" smtClean="0">
                <a:solidFill>
                  <a:srgbClr val="646464"/>
                </a:solidFill>
              </a:rPr>
              <a:t>Key behaviors for effective research</a:t>
            </a:r>
            <a:endParaRPr lang="en-GB" dirty="0">
              <a:solidFill>
                <a:srgbClr val="646464"/>
              </a:solidFill>
            </a:endParaRPr>
          </a:p>
        </p:txBody>
      </p:sp>
    </p:spTree>
    <p:extLst>
      <p:ext uri="{BB962C8B-B14F-4D97-AF65-F5344CB8AC3E}">
        <p14:creationId xmlns:p14="http://schemas.microsoft.com/office/powerpoint/2010/main" xmlns="" val="168047894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Arial" panose="020B0604020202020204" pitchFamily="34" charset="0"/>
                <a:cs typeface="Arial" pitchFamily="34" charset="0"/>
              </a:defRPr>
            </a:lvl1pPr>
          </a:lstStyle>
          <a:p>
            <a:pPr lvl="0" algn="l" fontAlgn="base">
              <a:lnSpc>
                <a:spcPct val="85000"/>
              </a:lnSpc>
              <a:spcAft>
                <a:spcPct val="0"/>
              </a:spcAft>
            </a:pPr>
            <a:r>
              <a:rPr lang="en-US" dirty="0" smtClean="0"/>
              <a:t>Click to edit Master title style</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
        <p:nvSpPr>
          <p:cNvPr id="7"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Arial" panose="020B0604020202020204" pitchFamily="34" charset="0"/>
                <a:cs typeface="Arial" pitchFamily="34" charset="0"/>
              </a:defRPr>
            </a:lvl1pPr>
          </a:lstStyle>
          <a:p>
            <a:r>
              <a:rPr lang="fr-FR" smtClean="0">
                <a:solidFill>
                  <a:srgbClr val="646464"/>
                </a:solidFill>
              </a:rPr>
              <a:t>27 October 2014</a:t>
            </a:r>
            <a:endParaRPr lang="en-US" dirty="0">
              <a:solidFill>
                <a:srgbClr val="646464"/>
              </a:solidFill>
            </a:endParaRPr>
          </a:p>
        </p:txBody>
      </p:sp>
      <p:sp>
        <p:nvSpPr>
          <p:cNvPr id="10"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Arial" panose="020B0604020202020204" pitchFamily="34" charset="0"/>
              </a:defRPr>
            </a:lvl1pPr>
          </a:lstStyle>
          <a:p>
            <a:r>
              <a:rPr lang="en-US" smtClean="0">
                <a:solidFill>
                  <a:srgbClr val="646464"/>
                </a:solidFill>
              </a:rPr>
              <a:t>Key behaviors for effective research</a:t>
            </a:r>
            <a:endParaRPr lang="en-GB" dirty="0">
              <a:solidFill>
                <a:srgbClr val="646464"/>
              </a:solidFill>
            </a:endParaRPr>
          </a:p>
        </p:txBody>
      </p:sp>
    </p:spTree>
    <p:extLst>
      <p:ext uri="{BB962C8B-B14F-4D97-AF65-F5344CB8AC3E}">
        <p14:creationId xmlns:p14="http://schemas.microsoft.com/office/powerpoint/2010/main" xmlns="" val="3531052554"/>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646464"/>
              </a:solidFill>
              <a:cs typeface="Arial" panose="020B0604020202020204" pitchFamily="34" charset="0"/>
            </a:endParaRPr>
          </a:p>
        </p:txBody>
      </p:sp>
      <p:sp>
        <p:nvSpPr>
          <p:cNvPr id="5"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Arial" panose="020B0604020202020204" pitchFamily="34" charset="0"/>
                <a:cs typeface="Arial" pitchFamily="34" charset="0"/>
              </a:defRPr>
            </a:lvl1pPr>
          </a:lstStyle>
          <a:p>
            <a:r>
              <a:rPr lang="fr-FR" smtClean="0">
                <a:solidFill>
                  <a:srgbClr val="646464"/>
                </a:solidFill>
              </a:rPr>
              <a:t>27 October 2014</a:t>
            </a:r>
            <a:endParaRPr lang="en-US" dirty="0">
              <a:solidFill>
                <a:srgbClr val="646464"/>
              </a:solidFill>
            </a:endParaRPr>
          </a:p>
        </p:txBody>
      </p:sp>
      <p:sp>
        <p:nvSpPr>
          <p:cNvPr id="9"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Arial" panose="020B0604020202020204" pitchFamily="34" charset="0"/>
              </a:defRPr>
            </a:lvl1pPr>
          </a:lstStyle>
          <a:p>
            <a:r>
              <a:rPr lang="en-US" smtClean="0">
                <a:solidFill>
                  <a:srgbClr val="646464"/>
                </a:solidFill>
              </a:rPr>
              <a:t>Key behaviors for effective research</a:t>
            </a:r>
            <a:endParaRPr lang="en-GB" dirty="0">
              <a:solidFill>
                <a:srgbClr val="646464"/>
              </a:solidFill>
            </a:endParaRPr>
          </a:p>
        </p:txBody>
      </p:sp>
    </p:spTree>
    <p:extLst>
      <p:ext uri="{BB962C8B-B14F-4D97-AF65-F5344CB8AC3E}">
        <p14:creationId xmlns:p14="http://schemas.microsoft.com/office/powerpoint/2010/main" xmlns="" val="397161389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anose="020B0604020202020204"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anose="020B0604020202020204"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anose="020B0604020202020204"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anose="020B0604020202020204"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anose="020B0604020202020204" pitchFamily="34" charset="0"/>
                <a:ea typeface="+mn-ea"/>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xmlns="" val="6782689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912942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Double Column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hasCustomPrompt="1"/>
          </p:nvPr>
        </p:nvSpPr>
        <p:spPr>
          <a:xfrm>
            <a:off x="457200" y="1411288"/>
            <a:ext cx="8220075" cy="2147923"/>
          </a:xfrm>
        </p:spPr>
        <p:txBody>
          <a:bodyPr/>
          <a:lstStyle>
            <a:lvl1pPr>
              <a:defRPr>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Body text – Arial 24 point</a:t>
            </a:r>
          </a:p>
          <a:p>
            <a:pPr lvl="1"/>
            <a:r>
              <a:rPr lang="en-US" dirty="0" smtClean="0"/>
              <a:t>Heading – Arial 24 point bold</a:t>
            </a:r>
          </a:p>
          <a:p>
            <a:pPr lvl="2"/>
            <a:r>
              <a:rPr lang="en-US" dirty="0" smtClean="0"/>
              <a:t>Bullet 1 </a:t>
            </a:r>
          </a:p>
          <a:p>
            <a:pPr lvl="3"/>
            <a:r>
              <a:rPr lang="en-US" dirty="0" smtClean="0"/>
              <a:t>Bullet 2 </a:t>
            </a:r>
          </a:p>
          <a:p>
            <a:pPr lvl="4"/>
            <a:r>
              <a:rPr lang="en-US" dirty="0" smtClean="0"/>
              <a:t>Bullet 3 </a:t>
            </a:r>
            <a:endParaRPr lang="en-GB" dirty="0"/>
          </a:p>
        </p:txBody>
      </p:sp>
      <p:sp>
        <p:nvSpPr>
          <p:cNvPr id="7" name="Content Placeholder 2"/>
          <p:cNvSpPr>
            <a:spLocks noGrp="1"/>
          </p:cNvSpPr>
          <p:nvPr>
            <p:ph idx="13" hasCustomPrompt="1"/>
          </p:nvPr>
        </p:nvSpPr>
        <p:spPr>
          <a:xfrm>
            <a:off x="457200" y="3767102"/>
            <a:ext cx="8220075" cy="2147923"/>
          </a:xfrm>
        </p:spPr>
        <p:txBody>
          <a:bodyPr/>
          <a:lstStyle>
            <a:lvl1pPr>
              <a:defRPr>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Body text – Arial 24 point</a:t>
            </a:r>
          </a:p>
          <a:p>
            <a:pPr lvl="1"/>
            <a:r>
              <a:rPr lang="en-US" dirty="0" smtClean="0"/>
              <a:t>Heading – Arial 24 point bold</a:t>
            </a:r>
          </a:p>
          <a:p>
            <a:pPr lvl="2"/>
            <a:r>
              <a:rPr lang="en-US" dirty="0" smtClean="0"/>
              <a:t>Bullet 1 </a:t>
            </a:r>
          </a:p>
          <a:p>
            <a:pPr lvl="3"/>
            <a:r>
              <a:rPr lang="en-US" dirty="0" smtClean="0"/>
              <a:t>Bullet 2 </a:t>
            </a:r>
          </a:p>
          <a:p>
            <a:pPr lvl="4"/>
            <a:r>
              <a:rPr lang="en-US" dirty="0" smtClean="0"/>
              <a:t>Bullet 3 </a:t>
            </a:r>
            <a:endParaRPr lang="en-GB" dirty="0"/>
          </a:p>
        </p:txBody>
      </p:sp>
      <p:sp>
        <p:nvSpPr>
          <p:cNvPr id="8"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Arial" panose="020B0604020202020204" pitchFamily="34" charset="0"/>
                <a:cs typeface="Arial" pitchFamily="34" charset="0"/>
              </a:defRPr>
            </a:lvl1pPr>
          </a:lstStyle>
          <a:p>
            <a:r>
              <a:rPr lang="fr-FR" smtClean="0">
                <a:solidFill>
                  <a:srgbClr val="646464"/>
                </a:solidFill>
              </a:rPr>
              <a:t>27 October 2014</a:t>
            </a:r>
            <a:endParaRPr lang="en-US" dirty="0">
              <a:solidFill>
                <a:srgbClr val="646464"/>
              </a:solidFill>
            </a:endParaRPr>
          </a:p>
        </p:txBody>
      </p:sp>
      <p:sp>
        <p:nvSpPr>
          <p:cNvPr id="11"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Arial" panose="020B0604020202020204" pitchFamily="34" charset="0"/>
              </a:defRPr>
            </a:lvl1pPr>
          </a:lstStyle>
          <a:p>
            <a:r>
              <a:rPr lang="en-US" smtClean="0">
                <a:solidFill>
                  <a:srgbClr val="646464"/>
                </a:solidFill>
              </a:rPr>
              <a:t>Key behaviors for effective research</a:t>
            </a:r>
            <a:endParaRPr lang="en-GB" dirty="0">
              <a:solidFill>
                <a:srgbClr val="646464"/>
              </a:solidFill>
            </a:endParaRPr>
          </a:p>
        </p:txBody>
      </p:sp>
    </p:spTree>
    <p:extLst>
      <p:ext uri="{BB962C8B-B14F-4D97-AF65-F5344CB8AC3E}">
        <p14:creationId xmlns:p14="http://schemas.microsoft.com/office/powerpoint/2010/main" xmlns="" val="38822878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6" name="Freeform 5"/>
          <p:cNvSpPr>
            <a:spLocks/>
          </p:cNvSpPr>
          <p:nvPr userDrawn="1"/>
        </p:nvSpPr>
        <p:spPr bwMode="gray">
          <a:xfrm>
            <a:off x="457200" y="10296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Footer Placeholder 1"/>
          <p:cNvSpPr>
            <a:spLocks noGrp="1"/>
          </p:cNvSpPr>
          <p:nvPr>
            <p:ph type="ftr" sz="quarter" idx="10"/>
          </p:nvPr>
        </p:nvSpPr>
        <p:spPr/>
        <p:txBody>
          <a:bodyPr/>
          <a:lstStyle/>
          <a:p>
            <a:r>
              <a:rPr lang="en-US" noProof="0" smtClean="0"/>
              <a:t>Presentation title</a:t>
            </a:r>
            <a:endParaRPr lang="en-US" noProof="0"/>
          </a:p>
        </p:txBody>
      </p:sp>
    </p:spTree>
    <p:extLst>
      <p:ext uri="{BB962C8B-B14F-4D97-AF65-F5344CB8AC3E}">
        <p14:creationId xmlns:p14="http://schemas.microsoft.com/office/powerpoint/2010/main" xmlns="" val="2044832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6"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Footer Placeholder 1"/>
          <p:cNvSpPr>
            <a:spLocks noGrp="1"/>
          </p:cNvSpPr>
          <p:nvPr>
            <p:ph type="ftr" sz="quarter" idx="10"/>
          </p:nvPr>
        </p:nvSpPr>
        <p:spPr/>
        <p:txBody>
          <a:bodyPr/>
          <a:lstStyle/>
          <a:p>
            <a:r>
              <a:rPr lang="en-US" noProof="0" smtClean="0"/>
              <a:t>Presentation title</a:t>
            </a:r>
            <a:endParaRPr lang="en-US" noProof="0"/>
          </a:p>
        </p:txBody>
      </p:sp>
    </p:spTree>
    <p:extLst>
      <p:ext uri="{BB962C8B-B14F-4D97-AF65-F5344CB8AC3E}">
        <p14:creationId xmlns:p14="http://schemas.microsoft.com/office/powerpoint/2010/main" xmlns="" val="39308065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
        <p:nvSpPr>
          <p:cNvPr id="2" name="Footer Placeholder 1"/>
          <p:cNvSpPr>
            <a:spLocks noGrp="1"/>
          </p:cNvSpPr>
          <p:nvPr>
            <p:ph type="ftr" sz="quarter" idx="10"/>
          </p:nvPr>
        </p:nvSpPr>
        <p:spPr/>
        <p:txBody>
          <a:bodyPr/>
          <a:lstStyle/>
          <a:p>
            <a:r>
              <a:rPr lang="en-US" noProof="0" smtClean="0"/>
              <a:t>Presentation title</a:t>
            </a:r>
            <a:endParaRPr lang="en-US" noProof="0"/>
          </a:p>
        </p:txBody>
      </p:sp>
    </p:spTree>
    <p:extLst>
      <p:ext uri="{BB962C8B-B14F-4D97-AF65-F5344CB8AC3E}">
        <p14:creationId xmlns:p14="http://schemas.microsoft.com/office/powerpoint/2010/main" xmlns="" val="37669438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5">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fontAlgn="base">
              <a:lnSpc>
                <a:spcPct val="85000"/>
              </a:lnSpc>
              <a:spcAft>
                <a:spcPct val="0"/>
              </a:spcAft>
              <a:defRPr/>
            </a:lvl1pPr>
          </a:lstStyle>
          <a:p>
            <a:pPr lvl="0" algn="l" fontAlgn="base">
              <a:lnSpc>
                <a:spcPct val="85000"/>
              </a:lnSpc>
              <a:spcAft>
                <a:spcPct val="0"/>
              </a:spcAft>
            </a:pPr>
            <a:r>
              <a:rPr lang="en-US" smtClean="0"/>
              <a:t>Click to edit Master title style</a:t>
            </a:r>
            <a:endParaRPr lang="en-US" dirty="0"/>
          </a:p>
        </p:txBody>
      </p:sp>
      <p:sp>
        <p:nvSpPr>
          <p:cNvPr id="5" name="Freeform 5"/>
          <p:cNvSpPr>
            <a:spLocks/>
          </p:cNvSpPr>
          <p:nvPr userDrawn="1"/>
        </p:nvSpPr>
        <p:spPr bwMode="gray">
          <a:xfrm>
            <a:off x="457200" y="1049278"/>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extLst>
                <a:ext uri="{BEBA8EAE-BF5A-486C-A8C5-ECC9F3942E4B}">
                  <a14:imgProps xmlns:a14="http://schemas.microsoft.com/office/drawing/2010/main" xmlns="">
                    <a14:imgLayer r:embed="rId3">
                      <a14:imgEffect>
                        <a14:saturation sat="0"/>
                      </a14:imgEffect>
                    </a14:imgLayer>
                  </a14:imgProps>
                </a:ext>
              </a:extLst>
            </a:blip>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2" name="Footer Placeholder 1"/>
          <p:cNvSpPr>
            <a:spLocks noGrp="1"/>
          </p:cNvSpPr>
          <p:nvPr>
            <p:ph type="ftr" sz="quarter" idx="10"/>
          </p:nvPr>
        </p:nvSpPr>
        <p:spPr/>
        <p:txBody>
          <a:bodyPr/>
          <a:lstStyle/>
          <a:p>
            <a:r>
              <a:rPr lang="en-US" noProof="0" smtClean="0"/>
              <a:t>Presentation title</a:t>
            </a:r>
            <a:endParaRPr lang="en-US" noProof="0"/>
          </a:p>
        </p:txBody>
      </p:sp>
    </p:spTree>
    <p:extLst>
      <p:ext uri="{BB962C8B-B14F-4D97-AF65-F5344CB8AC3E}">
        <p14:creationId xmlns:p14="http://schemas.microsoft.com/office/powerpoint/2010/main" xmlns="" val="2734189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2" name="Footer Placeholder 1"/>
          <p:cNvSpPr>
            <a:spLocks noGrp="1"/>
          </p:cNvSpPr>
          <p:nvPr>
            <p:ph type="ftr" sz="quarter" idx="10"/>
          </p:nvPr>
        </p:nvSpPr>
        <p:spPr/>
        <p:txBody>
          <a:bodyPr/>
          <a:lstStyle/>
          <a:p>
            <a:r>
              <a:rPr lang="en-US" noProof="0" smtClean="0"/>
              <a:t>Presentation title</a:t>
            </a:r>
            <a:endParaRPr lang="en-US" noProof="0"/>
          </a:p>
        </p:txBody>
      </p:sp>
    </p:spTree>
    <p:extLst>
      <p:ext uri="{BB962C8B-B14F-4D97-AF65-F5344CB8AC3E}">
        <p14:creationId xmlns:p14="http://schemas.microsoft.com/office/powerpoint/2010/main" xmlns="" val="16611261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_EN">
    <p:spTree>
      <p:nvGrpSpPr>
        <p:cNvPr id="1" name=""/>
        <p:cNvGrpSpPr/>
        <p:nvPr/>
      </p:nvGrpSpPr>
      <p:grpSpPr>
        <a:xfrm>
          <a:off x="0" y="0"/>
          <a:ext cx="0" cy="0"/>
          <a:chOff x="0" y="0"/>
          <a:chExt cx="0" cy="0"/>
        </a:xfrm>
      </p:grpSpPr>
      <p:sp>
        <p:nvSpPr>
          <p:cNvPr id="6" name="Text Box 2"/>
          <p:cNvSpPr txBox="1">
            <a:spLocks noChangeArrowheads="1"/>
          </p:cNvSpPr>
          <p:nvPr userDrawn="1"/>
        </p:nvSpPr>
        <p:spPr bwMode="auto">
          <a:xfrm>
            <a:off x="0" y="0"/>
            <a:ext cx="4662488" cy="4743450"/>
          </a:xfrm>
          <a:prstGeom prst="rect">
            <a:avLst/>
          </a:prstGeom>
          <a:noFill/>
          <a:ln w="9525">
            <a:noFill/>
            <a:miter lim="800000"/>
            <a:headEnd/>
            <a:tailEnd/>
          </a:ln>
        </p:spPr>
        <p:txBody>
          <a:bodyPr vert="horz" wrap="square" lIns="468000" tIns="468000" rIns="3096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525"/>
              </a:spcAft>
              <a:buClrTx/>
              <a:buSzTx/>
              <a:buFontTx/>
              <a:buNone/>
              <a:tabLst/>
              <a:defRPr/>
            </a:pPr>
            <a:r>
              <a:rPr kumimoji="0" lang="en-GB" sz="900" b="0" i="0" u="none" strike="noStrike" kern="0" cap="none" spc="0" normalizeH="0" baseline="0" noProof="0" dirty="0" smtClean="0">
                <a:ln>
                  <a:noFill/>
                </a:ln>
                <a:solidFill>
                  <a:srgbClr val="000000"/>
                </a:solidFill>
                <a:effectLst/>
                <a:uLnTx/>
                <a:uFillTx/>
                <a:latin typeface="EYInterstate" pitchFamily="2" charset="0"/>
              </a:rPr>
              <a:t>EY</a:t>
            </a:r>
            <a:r>
              <a:rPr kumimoji="0" lang="en-GB" sz="900" b="0" i="0" u="none" strike="noStrike" kern="0" cap="none" spc="0" normalizeH="0" baseline="0" noProof="0" dirty="0" smtClean="0">
                <a:ln>
                  <a:noFill/>
                </a:ln>
                <a:solidFill>
                  <a:srgbClr val="000000"/>
                </a:solidFill>
                <a:effectLst/>
                <a:uLnTx/>
                <a:uFillTx/>
                <a:latin typeface="EYInterstate Regular" charset="0"/>
              </a:rPr>
              <a:t> </a:t>
            </a:r>
            <a:r>
              <a:rPr kumimoji="0" lang="en-GB" sz="900" b="0" i="0" u="none" strike="noStrike" kern="0" cap="none" spc="0" normalizeH="0" baseline="0" noProof="0" dirty="0" smtClean="0">
                <a:ln>
                  <a:noFill/>
                </a:ln>
                <a:solidFill>
                  <a:srgbClr val="000000"/>
                </a:solidFill>
                <a:effectLst/>
                <a:uLnTx/>
                <a:uFillTx/>
                <a:latin typeface="EYInterstate Light" pitchFamily="2" charset="0"/>
              </a:rPr>
              <a:t>| Assurance | Tax | Transactions | Advisory</a:t>
            </a:r>
            <a:endParaRPr kumimoji="0" lang="en-GB" sz="900" b="0" i="0" u="none" strike="noStrike" kern="0" cap="none" spc="0" normalizeH="0" baseline="0" noProof="0" dirty="0" smtClean="0">
              <a:ln>
                <a:noFill/>
              </a:ln>
              <a:solidFill>
                <a:srgbClr val="000000"/>
              </a:solidFill>
              <a:effectLst/>
              <a:uLnTx/>
              <a:uFillTx/>
              <a:latin typeface="EYInterstate-Light" charset="0"/>
            </a:endParaRPr>
          </a:p>
          <a:p>
            <a:pPr marL="0" marR="0" lvl="0" indent="0" algn="l" defTabSz="914400" rtl="0" eaLnBrk="1" fontAlgn="base" latinLnBrk="0" hangingPunct="1">
              <a:lnSpc>
                <a:spcPct val="100000"/>
              </a:lnSpc>
              <a:spcBef>
                <a:spcPct val="0"/>
              </a:spcBef>
              <a:spcAft>
                <a:spcPts val="1000"/>
              </a:spcAft>
              <a:buClrTx/>
              <a:buSzTx/>
              <a:buFontTx/>
              <a:buNone/>
              <a:tabLst/>
              <a:defRPr/>
            </a:pPr>
            <a:endParaRPr kumimoji="0" lang="cs-CZ" sz="900" b="0" i="0" u="none" strike="noStrike" kern="0" cap="none" spc="0" normalizeH="0" baseline="0" noProof="0" dirty="0" smtClean="0">
              <a:ln>
                <a:noFill/>
              </a:ln>
              <a:solidFill>
                <a:srgbClr val="7F7E82"/>
              </a:solidFill>
              <a:effectLst/>
              <a:uLnTx/>
              <a:uFillTx/>
              <a:latin typeface="Times New Roman" pitchFamily="18" charset="0"/>
            </a:endParaRPr>
          </a:p>
          <a:p>
            <a:pPr marL="0" marR="0" lvl="0" indent="0" algn="l" defTabSz="914400" rtl="0" eaLnBrk="1" fontAlgn="base" latinLnBrk="0" hangingPunct="1">
              <a:lnSpc>
                <a:spcPct val="100000"/>
              </a:lnSpc>
              <a:spcBef>
                <a:spcPct val="0"/>
              </a:spcBef>
              <a:spcAft>
                <a:spcPts val="100"/>
              </a:spcAft>
              <a:buClrTx/>
              <a:buSzTx/>
              <a:buFontTx/>
              <a:buNone/>
              <a:tabLst/>
              <a:defRPr/>
            </a:pPr>
            <a:r>
              <a:rPr kumimoji="0" lang="en-GB" sz="700" b="0" i="0" u="none" strike="noStrike" kern="0" cap="none" spc="0" normalizeH="0" baseline="0" noProof="0" dirty="0" smtClean="0">
                <a:ln>
                  <a:noFill/>
                </a:ln>
                <a:solidFill>
                  <a:srgbClr val="000000"/>
                </a:solidFill>
                <a:effectLst/>
                <a:uLnTx/>
                <a:uFillTx/>
                <a:latin typeface="EYInterstate" pitchFamily="2" charset="0"/>
              </a:rPr>
              <a:t>About EY</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EY is a global leader in assurance, tax, transaction and advisory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services. The insights and quality services we deliver help build trust and </a:t>
            </a:r>
            <a:endParaRPr kumimoji="0" lang="cs-CZ" sz="700" b="0" i="0" u="none" strike="noStrike" kern="0" cap="none" spc="0" normalizeH="0" baseline="0" noProof="0" dirty="0" smtClean="0">
              <a:ln>
                <a:noFill/>
              </a:ln>
              <a:solidFill>
                <a:srgbClr val="000000"/>
              </a:solidFill>
              <a:effectLst/>
              <a:uLnTx/>
              <a:uFillTx/>
              <a:latin typeface="EYInterstate Light" pitchFamily="2" charset="0"/>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confidence in the capital markets and in economies the world over. We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develop outstanding leaders who team to deliver on our promises to all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of our stakeholders. In so doing, we play a critical role in building a better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working world for our people, for our clients and for our communities.</a:t>
            </a:r>
          </a:p>
          <a:p>
            <a:pPr marL="0" marR="0" lvl="0" indent="0" algn="l" defTabSz="914400" rtl="0" eaLnBrk="1" fontAlgn="base" latinLnBrk="0" hangingPunct="1">
              <a:lnSpc>
                <a:spcPct val="100000"/>
              </a:lnSpc>
              <a:spcBef>
                <a:spcPct val="0"/>
              </a:spcBef>
              <a:spcAft>
                <a:spcPts val="525"/>
              </a:spcAft>
              <a:buClrTx/>
              <a:buSzTx/>
              <a:buFontTx/>
              <a:buNone/>
              <a:tabLst/>
              <a:defRPr/>
            </a:pPr>
            <a:endParaRPr kumimoji="0" lang="en-US" sz="700" b="0" i="0" u="none" strike="noStrike" kern="0" cap="none" spc="0" normalizeH="0" baseline="0" noProof="0" dirty="0" smtClean="0">
              <a:ln>
                <a:noFill/>
              </a:ln>
              <a:solidFill>
                <a:srgbClr val="000000"/>
              </a:solidFill>
              <a:effectLst/>
              <a:uLnTx/>
              <a:uFillTx/>
              <a:latin typeface="EYInterstate Light" pitchFamily="2" charset="0"/>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EY refers to the global organization and may refer to one or more of the</a:t>
            </a:r>
            <a:b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b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member </a:t>
            </a:r>
            <a:r>
              <a:rPr kumimoji="0" lang="en-US" sz="700" b="0" i="0" u="none" strike="noStrike" kern="0" cap="none" spc="0" normalizeH="0" baseline="0" noProof="0" dirty="0" smtClean="0">
                <a:ln>
                  <a:noFill/>
                </a:ln>
                <a:solidFill>
                  <a:srgbClr val="000000"/>
                </a:solidFill>
                <a:effectLst/>
                <a:uLnTx/>
                <a:uFillTx/>
                <a:latin typeface="EYInterstate Light" pitchFamily="2" charset="0"/>
              </a:rPr>
              <a:t>firms of Ernst &amp; Young Global Limited, each of which is a separate legal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entity. Ernst &amp; Young Global Limited, a UK company limited by guarantee,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does not provide services to clients. For more information about our </a:t>
            </a:r>
          </a:p>
          <a:p>
            <a:pPr marL="0" marR="0" lvl="0" indent="0" algn="l" defTabSz="914400" rtl="0" eaLnBrk="1" fontAlgn="base" latinLnBrk="0" hangingPunct="1">
              <a:lnSpc>
                <a:spcPct val="100000"/>
              </a:lnSpc>
              <a:spcBef>
                <a:spcPct val="0"/>
              </a:spcBef>
              <a:spcAft>
                <a:spcPts val="525"/>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organization, please visit ey.com.</a:t>
            </a:r>
          </a:p>
          <a:p>
            <a:pPr marL="0" marR="0" lvl="0" indent="0" algn="l" defTabSz="914400" rtl="0" eaLnBrk="1" fontAlgn="base" latinLnBrk="0" hangingPunct="1">
              <a:lnSpc>
                <a:spcPct val="100000"/>
              </a:lnSpc>
              <a:spcBef>
                <a:spcPct val="0"/>
              </a:spcBef>
              <a:spcAft>
                <a:spcPts val="1013"/>
              </a:spcAft>
              <a:buClrTx/>
              <a:buSzTx/>
              <a:buFontTx/>
              <a:buNone/>
              <a:tabLst/>
              <a:defRPr/>
            </a:pPr>
            <a:endPar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endParaRPr>
          </a:p>
          <a:p>
            <a:pPr marL="0" marR="0" lvl="0" indent="0" algn="l" defTabSz="914400" rtl="0" eaLnBrk="1" fontAlgn="base" latinLnBrk="0" hangingPunct="1">
              <a:lnSpc>
                <a:spcPct val="100000"/>
              </a:lnSpc>
              <a:spcBef>
                <a:spcPct val="0"/>
              </a:spcBef>
              <a:spcAft>
                <a:spcPts val="525"/>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 201</a:t>
            </a:r>
            <a:r>
              <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5</a:t>
            </a: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  Ernst &amp; Young, </a:t>
            </a:r>
            <a:r>
              <a:rPr kumimoji="0" lang="en-US" sz="700" b="0" i="0" u="none" strike="noStrike" kern="0" cap="none" spc="0" normalizeH="0" baseline="0" noProof="0" dirty="0" err="1" smtClean="0">
                <a:ln>
                  <a:noFill/>
                </a:ln>
                <a:solidFill>
                  <a:srgbClr val="000000"/>
                </a:solidFill>
                <a:effectLst/>
                <a:uLnTx/>
                <a:uFillTx/>
                <a:latin typeface="EYInterstate Light" pitchFamily="2" charset="0"/>
                <a:ea typeface="+mn-ea"/>
                <a:cs typeface="+mn-cs"/>
              </a:rPr>
              <a:t>s.r.o</a:t>
            </a: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 | Ernst &amp; Young Audit, </a:t>
            </a:r>
            <a:r>
              <a:rPr kumimoji="0" lang="en-US" sz="700" b="0" i="0" u="none" strike="noStrike" kern="0" cap="none" spc="0" normalizeH="0" baseline="0" noProof="0" dirty="0" err="1" smtClean="0">
                <a:ln>
                  <a:noFill/>
                </a:ln>
                <a:solidFill>
                  <a:srgbClr val="000000"/>
                </a:solidFill>
                <a:effectLst/>
                <a:uLnTx/>
                <a:uFillTx/>
                <a:latin typeface="EYInterstate Light" pitchFamily="2" charset="0"/>
                <a:ea typeface="+mn-ea"/>
                <a:cs typeface="+mn-cs"/>
              </a:rPr>
              <a:t>s.r.o</a:t>
            </a: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 | E &amp; Y Valuations </a:t>
            </a:r>
            <a:r>
              <a:rPr kumimoji="0" lang="en-US" sz="700" b="0" i="0" u="none" strike="noStrike" kern="0" cap="none" spc="0" normalizeH="0" baseline="0" noProof="0" dirty="0" err="1" smtClean="0">
                <a:ln>
                  <a:noFill/>
                </a:ln>
                <a:solidFill>
                  <a:srgbClr val="000000"/>
                </a:solidFill>
                <a:effectLst/>
                <a:uLnTx/>
                <a:uFillTx/>
                <a:latin typeface="EYInterstate Light" pitchFamily="2" charset="0"/>
                <a:ea typeface="+mn-ea"/>
                <a:cs typeface="+mn-cs"/>
              </a:rPr>
              <a:t>s.r.o</a:t>
            </a: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a:t>
            </a:r>
            <a:b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b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All Rights Reserved.</a:t>
            </a:r>
            <a:endPar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endParaRPr>
          </a:p>
          <a:p>
            <a:pPr marL="0" marR="0" lvl="0" indent="0" algn="l" defTabSz="914400" rtl="0" eaLnBrk="1" fontAlgn="base" latinLnBrk="0" hangingPunct="1">
              <a:lnSpc>
                <a:spcPct val="100000"/>
              </a:lnSpc>
              <a:spcBef>
                <a:spcPct val="0"/>
              </a:spcBef>
              <a:spcAft>
                <a:spcPts val="1013"/>
              </a:spcAft>
              <a:buClrTx/>
              <a:buSzTx/>
              <a:buFontTx/>
              <a:buNone/>
              <a:tabLst/>
              <a:defRPr/>
            </a:pPr>
            <a:endPar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endParaRPr>
          </a:p>
          <a:p>
            <a:pPr marL="0" marR="0" lvl="0" indent="0" algn="l" defTabSz="914400" rtl="0" eaLnBrk="1" fontAlgn="base" latinLnBrk="0" hangingPunct="1">
              <a:lnSpc>
                <a:spcPct val="100000"/>
              </a:lnSpc>
              <a:spcBef>
                <a:spcPct val="0"/>
              </a:spcBef>
              <a:spcAft>
                <a:spcPts val="525"/>
              </a:spcAft>
              <a:buClrTx/>
              <a:buSzTx/>
              <a:buFontTx/>
              <a:buNone/>
              <a:tabLst/>
              <a:defRPr/>
            </a:pPr>
            <a:r>
              <a:rPr kumimoji="0" lang="en-GB"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t>This material has been prepared for general informational purposes only and is not </a:t>
            </a:r>
            <a:r>
              <a:rPr kumimoji="0" lang="cs-CZ"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t/>
            </a:r>
            <a:br>
              <a:rPr kumimoji="0" lang="cs-CZ"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br>
            <a:r>
              <a:rPr kumimoji="0" lang="en-GB"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t>intended to be relied upon as accounting, tax, or other professional advice. Please refer </a:t>
            </a:r>
            <a:r>
              <a:rPr kumimoji="0" lang="cs-CZ"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t/>
            </a:r>
            <a:br>
              <a:rPr kumimoji="0" lang="cs-CZ"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br>
            <a:r>
              <a:rPr kumimoji="0" lang="en-GB"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t>to your advisors for specific advice</a:t>
            </a:r>
            <a:r>
              <a:rPr kumimoji="0" lang="cs-CZ"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t>.</a:t>
            </a:r>
            <a:r>
              <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
            </a:r>
            <a:br>
              <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br>
            <a:endParaRPr kumimoji="0" lang="en-GB" sz="700" b="0" i="0" u="none" strike="noStrike" kern="0" cap="none" spc="0" normalizeH="0" baseline="0" noProof="0" dirty="0" smtClean="0">
              <a:ln>
                <a:noFill/>
              </a:ln>
              <a:solidFill>
                <a:srgbClr val="000000"/>
              </a:solidFill>
              <a:effectLst/>
              <a:uLnTx/>
              <a:uFillTx/>
              <a:latin typeface="EYInterstate Light" pitchFamily="2" charset="0"/>
            </a:endParaRPr>
          </a:p>
          <a:p>
            <a:pPr marL="0" marR="0" lvl="0" indent="0" algn="l" defTabSz="914400" rtl="0" eaLnBrk="1" fontAlgn="base" latinLnBrk="0" hangingPunct="1">
              <a:lnSpc>
                <a:spcPct val="100000"/>
              </a:lnSpc>
              <a:spcBef>
                <a:spcPct val="0"/>
              </a:spcBef>
              <a:spcAft>
                <a:spcPts val="525"/>
              </a:spcAft>
              <a:buClrTx/>
              <a:buSzTx/>
              <a:buFontTx/>
              <a:buNone/>
              <a:tabLst/>
              <a:defRPr/>
            </a:pPr>
            <a:r>
              <a:rPr kumimoji="0" lang="en-GB" sz="900" b="0" i="0" u="none" strike="noStrike" kern="0" cap="none" spc="0" normalizeH="0" baseline="0" noProof="0" dirty="0" smtClean="0">
                <a:ln>
                  <a:noFill/>
                </a:ln>
                <a:solidFill>
                  <a:srgbClr val="000000"/>
                </a:solidFill>
                <a:effectLst/>
                <a:uLnTx/>
                <a:uFillTx/>
                <a:latin typeface="EYInterstate" pitchFamily="2" charset="0"/>
              </a:rPr>
              <a:t>ey.com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600" b="0" i="0" u="none" strike="noStrike" kern="0" cap="none" spc="0" normalizeH="0" baseline="0" noProof="0" dirty="0" smtClean="0">
              <a:ln>
                <a:noFill/>
              </a:ln>
              <a:solidFill>
                <a:srgbClr val="7F7E82"/>
              </a:solidFill>
              <a:effectLst/>
              <a:uLnTx/>
              <a:uFillTx/>
              <a:latin typeface="Arial" pitchFamily="34" charset="0"/>
            </a:endParaRPr>
          </a:p>
        </p:txBody>
      </p:sp>
    </p:spTree>
    <p:extLst>
      <p:ext uri="{BB962C8B-B14F-4D97-AF65-F5344CB8AC3E}">
        <p14:creationId xmlns:p14="http://schemas.microsoft.com/office/powerpoint/2010/main" xmlns="" val="2419397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ck cover_CZ">
    <p:spTree>
      <p:nvGrpSpPr>
        <p:cNvPr id="1" name=""/>
        <p:cNvGrpSpPr/>
        <p:nvPr/>
      </p:nvGrpSpPr>
      <p:grpSpPr>
        <a:xfrm>
          <a:off x="0" y="0"/>
          <a:ext cx="0" cy="0"/>
          <a:chOff x="0" y="0"/>
          <a:chExt cx="0" cy="0"/>
        </a:xfrm>
      </p:grpSpPr>
      <p:sp>
        <p:nvSpPr>
          <p:cNvPr id="5" name="Text Box 2"/>
          <p:cNvSpPr txBox="1">
            <a:spLocks noChangeArrowheads="1"/>
          </p:cNvSpPr>
          <p:nvPr userDrawn="1"/>
        </p:nvSpPr>
        <p:spPr bwMode="auto">
          <a:xfrm>
            <a:off x="1" y="0"/>
            <a:ext cx="4143736" cy="4745037"/>
          </a:xfrm>
          <a:prstGeom prst="rect">
            <a:avLst/>
          </a:prstGeom>
          <a:noFill/>
          <a:ln w="9525">
            <a:noFill/>
            <a:miter lim="800000"/>
            <a:headEnd/>
            <a:tailEnd/>
          </a:ln>
        </p:spPr>
        <p:txBody>
          <a:bodyPr vert="horz" wrap="square" lIns="468000" tIns="468000" rIns="3096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525"/>
              </a:spcAft>
              <a:buClrTx/>
              <a:buSzTx/>
              <a:buFontTx/>
              <a:buNone/>
              <a:tabLst/>
              <a:defRPr/>
            </a:pPr>
            <a:r>
              <a:rPr kumimoji="0" lang="cs-CZ" sz="900" b="0" i="0" u="none" strike="noStrike" kern="0" cap="none" spc="0" normalizeH="0" baseline="0" noProof="0" dirty="0" smtClean="0">
                <a:ln>
                  <a:noFill/>
                </a:ln>
                <a:solidFill>
                  <a:srgbClr val="000000"/>
                </a:solidFill>
                <a:effectLst/>
                <a:uLnTx/>
                <a:uFillTx/>
                <a:latin typeface="EYInterstate" pitchFamily="2" charset="0"/>
              </a:rPr>
              <a:t>EY</a:t>
            </a:r>
            <a:r>
              <a:rPr kumimoji="0" lang="cs-CZ" sz="900" b="0" i="0" u="none" strike="noStrike" kern="0" cap="none" spc="0" normalizeH="0" baseline="0" noProof="0" dirty="0" smtClean="0">
                <a:ln>
                  <a:noFill/>
                </a:ln>
                <a:solidFill>
                  <a:srgbClr val="000000"/>
                </a:solidFill>
                <a:effectLst/>
                <a:uLnTx/>
                <a:uFillTx/>
                <a:latin typeface="EYInterstate Regular" charset="0"/>
              </a:rPr>
              <a:t> </a:t>
            </a:r>
            <a:r>
              <a:rPr kumimoji="0" lang="cs-CZ" sz="900" b="0" i="0" u="none" strike="noStrike" kern="0" cap="none" spc="0" normalizeH="0" baseline="0" noProof="0" dirty="0" smtClean="0">
                <a:ln>
                  <a:noFill/>
                </a:ln>
                <a:solidFill>
                  <a:srgbClr val="000000"/>
                </a:solidFill>
                <a:effectLst/>
                <a:uLnTx/>
                <a:uFillTx/>
                <a:latin typeface="EYInterstate Light" pitchFamily="2" charset="0"/>
              </a:rPr>
              <a:t>| Assurance | Tax | Transactions | Advisory</a:t>
            </a:r>
            <a:endParaRPr kumimoji="0" lang="cs-CZ" sz="900" b="0" i="0" u="none" strike="noStrike" kern="0" cap="none" spc="0" normalizeH="0" baseline="0" noProof="0" dirty="0" smtClean="0">
              <a:ln>
                <a:noFill/>
              </a:ln>
              <a:solidFill>
                <a:srgbClr val="000000"/>
              </a:solidFill>
              <a:effectLst/>
              <a:uLnTx/>
              <a:uFillTx/>
              <a:latin typeface="EYInterstate-Light" charset="0"/>
            </a:endParaRPr>
          </a:p>
          <a:p>
            <a:pPr marL="0" marR="0" lvl="0" indent="0" algn="l" defTabSz="914400" rtl="0" eaLnBrk="1" fontAlgn="base" latinLnBrk="0" hangingPunct="1">
              <a:lnSpc>
                <a:spcPct val="100000"/>
              </a:lnSpc>
              <a:spcBef>
                <a:spcPct val="0"/>
              </a:spcBef>
              <a:spcAft>
                <a:spcPts val="1000"/>
              </a:spcAft>
              <a:buClrTx/>
              <a:buSzTx/>
              <a:buFontTx/>
              <a:buNone/>
              <a:tabLst/>
              <a:defRPr/>
            </a:pPr>
            <a:endParaRPr kumimoji="0" lang="cs-CZ" sz="900" b="0" i="0" u="none" strike="noStrike" kern="0" cap="none" spc="0" normalizeH="0" baseline="0" noProof="0" dirty="0" smtClean="0">
              <a:ln>
                <a:noFill/>
              </a:ln>
              <a:solidFill>
                <a:srgbClr val="7F7E82"/>
              </a:solidFill>
              <a:effectLst/>
              <a:uLnTx/>
              <a:uFillTx/>
              <a:latin typeface="Times New Roman" pitchFamily="18" charset="0"/>
            </a:endParaRPr>
          </a:p>
          <a:p>
            <a:pPr marL="0" marR="0" lvl="0" indent="0" algn="l" defTabSz="914400" rtl="0" eaLnBrk="1" fontAlgn="base" latinLnBrk="0" hangingPunct="1">
              <a:lnSpc>
                <a:spcPct val="100000"/>
              </a:lnSpc>
              <a:spcBef>
                <a:spcPct val="0"/>
              </a:spcBef>
              <a:spcAft>
                <a:spcPts val="100"/>
              </a:spcAft>
              <a:buClrTx/>
              <a:buSzTx/>
              <a:buFontTx/>
              <a:buNone/>
              <a:tabLst/>
              <a:defRPr/>
            </a:pPr>
            <a:r>
              <a:rPr kumimoji="0" lang="cs-CZ" sz="700" b="0" i="0" u="none" strike="noStrike" kern="0" cap="none" spc="0" normalizeH="0" baseline="0" noProof="0" dirty="0" smtClean="0">
                <a:ln>
                  <a:noFill/>
                </a:ln>
                <a:solidFill>
                  <a:srgbClr val="000000"/>
                </a:solidFill>
                <a:effectLst/>
                <a:uLnTx/>
                <a:uFillTx/>
                <a:latin typeface="EYInterstate" pitchFamily="2" charset="0"/>
              </a:rPr>
              <a:t>Informace o EY</a:t>
            </a:r>
          </a:p>
          <a:p>
            <a:pPr marL="0" marR="0" lvl="0" indent="0" algn="l" defTabSz="914400" rtl="0" eaLnBrk="1" fontAlgn="base" latinLnBrk="0" hangingPunct="1">
              <a:lnSpc>
                <a:spcPct val="100000"/>
              </a:lnSpc>
              <a:spcBef>
                <a:spcPct val="0"/>
              </a:spcBef>
              <a:spcAft>
                <a:spcPts val="0"/>
              </a:spcAft>
              <a:buClrTx/>
              <a:buSzTx/>
              <a:buFontTx/>
              <a:buNone/>
              <a:tabLst/>
            </a:pPr>
            <a:r>
              <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EY je předním celosvětovým poskytovatelem odborných poradenských služeb </a:t>
            </a:r>
          </a:p>
          <a:p>
            <a:pPr marL="0" marR="0" lvl="0" indent="0" algn="l" defTabSz="914400" rtl="0" eaLnBrk="1" fontAlgn="base" latinLnBrk="0" hangingPunct="1">
              <a:lnSpc>
                <a:spcPct val="100000"/>
              </a:lnSpc>
              <a:spcBef>
                <a:spcPct val="0"/>
              </a:spcBef>
              <a:spcAft>
                <a:spcPts val="0"/>
              </a:spcAft>
              <a:buClrTx/>
              <a:buSzTx/>
              <a:buFontTx/>
              <a:buNone/>
              <a:tabLst/>
            </a:pPr>
            <a:r>
              <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v oblasti auditu, daní, transakčního a podnikového poradenství. Znalost </a:t>
            </a:r>
          </a:p>
          <a:p>
            <a:pPr marL="0" marR="0" lvl="0" indent="0" algn="l" defTabSz="914400" rtl="0" eaLnBrk="1" fontAlgn="base" latinLnBrk="0" hangingPunct="1">
              <a:lnSpc>
                <a:spcPct val="100000"/>
              </a:lnSpc>
              <a:spcBef>
                <a:spcPct val="0"/>
              </a:spcBef>
              <a:spcAft>
                <a:spcPts val="0"/>
              </a:spcAft>
              <a:buClrTx/>
              <a:buSzTx/>
              <a:buFontTx/>
              <a:buNone/>
              <a:tabLst/>
            </a:pPr>
            <a:r>
              <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problematiky a kvalita služeb, které poskytujeme, přispívají k posilování důvěry </a:t>
            </a:r>
          </a:p>
          <a:p>
            <a:pPr marL="0" marR="0" lvl="0" indent="0" algn="l" defTabSz="914400" rtl="0" eaLnBrk="1" fontAlgn="base" latinLnBrk="0" hangingPunct="1">
              <a:lnSpc>
                <a:spcPct val="100000"/>
              </a:lnSpc>
              <a:spcBef>
                <a:spcPct val="0"/>
              </a:spcBef>
              <a:spcAft>
                <a:spcPts val="0"/>
              </a:spcAft>
              <a:buClrTx/>
              <a:buSzTx/>
              <a:buFontTx/>
              <a:buNone/>
              <a:tabLst/>
            </a:pPr>
            <a:r>
              <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v kapitálové trhy i v ekonomiky celého světa. Výjimečný lidský a odborný potenciál nám umožňuje hrát významnou roli při vytváření lepšího prostředí pro naše zaměstnance, klienty i pro širší společnost.</a:t>
            </a:r>
          </a:p>
          <a:p>
            <a:pPr marL="0" marR="0" lvl="0" indent="0" algn="l" defTabSz="914400" rtl="0" eaLnBrk="1" fontAlgn="base" latinLnBrk="0" hangingPunct="1">
              <a:lnSpc>
                <a:spcPct val="100000"/>
              </a:lnSpc>
              <a:spcBef>
                <a:spcPct val="0"/>
              </a:spcBef>
              <a:spcAft>
                <a:spcPts val="525"/>
              </a:spcAft>
              <a:buClrTx/>
              <a:buSzTx/>
              <a:buFontTx/>
              <a:buNone/>
              <a:tabLst/>
              <a:defRPr/>
            </a:pPr>
            <a:endParaRPr kumimoji="0" lang="cs-CZ" sz="700" b="0" i="0" u="none" strike="noStrike" kern="0" cap="none" spc="0" normalizeH="0" baseline="0" noProof="0" dirty="0" smtClean="0">
              <a:ln>
                <a:noFill/>
              </a:ln>
              <a:solidFill>
                <a:srgbClr val="000000"/>
              </a:solidFill>
              <a:effectLst/>
              <a:uLnTx/>
              <a:uFillTx/>
              <a:latin typeface="EYInterstate Light" pitchFamily="2" charset="0"/>
            </a:endParaRPr>
          </a:p>
          <a:p>
            <a:pPr marL="0" marR="0" lvl="0" indent="0" algn="l" defTabSz="914400" rtl="0" eaLnBrk="1" fontAlgn="base" latinLnBrk="0" hangingPunct="1">
              <a:lnSpc>
                <a:spcPct val="100000"/>
              </a:lnSpc>
              <a:spcBef>
                <a:spcPct val="0"/>
              </a:spcBef>
              <a:spcAft>
                <a:spcPts val="525"/>
              </a:spcAft>
              <a:buClrTx/>
              <a:buSzTx/>
              <a:buFontTx/>
              <a:buNone/>
              <a:tabLst/>
              <a:defRPr/>
            </a:pPr>
            <a:r>
              <a:rPr kumimoji="0" lang="cs-CZ" sz="700" b="0" i="0" u="none" strike="noStrike" kern="0" cap="none" spc="0" normalizeH="0" baseline="0" noProof="0" dirty="0" smtClean="0">
                <a:ln>
                  <a:noFill/>
                </a:ln>
                <a:solidFill>
                  <a:srgbClr val="000000"/>
                </a:solidFill>
                <a:effectLst/>
                <a:uLnTx/>
                <a:uFillTx/>
                <a:latin typeface="EYInterstate Light" pitchFamily="2" charset="0"/>
              </a:rPr>
              <a:t>Název EY zahrnuje celosvětovou organizaci a může zahrnovat jednu či více členských firem Ernst &amp; Young Global Limited, z nichž každá je samostatnou právnickou osobou. Ernst &amp; Young Global Limited, britská společnost s ručením omezeným garancí, služby klientům neposkytuje. Pro podrobnější informace o naší organizaci navštivte prosím naše webové stránky ey.com.</a:t>
            </a:r>
          </a:p>
          <a:p>
            <a:pPr marL="0" marR="0" lvl="0" indent="0" algn="l" defTabSz="914400" rtl="0" eaLnBrk="1" fontAlgn="base" latinLnBrk="0" hangingPunct="1">
              <a:lnSpc>
                <a:spcPct val="100000"/>
              </a:lnSpc>
              <a:spcBef>
                <a:spcPct val="0"/>
              </a:spcBef>
              <a:spcAft>
                <a:spcPts val="1013"/>
              </a:spcAft>
              <a:buClrTx/>
              <a:buSzTx/>
              <a:buFontTx/>
              <a:buNone/>
              <a:tabLst/>
              <a:defRPr/>
            </a:pPr>
            <a:endParaRPr kumimoji="0" lang="cs-CZ" sz="700" b="0" i="0" u="none" strike="noStrike" kern="0" cap="none" spc="0" normalizeH="0" baseline="0" noProof="0" dirty="0" smtClean="0">
              <a:ln>
                <a:noFill/>
              </a:ln>
              <a:solidFill>
                <a:srgbClr val="000000"/>
              </a:solidFill>
              <a:effectLst/>
              <a:uLnTx/>
              <a:uFillTx/>
              <a:latin typeface="EYInterstate Light" pitchFamily="2" charset="0"/>
            </a:endParaRPr>
          </a:p>
          <a:p>
            <a:pPr marL="0" marR="0" lvl="0" indent="0" algn="l" defTabSz="914400" rtl="0" eaLnBrk="1" fontAlgn="base" latinLnBrk="0" hangingPunct="1">
              <a:lnSpc>
                <a:spcPct val="100000"/>
              </a:lnSpc>
              <a:spcBef>
                <a:spcPct val="0"/>
              </a:spcBef>
              <a:spcAft>
                <a:spcPts val="525"/>
              </a:spcAft>
              <a:buClrTx/>
              <a:buSzTx/>
              <a:buFontTx/>
              <a:buNone/>
              <a:tabLst/>
              <a:defRPr/>
            </a:pPr>
            <a:r>
              <a:rPr kumimoji="0" lang="cs-CZ" sz="700" b="0" i="0" u="none" strike="noStrike" kern="0" cap="none" spc="0" normalizeH="0" baseline="0" noProof="0" dirty="0" smtClean="0">
                <a:ln>
                  <a:noFill/>
                </a:ln>
                <a:solidFill>
                  <a:srgbClr val="000000"/>
                </a:solidFill>
                <a:effectLst/>
                <a:uLnTx/>
                <a:uFillTx/>
                <a:latin typeface="EYInterstate Light" pitchFamily="2" charset="0"/>
              </a:rPr>
              <a:t>© 2015  Ernst &amp; Young, s.r.o. </a:t>
            </a:r>
            <a:r>
              <a:rPr kumimoji="0" lang="cs-CZ" sz="900" b="0" i="0" u="none" strike="noStrike" kern="0" cap="none" spc="0" normalizeH="0" baseline="0" noProof="0" dirty="0" smtClean="0">
                <a:ln>
                  <a:noFill/>
                </a:ln>
                <a:solidFill>
                  <a:srgbClr val="000000"/>
                </a:solidFill>
                <a:effectLst/>
                <a:uLnTx/>
                <a:uFillTx/>
                <a:latin typeface="EYInterstate Light" pitchFamily="2" charset="0"/>
              </a:rPr>
              <a:t>|</a:t>
            </a:r>
            <a:r>
              <a:rPr kumimoji="0" lang="cs-CZ" sz="700" b="0" i="0" u="none" strike="noStrike" kern="0" cap="none" spc="0" normalizeH="0" baseline="0" noProof="0" dirty="0" smtClean="0">
                <a:ln>
                  <a:noFill/>
                </a:ln>
                <a:solidFill>
                  <a:srgbClr val="000000"/>
                </a:solidFill>
                <a:effectLst/>
                <a:uLnTx/>
                <a:uFillTx/>
                <a:latin typeface="EYInterstate Light" pitchFamily="2" charset="0"/>
              </a:rPr>
              <a:t> Ernst &amp; Young Audit, s.r.o. </a:t>
            </a:r>
            <a:r>
              <a:rPr kumimoji="0" lang="cs-CZ" sz="900" b="0" i="0" u="none" strike="noStrike" kern="0" cap="none" spc="0" normalizeH="0" baseline="0" noProof="0" dirty="0" smtClean="0">
                <a:ln>
                  <a:noFill/>
                </a:ln>
                <a:solidFill>
                  <a:srgbClr val="000000"/>
                </a:solidFill>
                <a:effectLst/>
                <a:uLnTx/>
                <a:uFillTx/>
                <a:latin typeface="EYInterstate Light" pitchFamily="2" charset="0"/>
              </a:rPr>
              <a:t>|</a:t>
            </a:r>
            <a:r>
              <a:rPr kumimoji="0" lang="cs-CZ" sz="700" b="0" i="0" u="none" strike="noStrike" kern="0" cap="none" spc="0" normalizeH="0" baseline="0" noProof="0" dirty="0" smtClean="0">
                <a:ln>
                  <a:noFill/>
                </a:ln>
                <a:solidFill>
                  <a:srgbClr val="000000"/>
                </a:solidFill>
                <a:effectLst/>
                <a:uLnTx/>
                <a:uFillTx/>
                <a:latin typeface="EYInterstate Light" pitchFamily="2" charset="0"/>
              </a:rPr>
              <a:t> E &amp; Y Valuations s.r.o.</a:t>
            </a:r>
            <a:br>
              <a:rPr kumimoji="0" lang="cs-CZ" sz="700" b="0" i="0" u="none" strike="noStrike" kern="0" cap="none" spc="0" normalizeH="0" baseline="0" noProof="0" dirty="0" smtClean="0">
                <a:ln>
                  <a:noFill/>
                </a:ln>
                <a:solidFill>
                  <a:srgbClr val="000000"/>
                </a:solidFill>
                <a:effectLst/>
                <a:uLnTx/>
                <a:uFillTx/>
                <a:latin typeface="EYInterstate Light" pitchFamily="2" charset="0"/>
              </a:rPr>
            </a:br>
            <a:r>
              <a:rPr kumimoji="0" lang="cs-CZ" sz="700" b="0" i="0" u="none" strike="noStrike" kern="0" cap="none" spc="0" normalizeH="0" baseline="0" noProof="0" dirty="0" smtClean="0">
                <a:ln>
                  <a:noFill/>
                </a:ln>
                <a:solidFill>
                  <a:srgbClr val="000000"/>
                </a:solidFill>
                <a:effectLst/>
                <a:uLnTx/>
                <a:uFillTx/>
                <a:latin typeface="EYInterstate Light" pitchFamily="2" charset="0"/>
              </a:rPr>
              <a:t>Všechna práva vyhrazena.</a:t>
            </a:r>
          </a:p>
          <a:p>
            <a:pPr marL="0" marR="0" lvl="0" indent="0" algn="l" defTabSz="914400" rtl="0" eaLnBrk="1" fontAlgn="base" latinLnBrk="0" hangingPunct="1">
              <a:lnSpc>
                <a:spcPct val="100000"/>
              </a:lnSpc>
              <a:spcBef>
                <a:spcPct val="0"/>
              </a:spcBef>
              <a:spcAft>
                <a:spcPts val="1013"/>
              </a:spcAft>
              <a:buClrTx/>
              <a:buSzTx/>
              <a:buFontTx/>
              <a:buNone/>
              <a:tabLst/>
              <a:defRPr/>
            </a:pPr>
            <a:endParaRPr kumimoji="0" lang="cs-CZ" sz="700" b="0" i="0" u="none" strike="noStrike" kern="0" cap="none" spc="0" normalizeH="0" baseline="0" noProof="0" dirty="0" smtClean="0">
              <a:ln>
                <a:noFill/>
              </a:ln>
              <a:solidFill>
                <a:srgbClr val="000000"/>
              </a:solidFill>
              <a:effectLst/>
              <a:uLnTx/>
              <a:uFillTx/>
              <a:latin typeface="EYInterstate Light" pitchFamily="2" charset="0"/>
            </a:endParaRPr>
          </a:p>
          <a:p>
            <a:r>
              <a:rPr kumimoji="0" lang="cs-CZ"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t>Tento materiál má pouze všeobecný informační charakter, na který není možné spoléhat se jako na poskytnutí účetního, daňového ani jiného odborného poradenství. V případě potřeby se prosím obraťte na svého konkrétního poradce.</a:t>
            </a:r>
          </a:p>
          <a:p>
            <a:pPr>
              <a:spcAft>
                <a:spcPts val="525"/>
              </a:spcAft>
            </a:pPr>
            <a:endPar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endParaRPr>
          </a:p>
          <a:p>
            <a:pPr marL="0" marR="0" lvl="0" indent="0" algn="l" defTabSz="914400" rtl="0" eaLnBrk="1" fontAlgn="base" latinLnBrk="0" hangingPunct="1">
              <a:lnSpc>
                <a:spcPct val="100000"/>
              </a:lnSpc>
              <a:spcBef>
                <a:spcPct val="0"/>
              </a:spcBef>
              <a:spcAft>
                <a:spcPts val="525"/>
              </a:spcAft>
              <a:buClrTx/>
              <a:buSzTx/>
              <a:buFontTx/>
              <a:buNone/>
              <a:tabLst/>
              <a:defRPr/>
            </a:pPr>
            <a:r>
              <a:rPr kumimoji="0" lang="cs-CZ" sz="900" b="0" i="0" u="none" strike="noStrike" kern="0" cap="none" spc="0" normalizeH="0" baseline="0" noProof="0" dirty="0" smtClean="0">
                <a:ln>
                  <a:noFill/>
                </a:ln>
                <a:solidFill>
                  <a:srgbClr val="000000"/>
                </a:solidFill>
                <a:effectLst/>
                <a:uLnTx/>
                <a:uFillTx/>
                <a:latin typeface="EYInterstate" pitchFamily="2" charset="0"/>
              </a:rPr>
              <a:t>ey.com</a:t>
            </a:r>
            <a:endParaRPr kumimoji="0" lang="cs-CZ" sz="700" b="0" i="0" u="none" strike="noStrike" kern="0" cap="none" spc="0" normalizeH="0" baseline="0" noProof="0" dirty="0" smtClean="0">
              <a:ln>
                <a:noFill/>
              </a:ln>
              <a:solidFill>
                <a:srgbClr val="000000"/>
              </a:solidFill>
              <a:effectLst/>
              <a:uLnTx/>
              <a:uFillTx/>
              <a:latin typeface="EYInterstate" pitchFamily="2"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600" b="0" i="0" u="none" strike="noStrike" kern="0" cap="none" spc="0" normalizeH="0" baseline="0" noProof="0" dirty="0" smtClean="0">
              <a:ln>
                <a:noFill/>
              </a:ln>
              <a:solidFill>
                <a:srgbClr val="7F7E82"/>
              </a:solidFill>
              <a:effectLst/>
              <a:uLnTx/>
              <a:uFillTx/>
              <a:latin typeface="Arial" pitchFamily="34" charset="0"/>
            </a:endParaRPr>
          </a:p>
        </p:txBody>
      </p:sp>
    </p:spTree>
    <p:extLst>
      <p:ext uri="{BB962C8B-B14F-4D97-AF65-F5344CB8AC3E}">
        <p14:creationId xmlns:p14="http://schemas.microsoft.com/office/powerpoint/2010/main" xmlns="" val="109000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ont cover_2_Fram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17054" y="5303254"/>
            <a:ext cx="1036421" cy="1203495"/>
          </a:xfrm>
          <a:prstGeom prst="rect">
            <a:avLst/>
          </a:prstGeom>
        </p:spPr>
      </p:pic>
      <p:sp>
        <p:nvSpPr>
          <p:cNvPr id="3" name="Freeform 5"/>
          <p:cNvSpPr>
            <a:spLocks noChangeAspect="1"/>
          </p:cNvSpPr>
          <p:nvPr userDrawn="1"/>
        </p:nvSpPr>
        <p:spPr bwMode="gray">
          <a:xfrm rot="10800000">
            <a:off x="33151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Title 1"/>
          <p:cNvSpPr>
            <a:spLocks noGrp="1"/>
          </p:cNvSpPr>
          <p:nvPr>
            <p:ph type="ctrTitle" hasCustomPrompt="1"/>
          </p:nvPr>
        </p:nvSpPr>
        <p:spPr>
          <a:xfrm>
            <a:off x="3557109" y="1677507"/>
            <a:ext cx="4901184" cy="860400"/>
          </a:xfrm>
        </p:spPr>
        <p:txBody>
          <a:bodyPr/>
          <a:lstStyle>
            <a:lvl1pPr>
              <a:defRPr>
                <a:solidFill>
                  <a:srgbClr val="404040"/>
                </a:solidFill>
                <a:latin typeface="+mn-lt"/>
                <a:cs typeface="Arial" pitchFamily="34" charset="0"/>
              </a:defRPr>
            </a:lvl1pPr>
          </a:lstStyle>
          <a:p>
            <a:r>
              <a:rPr lang="en-US" noProof="0" dirty="0" smtClean="0"/>
              <a:t>Click to edit title</a:t>
            </a:r>
            <a:endParaRPr lang="en-GB" dirty="0"/>
          </a:p>
        </p:txBody>
      </p:sp>
      <p:sp>
        <p:nvSpPr>
          <p:cNvPr id="5" name="Subtitle 2"/>
          <p:cNvSpPr>
            <a:spLocks noGrp="1"/>
          </p:cNvSpPr>
          <p:nvPr>
            <p:ph type="subTitle" idx="1" hasCustomPrompt="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subtitle</a:t>
            </a:r>
            <a:endParaRPr lang="en-US" noProof="0" dirty="0"/>
          </a:p>
        </p:txBody>
      </p:sp>
    </p:spTree>
    <p:extLst>
      <p:ext uri="{BB962C8B-B14F-4D97-AF65-F5344CB8AC3E}">
        <p14:creationId xmlns:p14="http://schemas.microsoft.com/office/powerpoint/2010/main" xmlns="" val="675503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58037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ront cover_1_Fram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17054" y="5303254"/>
            <a:ext cx="1036421" cy="1203495"/>
          </a:xfrm>
          <a:prstGeom prst="rect">
            <a:avLst/>
          </a:prstGeom>
        </p:spPr>
      </p:pic>
      <p:sp>
        <p:nvSpPr>
          <p:cNvPr id="16" name="Rectangle 1"/>
          <p:cNvSpPr>
            <a:spLocks noChangeAspect="1"/>
          </p:cNvSpPr>
          <p:nvPr userDrawn="1"/>
        </p:nvSpPr>
        <p:spPr>
          <a:xfrm>
            <a:off x="1980406"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xmlns="" val="2039559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ront cover_2_Fram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17054" y="5303254"/>
            <a:ext cx="1036421" cy="1203495"/>
          </a:xfrm>
          <a:prstGeom prst="rect">
            <a:avLst/>
          </a:prstGeom>
        </p:spPr>
      </p:pic>
      <p:sp>
        <p:nvSpPr>
          <p:cNvPr id="3" name="Freeform 5"/>
          <p:cNvSpPr>
            <a:spLocks noChangeAspect="1"/>
          </p:cNvSpPr>
          <p:nvPr userDrawn="1"/>
        </p:nvSpPr>
        <p:spPr bwMode="gray">
          <a:xfrm rot="10800000">
            <a:off x="3324670"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xmlns="" val="747935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ront cover_1_Better Ques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33385" y="5894075"/>
            <a:ext cx="3829052" cy="59139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717054" y="5303254"/>
            <a:ext cx="1036421" cy="1203495"/>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457200" y="779463"/>
            <a:ext cx="6753225" cy="3400425"/>
          </a:xfrm>
          <a:prstGeom prst="rect">
            <a:avLst/>
          </a:prstGeom>
        </p:spPr>
      </p:pic>
      <p:sp>
        <p:nvSpPr>
          <p:cNvPr id="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
        <p:nvSpPr>
          <p:cNvPr id="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1311773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ront cover_2_Better Ques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33385" y="5894075"/>
            <a:ext cx="3829052" cy="5913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717054" y="5303254"/>
            <a:ext cx="1036421" cy="1203495"/>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457200" y="457200"/>
            <a:ext cx="5413375" cy="4572000"/>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xmlns="" val="933014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Front cover_1_Beam (legacy)">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277384" y="777600"/>
            <a:ext cx="5490000" cy="860400"/>
          </a:xfrm>
        </p:spPr>
        <p:txBody>
          <a:bodyPr/>
          <a:lstStyle/>
          <a:p>
            <a:r>
              <a:rPr lang="en-US" noProof="0" dirty="0" smtClean="0"/>
              <a:t>Click to edit Master title style</a:t>
            </a:r>
            <a:endParaRPr lang="en-GB" dirty="0"/>
          </a:p>
        </p:txBody>
      </p:sp>
      <p:sp>
        <p:nvSpPr>
          <p:cNvPr id="3" name="Subtitle 2"/>
          <p:cNvSpPr>
            <a:spLocks noGrp="1"/>
          </p:cNvSpPr>
          <p:nvPr>
            <p:ph type="subTitle" idx="1"/>
          </p:nvPr>
        </p:nvSpPr>
        <p:spPr>
          <a:xfrm>
            <a:off x="2277384" y="1753200"/>
            <a:ext cx="5490000" cy="968400"/>
          </a:xfrm>
        </p:spPr>
        <p:txBody>
          <a:bodyPr/>
          <a:lstStyle>
            <a:lvl1pPr marL="0" indent="0" algn="l">
              <a:buNone/>
              <a:defRPr sz="2000">
                <a:solidFill>
                  <a:srgbClr val="646464"/>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rgbClr val="FFD2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Front cover_2_Beam (legacy)">
    <p:spTree>
      <p:nvGrpSpPr>
        <p:cNvPr id="1" name=""/>
        <p:cNvGrpSpPr/>
        <p:nvPr/>
      </p:nvGrpSpPr>
      <p:grpSpPr>
        <a:xfrm>
          <a:off x="0" y="0"/>
          <a:ext cx="0" cy="0"/>
          <a:chOff x="0" y="0"/>
          <a:chExt cx="0" cy="0"/>
        </a:xfrm>
      </p:grpSpPr>
      <p:sp>
        <p:nvSpPr>
          <p:cNvPr id="2" name="Title 1"/>
          <p:cNvSpPr>
            <a:spLocks noGrp="1"/>
          </p:cNvSpPr>
          <p:nvPr>
            <p:ph type="ctrTitle"/>
          </p:nvPr>
        </p:nvSpPr>
        <p:spPr>
          <a:xfrm>
            <a:off x="2277384" y="777600"/>
            <a:ext cx="54900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277384" y="1753200"/>
            <a:ext cx="5490000" cy="968400"/>
          </a:xfrm>
        </p:spPr>
        <p:txBody>
          <a:bodyPr/>
          <a:lstStyle>
            <a:lvl1pPr marL="0" indent="0" algn="l">
              <a:buNone/>
              <a:defRPr sz="2000">
                <a:solidFill>
                  <a:schemeClr val="bg2"/>
                </a:solidFill>
              </a:defRPr>
            </a:lvl1pPr>
            <a:lvl2pPr marL="0" indent="0" algn="l">
              <a:buNone/>
              <a:defRPr sz="1600">
                <a:solidFill>
                  <a:schemeClr val="bg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pPr lvl="1"/>
            <a:endParaRPr lang="en-GB" dirty="0"/>
          </a:p>
        </p:txBody>
      </p:sp>
      <p:pic>
        <p:nvPicPr>
          <p:cNvPr id="11" name="Picture 2"/>
          <p:cNvPicPr>
            <a:picLocks noChangeAspect="1" noChangeArrowheads="1"/>
          </p:cNvPicPr>
          <p:nvPr userDrawn="1"/>
        </p:nvPicPr>
        <p:blipFill>
          <a:blip r:embed="rId2" cstate="print"/>
          <a:srcRect/>
          <a:stretch>
            <a:fillRect/>
          </a:stretch>
        </p:blipFill>
        <p:spPr bwMode="auto">
          <a:xfrm>
            <a:off x="2271942" y="5745156"/>
            <a:ext cx="983483" cy="745200"/>
          </a:xfrm>
          <a:prstGeom prst="rect">
            <a:avLst/>
          </a:prstGeom>
          <a:noFill/>
          <a:ln w="9525">
            <a:noFill/>
            <a:miter lim="800000"/>
            <a:headEnd/>
            <a:tailEnd/>
          </a:ln>
          <a:effectLst/>
        </p:spPr>
      </p:pic>
      <p:sp>
        <p:nvSpPr>
          <p:cNvPr id="16" name="Freeform 15"/>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3"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1"/>
              </a:solidFill>
              <a:latin typeface="+mn-lt"/>
              <a:cs typeface="Arial" pitchFamily="34" charset="0"/>
            </a:endParaRPr>
          </a:p>
        </p:txBody>
      </p:sp>
      <p:sp>
        <p:nvSpPr>
          <p:cNvPr id="17"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Tree>
    <p:extLst>
      <p:ext uri="{BB962C8B-B14F-4D97-AF65-F5344CB8AC3E}">
        <p14:creationId xmlns:p14="http://schemas.microsoft.com/office/powerpoint/2010/main" xmlns="" val="2042979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a:lvl2pPr>
            <a:lvl3pPr>
              <a:defRPr lang="en-US" noProof="0" dirty="0" err="1" smtClean="0"/>
            </a:lvl3pPr>
            <a:lvl4pPr>
              <a:defRPr/>
            </a:lvl4pPr>
            <a:lvl5pPr>
              <a:defRPr/>
            </a:lvl5pPr>
          </a:lstStyle>
          <a:p>
            <a:pPr lvl="0"/>
            <a:r>
              <a:rPr lang="en-US" noProof="0" smtClean="0"/>
              <a:t>Click to edit Master text styles</a:t>
            </a:r>
            <a:endParaRPr lang="en-US" smtClean="0"/>
          </a:p>
          <a:p>
            <a:pPr lvl="1"/>
            <a:r>
              <a:rPr lang="en-US" noProof="0" smtClean="0"/>
              <a:t>Second level</a:t>
            </a:r>
            <a:endParaRPr lang="en-US" smtClean="0"/>
          </a:p>
          <a:p>
            <a:pPr lvl="2"/>
            <a:r>
              <a:rPr lang="en-US" smtClean="0"/>
              <a:t>Third level</a:t>
            </a:r>
          </a:p>
          <a:p>
            <a:pPr lvl="3"/>
            <a:r>
              <a:rPr lang="en-US" noProof="0" smtClean="0"/>
              <a:t>Fourth </a:t>
            </a:r>
            <a:r>
              <a:rPr lang="en-US" smtClean="0"/>
              <a:t>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3549" y="1417638"/>
            <a:ext cx="4010411" cy="47117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dirty="0" smtClean="0"/>
              <a:t>Click to edit Master text styles</a:t>
            </a:r>
            <a:endParaRPr lang="en-US" dirty="0" smtClean="0"/>
          </a:p>
          <a:p>
            <a:pPr lvl="1"/>
            <a:r>
              <a:rPr lang="en-US" noProof="0" dirty="0" smtClean="0"/>
              <a:t>Second </a:t>
            </a:r>
            <a:r>
              <a:rPr lang="en-US" dirty="0" smtClean="0"/>
              <a:t>level</a:t>
            </a:r>
          </a:p>
          <a:p>
            <a:pPr lvl="2"/>
            <a:r>
              <a:rPr lang="en-US" dirty="0" smtClean="0"/>
              <a:t>Third level</a:t>
            </a:r>
          </a:p>
          <a:p>
            <a:pPr lvl="3"/>
            <a:r>
              <a:rPr lang="en-US" noProof="0" dirty="0" smtClean="0"/>
              <a:t>Fourth </a:t>
            </a:r>
            <a:r>
              <a:rPr lang="en-US" dirty="0" smtClean="0"/>
              <a:t>level</a:t>
            </a:r>
          </a:p>
          <a:p>
            <a:pPr lvl="4"/>
            <a:r>
              <a:rPr lang="en-US" dirty="0" smtClean="0"/>
              <a:t>Fifth level</a:t>
            </a:r>
            <a:endParaRPr lang="en-US" dirty="0"/>
          </a:p>
        </p:txBody>
      </p:sp>
      <p:sp>
        <p:nvSpPr>
          <p:cNvPr id="4" name="Content Placeholder 3"/>
          <p:cNvSpPr>
            <a:spLocks noGrp="1"/>
          </p:cNvSpPr>
          <p:nvPr>
            <p:ph sz="half" idx="2"/>
          </p:nvPr>
        </p:nvSpPr>
        <p:spPr>
          <a:xfrm>
            <a:off x="4648200" y="1417636"/>
            <a:ext cx="4032000" cy="471170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endParaRPr lang="en-US" smtClean="0"/>
          </a:p>
          <a:p>
            <a:pPr lvl="1"/>
            <a:r>
              <a:rPr lang="en-US" noProof="0" smtClean="0"/>
              <a:t>Second </a:t>
            </a:r>
            <a:r>
              <a:rPr lang="en-US" smtClean="0"/>
              <a:t>level</a:t>
            </a:r>
          </a:p>
          <a:p>
            <a:pPr lvl="2"/>
            <a:r>
              <a:rPr lang="en-US" smtClean="0"/>
              <a:t>Third level</a:t>
            </a:r>
          </a:p>
          <a:p>
            <a:pPr lvl="3"/>
            <a:r>
              <a:rPr lang="en-US" noProof="0" smtClean="0"/>
              <a:t>Fourth </a:t>
            </a:r>
            <a:r>
              <a:rPr lang="en-US" smtClean="0"/>
              <a:t>level</a:t>
            </a:r>
          </a:p>
          <a:p>
            <a:pPr lvl="4"/>
            <a:r>
              <a:rPr lang="en-US" smtClean="0"/>
              <a:t>Fifth level</a:t>
            </a:r>
            <a:endParaRPr lang="en-US"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Footer Placeholder 4"/>
          <p:cNvSpPr>
            <a:spLocks noGrp="1"/>
          </p:cNvSpPr>
          <p:nvPr>
            <p:ph type="ftr" sz="quarter" idx="10"/>
          </p:nvPr>
        </p:nvSpPr>
        <p:spPr/>
        <p:txBody>
          <a:bodyPr/>
          <a:lstStyle/>
          <a:p>
            <a:r>
              <a:rPr lang="en-US" noProof="0" smtClean="0"/>
              <a:t>Presentation title</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ront cover_1_Better Ques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33385" y="5894075"/>
            <a:ext cx="3829052" cy="59139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717054" y="5303254"/>
            <a:ext cx="1036421" cy="1203495"/>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457200" y="779463"/>
            <a:ext cx="6753225" cy="3400425"/>
          </a:xfrm>
          <a:prstGeom prst="rect">
            <a:avLst/>
          </a:prstGeom>
        </p:spPr>
      </p:pic>
      <p:sp>
        <p:nvSpPr>
          <p:cNvPr id="7" name="Subtitle 2"/>
          <p:cNvSpPr>
            <a:spLocks noGrp="1"/>
          </p:cNvSpPr>
          <p:nvPr>
            <p:ph type="subTitle" idx="1" hasCustomPrompt="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add answer to Better Question</a:t>
            </a:r>
            <a:endParaRPr lang="en-US" noProof="0" dirty="0"/>
          </a:p>
        </p:txBody>
      </p:sp>
      <p:sp>
        <p:nvSpPr>
          <p:cNvPr id="8" name="Title 1"/>
          <p:cNvSpPr>
            <a:spLocks noGrp="1"/>
          </p:cNvSpPr>
          <p:nvPr>
            <p:ph type="ctrTitle" hasCustomPrompt="1"/>
          </p:nvPr>
        </p:nvSpPr>
        <p:spPr>
          <a:xfrm>
            <a:off x="886968" y="2288083"/>
            <a:ext cx="5943432" cy="860400"/>
          </a:xfrm>
          <a:prstGeom prst="rect">
            <a:avLst/>
          </a:prstGeom>
        </p:spPr>
        <p:txBody>
          <a:bodyPr/>
          <a:lstStyle>
            <a:lvl1pPr>
              <a:defRPr baseline="0">
                <a:solidFill>
                  <a:srgbClr val="404040"/>
                </a:solidFill>
                <a:latin typeface="+mn-lt"/>
                <a:cs typeface="Arial" pitchFamily="34" charset="0"/>
              </a:defRPr>
            </a:lvl1pPr>
          </a:lstStyle>
          <a:p>
            <a:r>
              <a:rPr lang="en-US" noProof="0" dirty="0" smtClean="0"/>
              <a:t>Click to add Better question</a:t>
            </a:r>
            <a:endParaRPr lang="en-US" noProof="0" dirty="0"/>
          </a:p>
        </p:txBody>
      </p:sp>
    </p:spTree>
    <p:extLst>
      <p:ext uri="{BB962C8B-B14F-4D97-AF65-F5344CB8AC3E}">
        <p14:creationId xmlns:p14="http://schemas.microsoft.com/office/powerpoint/2010/main" xmlns="" val="3648041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46794"/>
            <a:ext cx="4017400" cy="39600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a:t>
            </a:r>
          </a:p>
          <a:p>
            <a:pPr lvl="1"/>
            <a:r>
              <a:rPr lang="en-US" noProof="0" dirty="0" smtClean="0"/>
              <a:t>Second </a:t>
            </a:r>
            <a:r>
              <a:rPr lang="en-US" dirty="0" smtClean="0"/>
              <a:t>level</a:t>
            </a:r>
          </a:p>
          <a:p>
            <a:pPr lvl="2"/>
            <a:r>
              <a:rPr lang="en-US" dirty="0" smtClean="0"/>
              <a:t>Third level</a:t>
            </a:r>
          </a:p>
          <a:p>
            <a:pPr lvl="3"/>
            <a:r>
              <a:rPr lang="en-US" noProof="0" dirty="0" smtClean="0"/>
              <a:t>Fourth </a:t>
            </a:r>
            <a:r>
              <a:rPr lang="en-US" dirty="0" smtClean="0"/>
              <a:t>level</a:t>
            </a:r>
          </a:p>
          <a:p>
            <a:pPr lvl="4"/>
            <a:r>
              <a:rPr lang="en-US" dirty="0" smtClean="0"/>
              <a:t>Fifth level</a:t>
            </a:r>
            <a:endParaRPr lang="en-US" dirty="0"/>
          </a:p>
        </p:txBody>
      </p:sp>
      <p:sp>
        <p:nvSpPr>
          <p:cNvPr id="4" name="Content Placeholder 3"/>
          <p:cNvSpPr>
            <a:spLocks noGrp="1"/>
          </p:cNvSpPr>
          <p:nvPr>
            <p:ph sz="half" idx="2"/>
          </p:nvPr>
        </p:nvSpPr>
        <p:spPr>
          <a:xfrm>
            <a:off x="4651200" y="2146794"/>
            <a:ext cx="4042800" cy="39600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a:t>
            </a:r>
          </a:p>
          <a:p>
            <a:pPr lvl="1"/>
            <a:r>
              <a:rPr lang="en-US" noProof="0" smtClean="0"/>
              <a:t>Second </a:t>
            </a:r>
            <a:r>
              <a:rPr lang="en-US" smtClean="0"/>
              <a:t>level</a:t>
            </a:r>
          </a:p>
          <a:p>
            <a:pPr lvl="2"/>
            <a:r>
              <a:rPr lang="en-US" smtClean="0"/>
              <a:t>Third level</a:t>
            </a:r>
          </a:p>
          <a:p>
            <a:pPr lvl="3"/>
            <a:r>
              <a:rPr lang="en-US" noProof="0" smtClean="0"/>
              <a:t>Fourth </a:t>
            </a:r>
            <a:r>
              <a:rPr lang="en-US" smtClean="0"/>
              <a:t>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t>Presentation title</a:t>
            </a:r>
            <a:endParaRPr lang="en-US"/>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63550" y="1413474"/>
            <a:ext cx="4011050" cy="640800"/>
          </a:xfrm>
        </p:spPr>
        <p:txBody>
          <a:bodyPr anchor="t" anchorCtr="0"/>
          <a:lstStyle>
            <a:lvl1pPr marL="0" indent="0">
              <a:buNone/>
              <a:tabLst/>
              <a:defRPr b="1"/>
            </a:lvl1pPr>
          </a:lstStyle>
          <a:p>
            <a:pPr lvl="0"/>
            <a:r>
              <a:rPr lang="en-US" dirty="0" smtClean="0"/>
              <a:t>Click to edit Master text style</a:t>
            </a:r>
          </a:p>
        </p:txBody>
      </p:sp>
      <p:sp>
        <p:nvSpPr>
          <p:cNvPr id="11" name="Text Placeholder 9"/>
          <p:cNvSpPr>
            <a:spLocks noGrp="1"/>
          </p:cNvSpPr>
          <p:nvPr>
            <p:ph type="body" sz="quarter" idx="13"/>
          </p:nvPr>
        </p:nvSpPr>
        <p:spPr>
          <a:xfrm>
            <a:off x="4651200" y="1413474"/>
            <a:ext cx="4042800" cy="640800"/>
          </a:xfrm>
        </p:spPr>
        <p:txBody>
          <a:bodyPr anchor="t" anchorCtr="0"/>
          <a:lstStyle>
            <a:lvl1pPr marL="0" indent="0">
              <a:buNone/>
              <a:defRPr b="1"/>
            </a:lvl1pPr>
          </a:lstStyle>
          <a:p>
            <a:pPr lvl="0"/>
            <a:r>
              <a:rPr lang="en-US" dirty="0" smtClean="0"/>
              <a:t>Click to edit Master text style</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etter question storytel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1119719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Presentation title</a:t>
            </a:r>
            <a:endParaRPr lang="en-US" dirty="0"/>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a:t>
            </a:r>
            <a:r>
              <a:rPr lang="cs-CZ" dirty="0" smtClean="0"/>
              <a:t>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xmlns="" val="3913011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fontAlgn="base">
              <a:lnSpc>
                <a:spcPct val="85000"/>
              </a:lnSpc>
              <a:spcAft>
                <a:spcPct val="0"/>
              </a:spcAft>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Presentation title</a:t>
            </a:r>
            <a:endParaRPr lang="en-US" dirty="0"/>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1999940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fontAlgn="base">
              <a:lnSpc>
                <a:spcPct val="85000"/>
              </a:lnSpc>
              <a:spcAft>
                <a:spcPct val="0"/>
              </a:spcAft>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Presentation title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252864780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fontAlgn="base">
              <a:lnSpc>
                <a:spcPct val="85000"/>
              </a:lnSpc>
              <a:spcAft>
                <a:spcPct val="0"/>
              </a:spcAft>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Presentation title</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xmlns="" val="319552107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5">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fontAlgn="base">
              <a:lnSpc>
                <a:spcPct val="85000"/>
              </a:lnSpc>
              <a:spcAft>
                <a:spcPct val="0"/>
              </a:spcAft>
              <a:defRPr/>
            </a:lvl1pPr>
          </a:lstStyle>
          <a:p>
            <a:pPr lvl="0" algn="l" fontAlgn="base">
              <a:lnSpc>
                <a:spcPct val="85000"/>
              </a:lnSpc>
              <a:spcAft>
                <a:spcPct val="0"/>
              </a:spcAft>
            </a:pPr>
            <a:r>
              <a:rPr lang="en-US" dirty="0"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t>Presentation title</a:t>
            </a:r>
            <a:endParaRPr lang="en-US" dirty="0"/>
          </a:p>
        </p:txBody>
      </p:sp>
      <p:sp>
        <p:nvSpPr>
          <p:cNvPr id="5" name="Freeform 5"/>
          <p:cNvSpPr>
            <a:spLocks/>
          </p:cNvSpPr>
          <p:nvPr userDrawn="1"/>
        </p:nvSpPr>
        <p:spPr bwMode="gray">
          <a:xfrm>
            <a:off x="457200" y="1049278"/>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extLst>
                <a:ext uri="{BEBA8EAE-BF5A-486C-A8C5-ECC9F3942E4B}">
                  <a14:imgProps xmlns:a14="http://schemas.microsoft.com/office/drawing/2010/main" xmlns="">
                    <a14:imgLayer r:embed="rId3">
                      <a14:imgEffect>
                        <a14:saturation sat="0"/>
                      </a14:imgEffect>
                    </a14:imgLayer>
                  </a14:imgProps>
                </a:ext>
              </a:extLst>
            </a:blip>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Tree>
    <p:extLst>
      <p:ext uri="{BB962C8B-B14F-4D97-AF65-F5344CB8AC3E}">
        <p14:creationId xmlns:p14="http://schemas.microsoft.com/office/powerpoint/2010/main" xmlns="" val="363869181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t>Presentation title</a:t>
            </a:r>
            <a:endParaRPr lang="en-US" dirty="0"/>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xmlns="" val="335068083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ack cover_EN">
    <p:spTree>
      <p:nvGrpSpPr>
        <p:cNvPr id="1" name=""/>
        <p:cNvGrpSpPr/>
        <p:nvPr/>
      </p:nvGrpSpPr>
      <p:grpSpPr>
        <a:xfrm>
          <a:off x="0" y="0"/>
          <a:ext cx="0" cy="0"/>
          <a:chOff x="0" y="0"/>
          <a:chExt cx="0" cy="0"/>
        </a:xfrm>
      </p:grpSpPr>
      <p:sp>
        <p:nvSpPr>
          <p:cNvPr id="5" name="Text Box 2"/>
          <p:cNvSpPr txBox="1">
            <a:spLocks noChangeArrowheads="1"/>
          </p:cNvSpPr>
          <p:nvPr userDrawn="1"/>
        </p:nvSpPr>
        <p:spPr bwMode="auto">
          <a:xfrm>
            <a:off x="0" y="0"/>
            <a:ext cx="4662488" cy="4743450"/>
          </a:xfrm>
          <a:prstGeom prst="rect">
            <a:avLst/>
          </a:prstGeom>
          <a:noFill/>
          <a:ln w="9525">
            <a:noFill/>
            <a:miter lim="800000"/>
            <a:headEnd/>
            <a:tailEnd/>
          </a:ln>
        </p:spPr>
        <p:txBody>
          <a:bodyPr vert="horz" wrap="square" lIns="468000" tIns="468000" rIns="3096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525"/>
              </a:spcAft>
              <a:buClrTx/>
              <a:buSzTx/>
              <a:buFontTx/>
              <a:buNone/>
              <a:tabLst/>
              <a:defRPr/>
            </a:pPr>
            <a:r>
              <a:rPr kumimoji="0" lang="en-GB" sz="900" b="0" i="0" u="none" strike="noStrike" kern="0" cap="none" spc="0" normalizeH="0" baseline="0" noProof="0" dirty="0" smtClean="0">
                <a:ln>
                  <a:noFill/>
                </a:ln>
                <a:solidFill>
                  <a:srgbClr val="000000"/>
                </a:solidFill>
                <a:effectLst/>
                <a:uLnTx/>
                <a:uFillTx/>
                <a:latin typeface="EYInterstate" pitchFamily="2" charset="0"/>
              </a:rPr>
              <a:t>EY</a:t>
            </a:r>
            <a:r>
              <a:rPr kumimoji="0" lang="en-GB" sz="900" b="0" i="0" u="none" strike="noStrike" kern="0" cap="none" spc="0" normalizeH="0" baseline="0" noProof="0" dirty="0" smtClean="0">
                <a:ln>
                  <a:noFill/>
                </a:ln>
                <a:solidFill>
                  <a:srgbClr val="000000"/>
                </a:solidFill>
                <a:effectLst/>
                <a:uLnTx/>
                <a:uFillTx/>
                <a:latin typeface="EYInterstate Regular" charset="0"/>
              </a:rPr>
              <a:t> </a:t>
            </a:r>
            <a:r>
              <a:rPr kumimoji="0" lang="en-GB" sz="900" b="0" i="0" u="none" strike="noStrike" kern="0" cap="none" spc="0" normalizeH="0" baseline="0" noProof="0" dirty="0" smtClean="0">
                <a:ln>
                  <a:noFill/>
                </a:ln>
                <a:solidFill>
                  <a:srgbClr val="000000"/>
                </a:solidFill>
                <a:effectLst/>
                <a:uLnTx/>
                <a:uFillTx/>
                <a:latin typeface="EYInterstate Light" pitchFamily="2" charset="0"/>
              </a:rPr>
              <a:t>| Assurance | Tax | Transactions | Advisory</a:t>
            </a:r>
            <a:endParaRPr kumimoji="0" lang="en-GB" sz="900" b="0" i="0" u="none" strike="noStrike" kern="0" cap="none" spc="0" normalizeH="0" baseline="0" noProof="0" dirty="0" smtClean="0">
              <a:ln>
                <a:noFill/>
              </a:ln>
              <a:solidFill>
                <a:srgbClr val="000000"/>
              </a:solidFill>
              <a:effectLst/>
              <a:uLnTx/>
              <a:uFillTx/>
              <a:latin typeface="EYInterstate-Light" charset="0"/>
            </a:endParaRPr>
          </a:p>
          <a:p>
            <a:pPr marL="0" marR="0" lvl="0" indent="0" algn="l" defTabSz="914400" rtl="0" eaLnBrk="1" fontAlgn="base" latinLnBrk="0" hangingPunct="1">
              <a:lnSpc>
                <a:spcPct val="100000"/>
              </a:lnSpc>
              <a:spcBef>
                <a:spcPct val="0"/>
              </a:spcBef>
              <a:spcAft>
                <a:spcPts val="1000"/>
              </a:spcAft>
              <a:buClrTx/>
              <a:buSzTx/>
              <a:buFontTx/>
              <a:buNone/>
              <a:tabLst/>
              <a:defRPr/>
            </a:pPr>
            <a:endParaRPr kumimoji="0" lang="cs-CZ" sz="900" b="0" i="0" u="none" strike="noStrike" kern="0" cap="none" spc="0" normalizeH="0" baseline="0" noProof="0" dirty="0" smtClean="0">
              <a:ln>
                <a:noFill/>
              </a:ln>
              <a:solidFill>
                <a:srgbClr val="7F7E82"/>
              </a:solidFill>
              <a:effectLst/>
              <a:uLnTx/>
              <a:uFillTx/>
              <a:latin typeface="Times New Roman" pitchFamily="18" charset="0"/>
            </a:endParaRPr>
          </a:p>
          <a:p>
            <a:pPr marL="0" marR="0" lvl="0" indent="0" algn="l" defTabSz="914400" rtl="0" eaLnBrk="1" fontAlgn="base" latinLnBrk="0" hangingPunct="1">
              <a:lnSpc>
                <a:spcPct val="100000"/>
              </a:lnSpc>
              <a:spcBef>
                <a:spcPct val="0"/>
              </a:spcBef>
              <a:spcAft>
                <a:spcPts val="100"/>
              </a:spcAft>
              <a:buClrTx/>
              <a:buSzTx/>
              <a:buFontTx/>
              <a:buNone/>
              <a:tabLst/>
              <a:defRPr/>
            </a:pPr>
            <a:r>
              <a:rPr kumimoji="0" lang="en-GB" sz="700" b="0" i="0" u="none" strike="noStrike" kern="0" cap="none" spc="0" normalizeH="0" baseline="0" noProof="0" dirty="0" smtClean="0">
                <a:ln>
                  <a:noFill/>
                </a:ln>
                <a:solidFill>
                  <a:srgbClr val="000000"/>
                </a:solidFill>
                <a:effectLst/>
                <a:uLnTx/>
                <a:uFillTx/>
                <a:latin typeface="EYInterstate" pitchFamily="2" charset="0"/>
              </a:rPr>
              <a:t>About EY</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EY is a global leader in assurance, tax, transaction and advisory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services. The insights and quality services we deliver help build trust and </a:t>
            </a:r>
            <a:endParaRPr kumimoji="0" lang="cs-CZ" sz="700" b="0" i="0" u="none" strike="noStrike" kern="0" cap="none" spc="0" normalizeH="0" baseline="0" noProof="0" dirty="0" smtClean="0">
              <a:ln>
                <a:noFill/>
              </a:ln>
              <a:solidFill>
                <a:srgbClr val="000000"/>
              </a:solidFill>
              <a:effectLst/>
              <a:uLnTx/>
              <a:uFillTx/>
              <a:latin typeface="EYInterstate Light" pitchFamily="2" charset="0"/>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confidence in the capital markets and in economies the world over. We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develop outstanding leaders who team to deliver on our promises to all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of our stakeholders. In so doing, we play a critical role in building a better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working world for our people, for our clients and for our communities.</a:t>
            </a:r>
          </a:p>
          <a:p>
            <a:pPr marL="0" marR="0" lvl="0" indent="0" algn="l" defTabSz="914400" rtl="0" eaLnBrk="1" fontAlgn="base" latinLnBrk="0" hangingPunct="1">
              <a:lnSpc>
                <a:spcPct val="100000"/>
              </a:lnSpc>
              <a:spcBef>
                <a:spcPct val="0"/>
              </a:spcBef>
              <a:spcAft>
                <a:spcPts val="525"/>
              </a:spcAft>
              <a:buClrTx/>
              <a:buSzTx/>
              <a:buFontTx/>
              <a:buNone/>
              <a:tabLst/>
              <a:defRPr/>
            </a:pPr>
            <a:endParaRPr kumimoji="0" lang="en-US" sz="700" b="0" i="0" u="none" strike="noStrike" kern="0" cap="none" spc="0" normalizeH="0" baseline="0" noProof="0" dirty="0" smtClean="0">
              <a:ln>
                <a:noFill/>
              </a:ln>
              <a:solidFill>
                <a:srgbClr val="000000"/>
              </a:solidFill>
              <a:effectLst/>
              <a:uLnTx/>
              <a:uFillTx/>
              <a:latin typeface="EYInterstate Light" pitchFamily="2" charset="0"/>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EY refers to the global organization</a:t>
            </a:r>
            <a:r>
              <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 </a:t>
            </a: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and may refer to one or more</a:t>
            </a:r>
            <a:r>
              <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a:t>
            </a: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 of the</a:t>
            </a:r>
            <a:b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b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member </a:t>
            </a:r>
            <a:r>
              <a:rPr kumimoji="0" lang="en-US" sz="700" b="0" i="0" u="none" strike="noStrike" kern="0" cap="none" spc="0" normalizeH="0" baseline="0" noProof="0" dirty="0" smtClean="0">
                <a:ln>
                  <a:noFill/>
                </a:ln>
                <a:solidFill>
                  <a:srgbClr val="000000"/>
                </a:solidFill>
                <a:effectLst/>
                <a:uLnTx/>
                <a:uFillTx/>
                <a:latin typeface="EYInterstate Light" pitchFamily="2" charset="0"/>
              </a:rPr>
              <a:t>firms of Ernst &amp; Young Global Limited, each of which is a separate legal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entity. Ernst &amp; Young Global Limited, a UK company limited by guarantee,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does not provide services to clients. For more information about our </a:t>
            </a:r>
          </a:p>
          <a:p>
            <a:pPr marL="0" marR="0" lvl="0" indent="0" algn="l" defTabSz="914400" rtl="0" eaLnBrk="1" fontAlgn="base" latinLnBrk="0" hangingPunct="1">
              <a:lnSpc>
                <a:spcPct val="100000"/>
              </a:lnSpc>
              <a:spcBef>
                <a:spcPct val="0"/>
              </a:spcBef>
              <a:spcAft>
                <a:spcPts val="525"/>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rPr>
              <a:t>organization, please visit ey.com.</a:t>
            </a:r>
          </a:p>
          <a:p>
            <a:pPr marL="0" marR="0" lvl="0" indent="0" algn="l" defTabSz="914400" rtl="0" eaLnBrk="1" fontAlgn="base" latinLnBrk="0" hangingPunct="1">
              <a:lnSpc>
                <a:spcPct val="100000"/>
              </a:lnSpc>
              <a:spcBef>
                <a:spcPct val="0"/>
              </a:spcBef>
              <a:spcAft>
                <a:spcPts val="1013"/>
              </a:spcAft>
              <a:buClrTx/>
              <a:buSzTx/>
              <a:buFontTx/>
              <a:buNone/>
              <a:tabLst/>
              <a:defRPr/>
            </a:pPr>
            <a:endPar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endParaRPr>
          </a:p>
          <a:p>
            <a:pPr marL="0" marR="0" lvl="0" indent="0" algn="l" defTabSz="914400" rtl="0" eaLnBrk="1" fontAlgn="base" latinLnBrk="0" hangingPunct="1">
              <a:lnSpc>
                <a:spcPct val="100000"/>
              </a:lnSpc>
              <a:spcBef>
                <a:spcPct val="0"/>
              </a:spcBef>
              <a:spcAft>
                <a:spcPts val="525"/>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 201</a:t>
            </a:r>
            <a:r>
              <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5</a:t>
            </a: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  Ernst &amp; Young, </a:t>
            </a:r>
            <a:r>
              <a:rPr kumimoji="0" lang="en-US" sz="700" b="0" i="0" u="none" strike="noStrike" kern="0" cap="none" spc="0" normalizeH="0" baseline="0" noProof="0" dirty="0" err="1" smtClean="0">
                <a:ln>
                  <a:noFill/>
                </a:ln>
                <a:solidFill>
                  <a:srgbClr val="000000"/>
                </a:solidFill>
                <a:effectLst/>
                <a:uLnTx/>
                <a:uFillTx/>
                <a:latin typeface="EYInterstate Light" pitchFamily="2" charset="0"/>
                <a:ea typeface="+mn-ea"/>
                <a:cs typeface="+mn-cs"/>
              </a:rPr>
              <a:t>s.r.o</a:t>
            </a: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 | Ernst &amp; Young Audit, </a:t>
            </a:r>
            <a:r>
              <a:rPr kumimoji="0" lang="en-US" sz="700" b="0" i="0" u="none" strike="noStrike" kern="0" cap="none" spc="0" normalizeH="0" baseline="0" noProof="0" dirty="0" err="1" smtClean="0">
                <a:ln>
                  <a:noFill/>
                </a:ln>
                <a:solidFill>
                  <a:srgbClr val="000000"/>
                </a:solidFill>
                <a:effectLst/>
                <a:uLnTx/>
                <a:uFillTx/>
                <a:latin typeface="EYInterstate Light" pitchFamily="2" charset="0"/>
                <a:ea typeface="+mn-ea"/>
                <a:cs typeface="+mn-cs"/>
              </a:rPr>
              <a:t>s.r.o</a:t>
            </a: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 | E &amp; Y Valuations </a:t>
            </a:r>
            <a:r>
              <a:rPr kumimoji="0" lang="en-US" sz="700" b="0" i="0" u="none" strike="noStrike" kern="0" cap="none" spc="0" normalizeH="0" baseline="0" noProof="0" dirty="0" err="1" smtClean="0">
                <a:ln>
                  <a:noFill/>
                </a:ln>
                <a:solidFill>
                  <a:srgbClr val="000000"/>
                </a:solidFill>
                <a:effectLst/>
                <a:uLnTx/>
                <a:uFillTx/>
                <a:latin typeface="EYInterstate Light" pitchFamily="2" charset="0"/>
                <a:ea typeface="+mn-ea"/>
                <a:cs typeface="+mn-cs"/>
              </a:rPr>
              <a:t>s.r.o</a:t>
            </a: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a:t>
            </a:r>
            <a:b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br>
            <a:r>
              <a:rPr kumimoji="0" lang="en-US"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All Rights Reserved.</a:t>
            </a:r>
            <a:endPar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endParaRPr>
          </a:p>
          <a:p>
            <a:pPr marL="0" marR="0" lvl="0" indent="0" algn="l" defTabSz="914400" rtl="0" eaLnBrk="1" fontAlgn="base" latinLnBrk="0" hangingPunct="1">
              <a:lnSpc>
                <a:spcPct val="100000"/>
              </a:lnSpc>
              <a:spcBef>
                <a:spcPct val="0"/>
              </a:spcBef>
              <a:spcAft>
                <a:spcPts val="1013"/>
              </a:spcAft>
              <a:buClrTx/>
              <a:buSzTx/>
              <a:buFontTx/>
              <a:buNone/>
              <a:tabLst/>
              <a:defRPr/>
            </a:pPr>
            <a:endPar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endParaRPr>
          </a:p>
          <a:p>
            <a:pPr marL="0" marR="0" lvl="0" indent="0" algn="l" defTabSz="914400" rtl="0" eaLnBrk="1" fontAlgn="base" latinLnBrk="0" hangingPunct="1">
              <a:lnSpc>
                <a:spcPct val="100000"/>
              </a:lnSpc>
              <a:spcBef>
                <a:spcPct val="0"/>
              </a:spcBef>
              <a:spcAft>
                <a:spcPts val="525"/>
              </a:spcAft>
              <a:buClrTx/>
              <a:buSzTx/>
              <a:buFontTx/>
              <a:buNone/>
              <a:tabLst/>
              <a:defRPr/>
            </a:pPr>
            <a:r>
              <a:rPr kumimoji="0" lang="en-GB"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t>This material has been prepared for general informational purposes only and is not </a:t>
            </a:r>
            <a:r>
              <a:rPr kumimoji="0" lang="cs-CZ"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t/>
            </a:r>
            <a:br>
              <a:rPr kumimoji="0" lang="cs-CZ"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br>
            <a:r>
              <a:rPr kumimoji="0" lang="en-GB"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t>intended to be relied upon as accounting, tax, or other professional advice. Please refer </a:t>
            </a:r>
            <a:r>
              <a:rPr kumimoji="0" lang="cs-CZ"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t/>
            </a:r>
            <a:br>
              <a:rPr kumimoji="0" lang="cs-CZ"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br>
            <a:r>
              <a:rPr kumimoji="0" lang="en-GB"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t>to your advisors for specific advice</a:t>
            </a:r>
            <a:r>
              <a:rPr kumimoji="0" lang="cs-CZ"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t>.</a:t>
            </a:r>
            <a:r>
              <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
            </a:r>
            <a:br>
              <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br>
            <a:endParaRPr kumimoji="0" lang="en-GB" sz="700" b="0" i="0" u="none" strike="noStrike" kern="0" cap="none" spc="0" normalizeH="0" baseline="0" noProof="0" dirty="0" smtClean="0">
              <a:ln>
                <a:noFill/>
              </a:ln>
              <a:solidFill>
                <a:srgbClr val="000000"/>
              </a:solidFill>
              <a:effectLst/>
              <a:uLnTx/>
              <a:uFillTx/>
              <a:latin typeface="EYInterstate Light" pitchFamily="2" charset="0"/>
            </a:endParaRPr>
          </a:p>
          <a:p>
            <a:pPr marL="0" marR="0" lvl="0" indent="0" algn="l" defTabSz="914400" rtl="0" eaLnBrk="1" fontAlgn="base" latinLnBrk="0" hangingPunct="1">
              <a:lnSpc>
                <a:spcPct val="100000"/>
              </a:lnSpc>
              <a:spcBef>
                <a:spcPct val="0"/>
              </a:spcBef>
              <a:spcAft>
                <a:spcPts val="525"/>
              </a:spcAft>
              <a:buClrTx/>
              <a:buSzTx/>
              <a:buFontTx/>
              <a:buNone/>
              <a:tabLst/>
              <a:defRPr/>
            </a:pPr>
            <a:r>
              <a:rPr kumimoji="0" lang="en-GB" sz="900" b="0" i="0" u="none" strike="noStrike" kern="0" cap="none" spc="0" normalizeH="0" baseline="0" noProof="0" dirty="0" smtClean="0">
                <a:ln>
                  <a:noFill/>
                </a:ln>
                <a:solidFill>
                  <a:srgbClr val="000000"/>
                </a:solidFill>
                <a:effectLst/>
                <a:uLnTx/>
                <a:uFillTx/>
                <a:latin typeface="EYInterstate" pitchFamily="2" charset="0"/>
              </a:rPr>
              <a:t>ey.com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600" b="0" i="0" u="none" strike="noStrike" kern="0" cap="none" spc="0" normalizeH="0" baseline="0" noProof="0" dirty="0" smtClean="0">
              <a:ln>
                <a:noFill/>
              </a:ln>
              <a:solidFill>
                <a:srgbClr val="7F7E82"/>
              </a:solidFill>
              <a:effectLst/>
              <a:uLnTx/>
              <a:uFillTx/>
              <a:latin typeface="Arial" pitchFamily="34" charset="0"/>
            </a:endParaRPr>
          </a:p>
        </p:txBody>
      </p:sp>
    </p:spTree>
    <p:extLst>
      <p:ext uri="{BB962C8B-B14F-4D97-AF65-F5344CB8AC3E}">
        <p14:creationId xmlns:p14="http://schemas.microsoft.com/office/powerpoint/2010/main" xmlns="" val="10900077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ack cover_CZ">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1" y="0"/>
            <a:ext cx="4143736" cy="4745037"/>
          </a:xfrm>
          <a:prstGeom prst="rect">
            <a:avLst/>
          </a:prstGeom>
          <a:noFill/>
          <a:ln w="9525">
            <a:noFill/>
            <a:miter lim="800000"/>
            <a:headEnd/>
            <a:tailEnd/>
          </a:ln>
        </p:spPr>
        <p:txBody>
          <a:bodyPr vert="horz" wrap="square" lIns="468000" tIns="468000" rIns="3096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525"/>
              </a:spcAft>
              <a:buClrTx/>
              <a:buSzTx/>
              <a:buFontTx/>
              <a:buNone/>
              <a:tabLst/>
              <a:defRPr/>
            </a:pPr>
            <a:r>
              <a:rPr kumimoji="0" lang="cs-CZ" sz="900" b="0" i="0" u="none" strike="noStrike" kern="0" cap="none" spc="0" normalizeH="0" baseline="0" noProof="0" dirty="0" smtClean="0">
                <a:ln>
                  <a:noFill/>
                </a:ln>
                <a:solidFill>
                  <a:srgbClr val="000000"/>
                </a:solidFill>
                <a:effectLst/>
                <a:uLnTx/>
                <a:uFillTx/>
                <a:latin typeface="EYInterstate" pitchFamily="2" charset="0"/>
              </a:rPr>
              <a:t>EY</a:t>
            </a:r>
            <a:r>
              <a:rPr kumimoji="0" lang="cs-CZ" sz="900" b="0" i="0" u="none" strike="noStrike" kern="0" cap="none" spc="0" normalizeH="0" baseline="0" noProof="0" dirty="0" smtClean="0">
                <a:ln>
                  <a:noFill/>
                </a:ln>
                <a:solidFill>
                  <a:srgbClr val="000000"/>
                </a:solidFill>
                <a:effectLst/>
                <a:uLnTx/>
                <a:uFillTx/>
                <a:latin typeface="EYInterstate Regular" charset="0"/>
              </a:rPr>
              <a:t> </a:t>
            </a:r>
            <a:r>
              <a:rPr kumimoji="0" lang="cs-CZ" sz="900" b="0" i="0" u="none" strike="noStrike" kern="0" cap="none" spc="0" normalizeH="0" baseline="0" noProof="0" dirty="0" smtClean="0">
                <a:ln>
                  <a:noFill/>
                </a:ln>
                <a:solidFill>
                  <a:srgbClr val="000000"/>
                </a:solidFill>
                <a:effectLst/>
                <a:uLnTx/>
                <a:uFillTx/>
                <a:latin typeface="EYInterstate Light" pitchFamily="2" charset="0"/>
              </a:rPr>
              <a:t>| Assurance | Tax | Transactions | Advisory</a:t>
            </a:r>
            <a:endParaRPr kumimoji="0" lang="cs-CZ" sz="900" b="0" i="0" u="none" strike="noStrike" kern="0" cap="none" spc="0" normalizeH="0" baseline="0" noProof="0" dirty="0" smtClean="0">
              <a:ln>
                <a:noFill/>
              </a:ln>
              <a:solidFill>
                <a:srgbClr val="000000"/>
              </a:solidFill>
              <a:effectLst/>
              <a:uLnTx/>
              <a:uFillTx/>
              <a:latin typeface="EYInterstate-Light" charset="0"/>
            </a:endParaRPr>
          </a:p>
          <a:p>
            <a:pPr marL="0" marR="0" lvl="0" indent="0" algn="l" defTabSz="914400" rtl="0" eaLnBrk="1" fontAlgn="base" latinLnBrk="0" hangingPunct="1">
              <a:lnSpc>
                <a:spcPct val="100000"/>
              </a:lnSpc>
              <a:spcBef>
                <a:spcPct val="0"/>
              </a:spcBef>
              <a:spcAft>
                <a:spcPts val="1000"/>
              </a:spcAft>
              <a:buClrTx/>
              <a:buSzTx/>
              <a:buFontTx/>
              <a:buNone/>
              <a:tabLst/>
              <a:defRPr/>
            </a:pPr>
            <a:endParaRPr kumimoji="0" lang="cs-CZ" sz="900" b="0" i="0" u="none" strike="noStrike" kern="0" cap="none" spc="0" normalizeH="0" baseline="0" noProof="0" dirty="0" smtClean="0">
              <a:ln>
                <a:noFill/>
              </a:ln>
              <a:solidFill>
                <a:srgbClr val="7F7E82"/>
              </a:solidFill>
              <a:effectLst/>
              <a:uLnTx/>
              <a:uFillTx/>
              <a:latin typeface="Times New Roman" pitchFamily="18" charset="0"/>
            </a:endParaRPr>
          </a:p>
          <a:p>
            <a:pPr marL="0" marR="0" lvl="0" indent="0" algn="l" defTabSz="914400" rtl="0" eaLnBrk="1" fontAlgn="base" latinLnBrk="0" hangingPunct="1">
              <a:lnSpc>
                <a:spcPct val="100000"/>
              </a:lnSpc>
              <a:spcBef>
                <a:spcPct val="0"/>
              </a:spcBef>
              <a:spcAft>
                <a:spcPts val="100"/>
              </a:spcAft>
              <a:buClrTx/>
              <a:buSzTx/>
              <a:buFontTx/>
              <a:buNone/>
              <a:tabLst/>
              <a:defRPr/>
            </a:pPr>
            <a:r>
              <a:rPr kumimoji="0" lang="cs-CZ" sz="700" b="0" i="0" u="none" strike="noStrike" kern="0" cap="none" spc="0" normalizeH="0" baseline="0" noProof="0" dirty="0" smtClean="0">
                <a:ln>
                  <a:noFill/>
                </a:ln>
                <a:solidFill>
                  <a:srgbClr val="000000"/>
                </a:solidFill>
                <a:effectLst/>
                <a:uLnTx/>
                <a:uFillTx/>
                <a:latin typeface="EYInterstate" pitchFamily="2" charset="0"/>
              </a:rPr>
              <a:t>Informace o EY</a:t>
            </a:r>
          </a:p>
          <a:p>
            <a:pPr marL="0" marR="0" lvl="0" indent="0" algn="l" defTabSz="914400" rtl="0" eaLnBrk="1" fontAlgn="base" latinLnBrk="0" hangingPunct="1">
              <a:lnSpc>
                <a:spcPct val="100000"/>
              </a:lnSpc>
              <a:spcBef>
                <a:spcPct val="0"/>
              </a:spcBef>
              <a:spcAft>
                <a:spcPts val="0"/>
              </a:spcAft>
              <a:buClrTx/>
              <a:buSzTx/>
              <a:buFontTx/>
              <a:buNone/>
              <a:tabLst/>
            </a:pPr>
            <a:r>
              <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EY je předním celosvětovým poskytovatelem odborných poradenských služeb </a:t>
            </a:r>
          </a:p>
          <a:p>
            <a:pPr marL="0" marR="0" lvl="0" indent="0" algn="l" defTabSz="914400" rtl="0" eaLnBrk="1" fontAlgn="base" latinLnBrk="0" hangingPunct="1">
              <a:lnSpc>
                <a:spcPct val="100000"/>
              </a:lnSpc>
              <a:spcBef>
                <a:spcPct val="0"/>
              </a:spcBef>
              <a:spcAft>
                <a:spcPts val="0"/>
              </a:spcAft>
              <a:buClrTx/>
              <a:buSzTx/>
              <a:buFontTx/>
              <a:buNone/>
              <a:tabLst/>
            </a:pPr>
            <a:r>
              <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v oblasti auditu, daní, transakčního a podnikového poradenství. Znalost </a:t>
            </a:r>
          </a:p>
          <a:p>
            <a:pPr marL="0" marR="0" lvl="0" indent="0" algn="l" defTabSz="914400" rtl="0" eaLnBrk="1" fontAlgn="base" latinLnBrk="0" hangingPunct="1">
              <a:lnSpc>
                <a:spcPct val="100000"/>
              </a:lnSpc>
              <a:spcBef>
                <a:spcPct val="0"/>
              </a:spcBef>
              <a:spcAft>
                <a:spcPts val="0"/>
              </a:spcAft>
              <a:buClrTx/>
              <a:buSzTx/>
              <a:buFontTx/>
              <a:buNone/>
              <a:tabLst/>
            </a:pPr>
            <a:r>
              <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problematiky a kvalita služeb, které poskytujeme, přispívají k posilování důvěry </a:t>
            </a:r>
          </a:p>
          <a:p>
            <a:pPr marL="0" marR="0" lvl="0" indent="0" algn="l" defTabSz="914400" rtl="0" eaLnBrk="1" fontAlgn="base" latinLnBrk="0" hangingPunct="1">
              <a:lnSpc>
                <a:spcPct val="100000"/>
              </a:lnSpc>
              <a:spcBef>
                <a:spcPct val="0"/>
              </a:spcBef>
              <a:spcAft>
                <a:spcPts val="0"/>
              </a:spcAft>
              <a:buClrTx/>
              <a:buSzTx/>
              <a:buFontTx/>
              <a:buNone/>
              <a:tabLst/>
            </a:pPr>
            <a:r>
              <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rPr>
              <a:t>v kapitálové trhy i v ekonomiky celého světa. Výjimečný lidský a odborný potenciál nám umožňuje hrát významnou roli při vytváření lepšího prostředí pro naše zaměstnance, klienty i pro širší společnost.</a:t>
            </a:r>
          </a:p>
          <a:p>
            <a:pPr marL="0" marR="0" lvl="0" indent="0" algn="l" defTabSz="914400" rtl="0" eaLnBrk="1" fontAlgn="base" latinLnBrk="0" hangingPunct="1">
              <a:lnSpc>
                <a:spcPct val="100000"/>
              </a:lnSpc>
              <a:spcBef>
                <a:spcPct val="0"/>
              </a:spcBef>
              <a:spcAft>
                <a:spcPts val="525"/>
              </a:spcAft>
              <a:buClrTx/>
              <a:buSzTx/>
              <a:buFontTx/>
              <a:buNone/>
              <a:tabLst/>
              <a:defRPr/>
            </a:pPr>
            <a:endParaRPr kumimoji="0" lang="cs-CZ" sz="700" b="0" i="0" u="none" strike="noStrike" kern="0" cap="none" spc="0" normalizeH="0" baseline="0" noProof="0" dirty="0" smtClean="0">
              <a:ln>
                <a:noFill/>
              </a:ln>
              <a:solidFill>
                <a:srgbClr val="000000"/>
              </a:solidFill>
              <a:effectLst/>
              <a:uLnTx/>
              <a:uFillTx/>
              <a:latin typeface="EYInterstate Light" pitchFamily="2" charset="0"/>
            </a:endParaRPr>
          </a:p>
          <a:p>
            <a:pPr marL="0" marR="0" lvl="0" indent="0" algn="l" defTabSz="914400" rtl="0" eaLnBrk="1" fontAlgn="base" latinLnBrk="0" hangingPunct="1">
              <a:lnSpc>
                <a:spcPct val="100000"/>
              </a:lnSpc>
              <a:spcBef>
                <a:spcPct val="0"/>
              </a:spcBef>
              <a:spcAft>
                <a:spcPts val="525"/>
              </a:spcAft>
              <a:buClrTx/>
              <a:buSzTx/>
              <a:buFontTx/>
              <a:buNone/>
              <a:tabLst/>
              <a:defRPr/>
            </a:pPr>
            <a:r>
              <a:rPr kumimoji="0" lang="cs-CZ" sz="700" b="0" i="0" u="none" strike="noStrike" kern="0" cap="none" spc="0" normalizeH="0" baseline="0" noProof="0" dirty="0" smtClean="0">
                <a:ln>
                  <a:noFill/>
                </a:ln>
                <a:solidFill>
                  <a:srgbClr val="000000"/>
                </a:solidFill>
                <a:effectLst/>
                <a:uLnTx/>
                <a:uFillTx/>
                <a:latin typeface="EYInterstate Light" pitchFamily="2" charset="0"/>
              </a:rPr>
              <a:t>Název EY zahrnuje celosvětovou organizaci a může zahrnovat jednu či více členských firem Ernst &amp; Young Global Limited, z nichž každá je samostatnou právnickou osobou. Ernst &amp; Young Global Limited, britská společnost s ručením omezeným garancí, služby klientům neposkytuje. Pro podrobnější informace o naší organizaci navštivte prosím naše webové stránky ey.com.</a:t>
            </a:r>
          </a:p>
          <a:p>
            <a:pPr marL="0" marR="0" lvl="0" indent="0" algn="l" defTabSz="914400" rtl="0" eaLnBrk="1" fontAlgn="base" latinLnBrk="0" hangingPunct="1">
              <a:lnSpc>
                <a:spcPct val="100000"/>
              </a:lnSpc>
              <a:spcBef>
                <a:spcPct val="0"/>
              </a:spcBef>
              <a:spcAft>
                <a:spcPts val="1013"/>
              </a:spcAft>
              <a:buClrTx/>
              <a:buSzTx/>
              <a:buFontTx/>
              <a:buNone/>
              <a:tabLst/>
              <a:defRPr/>
            </a:pPr>
            <a:endParaRPr kumimoji="0" lang="cs-CZ" sz="700" b="0" i="0" u="none" strike="noStrike" kern="0" cap="none" spc="0" normalizeH="0" baseline="0" noProof="0" dirty="0" smtClean="0">
              <a:ln>
                <a:noFill/>
              </a:ln>
              <a:solidFill>
                <a:srgbClr val="000000"/>
              </a:solidFill>
              <a:effectLst/>
              <a:uLnTx/>
              <a:uFillTx/>
              <a:latin typeface="EYInterstate Light" pitchFamily="2" charset="0"/>
            </a:endParaRPr>
          </a:p>
          <a:p>
            <a:pPr marL="0" marR="0" lvl="0" indent="0" algn="l" defTabSz="914400" rtl="0" eaLnBrk="1" fontAlgn="base" latinLnBrk="0" hangingPunct="1">
              <a:lnSpc>
                <a:spcPct val="100000"/>
              </a:lnSpc>
              <a:spcBef>
                <a:spcPct val="0"/>
              </a:spcBef>
              <a:spcAft>
                <a:spcPts val="525"/>
              </a:spcAft>
              <a:buClrTx/>
              <a:buSzTx/>
              <a:buFontTx/>
              <a:buNone/>
              <a:tabLst/>
              <a:defRPr/>
            </a:pPr>
            <a:r>
              <a:rPr kumimoji="0" lang="cs-CZ" sz="700" b="0" i="0" u="none" strike="noStrike" kern="0" cap="none" spc="0" normalizeH="0" baseline="0" noProof="0" dirty="0" smtClean="0">
                <a:ln>
                  <a:noFill/>
                </a:ln>
                <a:solidFill>
                  <a:srgbClr val="000000"/>
                </a:solidFill>
                <a:effectLst/>
                <a:uLnTx/>
                <a:uFillTx/>
                <a:latin typeface="EYInterstate Light" pitchFamily="2" charset="0"/>
              </a:rPr>
              <a:t>© 2015  Ernst &amp; Young, s.r.o. </a:t>
            </a:r>
            <a:r>
              <a:rPr kumimoji="0" lang="cs-CZ" sz="900" b="0" i="0" u="none" strike="noStrike" kern="0" cap="none" spc="0" normalizeH="0" baseline="0" noProof="0" dirty="0" smtClean="0">
                <a:ln>
                  <a:noFill/>
                </a:ln>
                <a:solidFill>
                  <a:srgbClr val="000000"/>
                </a:solidFill>
                <a:effectLst/>
                <a:uLnTx/>
                <a:uFillTx/>
                <a:latin typeface="EYInterstate Light" pitchFamily="2" charset="0"/>
              </a:rPr>
              <a:t>|</a:t>
            </a:r>
            <a:r>
              <a:rPr kumimoji="0" lang="cs-CZ" sz="700" b="0" i="0" u="none" strike="noStrike" kern="0" cap="none" spc="0" normalizeH="0" baseline="0" noProof="0" dirty="0" smtClean="0">
                <a:ln>
                  <a:noFill/>
                </a:ln>
                <a:solidFill>
                  <a:srgbClr val="000000"/>
                </a:solidFill>
                <a:effectLst/>
                <a:uLnTx/>
                <a:uFillTx/>
                <a:latin typeface="EYInterstate Light" pitchFamily="2" charset="0"/>
              </a:rPr>
              <a:t> Ernst &amp; Young Audit, s.r.o. </a:t>
            </a:r>
            <a:r>
              <a:rPr kumimoji="0" lang="cs-CZ" sz="900" b="0" i="0" u="none" strike="noStrike" kern="0" cap="none" spc="0" normalizeH="0" baseline="0" noProof="0" dirty="0" smtClean="0">
                <a:ln>
                  <a:noFill/>
                </a:ln>
                <a:solidFill>
                  <a:srgbClr val="000000"/>
                </a:solidFill>
                <a:effectLst/>
                <a:uLnTx/>
                <a:uFillTx/>
                <a:latin typeface="EYInterstate Light" pitchFamily="2" charset="0"/>
              </a:rPr>
              <a:t>|</a:t>
            </a:r>
            <a:r>
              <a:rPr kumimoji="0" lang="cs-CZ" sz="700" b="0" i="0" u="none" strike="noStrike" kern="0" cap="none" spc="0" normalizeH="0" baseline="0" noProof="0" dirty="0" smtClean="0">
                <a:ln>
                  <a:noFill/>
                </a:ln>
                <a:solidFill>
                  <a:srgbClr val="000000"/>
                </a:solidFill>
                <a:effectLst/>
                <a:uLnTx/>
                <a:uFillTx/>
                <a:latin typeface="EYInterstate Light" pitchFamily="2" charset="0"/>
              </a:rPr>
              <a:t> E &amp; Y Valuations s.r.o.</a:t>
            </a:r>
            <a:br>
              <a:rPr kumimoji="0" lang="cs-CZ" sz="700" b="0" i="0" u="none" strike="noStrike" kern="0" cap="none" spc="0" normalizeH="0" baseline="0" noProof="0" dirty="0" smtClean="0">
                <a:ln>
                  <a:noFill/>
                </a:ln>
                <a:solidFill>
                  <a:srgbClr val="000000"/>
                </a:solidFill>
                <a:effectLst/>
                <a:uLnTx/>
                <a:uFillTx/>
                <a:latin typeface="EYInterstate Light" pitchFamily="2" charset="0"/>
              </a:rPr>
            </a:br>
            <a:r>
              <a:rPr kumimoji="0" lang="cs-CZ" sz="700" b="0" i="0" u="none" strike="noStrike" kern="0" cap="none" spc="0" normalizeH="0" baseline="0" noProof="0" dirty="0" smtClean="0">
                <a:ln>
                  <a:noFill/>
                </a:ln>
                <a:solidFill>
                  <a:srgbClr val="000000"/>
                </a:solidFill>
                <a:effectLst/>
                <a:uLnTx/>
                <a:uFillTx/>
                <a:latin typeface="EYInterstate Light" pitchFamily="2" charset="0"/>
              </a:rPr>
              <a:t>Všechna práva vyhrazena.</a:t>
            </a:r>
          </a:p>
          <a:p>
            <a:pPr marL="0" marR="0" lvl="0" indent="0" algn="l" defTabSz="914400" rtl="0" eaLnBrk="1" fontAlgn="base" latinLnBrk="0" hangingPunct="1">
              <a:lnSpc>
                <a:spcPct val="100000"/>
              </a:lnSpc>
              <a:spcBef>
                <a:spcPct val="0"/>
              </a:spcBef>
              <a:spcAft>
                <a:spcPts val="1013"/>
              </a:spcAft>
              <a:buClrTx/>
              <a:buSzTx/>
              <a:buFontTx/>
              <a:buNone/>
              <a:tabLst/>
              <a:defRPr/>
            </a:pPr>
            <a:endParaRPr kumimoji="0" lang="cs-CZ" sz="700" b="0" i="0" u="none" strike="noStrike" kern="0" cap="none" spc="0" normalizeH="0" baseline="0" noProof="0" dirty="0" smtClean="0">
              <a:ln>
                <a:noFill/>
              </a:ln>
              <a:solidFill>
                <a:srgbClr val="000000"/>
              </a:solidFill>
              <a:effectLst/>
              <a:uLnTx/>
              <a:uFillTx/>
              <a:latin typeface="EYInterstate Light" pitchFamily="2" charset="0"/>
            </a:endParaRPr>
          </a:p>
          <a:p>
            <a:r>
              <a:rPr kumimoji="0" lang="cs-CZ" sz="600" b="0" i="0" u="none" strike="noStrike" kern="0" cap="none" spc="0" normalizeH="0" baseline="0" noProof="0" dirty="0" smtClean="0">
                <a:ln>
                  <a:noFill/>
                </a:ln>
                <a:solidFill>
                  <a:srgbClr val="000000"/>
                </a:solidFill>
                <a:effectLst/>
                <a:uLnTx/>
                <a:uFillTx/>
                <a:latin typeface="EYInterstate Light" pitchFamily="2" charset="0"/>
                <a:ea typeface="+mn-ea"/>
                <a:cs typeface="+mn-cs"/>
              </a:rPr>
              <a:t>Tento materiál má pouze všeobecný informační charakter, na který není možné spoléhat se jako na poskytnutí účetního, daňového ani jiného odborného poradenství. V případě potřeby se prosím obraťte na svého konkrétního poradce.</a:t>
            </a:r>
          </a:p>
          <a:p>
            <a:pPr>
              <a:spcAft>
                <a:spcPts val="525"/>
              </a:spcAft>
            </a:pPr>
            <a:endParaRPr kumimoji="0" lang="cs-CZ" sz="700" b="0" i="0" u="none" strike="noStrike" kern="0" cap="none" spc="0" normalizeH="0" baseline="0" noProof="0" dirty="0" smtClean="0">
              <a:ln>
                <a:noFill/>
              </a:ln>
              <a:solidFill>
                <a:srgbClr val="000000"/>
              </a:solidFill>
              <a:effectLst/>
              <a:uLnTx/>
              <a:uFillTx/>
              <a:latin typeface="EYInterstate Light" pitchFamily="2" charset="0"/>
              <a:ea typeface="+mn-ea"/>
              <a:cs typeface="+mn-cs"/>
            </a:endParaRPr>
          </a:p>
          <a:p>
            <a:pPr marL="0" marR="0" lvl="0" indent="0" algn="l" defTabSz="914400" rtl="0" eaLnBrk="1" fontAlgn="base" latinLnBrk="0" hangingPunct="1">
              <a:lnSpc>
                <a:spcPct val="100000"/>
              </a:lnSpc>
              <a:spcBef>
                <a:spcPct val="0"/>
              </a:spcBef>
              <a:spcAft>
                <a:spcPts val="525"/>
              </a:spcAft>
              <a:buClrTx/>
              <a:buSzTx/>
              <a:buFontTx/>
              <a:buNone/>
              <a:tabLst/>
              <a:defRPr/>
            </a:pPr>
            <a:r>
              <a:rPr kumimoji="0" lang="cs-CZ" sz="900" b="0" i="0" u="none" strike="noStrike" kern="0" cap="none" spc="0" normalizeH="0" baseline="0" noProof="0" dirty="0" smtClean="0">
                <a:ln>
                  <a:noFill/>
                </a:ln>
                <a:solidFill>
                  <a:srgbClr val="000000"/>
                </a:solidFill>
                <a:effectLst/>
                <a:uLnTx/>
                <a:uFillTx/>
                <a:latin typeface="EYInterstate" pitchFamily="2" charset="0"/>
              </a:rPr>
              <a:t>ey.com</a:t>
            </a:r>
            <a:endParaRPr kumimoji="0" lang="cs-CZ" sz="700" b="0" i="0" u="none" strike="noStrike" kern="0" cap="none" spc="0" normalizeH="0" baseline="0" noProof="0" dirty="0" smtClean="0">
              <a:ln>
                <a:noFill/>
              </a:ln>
              <a:solidFill>
                <a:srgbClr val="000000"/>
              </a:solidFill>
              <a:effectLst/>
              <a:uLnTx/>
              <a:uFillTx/>
              <a:latin typeface="EYInterstate" pitchFamily="2"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600" b="0" i="0" u="none" strike="noStrike" kern="0" cap="none" spc="0" normalizeH="0" baseline="0" noProof="0" dirty="0" smtClean="0">
              <a:ln>
                <a:noFill/>
              </a:ln>
              <a:solidFill>
                <a:srgbClr val="7F7E82"/>
              </a:solidFill>
              <a:effectLst/>
              <a:uLnTx/>
              <a:uFillTx/>
              <a:latin typeface="Arial" pitchFamily="34" charset="0"/>
            </a:endParaRPr>
          </a:p>
        </p:txBody>
      </p:sp>
    </p:spTree>
    <p:extLst>
      <p:ext uri="{BB962C8B-B14F-4D97-AF65-F5344CB8AC3E}">
        <p14:creationId xmlns:p14="http://schemas.microsoft.com/office/powerpoint/2010/main" xmlns="" val="109000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ront cover_2_Better Ques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33385" y="5894075"/>
            <a:ext cx="3829052" cy="59139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7200" y="457200"/>
            <a:ext cx="5413375" cy="4572000"/>
          </a:xfrm>
          <a:prstGeom prst="rect">
            <a:avLst/>
          </a:prstGeom>
        </p:spPr>
      </p:pic>
      <p:sp>
        <p:nvSpPr>
          <p:cNvPr id="7" name="Title 1"/>
          <p:cNvSpPr>
            <a:spLocks noGrp="1"/>
          </p:cNvSpPr>
          <p:nvPr>
            <p:ph type="ctrTitle" hasCustomPrompt="1"/>
          </p:nvPr>
        </p:nvSpPr>
        <p:spPr>
          <a:xfrm>
            <a:off x="886968" y="1799130"/>
            <a:ext cx="4643060" cy="860400"/>
          </a:xfrm>
          <a:prstGeom prst="rect">
            <a:avLst/>
          </a:prstGeom>
        </p:spPr>
        <p:txBody>
          <a:bodyPr/>
          <a:lstStyle>
            <a:lvl1pPr>
              <a:defRPr>
                <a:solidFill>
                  <a:srgbClr val="404040"/>
                </a:solidFill>
                <a:latin typeface="+mn-lt"/>
                <a:cs typeface="Arial" pitchFamily="34" charset="0"/>
              </a:defRPr>
            </a:lvl1pPr>
          </a:lstStyle>
          <a:p>
            <a:r>
              <a:rPr lang="en-US" dirty="0" smtClean="0"/>
              <a:t>Click to </a:t>
            </a:r>
            <a:r>
              <a:rPr lang="en-US" noProof="0" dirty="0" smtClean="0"/>
              <a:t>add Better question</a:t>
            </a:r>
            <a:endParaRPr lang="en-GB" dirty="0"/>
          </a:p>
        </p:txBody>
      </p:sp>
      <p:sp>
        <p:nvSpPr>
          <p:cNvPr id="8" name="Subtitle 2"/>
          <p:cNvSpPr>
            <a:spLocks noGrp="1"/>
          </p:cNvSpPr>
          <p:nvPr>
            <p:ph type="subTitle" idx="1" hasCustomPrompt="1"/>
          </p:nvPr>
        </p:nvSpPr>
        <p:spPr>
          <a:xfrm>
            <a:off x="886968" y="2769576"/>
            <a:ext cx="464306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a:t>
            </a:r>
            <a:r>
              <a:rPr lang="en-US" noProof="0" dirty="0" smtClean="0"/>
              <a:t>add answer to Better Question</a:t>
            </a:r>
            <a:endParaRPr lang="en-US" noProof="0" dirty="0"/>
          </a:p>
        </p:txBody>
      </p:sp>
    </p:spTree>
    <p:extLst>
      <p:ext uri="{BB962C8B-B14F-4D97-AF65-F5344CB8AC3E}">
        <p14:creationId xmlns:p14="http://schemas.microsoft.com/office/powerpoint/2010/main" xmlns="" val="23695477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767189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52259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527135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92314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8231188" cy="863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412875"/>
            <a:ext cx="8158162" cy="4519613"/>
          </a:xfrm>
        </p:spPr>
        <p:txBody>
          <a:bodyPr/>
          <a:lstStyle/>
          <a:p>
            <a:endParaRPr lang="en-US" dirty="0"/>
          </a:p>
        </p:txBody>
      </p:sp>
    </p:spTree>
    <p:extLst>
      <p:ext uri="{BB962C8B-B14F-4D97-AF65-F5344CB8AC3E}">
        <p14:creationId xmlns:p14="http://schemas.microsoft.com/office/powerpoint/2010/main" xmlns="" val="16558134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643490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0959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ctrTitle"/>
          </p:nvPr>
        </p:nvSpPr>
        <p:spPr>
          <a:xfrm>
            <a:off x="3059113" y="3457575"/>
            <a:ext cx="5541962" cy="908050"/>
          </a:xfrm>
        </p:spPr>
        <p:txBody>
          <a:bodyPr tIns="0"/>
          <a:lstStyle>
            <a:lvl1pPr>
              <a:defRPr/>
            </a:lvl1pPr>
          </a:lstStyle>
          <a:p>
            <a:r>
              <a:rPr lang="en-US"/>
              <a:t>Click to edit Master title style</a:t>
            </a:r>
          </a:p>
        </p:txBody>
      </p:sp>
      <p:sp>
        <p:nvSpPr>
          <p:cNvPr id="628739" name="Rectangle 3"/>
          <p:cNvSpPr>
            <a:spLocks noGrp="1" noChangeArrowheads="1"/>
          </p:cNvSpPr>
          <p:nvPr>
            <p:ph type="subTitle" idx="1"/>
          </p:nvPr>
        </p:nvSpPr>
        <p:spPr>
          <a:xfrm>
            <a:off x="3062288" y="4354513"/>
            <a:ext cx="5541962" cy="1019175"/>
          </a:xfrm>
        </p:spPr>
        <p:txBody>
          <a:bodyPr/>
          <a:lstStyle>
            <a:lvl1pPr marL="0" indent="0">
              <a:lnSpc>
                <a:spcPct val="85000"/>
              </a:lnSpc>
              <a:buFont typeface="Arial" charset="0"/>
              <a:buNone/>
              <a:defRPr sz="2000"/>
            </a:lvl1pPr>
          </a:lstStyle>
          <a:p>
            <a:r>
              <a:rPr lang="en-US"/>
              <a:t>Click to edit Master subtitle style</a:t>
            </a:r>
          </a:p>
        </p:txBody>
      </p:sp>
      <p:pic>
        <p:nvPicPr>
          <p:cNvPr id="628740" name="Picture 4" descr="logo_tagblack"/>
          <p:cNvPicPr>
            <a:picLocks noChangeAspect="1" noChangeArrowheads="1"/>
          </p:cNvPicPr>
          <p:nvPr/>
        </p:nvPicPr>
        <p:blipFill>
          <a:blip r:embed="rId2" cstate="print"/>
          <a:srcRect/>
          <a:stretch>
            <a:fillRect/>
          </a:stretch>
        </p:blipFill>
        <p:spPr bwMode="auto">
          <a:xfrm>
            <a:off x="3073400" y="6030913"/>
            <a:ext cx="1908175" cy="428625"/>
          </a:xfrm>
          <a:prstGeom prst="rect">
            <a:avLst/>
          </a:prstGeom>
          <a:noFill/>
        </p:spPr>
      </p:pic>
      <p:sp>
        <p:nvSpPr>
          <p:cNvPr id="628741" name="AutoShape 5"/>
          <p:cNvSpPr>
            <a:spLocks noChangeArrowheads="1"/>
          </p:cNvSpPr>
          <p:nvPr/>
        </p:nvSpPr>
        <p:spPr bwMode="auto">
          <a:xfrm rot="5400000">
            <a:off x="-120649" y="1274762"/>
            <a:ext cx="3313112" cy="3071813"/>
          </a:xfrm>
          <a:prstGeom prst="triangle">
            <a:avLst>
              <a:gd name="adj" fmla="val 60227"/>
            </a:avLst>
          </a:prstGeom>
          <a:blipFill dpi="0" rotWithShape="0">
            <a:blip r:embed="rId3" cstate="print"/>
            <a:srcRect/>
            <a:stretch>
              <a:fillRect r="-11536"/>
            </a:stretch>
          </a:blipFill>
          <a:ln w="9525">
            <a:noFill/>
            <a:miter lim="800000"/>
            <a:headEnd/>
            <a:tailEnd/>
          </a:ln>
          <a:effectLst/>
        </p:spPr>
        <p:txBody>
          <a:bodyPr wrap="none" anchor="ctr"/>
          <a:lstStyle/>
          <a:p>
            <a:pPr algn="ctr" fontAlgn="base">
              <a:spcBef>
                <a:spcPct val="0"/>
              </a:spcBef>
              <a:spcAft>
                <a:spcPct val="0"/>
              </a:spcAft>
            </a:pPr>
            <a:endParaRPr lang="en-US" sz="1600" dirty="0">
              <a:solidFill>
                <a:srgbClr val="646464"/>
              </a:solidFill>
            </a:endParaRPr>
          </a:p>
        </p:txBody>
      </p:sp>
      <p:pic>
        <p:nvPicPr>
          <p:cNvPr id="628742" name="Picture 6" descr="logo_tagblack"/>
          <p:cNvPicPr>
            <a:picLocks noChangeAspect="1" noChangeArrowheads="1"/>
          </p:cNvPicPr>
          <p:nvPr/>
        </p:nvPicPr>
        <p:blipFill>
          <a:blip r:embed="rId2" cstate="print"/>
          <a:srcRect/>
          <a:stretch>
            <a:fillRect/>
          </a:stretch>
        </p:blipFill>
        <p:spPr bwMode="auto">
          <a:xfrm>
            <a:off x="3073400" y="6030913"/>
            <a:ext cx="1908175" cy="428625"/>
          </a:xfrm>
          <a:prstGeom prst="rect">
            <a:avLst/>
          </a:prstGeom>
          <a:noFill/>
        </p:spPr>
      </p:pic>
      <p:sp>
        <p:nvSpPr>
          <p:cNvPr id="628743" name="AutoShape 7" descr="20H00086"/>
          <p:cNvSpPr>
            <a:spLocks noChangeArrowheads="1"/>
          </p:cNvSpPr>
          <p:nvPr/>
        </p:nvSpPr>
        <p:spPr bwMode="auto">
          <a:xfrm rot="5400000">
            <a:off x="-120649" y="1274762"/>
            <a:ext cx="3313112" cy="3071813"/>
          </a:xfrm>
          <a:prstGeom prst="triangle">
            <a:avLst>
              <a:gd name="adj" fmla="val 60227"/>
            </a:avLst>
          </a:prstGeom>
          <a:blipFill dpi="0" rotWithShape="0">
            <a:blip r:embed="rId4" cstate="print"/>
            <a:srcRect/>
            <a:stretch>
              <a:fillRect r="-52610"/>
            </a:stretch>
          </a:blipFill>
          <a:ln w="9525">
            <a:noFill/>
            <a:miter lim="800000"/>
            <a:headEnd/>
            <a:tailEnd/>
          </a:ln>
          <a:effectLst/>
        </p:spPr>
        <p:txBody>
          <a:bodyPr wrap="none" anchor="ctr"/>
          <a:lstStyle/>
          <a:p>
            <a:pPr algn="ctr" fontAlgn="base">
              <a:spcBef>
                <a:spcPct val="0"/>
              </a:spcBef>
              <a:spcAft>
                <a:spcPct val="0"/>
              </a:spcAft>
            </a:pPr>
            <a:endParaRPr lang="en-US" sz="1600" dirty="0">
              <a:solidFill>
                <a:srgbClr val="646464"/>
              </a:solidFill>
            </a:endParaRPr>
          </a:p>
        </p:txBody>
      </p:sp>
      <p:sp>
        <p:nvSpPr>
          <p:cNvPr id="628744" name="Freeform 8"/>
          <p:cNvSpPr>
            <a:spLocks/>
          </p:cNvSpPr>
          <p:nvPr/>
        </p:nvSpPr>
        <p:spPr bwMode="auto">
          <a:xfrm>
            <a:off x="3074988" y="565150"/>
            <a:ext cx="6067425" cy="2586038"/>
          </a:xfrm>
          <a:custGeom>
            <a:avLst/>
            <a:gdLst/>
            <a:ahLst/>
            <a:cxnLst>
              <a:cxn ang="0">
                <a:pos x="0" y="1629"/>
              </a:cxn>
              <a:cxn ang="0">
                <a:pos x="3822" y="0"/>
              </a:cxn>
              <a:cxn ang="0">
                <a:pos x="3822" y="492"/>
              </a:cxn>
              <a:cxn ang="0">
                <a:pos x="0" y="1629"/>
              </a:cxn>
            </a:cxnLst>
            <a:rect l="0" t="0" r="r" b="b"/>
            <a:pathLst>
              <a:path w="3822" h="1629">
                <a:moveTo>
                  <a:pt x="0" y="1629"/>
                </a:moveTo>
                <a:lnTo>
                  <a:pt x="3822" y="0"/>
                </a:lnTo>
                <a:lnTo>
                  <a:pt x="3822" y="492"/>
                </a:lnTo>
                <a:lnTo>
                  <a:pt x="0" y="1629"/>
                </a:lnTo>
                <a:close/>
              </a:path>
            </a:pathLst>
          </a:custGeom>
          <a:solidFill>
            <a:schemeClr val="accent2"/>
          </a:solidFill>
          <a:ln w="9525">
            <a:noFill/>
            <a:round/>
            <a:headEnd/>
            <a:tailEnd/>
          </a:ln>
          <a:effectLst/>
        </p:spPr>
        <p:txBody>
          <a:bodyPr/>
          <a:lstStyle/>
          <a:p>
            <a:pPr algn="ctr" fontAlgn="base">
              <a:spcBef>
                <a:spcPct val="0"/>
              </a:spcBef>
              <a:spcAft>
                <a:spcPct val="0"/>
              </a:spcAft>
            </a:pPr>
            <a:endParaRPr lang="en-US" sz="1600" dirty="0">
              <a:solidFill>
                <a:srgbClr val="646464"/>
              </a:solidFill>
            </a:endParaRPr>
          </a:p>
        </p:txBody>
      </p:sp>
    </p:spTree>
    <p:extLst>
      <p:ext uri="{BB962C8B-B14F-4D97-AF65-F5344CB8AC3E}">
        <p14:creationId xmlns:p14="http://schemas.microsoft.com/office/powerpoint/2010/main" xmlns="" val="14810956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90078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Cover">
    <p:bg>
      <p:bgPr>
        <a:solidFill>
          <a:schemeClr val="tx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p:spPr>
        <p:txBody>
          <a:bodyPr tIns="0"/>
          <a:lstStyle>
            <a:lvl1pPr>
              <a:defRPr>
                <a:solidFill>
                  <a:schemeClr val="bg2"/>
                </a:solidFill>
              </a:defRPr>
            </a:lvl1pPr>
          </a:lstStyle>
          <a:p>
            <a:r>
              <a:rPr lang="en-US" noProof="0" smtClean="0"/>
              <a:t>Click to edit Master title style</a:t>
            </a:r>
            <a:endParaRPr lang="en-US" noProof="0" dirty="0"/>
          </a:p>
        </p:txBody>
      </p:sp>
      <p:sp>
        <p:nvSpPr>
          <p:cNvPr id="3075" name="Rectangle 3"/>
          <p:cNvSpPr>
            <a:spLocks noGrp="1" noChangeArrowheads="1"/>
          </p:cNvSpPr>
          <p:nvPr>
            <p:ph type="subTitle" idx="1"/>
          </p:nvPr>
        </p:nvSpPr>
        <p:spPr>
          <a:xfrm>
            <a:off x="3062288" y="4354513"/>
            <a:ext cx="5541962" cy="1019175"/>
          </a:xfrm>
        </p:spPr>
        <p:txBody>
          <a:bodyPr/>
          <a:lstStyle>
            <a:lvl1pPr marL="0" indent="0">
              <a:lnSpc>
                <a:spcPct val="85000"/>
              </a:lnSpc>
              <a:buFont typeface="Arial" charset="0"/>
              <a:buNone/>
              <a:defRPr sz="2000">
                <a:solidFill>
                  <a:schemeClr val="bg1"/>
                </a:solidFill>
              </a:defRPr>
            </a:lvl1pPr>
          </a:lstStyle>
          <a:p>
            <a:r>
              <a:rPr lang="en-US" noProof="0" smtClean="0"/>
              <a:t>Click to edit Master subtitle style</a:t>
            </a:r>
            <a:endParaRPr lang="en-US" noProof="0"/>
          </a:p>
        </p:txBody>
      </p:sp>
      <p:sp>
        <p:nvSpPr>
          <p:cNvPr id="9" name="Freeform 20"/>
          <p:cNvSpPr>
            <a:spLocks/>
          </p:cNvSpPr>
          <p:nvPr userDrawn="1"/>
        </p:nvSpPr>
        <p:spPr bwMode="auto">
          <a:xfrm>
            <a:off x="3079750" y="552450"/>
            <a:ext cx="6057900" cy="2590800"/>
          </a:xfrm>
          <a:custGeom>
            <a:avLst/>
            <a:gdLst/>
            <a:ahLst/>
            <a:cxnLst>
              <a:cxn ang="0">
                <a:pos x="0" y="1632"/>
              </a:cxn>
              <a:cxn ang="0">
                <a:pos x="3816" y="0"/>
              </a:cxn>
              <a:cxn ang="0">
                <a:pos x="3816" y="496"/>
              </a:cxn>
              <a:cxn ang="0">
                <a:pos x="0" y="1632"/>
              </a:cxn>
            </a:cxnLst>
            <a:rect l="0" t="0" r="r" b="b"/>
            <a:pathLst>
              <a:path w="3816" h="1632">
                <a:moveTo>
                  <a:pt x="0" y="1632"/>
                </a:moveTo>
                <a:lnTo>
                  <a:pt x="3816" y="0"/>
                </a:lnTo>
                <a:lnTo>
                  <a:pt x="3816" y="496"/>
                </a:lnTo>
                <a:lnTo>
                  <a:pt x="0" y="1632"/>
                </a:lnTo>
                <a:close/>
              </a:path>
            </a:pathLst>
          </a:custGeom>
          <a:solidFill>
            <a:schemeClr val="accent2"/>
          </a:solidFill>
          <a:ln w="9525">
            <a:noFill/>
            <a:round/>
            <a:headEnd/>
            <a:tailEnd/>
          </a:ln>
          <a:effectLst/>
        </p:spPr>
        <p:txBody>
          <a:bodyPr/>
          <a:lstStyle/>
          <a:p>
            <a:pPr fontAlgn="base">
              <a:spcBef>
                <a:spcPct val="0"/>
              </a:spcBef>
              <a:spcAft>
                <a:spcPct val="0"/>
              </a:spcAft>
            </a:pPr>
            <a:endParaRPr lang="en-US" dirty="0">
              <a:solidFill>
                <a:srgbClr val="646464"/>
              </a:solidFill>
            </a:endParaRPr>
          </a:p>
        </p:txBody>
      </p:sp>
      <p:grpSp>
        <p:nvGrpSpPr>
          <p:cNvPr id="2" name="Group 57"/>
          <p:cNvGrpSpPr>
            <a:grpSpLocks/>
          </p:cNvGrpSpPr>
          <p:nvPr userDrawn="1"/>
        </p:nvGrpSpPr>
        <p:grpSpPr bwMode="auto">
          <a:xfrm>
            <a:off x="3057525" y="6026150"/>
            <a:ext cx="1916112" cy="431800"/>
            <a:chOff x="4554" y="4058"/>
            <a:chExt cx="935" cy="211"/>
          </a:xfrm>
          <a:solidFill>
            <a:schemeClr val="tx1"/>
          </a:solidFill>
        </p:grpSpPr>
        <p:sp>
          <p:nvSpPr>
            <p:cNvPr id="36" name="Freeform 58"/>
            <p:cNvSpPr>
              <a:spLocks noEditPoints="1"/>
            </p:cNvSpPr>
            <p:nvPr userDrawn="1"/>
          </p:nvSpPr>
          <p:spPr bwMode="black">
            <a:xfrm>
              <a:off x="4554" y="4058"/>
              <a:ext cx="118" cy="99"/>
            </a:xfrm>
            <a:custGeom>
              <a:avLst/>
              <a:gdLst/>
              <a:ahLst/>
              <a:cxnLst>
                <a:cxn ang="0">
                  <a:pos x="164" y="0"/>
                </a:cxn>
                <a:cxn ang="0">
                  <a:pos x="138" y="129"/>
                </a:cxn>
                <a:cxn ang="0">
                  <a:pos x="108" y="129"/>
                </a:cxn>
                <a:cxn ang="0">
                  <a:pos x="132" y="0"/>
                </a:cxn>
                <a:cxn ang="0">
                  <a:pos x="164" y="0"/>
                </a:cxn>
                <a:cxn ang="0">
                  <a:pos x="116" y="0"/>
                </a:cxn>
                <a:cxn ang="0">
                  <a:pos x="110" y="32"/>
                </a:cxn>
                <a:cxn ang="0">
                  <a:pos x="27" y="32"/>
                </a:cxn>
                <a:cxn ang="0">
                  <a:pos x="33" y="0"/>
                </a:cxn>
                <a:cxn ang="0">
                  <a:pos x="116" y="0"/>
                </a:cxn>
                <a:cxn ang="0">
                  <a:pos x="211" y="0"/>
                </a:cxn>
                <a:cxn ang="0">
                  <a:pos x="176" y="177"/>
                </a:cxn>
                <a:cxn ang="0">
                  <a:pos x="0" y="177"/>
                </a:cxn>
                <a:cxn ang="0">
                  <a:pos x="7" y="145"/>
                </a:cxn>
                <a:cxn ang="0">
                  <a:pos x="152" y="145"/>
                </a:cxn>
                <a:cxn ang="0">
                  <a:pos x="181" y="0"/>
                </a:cxn>
                <a:cxn ang="0">
                  <a:pos x="211" y="0"/>
                </a:cxn>
                <a:cxn ang="0">
                  <a:pos x="106" y="48"/>
                </a:cxn>
                <a:cxn ang="0">
                  <a:pos x="100" y="80"/>
                </a:cxn>
                <a:cxn ang="0">
                  <a:pos x="18" y="80"/>
                </a:cxn>
                <a:cxn ang="0">
                  <a:pos x="24" y="48"/>
                </a:cxn>
                <a:cxn ang="0">
                  <a:pos x="106" y="48"/>
                </a:cxn>
                <a:cxn ang="0">
                  <a:pos x="97" y="97"/>
                </a:cxn>
                <a:cxn ang="0">
                  <a:pos x="91" y="129"/>
                </a:cxn>
                <a:cxn ang="0">
                  <a:pos x="10" y="129"/>
                </a:cxn>
                <a:cxn ang="0">
                  <a:pos x="14" y="97"/>
                </a:cxn>
                <a:cxn ang="0">
                  <a:pos x="97" y="97"/>
                </a:cxn>
              </a:cxnLst>
              <a:rect l="0" t="0" r="r" b="b"/>
              <a:pathLst>
                <a:path w="211" h="177">
                  <a:moveTo>
                    <a:pt x="164" y="0"/>
                  </a:moveTo>
                  <a:lnTo>
                    <a:pt x="138" y="129"/>
                  </a:lnTo>
                  <a:lnTo>
                    <a:pt x="108" y="129"/>
                  </a:lnTo>
                  <a:lnTo>
                    <a:pt x="132" y="0"/>
                  </a:lnTo>
                  <a:lnTo>
                    <a:pt x="164" y="0"/>
                  </a:lnTo>
                  <a:close/>
                  <a:moveTo>
                    <a:pt x="116" y="0"/>
                  </a:moveTo>
                  <a:lnTo>
                    <a:pt x="110" y="32"/>
                  </a:lnTo>
                  <a:lnTo>
                    <a:pt x="27" y="32"/>
                  </a:lnTo>
                  <a:lnTo>
                    <a:pt x="33" y="0"/>
                  </a:lnTo>
                  <a:lnTo>
                    <a:pt x="116" y="0"/>
                  </a:lnTo>
                  <a:close/>
                  <a:moveTo>
                    <a:pt x="211" y="0"/>
                  </a:moveTo>
                  <a:lnTo>
                    <a:pt x="176" y="177"/>
                  </a:lnTo>
                  <a:lnTo>
                    <a:pt x="0" y="177"/>
                  </a:lnTo>
                  <a:lnTo>
                    <a:pt x="7" y="145"/>
                  </a:lnTo>
                  <a:lnTo>
                    <a:pt x="152" y="145"/>
                  </a:lnTo>
                  <a:lnTo>
                    <a:pt x="181" y="0"/>
                  </a:lnTo>
                  <a:lnTo>
                    <a:pt x="211" y="0"/>
                  </a:lnTo>
                  <a:close/>
                  <a:moveTo>
                    <a:pt x="106" y="48"/>
                  </a:moveTo>
                  <a:lnTo>
                    <a:pt x="100" y="80"/>
                  </a:lnTo>
                  <a:lnTo>
                    <a:pt x="18" y="80"/>
                  </a:lnTo>
                  <a:lnTo>
                    <a:pt x="24" y="48"/>
                  </a:lnTo>
                  <a:lnTo>
                    <a:pt x="106" y="48"/>
                  </a:lnTo>
                  <a:close/>
                  <a:moveTo>
                    <a:pt x="97" y="97"/>
                  </a:moveTo>
                  <a:lnTo>
                    <a:pt x="91" y="129"/>
                  </a:lnTo>
                  <a:lnTo>
                    <a:pt x="10" y="129"/>
                  </a:lnTo>
                  <a:lnTo>
                    <a:pt x="14" y="97"/>
                  </a:lnTo>
                  <a:lnTo>
                    <a:pt x="97" y="97"/>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37" name="Freeform 59"/>
            <p:cNvSpPr>
              <a:spLocks noEditPoints="1"/>
            </p:cNvSpPr>
            <p:nvPr userDrawn="1"/>
          </p:nvSpPr>
          <p:spPr bwMode="black">
            <a:xfrm>
              <a:off x="4690" y="4058"/>
              <a:ext cx="799" cy="102"/>
            </a:xfrm>
            <a:custGeom>
              <a:avLst/>
              <a:gdLst/>
              <a:ahLst/>
              <a:cxnLst>
                <a:cxn ang="0">
                  <a:pos x="909" y="167"/>
                </a:cxn>
                <a:cxn ang="0">
                  <a:pos x="895" y="108"/>
                </a:cxn>
                <a:cxn ang="0">
                  <a:pos x="955" y="56"/>
                </a:cxn>
                <a:cxn ang="0">
                  <a:pos x="979" y="94"/>
                </a:cxn>
                <a:cxn ang="0">
                  <a:pos x="1351" y="49"/>
                </a:cxn>
                <a:cxn ang="0">
                  <a:pos x="1295" y="140"/>
                </a:cxn>
                <a:cxn ang="0">
                  <a:pos x="1357" y="181"/>
                </a:cxn>
                <a:cxn ang="0">
                  <a:pos x="1384" y="162"/>
                </a:cxn>
                <a:cxn ang="0">
                  <a:pos x="1338" y="162"/>
                </a:cxn>
                <a:cxn ang="0">
                  <a:pos x="1328" y="103"/>
                </a:cxn>
                <a:cxn ang="0">
                  <a:pos x="1395" y="56"/>
                </a:cxn>
                <a:cxn ang="0">
                  <a:pos x="1420" y="49"/>
                </a:cxn>
                <a:cxn ang="0">
                  <a:pos x="1192" y="46"/>
                </a:cxn>
                <a:cxn ang="0">
                  <a:pos x="1282" y="46"/>
                </a:cxn>
                <a:cxn ang="0">
                  <a:pos x="1111" y="153"/>
                </a:cxn>
                <a:cxn ang="0">
                  <a:pos x="1067" y="167"/>
                </a:cxn>
                <a:cxn ang="0">
                  <a:pos x="1049" y="134"/>
                </a:cxn>
                <a:cxn ang="0">
                  <a:pos x="1021" y="143"/>
                </a:cxn>
                <a:cxn ang="0">
                  <a:pos x="1071" y="181"/>
                </a:cxn>
                <a:cxn ang="0">
                  <a:pos x="1132" y="143"/>
                </a:cxn>
                <a:cxn ang="0">
                  <a:pos x="975" y="46"/>
                </a:cxn>
                <a:cxn ang="0">
                  <a:pos x="878" y="80"/>
                </a:cxn>
                <a:cxn ang="0">
                  <a:pos x="879" y="167"/>
                </a:cxn>
                <a:cxn ang="0">
                  <a:pos x="984" y="156"/>
                </a:cxn>
                <a:cxn ang="0">
                  <a:pos x="1000" y="64"/>
                </a:cxn>
                <a:cxn ang="0">
                  <a:pos x="829" y="80"/>
                </a:cxn>
                <a:cxn ang="0">
                  <a:pos x="795" y="100"/>
                </a:cxn>
                <a:cxn ang="0">
                  <a:pos x="721" y="99"/>
                </a:cxn>
                <a:cxn ang="0">
                  <a:pos x="698" y="65"/>
                </a:cxn>
                <a:cxn ang="0">
                  <a:pos x="668" y="40"/>
                </a:cxn>
                <a:cxn ang="0">
                  <a:pos x="630" y="69"/>
                </a:cxn>
                <a:cxn ang="0">
                  <a:pos x="603" y="126"/>
                </a:cxn>
                <a:cxn ang="0">
                  <a:pos x="602" y="172"/>
                </a:cxn>
                <a:cxn ang="0">
                  <a:pos x="659" y="170"/>
                </a:cxn>
                <a:cxn ang="0">
                  <a:pos x="478" y="45"/>
                </a:cxn>
                <a:cxn ang="0">
                  <a:pos x="559" y="61"/>
                </a:cxn>
                <a:cxn ang="0">
                  <a:pos x="435" y="43"/>
                </a:cxn>
                <a:cxn ang="0">
                  <a:pos x="383" y="81"/>
                </a:cxn>
                <a:cxn ang="0">
                  <a:pos x="416" y="129"/>
                </a:cxn>
                <a:cxn ang="0">
                  <a:pos x="421" y="162"/>
                </a:cxn>
                <a:cxn ang="0">
                  <a:pos x="378" y="148"/>
                </a:cxn>
                <a:cxn ang="0">
                  <a:pos x="407" y="180"/>
                </a:cxn>
                <a:cxn ang="0">
                  <a:pos x="453" y="130"/>
                </a:cxn>
                <a:cxn ang="0">
                  <a:pos x="410" y="84"/>
                </a:cxn>
                <a:cxn ang="0">
                  <a:pos x="422" y="56"/>
                </a:cxn>
                <a:cxn ang="0">
                  <a:pos x="464" y="53"/>
                </a:cxn>
                <a:cxn ang="0">
                  <a:pos x="273" y="46"/>
                </a:cxn>
                <a:cxn ang="0">
                  <a:pos x="364" y="46"/>
                </a:cxn>
                <a:cxn ang="0">
                  <a:pos x="216" y="177"/>
                </a:cxn>
                <a:cxn ang="0">
                  <a:pos x="226" y="73"/>
                </a:cxn>
                <a:cxn ang="0">
                  <a:pos x="194" y="46"/>
                </a:cxn>
                <a:cxn ang="0">
                  <a:pos x="102" y="156"/>
                </a:cxn>
                <a:cxn ang="0">
                  <a:pos x="118" y="73"/>
                </a:cxn>
                <a:cxn ang="0">
                  <a:pos x="127" y="22"/>
                </a:cxn>
                <a:cxn ang="0">
                  <a:pos x="654" y="69"/>
                </a:cxn>
                <a:cxn ang="0">
                  <a:pos x="679" y="53"/>
                </a:cxn>
                <a:cxn ang="0">
                  <a:pos x="645" y="164"/>
                </a:cxn>
                <a:cxn ang="0">
                  <a:pos x="621" y="132"/>
                </a:cxn>
                <a:cxn ang="0">
                  <a:pos x="645" y="164"/>
                </a:cxn>
                <a:cxn ang="0">
                  <a:pos x="181" y="59"/>
                </a:cxn>
                <a:cxn ang="0">
                  <a:pos x="192" y="94"/>
                </a:cxn>
              </a:cxnLst>
              <a:rect l="0" t="0" r="r" b="b"/>
              <a:pathLst>
                <a:path w="1430" h="181">
                  <a:moveTo>
                    <a:pt x="965" y="143"/>
                  </a:moveTo>
                  <a:lnTo>
                    <a:pt x="965" y="143"/>
                  </a:lnTo>
                  <a:lnTo>
                    <a:pt x="955" y="154"/>
                  </a:lnTo>
                  <a:lnTo>
                    <a:pt x="946" y="164"/>
                  </a:lnTo>
                  <a:lnTo>
                    <a:pt x="935" y="169"/>
                  </a:lnTo>
                  <a:lnTo>
                    <a:pt x="924" y="170"/>
                  </a:lnTo>
                  <a:lnTo>
                    <a:pt x="924" y="170"/>
                  </a:lnTo>
                  <a:lnTo>
                    <a:pt x="916" y="170"/>
                  </a:lnTo>
                  <a:lnTo>
                    <a:pt x="909" y="167"/>
                  </a:lnTo>
                  <a:lnTo>
                    <a:pt x="905" y="165"/>
                  </a:lnTo>
                  <a:lnTo>
                    <a:pt x="900" y="161"/>
                  </a:lnTo>
                  <a:lnTo>
                    <a:pt x="897" y="156"/>
                  </a:lnTo>
                  <a:lnTo>
                    <a:pt x="894" y="150"/>
                  </a:lnTo>
                  <a:lnTo>
                    <a:pt x="892" y="143"/>
                  </a:lnTo>
                  <a:lnTo>
                    <a:pt x="892" y="134"/>
                  </a:lnTo>
                  <a:lnTo>
                    <a:pt x="892" y="134"/>
                  </a:lnTo>
                  <a:lnTo>
                    <a:pt x="892" y="121"/>
                  </a:lnTo>
                  <a:lnTo>
                    <a:pt x="895" y="108"/>
                  </a:lnTo>
                  <a:lnTo>
                    <a:pt x="900" y="96"/>
                  </a:lnTo>
                  <a:lnTo>
                    <a:pt x="906" y="83"/>
                  </a:lnTo>
                  <a:lnTo>
                    <a:pt x="906" y="83"/>
                  </a:lnTo>
                  <a:lnTo>
                    <a:pt x="916" y="72"/>
                  </a:lnTo>
                  <a:lnTo>
                    <a:pt x="925" y="62"/>
                  </a:lnTo>
                  <a:lnTo>
                    <a:pt x="936" y="57"/>
                  </a:lnTo>
                  <a:lnTo>
                    <a:pt x="949" y="56"/>
                  </a:lnTo>
                  <a:lnTo>
                    <a:pt x="949" y="56"/>
                  </a:lnTo>
                  <a:lnTo>
                    <a:pt x="955" y="56"/>
                  </a:lnTo>
                  <a:lnTo>
                    <a:pt x="962" y="59"/>
                  </a:lnTo>
                  <a:lnTo>
                    <a:pt x="968" y="62"/>
                  </a:lnTo>
                  <a:lnTo>
                    <a:pt x="973" y="67"/>
                  </a:lnTo>
                  <a:lnTo>
                    <a:pt x="973" y="67"/>
                  </a:lnTo>
                  <a:lnTo>
                    <a:pt x="976" y="73"/>
                  </a:lnTo>
                  <a:lnTo>
                    <a:pt x="978" y="80"/>
                  </a:lnTo>
                  <a:lnTo>
                    <a:pt x="979" y="86"/>
                  </a:lnTo>
                  <a:lnTo>
                    <a:pt x="979" y="94"/>
                  </a:lnTo>
                  <a:lnTo>
                    <a:pt x="979" y="94"/>
                  </a:lnTo>
                  <a:lnTo>
                    <a:pt x="979" y="107"/>
                  </a:lnTo>
                  <a:lnTo>
                    <a:pt x="976" y="119"/>
                  </a:lnTo>
                  <a:lnTo>
                    <a:pt x="971" y="132"/>
                  </a:lnTo>
                  <a:lnTo>
                    <a:pt x="965" y="143"/>
                  </a:lnTo>
                  <a:lnTo>
                    <a:pt x="965" y="143"/>
                  </a:lnTo>
                  <a:close/>
                  <a:moveTo>
                    <a:pt x="1385" y="43"/>
                  </a:moveTo>
                  <a:lnTo>
                    <a:pt x="1385" y="43"/>
                  </a:lnTo>
                  <a:lnTo>
                    <a:pt x="1366" y="45"/>
                  </a:lnTo>
                  <a:lnTo>
                    <a:pt x="1351" y="49"/>
                  </a:lnTo>
                  <a:lnTo>
                    <a:pt x="1335" y="56"/>
                  </a:lnTo>
                  <a:lnTo>
                    <a:pt x="1322" y="67"/>
                  </a:lnTo>
                  <a:lnTo>
                    <a:pt x="1322" y="67"/>
                  </a:lnTo>
                  <a:lnTo>
                    <a:pt x="1309" y="80"/>
                  </a:lnTo>
                  <a:lnTo>
                    <a:pt x="1301" y="94"/>
                  </a:lnTo>
                  <a:lnTo>
                    <a:pt x="1295" y="111"/>
                  </a:lnTo>
                  <a:lnTo>
                    <a:pt x="1293" y="129"/>
                  </a:lnTo>
                  <a:lnTo>
                    <a:pt x="1293" y="129"/>
                  </a:lnTo>
                  <a:lnTo>
                    <a:pt x="1295" y="140"/>
                  </a:lnTo>
                  <a:lnTo>
                    <a:pt x="1298" y="151"/>
                  </a:lnTo>
                  <a:lnTo>
                    <a:pt x="1305" y="161"/>
                  </a:lnTo>
                  <a:lnTo>
                    <a:pt x="1314" y="169"/>
                  </a:lnTo>
                  <a:lnTo>
                    <a:pt x="1314" y="169"/>
                  </a:lnTo>
                  <a:lnTo>
                    <a:pt x="1324" y="173"/>
                  </a:lnTo>
                  <a:lnTo>
                    <a:pt x="1333" y="178"/>
                  </a:lnTo>
                  <a:lnTo>
                    <a:pt x="1344" y="180"/>
                  </a:lnTo>
                  <a:lnTo>
                    <a:pt x="1357" y="181"/>
                  </a:lnTo>
                  <a:lnTo>
                    <a:pt x="1357" y="181"/>
                  </a:lnTo>
                  <a:lnTo>
                    <a:pt x="1368" y="180"/>
                  </a:lnTo>
                  <a:lnTo>
                    <a:pt x="1381" y="178"/>
                  </a:lnTo>
                  <a:lnTo>
                    <a:pt x="1409" y="170"/>
                  </a:lnTo>
                  <a:lnTo>
                    <a:pt x="1420" y="119"/>
                  </a:lnTo>
                  <a:lnTo>
                    <a:pt x="1420" y="119"/>
                  </a:lnTo>
                  <a:lnTo>
                    <a:pt x="1408" y="121"/>
                  </a:lnTo>
                  <a:lnTo>
                    <a:pt x="1408" y="121"/>
                  </a:lnTo>
                  <a:lnTo>
                    <a:pt x="1392" y="119"/>
                  </a:lnTo>
                  <a:lnTo>
                    <a:pt x="1384" y="162"/>
                  </a:lnTo>
                  <a:lnTo>
                    <a:pt x="1384" y="162"/>
                  </a:lnTo>
                  <a:lnTo>
                    <a:pt x="1381" y="165"/>
                  </a:lnTo>
                  <a:lnTo>
                    <a:pt x="1374" y="167"/>
                  </a:lnTo>
                  <a:lnTo>
                    <a:pt x="1368" y="169"/>
                  </a:lnTo>
                  <a:lnTo>
                    <a:pt x="1357" y="169"/>
                  </a:lnTo>
                  <a:lnTo>
                    <a:pt x="1357" y="169"/>
                  </a:lnTo>
                  <a:lnTo>
                    <a:pt x="1351" y="167"/>
                  </a:lnTo>
                  <a:lnTo>
                    <a:pt x="1343" y="165"/>
                  </a:lnTo>
                  <a:lnTo>
                    <a:pt x="1338" y="162"/>
                  </a:lnTo>
                  <a:lnTo>
                    <a:pt x="1333" y="158"/>
                  </a:lnTo>
                  <a:lnTo>
                    <a:pt x="1333" y="158"/>
                  </a:lnTo>
                  <a:lnTo>
                    <a:pt x="1330" y="153"/>
                  </a:lnTo>
                  <a:lnTo>
                    <a:pt x="1327" y="146"/>
                  </a:lnTo>
                  <a:lnTo>
                    <a:pt x="1325" y="138"/>
                  </a:lnTo>
                  <a:lnTo>
                    <a:pt x="1325" y="130"/>
                  </a:lnTo>
                  <a:lnTo>
                    <a:pt x="1325" y="130"/>
                  </a:lnTo>
                  <a:lnTo>
                    <a:pt x="1325" y="118"/>
                  </a:lnTo>
                  <a:lnTo>
                    <a:pt x="1328" y="103"/>
                  </a:lnTo>
                  <a:lnTo>
                    <a:pt x="1333" y="92"/>
                  </a:lnTo>
                  <a:lnTo>
                    <a:pt x="1341" y="80"/>
                  </a:lnTo>
                  <a:lnTo>
                    <a:pt x="1341" y="80"/>
                  </a:lnTo>
                  <a:lnTo>
                    <a:pt x="1351" y="69"/>
                  </a:lnTo>
                  <a:lnTo>
                    <a:pt x="1360" y="61"/>
                  </a:lnTo>
                  <a:lnTo>
                    <a:pt x="1373" y="56"/>
                  </a:lnTo>
                  <a:lnTo>
                    <a:pt x="1385" y="54"/>
                  </a:lnTo>
                  <a:lnTo>
                    <a:pt x="1385" y="54"/>
                  </a:lnTo>
                  <a:lnTo>
                    <a:pt x="1395" y="56"/>
                  </a:lnTo>
                  <a:lnTo>
                    <a:pt x="1404" y="59"/>
                  </a:lnTo>
                  <a:lnTo>
                    <a:pt x="1404" y="59"/>
                  </a:lnTo>
                  <a:lnTo>
                    <a:pt x="1414" y="65"/>
                  </a:lnTo>
                  <a:lnTo>
                    <a:pt x="1417" y="70"/>
                  </a:lnTo>
                  <a:lnTo>
                    <a:pt x="1419" y="73"/>
                  </a:lnTo>
                  <a:lnTo>
                    <a:pt x="1422" y="73"/>
                  </a:lnTo>
                  <a:lnTo>
                    <a:pt x="1430" y="56"/>
                  </a:lnTo>
                  <a:lnTo>
                    <a:pt x="1430" y="56"/>
                  </a:lnTo>
                  <a:lnTo>
                    <a:pt x="1420" y="49"/>
                  </a:lnTo>
                  <a:lnTo>
                    <a:pt x="1411" y="46"/>
                  </a:lnTo>
                  <a:lnTo>
                    <a:pt x="1398" y="45"/>
                  </a:lnTo>
                  <a:lnTo>
                    <a:pt x="1385" y="43"/>
                  </a:lnTo>
                  <a:lnTo>
                    <a:pt x="1385" y="43"/>
                  </a:lnTo>
                  <a:close/>
                  <a:moveTo>
                    <a:pt x="1282" y="46"/>
                  </a:moveTo>
                  <a:lnTo>
                    <a:pt x="1282" y="46"/>
                  </a:lnTo>
                  <a:lnTo>
                    <a:pt x="1276" y="46"/>
                  </a:lnTo>
                  <a:lnTo>
                    <a:pt x="1257" y="134"/>
                  </a:lnTo>
                  <a:lnTo>
                    <a:pt x="1192" y="46"/>
                  </a:lnTo>
                  <a:lnTo>
                    <a:pt x="1174" y="46"/>
                  </a:lnTo>
                  <a:lnTo>
                    <a:pt x="1149" y="177"/>
                  </a:lnTo>
                  <a:lnTo>
                    <a:pt x="1165" y="177"/>
                  </a:lnTo>
                  <a:lnTo>
                    <a:pt x="1182" y="83"/>
                  </a:lnTo>
                  <a:lnTo>
                    <a:pt x="1249" y="177"/>
                  </a:lnTo>
                  <a:lnTo>
                    <a:pt x="1263" y="177"/>
                  </a:lnTo>
                  <a:lnTo>
                    <a:pt x="1290" y="46"/>
                  </a:lnTo>
                  <a:lnTo>
                    <a:pt x="1290" y="46"/>
                  </a:lnTo>
                  <a:lnTo>
                    <a:pt x="1282" y="46"/>
                  </a:lnTo>
                  <a:lnTo>
                    <a:pt x="1282" y="46"/>
                  </a:lnTo>
                  <a:close/>
                  <a:moveTo>
                    <a:pt x="1144" y="48"/>
                  </a:moveTo>
                  <a:lnTo>
                    <a:pt x="1144" y="48"/>
                  </a:lnTo>
                  <a:lnTo>
                    <a:pt x="1138" y="46"/>
                  </a:lnTo>
                  <a:lnTo>
                    <a:pt x="1120" y="132"/>
                  </a:lnTo>
                  <a:lnTo>
                    <a:pt x="1120" y="132"/>
                  </a:lnTo>
                  <a:lnTo>
                    <a:pt x="1117" y="140"/>
                  </a:lnTo>
                  <a:lnTo>
                    <a:pt x="1114" y="146"/>
                  </a:lnTo>
                  <a:lnTo>
                    <a:pt x="1111" y="153"/>
                  </a:lnTo>
                  <a:lnTo>
                    <a:pt x="1105" y="158"/>
                  </a:lnTo>
                  <a:lnTo>
                    <a:pt x="1105" y="158"/>
                  </a:lnTo>
                  <a:lnTo>
                    <a:pt x="1100" y="162"/>
                  </a:lnTo>
                  <a:lnTo>
                    <a:pt x="1092" y="165"/>
                  </a:lnTo>
                  <a:lnTo>
                    <a:pt x="1086" y="167"/>
                  </a:lnTo>
                  <a:lnTo>
                    <a:pt x="1078" y="169"/>
                  </a:lnTo>
                  <a:lnTo>
                    <a:pt x="1078" y="169"/>
                  </a:lnTo>
                  <a:lnTo>
                    <a:pt x="1071" y="169"/>
                  </a:lnTo>
                  <a:lnTo>
                    <a:pt x="1067" y="167"/>
                  </a:lnTo>
                  <a:lnTo>
                    <a:pt x="1062" y="164"/>
                  </a:lnTo>
                  <a:lnTo>
                    <a:pt x="1057" y="161"/>
                  </a:lnTo>
                  <a:lnTo>
                    <a:pt x="1057" y="161"/>
                  </a:lnTo>
                  <a:lnTo>
                    <a:pt x="1054" y="158"/>
                  </a:lnTo>
                  <a:lnTo>
                    <a:pt x="1051" y="153"/>
                  </a:lnTo>
                  <a:lnTo>
                    <a:pt x="1049" y="146"/>
                  </a:lnTo>
                  <a:lnTo>
                    <a:pt x="1049" y="142"/>
                  </a:lnTo>
                  <a:lnTo>
                    <a:pt x="1049" y="142"/>
                  </a:lnTo>
                  <a:lnTo>
                    <a:pt x="1049" y="134"/>
                  </a:lnTo>
                  <a:lnTo>
                    <a:pt x="1067" y="48"/>
                  </a:lnTo>
                  <a:lnTo>
                    <a:pt x="1067" y="48"/>
                  </a:lnTo>
                  <a:lnTo>
                    <a:pt x="1055" y="48"/>
                  </a:lnTo>
                  <a:lnTo>
                    <a:pt x="1055" y="48"/>
                  </a:lnTo>
                  <a:lnTo>
                    <a:pt x="1038" y="48"/>
                  </a:lnTo>
                  <a:lnTo>
                    <a:pt x="1022" y="134"/>
                  </a:lnTo>
                  <a:lnTo>
                    <a:pt x="1022" y="134"/>
                  </a:lnTo>
                  <a:lnTo>
                    <a:pt x="1021" y="143"/>
                  </a:lnTo>
                  <a:lnTo>
                    <a:pt x="1021" y="143"/>
                  </a:lnTo>
                  <a:lnTo>
                    <a:pt x="1022" y="153"/>
                  </a:lnTo>
                  <a:lnTo>
                    <a:pt x="1025" y="161"/>
                  </a:lnTo>
                  <a:lnTo>
                    <a:pt x="1030" y="167"/>
                  </a:lnTo>
                  <a:lnTo>
                    <a:pt x="1036" y="173"/>
                  </a:lnTo>
                  <a:lnTo>
                    <a:pt x="1036" y="173"/>
                  </a:lnTo>
                  <a:lnTo>
                    <a:pt x="1044" y="177"/>
                  </a:lnTo>
                  <a:lnTo>
                    <a:pt x="1052" y="178"/>
                  </a:lnTo>
                  <a:lnTo>
                    <a:pt x="1062" y="180"/>
                  </a:lnTo>
                  <a:lnTo>
                    <a:pt x="1071" y="181"/>
                  </a:lnTo>
                  <a:lnTo>
                    <a:pt x="1071" y="181"/>
                  </a:lnTo>
                  <a:lnTo>
                    <a:pt x="1082" y="180"/>
                  </a:lnTo>
                  <a:lnTo>
                    <a:pt x="1094" y="178"/>
                  </a:lnTo>
                  <a:lnTo>
                    <a:pt x="1103" y="173"/>
                  </a:lnTo>
                  <a:lnTo>
                    <a:pt x="1113" y="169"/>
                  </a:lnTo>
                  <a:lnTo>
                    <a:pt x="1113" y="169"/>
                  </a:lnTo>
                  <a:lnTo>
                    <a:pt x="1120" y="161"/>
                  </a:lnTo>
                  <a:lnTo>
                    <a:pt x="1127" y="153"/>
                  </a:lnTo>
                  <a:lnTo>
                    <a:pt x="1132" y="143"/>
                  </a:lnTo>
                  <a:lnTo>
                    <a:pt x="1135" y="132"/>
                  </a:lnTo>
                  <a:lnTo>
                    <a:pt x="1152" y="48"/>
                  </a:lnTo>
                  <a:lnTo>
                    <a:pt x="1152" y="48"/>
                  </a:lnTo>
                  <a:lnTo>
                    <a:pt x="1144" y="48"/>
                  </a:lnTo>
                  <a:lnTo>
                    <a:pt x="1144" y="48"/>
                  </a:lnTo>
                  <a:close/>
                  <a:moveTo>
                    <a:pt x="994" y="56"/>
                  </a:moveTo>
                  <a:lnTo>
                    <a:pt x="994" y="56"/>
                  </a:lnTo>
                  <a:lnTo>
                    <a:pt x="984" y="51"/>
                  </a:lnTo>
                  <a:lnTo>
                    <a:pt x="975" y="46"/>
                  </a:lnTo>
                  <a:lnTo>
                    <a:pt x="963" y="45"/>
                  </a:lnTo>
                  <a:lnTo>
                    <a:pt x="951" y="43"/>
                  </a:lnTo>
                  <a:lnTo>
                    <a:pt x="951" y="43"/>
                  </a:lnTo>
                  <a:lnTo>
                    <a:pt x="933" y="45"/>
                  </a:lnTo>
                  <a:lnTo>
                    <a:pt x="917" y="49"/>
                  </a:lnTo>
                  <a:lnTo>
                    <a:pt x="903" y="56"/>
                  </a:lnTo>
                  <a:lnTo>
                    <a:pt x="890" y="67"/>
                  </a:lnTo>
                  <a:lnTo>
                    <a:pt x="890" y="67"/>
                  </a:lnTo>
                  <a:lnTo>
                    <a:pt x="878" y="80"/>
                  </a:lnTo>
                  <a:lnTo>
                    <a:pt x="870" y="94"/>
                  </a:lnTo>
                  <a:lnTo>
                    <a:pt x="865" y="110"/>
                  </a:lnTo>
                  <a:lnTo>
                    <a:pt x="863" y="127"/>
                  </a:lnTo>
                  <a:lnTo>
                    <a:pt x="863" y="127"/>
                  </a:lnTo>
                  <a:lnTo>
                    <a:pt x="863" y="138"/>
                  </a:lnTo>
                  <a:lnTo>
                    <a:pt x="867" y="150"/>
                  </a:lnTo>
                  <a:lnTo>
                    <a:pt x="871" y="159"/>
                  </a:lnTo>
                  <a:lnTo>
                    <a:pt x="879" y="167"/>
                  </a:lnTo>
                  <a:lnTo>
                    <a:pt x="879" y="167"/>
                  </a:lnTo>
                  <a:lnTo>
                    <a:pt x="887" y="173"/>
                  </a:lnTo>
                  <a:lnTo>
                    <a:pt x="897" y="177"/>
                  </a:lnTo>
                  <a:lnTo>
                    <a:pt x="908" y="180"/>
                  </a:lnTo>
                  <a:lnTo>
                    <a:pt x="921" y="181"/>
                  </a:lnTo>
                  <a:lnTo>
                    <a:pt x="921" y="181"/>
                  </a:lnTo>
                  <a:lnTo>
                    <a:pt x="938" y="180"/>
                  </a:lnTo>
                  <a:lnTo>
                    <a:pt x="954" y="175"/>
                  </a:lnTo>
                  <a:lnTo>
                    <a:pt x="970" y="167"/>
                  </a:lnTo>
                  <a:lnTo>
                    <a:pt x="984" y="156"/>
                  </a:lnTo>
                  <a:lnTo>
                    <a:pt x="984" y="156"/>
                  </a:lnTo>
                  <a:lnTo>
                    <a:pt x="995" y="143"/>
                  </a:lnTo>
                  <a:lnTo>
                    <a:pt x="1003" y="129"/>
                  </a:lnTo>
                  <a:lnTo>
                    <a:pt x="1008" y="113"/>
                  </a:lnTo>
                  <a:lnTo>
                    <a:pt x="1009" y="96"/>
                  </a:lnTo>
                  <a:lnTo>
                    <a:pt x="1009" y="96"/>
                  </a:lnTo>
                  <a:lnTo>
                    <a:pt x="1009" y="84"/>
                  </a:lnTo>
                  <a:lnTo>
                    <a:pt x="1006" y="73"/>
                  </a:lnTo>
                  <a:lnTo>
                    <a:pt x="1000" y="64"/>
                  </a:lnTo>
                  <a:lnTo>
                    <a:pt x="994" y="56"/>
                  </a:lnTo>
                  <a:lnTo>
                    <a:pt x="994" y="56"/>
                  </a:lnTo>
                  <a:close/>
                  <a:moveTo>
                    <a:pt x="894" y="2"/>
                  </a:moveTo>
                  <a:lnTo>
                    <a:pt x="894" y="2"/>
                  </a:lnTo>
                  <a:lnTo>
                    <a:pt x="889" y="2"/>
                  </a:lnTo>
                  <a:lnTo>
                    <a:pt x="883" y="0"/>
                  </a:lnTo>
                  <a:lnTo>
                    <a:pt x="883" y="0"/>
                  </a:lnTo>
                  <a:lnTo>
                    <a:pt x="856" y="43"/>
                  </a:lnTo>
                  <a:lnTo>
                    <a:pt x="829" y="80"/>
                  </a:lnTo>
                  <a:lnTo>
                    <a:pt x="829" y="80"/>
                  </a:lnTo>
                  <a:lnTo>
                    <a:pt x="805" y="0"/>
                  </a:lnTo>
                  <a:lnTo>
                    <a:pt x="805" y="0"/>
                  </a:lnTo>
                  <a:lnTo>
                    <a:pt x="795" y="2"/>
                  </a:lnTo>
                  <a:lnTo>
                    <a:pt x="786" y="2"/>
                  </a:lnTo>
                  <a:lnTo>
                    <a:pt x="786" y="2"/>
                  </a:lnTo>
                  <a:lnTo>
                    <a:pt x="773" y="2"/>
                  </a:lnTo>
                  <a:lnTo>
                    <a:pt x="760" y="0"/>
                  </a:lnTo>
                  <a:lnTo>
                    <a:pt x="795" y="100"/>
                  </a:lnTo>
                  <a:lnTo>
                    <a:pt x="781" y="177"/>
                  </a:lnTo>
                  <a:lnTo>
                    <a:pt x="819" y="177"/>
                  </a:lnTo>
                  <a:lnTo>
                    <a:pt x="833" y="97"/>
                  </a:lnTo>
                  <a:lnTo>
                    <a:pt x="833" y="97"/>
                  </a:lnTo>
                  <a:lnTo>
                    <a:pt x="908" y="0"/>
                  </a:lnTo>
                  <a:lnTo>
                    <a:pt x="908" y="0"/>
                  </a:lnTo>
                  <a:lnTo>
                    <a:pt x="894" y="2"/>
                  </a:lnTo>
                  <a:lnTo>
                    <a:pt x="894" y="2"/>
                  </a:lnTo>
                  <a:close/>
                  <a:moveTo>
                    <a:pt x="721" y="99"/>
                  </a:moveTo>
                  <a:lnTo>
                    <a:pt x="721" y="99"/>
                  </a:lnTo>
                  <a:lnTo>
                    <a:pt x="705" y="119"/>
                  </a:lnTo>
                  <a:lnTo>
                    <a:pt x="691" y="135"/>
                  </a:lnTo>
                  <a:lnTo>
                    <a:pt x="667" y="99"/>
                  </a:lnTo>
                  <a:lnTo>
                    <a:pt x="667" y="99"/>
                  </a:lnTo>
                  <a:lnTo>
                    <a:pt x="681" y="89"/>
                  </a:lnTo>
                  <a:lnTo>
                    <a:pt x="691" y="80"/>
                  </a:lnTo>
                  <a:lnTo>
                    <a:pt x="697" y="70"/>
                  </a:lnTo>
                  <a:lnTo>
                    <a:pt x="698" y="65"/>
                  </a:lnTo>
                  <a:lnTo>
                    <a:pt x="698" y="62"/>
                  </a:lnTo>
                  <a:lnTo>
                    <a:pt x="698" y="62"/>
                  </a:lnTo>
                  <a:lnTo>
                    <a:pt x="698" y="56"/>
                  </a:lnTo>
                  <a:lnTo>
                    <a:pt x="697" y="53"/>
                  </a:lnTo>
                  <a:lnTo>
                    <a:pt x="695" y="48"/>
                  </a:lnTo>
                  <a:lnTo>
                    <a:pt x="692" y="45"/>
                  </a:lnTo>
                  <a:lnTo>
                    <a:pt x="687" y="43"/>
                  </a:lnTo>
                  <a:lnTo>
                    <a:pt x="683" y="41"/>
                  </a:lnTo>
                  <a:lnTo>
                    <a:pt x="668" y="40"/>
                  </a:lnTo>
                  <a:lnTo>
                    <a:pt x="668" y="40"/>
                  </a:lnTo>
                  <a:lnTo>
                    <a:pt x="660" y="40"/>
                  </a:lnTo>
                  <a:lnTo>
                    <a:pt x="654" y="41"/>
                  </a:lnTo>
                  <a:lnTo>
                    <a:pt x="646" y="45"/>
                  </a:lnTo>
                  <a:lnTo>
                    <a:pt x="641" y="49"/>
                  </a:lnTo>
                  <a:lnTo>
                    <a:pt x="641" y="49"/>
                  </a:lnTo>
                  <a:lnTo>
                    <a:pt x="635" y="56"/>
                  </a:lnTo>
                  <a:lnTo>
                    <a:pt x="632" y="62"/>
                  </a:lnTo>
                  <a:lnTo>
                    <a:pt x="630" y="69"/>
                  </a:lnTo>
                  <a:lnTo>
                    <a:pt x="629" y="76"/>
                  </a:lnTo>
                  <a:lnTo>
                    <a:pt x="629" y="76"/>
                  </a:lnTo>
                  <a:lnTo>
                    <a:pt x="629" y="83"/>
                  </a:lnTo>
                  <a:lnTo>
                    <a:pt x="630" y="89"/>
                  </a:lnTo>
                  <a:lnTo>
                    <a:pt x="637" y="103"/>
                  </a:lnTo>
                  <a:lnTo>
                    <a:pt x="637" y="103"/>
                  </a:lnTo>
                  <a:lnTo>
                    <a:pt x="618" y="115"/>
                  </a:lnTo>
                  <a:lnTo>
                    <a:pt x="610" y="119"/>
                  </a:lnTo>
                  <a:lnTo>
                    <a:pt x="603" y="126"/>
                  </a:lnTo>
                  <a:lnTo>
                    <a:pt x="599" y="132"/>
                  </a:lnTo>
                  <a:lnTo>
                    <a:pt x="595" y="137"/>
                  </a:lnTo>
                  <a:lnTo>
                    <a:pt x="592" y="143"/>
                  </a:lnTo>
                  <a:lnTo>
                    <a:pt x="592" y="150"/>
                  </a:lnTo>
                  <a:lnTo>
                    <a:pt x="592" y="150"/>
                  </a:lnTo>
                  <a:lnTo>
                    <a:pt x="592" y="156"/>
                  </a:lnTo>
                  <a:lnTo>
                    <a:pt x="595" y="162"/>
                  </a:lnTo>
                  <a:lnTo>
                    <a:pt x="599" y="167"/>
                  </a:lnTo>
                  <a:lnTo>
                    <a:pt x="602" y="172"/>
                  </a:lnTo>
                  <a:lnTo>
                    <a:pt x="602" y="172"/>
                  </a:lnTo>
                  <a:lnTo>
                    <a:pt x="606" y="175"/>
                  </a:lnTo>
                  <a:lnTo>
                    <a:pt x="613" y="177"/>
                  </a:lnTo>
                  <a:lnTo>
                    <a:pt x="619" y="178"/>
                  </a:lnTo>
                  <a:lnTo>
                    <a:pt x="626" y="178"/>
                  </a:lnTo>
                  <a:lnTo>
                    <a:pt x="626" y="178"/>
                  </a:lnTo>
                  <a:lnTo>
                    <a:pt x="637" y="178"/>
                  </a:lnTo>
                  <a:lnTo>
                    <a:pt x="648" y="175"/>
                  </a:lnTo>
                  <a:lnTo>
                    <a:pt x="659" y="170"/>
                  </a:lnTo>
                  <a:lnTo>
                    <a:pt x="672" y="162"/>
                  </a:lnTo>
                  <a:lnTo>
                    <a:pt x="679" y="177"/>
                  </a:lnTo>
                  <a:lnTo>
                    <a:pt x="718" y="177"/>
                  </a:lnTo>
                  <a:lnTo>
                    <a:pt x="695" y="145"/>
                  </a:lnTo>
                  <a:lnTo>
                    <a:pt x="695" y="145"/>
                  </a:lnTo>
                  <a:lnTo>
                    <a:pt x="730" y="110"/>
                  </a:lnTo>
                  <a:lnTo>
                    <a:pt x="721" y="99"/>
                  </a:lnTo>
                  <a:close/>
                  <a:moveTo>
                    <a:pt x="478" y="45"/>
                  </a:moveTo>
                  <a:lnTo>
                    <a:pt x="478" y="45"/>
                  </a:lnTo>
                  <a:lnTo>
                    <a:pt x="476" y="54"/>
                  </a:lnTo>
                  <a:lnTo>
                    <a:pt x="475" y="61"/>
                  </a:lnTo>
                  <a:lnTo>
                    <a:pt x="475" y="61"/>
                  </a:lnTo>
                  <a:lnTo>
                    <a:pt x="510" y="59"/>
                  </a:lnTo>
                  <a:lnTo>
                    <a:pt x="488" y="177"/>
                  </a:lnTo>
                  <a:lnTo>
                    <a:pt x="514" y="177"/>
                  </a:lnTo>
                  <a:lnTo>
                    <a:pt x="538" y="59"/>
                  </a:lnTo>
                  <a:lnTo>
                    <a:pt x="538" y="59"/>
                  </a:lnTo>
                  <a:lnTo>
                    <a:pt x="559" y="61"/>
                  </a:lnTo>
                  <a:lnTo>
                    <a:pt x="572" y="62"/>
                  </a:lnTo>
                  <a:lnTo>
                    <a:pt x="572" y="62"/>
                  </a:lnTo>
                  <a:lnTo>
                    <a:pt x="572" y="53"/>
                  </a:lnTo>
                  <a:lnTo>
                    <a:pt x="575" y="45"/>
                  </a:lnTo>
                  <a:lnTo>
                    <a:pt x="478" y="45"/>
                  </a:lnTo>
                  <a:close/>
                  <a:moveTo>
                    <a:pt x="449" y="46"/>
                  </a:moveTo>
                  <a:lnTo>
                    <a:pt x="449" y="46"/>
                  </a:lnTo>
                  <a:lnTo>
                    <a:pt x="441" y="43"/>
                  </a:lnTo>
                  <a:lnTo>
                    <a:pt x="435" y="43"/>
                  </a:lnTo>
                  <a:lnTo>
                    <a:pt x="435" y="43"/>
                  </a:lnTo>
                  <a:lnTo>
                    <a:pt x="424" y="45"/>
                  </a:lnTo>
                  <a:lnTo>
                    <a:pt x="415" y="46"/>
                  </a:lnTo>
                  <a:lnTo>
                    <a:pt x="407" y="51"/>
                  </a:lnTo>
                  <a:lnTo>
                    <a:pt x="399" y="56"/>
                  </a:lnTo>
                  <a:lnTo>
                    <a:pt x="399" y="56"/>
                  </a:lnTo>
                  <a:lnTo>
                    <a:pt x="391" y="64"/>
                  </a:lnTo>
                  <a:lnTo>
                    <a:pt x="386" y="72"/>
                  </a:lnTo>
                  <a:lnTo>
                    <a:pt x="383" y="81"/>
                  </a:lnTo>
                  <a:lnTo>
                    <a:pt x="383" y="91"/>
                  </a:lnTo>
                  <a:lnTo>
                    <a:pt x="383" y="91"/>
                  </a:lnTo>
                  <a:lnTo>
                    <a:pt x="383" y="97"/>
                  </a:lnTo>
                  <a:lnTo>
                    <a:pt x="386" y="103"/>
                  </a:lnTo>
                  <a:lnTo>
                    <a:pt x="389" y="110"/>
                  </a:lnTo>
                  <a:lnTo>
                    <a:pt x="394" y="115"/>
                  </a:lnTo>
                  <a:lnTo>
                    <a:pt x="394" y="115"/>
                  </a:lnTo>
                  <a:lnTo>
                    <a:pt x="416" y="129"/>
                  </a:lnTo>
                  <a:lnTo>
                    <a:pt x="416" y="129"/>
                  </a:lnTo>
                  <a:lnTo>
                    <a:pt x="421" y="132"/>
                  </a:lnTo>
                  <a:lnTo>
                    <a:pt x="426" y="137"/>
                  </a:lnTo>
                  <a:lnTo>
                    <a:pt x="427" y="142"/>
                  </a:lnTo>
                  <a:lnTo>
                    <a:pt x="429" y="145"/>
                  </a:lnTo>
                  <a:lnTo>
                    <a:pt x="429" y="145"/>
                  </a:lnTo>
                  <a:lnTo>
                    <a:pt x="427" y="150"/>
                  </a:lnTo>
                  <a:lnTo>
                    <a:pt x="426" y="154"/>
                  </a:lnTo>
                  <a:lnTo>
                    <a:pt x="424" y="159"/>
                  </a:lnTo>
                  <a:lnTo>
                    <a:pt x="421" y="162"/>
                  </a:lnTo>
                  <a:lnTo>
                    <a:pt x="421" y="162"/>
                  </a:lnTo>
                  <a:lnTo>
                    <a:pt x="411" y="167"/>
                  </a:lnTo>
                  <a:lnTo>
                    <a:pt x="402" y="169"/>
                  </a:lnTo>
                  <a:lnTo>
                    <a:pt x="402" y="169"/>
                  </a:lnTo>
                  <a:lnTo>
                    <a:pt x="391" y="167"/>
                  </a:lnTo>
                  <a:lnTo>
                    <a:pt x="384" y="164"/>
                  </a:lnTo>
                  <a:lnTo>
                    <a:pt x="381" y="161"/>
                  </a:lnTo>
                  <a:lnTo>
                    <a:pt x="380" y="158"/>
                  </a:lnTo>
                  <a:lnTo>
                    <a:pt x="378" y="148"/>
                  </a:lnTo>
                  <a:lnTo>
                    <a:pt x="376" y="148"/>
                  </a:lnTo>
                  <a:lnTo>
                    <a:pt x="365" y="172"/>
                  </a:lnTo>
                  <a:lnTo>
                    <a:pt x="365" y="172"/>
                  </a:lnTo>
                  <a:lnTo>
                    <a:pt x="370" y="177"/>
                  </a:lnTo>
                  <a:lnTo>
                    <a:pt x="378" y="178"/>
                  </a:lnTo>
                  <a:lnTo>
                    <a:pt x="386" y="180"/>
                  </a:lnTo>
                  <a:lnTo>
                    <a:pt x="395" y="181"/>
                  </a:lnTo>
                  <a:lnTo>
                    <a:pt x="395" y="181"/>
                  </a:lnTo>
                  <a:lnTo>
                    <a:pt x="407" y="180"/>
                  </a:lnTo>
                  <a:lnTo>
                    <a:pt x="418" y="178"/>
                  </a:lnTo>
                  <a:lnTo>
                    <a:pt x="427" y="173"/>
                  </a:lnTo>
                  <a:lnTo>
                    <a:pt x="435" y="167"/>
                  </a:lnTo>
                  <a:lnTo>
                    <a:pt x="435" y="167"/>
                  </a:lnTo>
                  <a:lnTo>
                    <a:pt x="443" y="161"/>
                  </a:lnTo>
                  <a:lnTo>
                    <a:pt x="449" y="151"/>
                  </a:lnTo>
                  <a:lnTo>
                    <a:pt x="453" y="142"/>
                  </a:lnTo>
                  <a:lnTo>
                    <a:pt x="453" y="130"/>
                  </a:lnTo>
                  <a:lnTo>
                    <a:pt x="453" y="130"/>
                  </a:lnTo>
                  <a:lnTo>
                    <a:pt x="453" y="124"/>
                  </a:lnTo>
                  <a:lnTo>
                    <a:pt x="449" y="118"/>
                  </a:lnTo>
                  <a:lnTo>
                    <a:pt x="446" y="111"/>
                  </a:lnTo>
                  <a:lnTo>
                    <a:pt x="441" y="107"/>
                  </a:lnTo>
                  <a:lnTo>
                    <a:pt x="441" y="107"/>
                  </a:lnTo>
                  <a:lnTo>
                    <a:pt x="419" y="92"/>
                  </a:lnTo>
                  <a:lnTo>
                    <a:pt x="419" y="92"/>
                  </a:lnTo>
                  <a:lnTo>
                    <a:pt x="415" y="89"/>
                  </a:lnTo>
                  <a:lnTo>
                    <a:pt x="410" y="84"/>
                  </a:lnTo>
                  <a:lnTo>
                    <a:pt x="408" y="80"/>
                  </a:lnTo>
                  <a:lnTo>
                    <a:pt x="407" y="75"/>
                  </a:lnTo>
                  <a:lnTo>
                    <a:pt x="407" y="75"/>
                  </a:lnTo>
                  <a:lnTo>
                    <a:pt x="408" y="72"/>
                  </a:lnTo>
                  <a:lnTo>
                    <a:pt x="408" y="67"/>
                  </a:lnTo>
                  <a:lnTo>
                    <a:pt x="411" y="64"/>
                  </a:lnTo>
                  <a:lnTo>
                    <a:pt x="415" y="61"/>
                  </a:lnTo>
                  <a:lnTo>
                    <a:pt x="415" y="61"/>
                  </a:lnTo>
                  <a:lnTo>
                    <a:pt x="422" y="56"/>
                  </a:lnTo>
                  <a:lnTo>
                    <a:pt x="432" y="54"/>
                  </a:lnTo>
                  <a:lnTo>
                    <a:pt x="432" y="54"/>
                  </a:lnTo>
                  <a:lnTo>
                    <a:pt x="438" y="56"/>
                  </a:lnTo>
                  <a:lnTo>
                    <a:pt x="445" y="59"/>
                  </a:lnTo>
                  <a:lnTo>
                    <a:pt x="445" y="59"/>
                  </a:lnTo>
                  <a:lnTo>
                    <a:pt x="449" y="64"/>
                  </a:lnTo>
                  <a:lnTo>
                    <a:pt x="451" y="72"/>
                  </a:lnTo>
                  <a:lnTo>
                    <a:pt x="454" y="72"/>
                  </a:lnTo>
                  <a:lnTo>
                    <a:pt x="464" y="53"/>
                  </a:lnTo>
                  <a:lnTo>
                    <a:pt x="464" y="53"/>
                  </a:lnTo>
                  <a:lnTo>
                    <a:pt x="459" y="49"/>
                  </a:lnTo>
                  <a:lnTo>
                    <a:pt x="449" y="46"/>
                  </a:lnTo>
                  <a:lnTo>
                    <a:pt x="449" y="46"/>
                  </a:lnTo>
                  <a:close/>
                  <a:moveTo>
                    <a:pt x="364" y="46"/>
                  </a:moveTo>
                  <a:lnTo>
                    <a:pt x="364" y="46"/>
                  </a:lnTo>
                  <a:lnTo>
                    <a:pt x="357" y="46"/>
                  </a:lnTo>
                  <a:lnTo>
                    <a:pt x="340" y="135"/>
                  </a:lnTo>
                  <a:lnTo>
                    <a:pt x="273" y="46"/>
                  </a:lnTo>
                  <a:lnTo>
                    <a:pt x="257" y="46"/>
                  </a:lnTo>
                  <a:lnTo>
                    <a:pt x="231" y="177"/>
                  </a:lnTo>
                  <a:lnTo>
                    <a:pt x="246" y="177"/>
                  </a:lnTo>
                  <a:lnTo>
                    <a:pt x="264" y="83"/>
                  </a:lnTo>
                  <a:lnTo>
                    <a:pt x="330" y="177"/>
                  </a:lnTo>
                  <a:lnTo>
                    <a:pt x="346" y="177"/>
                  </a:lnTo>
                  <a:lnTo>
                    <a:pt x="372" y="46"/>
                  </a:lnTo>
                  <a:lnTo>
                    <a:pt x="372" y="46"/>
                  </a:lnTo>
                  <a:lnTo>
                    <a:pt x="364" y="46"/>
                  </a:lnTo>
                  <a:lnTo>
                    <a:pt x="364" y="46"/>
                  </a:lnTo>
                  <a:close/>
                  <a:moveTo>
                    <a:pt x="194" y="46"/>
                  </a:moveTo>
                  <a:lnTo>
                    <a:pt x="143" y="46"/>
                  </a:lnTo>
                  <a:lnTo>
                    <a:pt x="118" y="177"/>
                  </a:lnTo>
                  <a:lnTo>
                    <a:pt x="146" y="177"/>
                  </a:lnTo>
                  <a:lnTo>
                    <a:pt x="158" y="118"/>
                  </a:lnTo>
                  <a:lnTo>
                    <a:pt x="161" y="118"/>
                  </a:lnTo>
                  <a:lnTo>
                    <a:pt x="183" y="177"/>
                  </a:lnTo>
                  <a:lnTo>
                    <a:pt x="216" y="177"/>
                  </a:lnTo>
                  <a:lnTo>
                    <a:pt x="188" y="113"/>
                  </a:lnTo>
                  <a:lnTo>
                    <a:pt x="188" y="113"/>
                  </a:lnTo>
                  <a:lnTo>
                    <a:pt x="204" y="107"/>
                  </a:lnTo>
                  <a:lnTo>
                    <a:pt x="215" y="99"/>
                  </a:lnTo>
                  <a:lnTo>
                    <a:pt x="215" y="99"/>
                  </a:lnTo>
                  <a:lnTo>
                    <a:pt x="219" y="94"/>
                  </a:lnTo>
                  <a:lnTo>
                    <a:pt x="223" y="88"/>
                  </a:lnTo>
                  <a:lnTo>
                    <a:pt x="226" y="81"/>
                  </a:lnTo>
                  <a:lnTo>
                    <a:pt x="226" y="73"/>
                  </a:lnTo>
                  <a:lnTo>
                    <a:pt x="226" y="73"/>
                  </a:lnTo>
                  <a:lnTo>
                    <a:pt x="226" y="67"/>
                  </a:lnTo>
                  <a:lnTo>
                    <a:pt x="224" y="61"/>
                  </a:lnTo>
                  <a:lnTo>
                    <a:pt x="221" y="57"/>
                  </a:lnTo>
                  <a:lnTo>
                    <a:pt x="218" y="53"/>
                  </a:lnTo>
                  <a:lnTo>
                    <a:pt x="213" y="49"/>
                  </a:lnTo>
                  <a:lnTo>
                    <a:pt x="208" y="48"/>
                  </a:lnTo>
                  <a:lnTo>
                    <a:pt x="194" y="46"/>
                  </a:lnTo>
                  <a:lnTo>
                    <a:pt x="194" y="46"/>
                  </a:lnTo>
                  <a:close/>
                  <a:moveTo>
                    <a:pt x="34" y="0"/>
                  </a:moveTo>
                  <a:lnTo>
                    <a:pt x="0" y="177"/>
                  </a:lnTo>
                  <a:lnTo>
                    <a:pt x="99" y="177"/>
                  </a:lnTo>
                  <a:lnTo>
                    <a:pt x="99" y="177"/>
                  </a:lnTo>
                  <a:lnTo>
                    <a:pt x="97" y="170"/>
                  </a:lnTo>
                  <a:lnTo>
                    <a:pt x="97" y="165"/>
                  </a:lnTo>
                  <a:lnTo>
                    <a:pt x="99" y="161"/>
                  </a:lnTo>
                  <a:lnTo>
                    <a:pt x="102" y="156"/>
                  </a:lnTo>
                  <a:lnTo>
                    <a:pt x="102" y="156"/>
                  </a:lnTo>
                  <a:lnTo>
                    <a:pt x="50" y="159"/>
                  </a:lnTo>
                  <a:lnTo>
                    <a:pt x="42" y="159"/>
                  </a:lnTo>
                  <a:lnTo>
                    <a:pt x="54" y="91"/>
                  </a:lnTo>
                  <a:lnTo>
                    <a:pt x="54" y="91"/>
                  </a:lnTo>
                  <a:lnTo>
                    <a:pt x="88" y="92"/>
                  </a:lnTo>
                  <a:lnTo>
                    <a:pt x="113" y="96"/>
                  </a:lnTo>
                  <a:lnTo>
                    <a:pt x="113" y="96"/>
                  </a:lnTo>
                  <a:lnTo>
                    <a:pt x="113" y="81"/>
                  </a:lnTo>
                  <a:lnTo>
                    <a:pt x="118" y="73"/>
                  </a:lnTo>
                  <a:lnTo>
                    <a:pt x="118" y="73"/>
                  </a:lnTo>
                  <a:lnTo>
                    <a:pt x="75" y="75"/>
                  </a:lnTo>
                  <a:lnTo>
                    <a:pt x="75" y="75"/>
                  </a:lnTo>
                  <a:lnTo>
                    <a:pt x="59" y="75"/>
                  </a:lnTo>
                  <a:lnTo>
                    <a:pt x="69" y="19"/>
                  </a:lnTo>
                  <a:lnTo>
                    <a:pt x="83" y="19"/>
                  </a:lnTo>
                  <a:lnTo>
                    <a:pt x="83" y="19"/>
                  </a:lnTo>
                  <a:lnTo>
                    <a:pt x="105" y="19"/>
                  </a:lnTo>
                  <a:lnTo>
                    <a:pt x="127" y="22"/>
                  </a:lnTo>
                  <a:lnTo>
                    <a:pt x="127" y="22"/>
                  </a:lnTo>
                  <a:lnTo>
                    <a:pt x="129" y="10"/>
                  </a:lnTo>
                  <a:lnTo>
                    <a:pt x="132" y="0"/>
                  </a:lnTo>
                  <a:lnTo>
                    <a:pt x="34" y="0"/>
                  </a:lnTo>
                  <a:close/>
                  <a:moveTo>
                    <a:pt x="662" y="91"/>
                  </a:moveTo>
                  <a:lnTo>
                    <a:pt x="662" y="91"/>
                  </a:lnTo>
                  <a:lnTo>
                    <a:pt x="657" y="78"/>
                  </a:lnTo>
                  <a:lnTo>
                    <a:pt x="654" y="69"/>
                  </a:lnTo>
                  <a:lnTo>
                    <a:pt x="654" y="69"/>
                  </a:lnTo>
                  <a:lnTo>
                    <a:pt x="656" y="61"/>
                  </a:lnTo>
                  <a:lnTo>
                    <a:pt x="659" y="56"/>
                  </a:lnTo>
                  <a:lnTo>
                    <a:pt x="659" y="56"/>
                  </a:lnTo>
                  <a:lnTo>
                    <a:pt x="665" y="51"/>
                  </a:lnTo>
                  <a:lnTo>
                    <a:pt x="672" y="49"/>
                  </a:lnTo>
                  <a:lnTo>
                    <a:pt x="672" y="49"/>
                  </a:lnTo>
                  <a:lnTo>
                    <a:pt x="676" y="51"/>
                  </a:lnTo>
                  <a:lnTo>
                    <a:pt x="679" y="53"/>
                  </a:lnTo>
                  <a:lnTo>
                    <a:pt x="679" y="53"/>
                  </a:lnTo>
                  <a:lnTo>
                    <a:pt x="683" y="57"/>
                  </a:lnTo>
                  <a:lnTo>
                    <a:pt x="683" y="62"/>
                  </a:lnTo>
                  <a:lnTo>
                    <a:pt x="683" y="62"/>
                  </a:lnTo>
                  <a:lnTo>
                    <a:pt x="683" y="70"/>
                  </a:lnTo>
                  <a:lnTo>
                    <a:pt x="678" y="76"/>
                  </a:lnTo>
                  <a:lnTo>
                    <a:pt x="672" y="84"/>
                  </a:lnTo>
                  <a:lnTo>
                    <a:pt x="662" y="91"/>
                  </a:lnTo>
                  <a:lnTo>
                    <a:pt x="662" y="91"/>
                  </a:lnTo>
                  <a:close/>
                  <a:moveTo>
                    <a:pt x="645" y="164"/>
                  </a:moveTo>
                  <a:lnTo>
                    <a:pt x="645" y="164"/>
                  </a:lnTo>
                  <a:lnTo>
                    <a:pt x="633" y="162"/>
                  </a:lnTo>
                  <a:lnTo>
                    <a:pt x="629" y="161"/>
                  </a:lnTo>
                  <a:lnTo>
                    <a:pt x="626" y="158"/>
                  </a:lnTo>
                  <a:lnTo>
                    <a:pt x="624" y="154"/>
                  </a:lnTo>
                  <a:lnTo>
                    <a:pt x="621" y="151"/>
                  </a:lnTo>
                  <a:lnTo>
                    <a:pt x="619" y="140"/>
                  </a:lnTo>
                  <a:lnTo>
                    <a:pt x="619" y="140"/>
                  </a:lnTo>
                  <a:lnTo>
                    <a:pt x="621" y="132"/>
                  </a:lnTo>
                  <a:lnTo>
                    <a:pt x="627" y="124"/>
                  </a:lnTo>
                  <a:lnTo>
                    <a:pt x="627" y="124"/>
                  </a:lnTo>
                  <a:lnTo>
                    <a:pt x="633" y="116"/>
                  </a:lnTo>
                  <a:lnTo>
                    <a:pt x="640" y="113"/>
                  </a:lnTo>
                  <a:lnTo>
                    <a:pt x="667" y="156"/>
                  </a:lnTo>
                  <a:lnTo>
                    <a:pt x="667" y="156"/>
                  </a:lnTo>
                  <a:lnTo>
                    <a:pt x="654" y="162"/>
                  </a:lnTo>
                  <a:lnTo>
                    <a:pt x="645" y="164"/>
                  </a:lnTo>
                  <a:lnTo>
                    <a:pt x="645" y="164"/>
                  </a:lnTo>
                  <a:close/>
                  <a:moveTo>
                    <a:pt x="189" y="99"/>
                  </a:moveTo>
                  <a:lnTo>
                    <a:pt x="189" y="99"/>
                  </a:lnTo>
                  <a:lnTo>
                    <a:pt x="185" y="103"/>
                  </a:lnTo>
                  <a:lnTo>
                    <a:pt x="180" y="107"/>
                  </a:lnTo>
                  <a:lnTo>
                    <a:pt x="173" y="108"/>
                  </a:lnTo>
                  <a:lnTo>
                    <a:pt x="165" y="110"/>
                  </a:lnTo>
                  <a:lnTo>
                    <a:pt x="161" y="110"/>
                  </a:lnTo>
                  <a:lnTo>
                    <a:pt x="170" y="59"/>
                  </a:lnTo>
                  <a:lnTo>
                    <a:pt x="181" y="59"/>
                  </a:lnTo>
                  <a:lnTo>
                    <a:pt x="181" y="59"/>
                  </a:lnTo>
                  <a:lnTo>
                    <a:pt x="188" y="61"/>
                  </a:lnTo>
                  <a:lnTo>
                    <a:pt x="192" y="62"/>
                  </a:lnTo>
                  <a:lnTo>
                    <a:pt x="196" y="67"/>
                  </a:lnTo>
                  <a:lnTo>
                    <a:pt x="197" y="73"/>
                  </a:lnTo>
                  <a:lnTo>
                    <a:pt x="197" y="73"/>
                  </a:lnTo>
                  <a:lnTo>
                    <a:pt x="196" y="81"/>
                  </a:lnTo>
                  <a:lnTo>
                    <a:pt x="194" y="88"/>
                  </a:lnTo>
                  <a:lnTo>
                    <a:pt x="192" y="94"/>
                  </a:lnTo>
                  <a:lnTo>
                    <a:pt x="189" y="99"/>
                  </a:lnTo>
                  <a:lnTo>
                    <a:pt x="189" y="99"/>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38" name="Freeform 60"/>
            <p:cNvSpPr>
              <a:spLocks noEditPoints="1"/>
            </p:cNvSpPr>
            <p:nvPr userDrawn="1"/>
          </p:nvSpPr>
          <p:spPr bwMode="black">
            <a:xfrm>
              <a:off x="4673" y="4207"/>
              <a:ext cx="50" cy="58"/>
            </a:xfrm>
            <a:custGeom>
              <a:avLst/>
              <a:gdLst/>
              <a:ahLst/>
              <a:cxnLst>
                <a:cxn ang="0">
                  <a:pos x="70" y="38"/>
                </a:cxn>
                <a:cxn ang="0">
                  <a:pos x="65" y="54"/>
                </a:cxn>
                <a:cxn ang="0">
                  <a:pos x="57" y="65"/>
                </a:cxn>
                <a:cxn ang="0">
                  <a:pos x="47" y="72"/>
                </a:cxn>
                <a:cxn ang="0">
                  <a:pos x="36" y="75"/>
                </a:cxn>
                <a:cxn ang="0">
                  <a:pos x="31" y="73"/>
                </a:cxn>
                <a:cxn ang="0">
                  <a:pos x="24" y="70"/>
                </a:cxn>
                <a:cxn ang="0">
                  <a:pos x="19" y="62"/>
                </a:cxn>
                <a:cxn ang="0">
                  <a:pos x="19" y="49"/>
                </a:cxn>
                <a:cxn ang="0">
                  <a:pos x="19" y="41"/>
                </a:cxn>
                <a:cxn ang="0">
                  <a:pos x="30" y="16"/>
                </a:cxn>
                <a:cxn ang="0">
                  <a:pos x="39" y="10"/>
                </a:cxn>
                <a:cxn ang="0">
                  <a:pos x="51" y="7"/>
                </a:cxn>
                <a:cxn ang="0">
                  <a:pos x="55" y="7"/>
                </a:cxn>
                <a:cxn ang="0">
                  <a:pos x="65" y="11"/>
                </a:cxn>
                <a:cxn ang="0">
                  <a:pos x="70" y="19"/>
                </a:cxn>
                <a:cxn ang="0">
                  <a:pos x="70" y="30"/>
                </a:cxn>
                <a:cxn ang="0">
                  <a:pos x="70" y="38"/>
                </a:cxn>
                <a:cxn ang="0">
                  <a:pos x="52" y="0"/>
                </a:cxn>
                <a:cxn ang="0">
                  <a:pos x="33" y="3"/>
                </a:cxn>
                <a:cxn ang="0">
                  <a:pos x="19" y="11"/>
                </a:cxn>
                <a:cxn ang="0">
                  <a:pos x="8" y="24"/>
                </a:cxn>
                <a:cxn ang="0">
                  <a:pos x="1" y="40"/>
                </a:cxn>
                <a:cxn ang="0">
                  <a:pos x="0" y="51"/>
                </a:cxn>
                <a:cxn ang="0">
                  <a:pos x="3" y="65"/>
                </a:cxn>
                <a:cxn ang="0">
                  <a:pos x="12" y="76"/>
                </a:cxn>
                <a:cxn ang="0">
                  <a:pos x="27" y="81"/>
                </a:cxn>
                <a:cxn ang="0">
                  <a:pos x="35" y="81"/>
                </a:cxn>
                <a:cxn ang="0">
                  <a:pos x="60" y="103"/>
                </a:cxn>
                <a:cxn ang="0">
                  <a:pos x="70" y="99"/>
                </a:cxn>
                <a:cxn ang="0">
                  <a:pos x="77" y="97"/>
                </a:cxn>
                <a:cxn ang="0">
                  <a:pos x="51" y="80"/>
                </a:cxn>
                <a:cxn ang="0">
                  <a:pos x="76" y="64"/>
                </a:cxn>
                <a:cxn ang="0">
                  <a:pos x="85" y="46"/>
                </a:cxn>
                <a:cxn ang="0">
                  <a:pos x="87" y="40"/>
                </a:cxn>
                <a:cxn ang="0">
                  <a:pos x="87" y="22"/>
                </a:cxn>
                <a:cxn ang="0">
                  <a:pos x="81" y="10"/>
                </a:cxn>
                <a:cxn ang="0">
                  <a:pos x="70" y="2"/>
                </a:cxn>
                <a:cxn ang="0">
                  <a:pos x="52" y="0"/>
                </a:cxn>
              </a:cxnLst>
              <a:rect l="0" t="0" r="r" b="b"/>
              <a:pathLst>
                <a:path w="89" h="103">
                  <a:moveTo>
                    <a:pt x="70" y="38"/>
                  </a:moveTo>
                  <a:lnTo>
                    <a:pt x="70" y="38"/>
                  </a:lnTo>
                  <a:lnTo>
                    <a:pt x="66" y="46"/>
                  </a:lnTo>
                  <a:lnTo>
                    <a:pt x="65" y="54"/>
                  </a:lnTo>
                  <a:lnTo>
                    <a:pt x="60" y="61"/>
                  </a:lnTo>
                  <a:lnTo>
                    <a:pt x="57" y="65"/>
                  </a:lnTo>
                  <a:lnTo>
                    <a:pt x="52" y="70"/>
                  </a:lnTo>
                  <a:lnTo>
                    <a:pt x="47" y="72"/>
                  </a:lnTo>
                  <a:lnTo>
                    <a:pt x="43" y="73"/>
                  </a:lnTo>
                  <a:lnTo>
                    <a:pt x="36" y="75"/>
                  </a:lnTo>
                  <a:lnTo>
                    <a:pt x="36" y="75"/>
                  </a:lnTo>
                  <a:lnTo>
                    <a:pt x="31" y="73"/>
                  </a:lnTo>
                  <a:lnTo>
                    <a:pt x="28" y="73"/>
                  </a:lnTo>
                  <a:lnTo>
                    <a:pt x="24" y="70"/>
                  </a:lnTo>
                  <a:lnTo>
                    <a:pt x="22" y="67"/>
                  </a:lnTo>
                  <a:lnTo>
                    <a:pt x="19" y="62"/>
                  </a:lnTo>
                  <a:lnTo>
                    <a:pt x="19" y="57"/>
                  </a:lnTo>
                  <a:lnTo>
                    <a:pt x="19" y="49"/>
                  </a:lnTo>
                  <a:lnTo>
                    <a:pt x="19" y="41"/>
                  </a:lnTo>
                  <a:lnTo>
                    <a:pt x="19" y="41"/>
                  </a:lnTo>
                  <a:lnTo>
                    <a:pt x="24" y="27"/>
                  </a:lnTo>
                  <a:lnTo>
                    <a:pt x="30" y="16"/>
                  </a:lnTo>
                  <a:lnTo>
                    <a:pt x="35" y="13"/>
                  </a:lnTo>
                  <a:lnTo>
                    <a:pt x="39" y="10"/>
                  </a:lnTo>
                  <a:lnTo>
                    <a:pt x="46" y="7"/>
                  </a:lnTo>
                  <a:lnTo>
                    <a:pt x="51" y="7"/>
                  </a:lnTo>
                  <a:lnTo>
                    <a:pt x="51" y="7"/>
                  </a:lnTo>
                  <a:lnTo>
                    <a:pt x="55" y="7"/>
                  </a:lnTo>
                  <a:lnTo>
                    <a:pt x="60" y="8"/>
                  </a:lnTo>
                  <a:lnTo>
                    <a:pt x="65" y="11"/>
                  </a:lnTo>
                  <a:lnTo>
                    <a:pt x="66" y="14"/>
                  </a:lnTo>
                  <a:lnTo>
                    <a:pt x="70" y="19"/>
                  </a:lnTo>
                  <a:lnTo>
                    <a:pt x="70" y="24"/>
                  </a:lnTo>
                  <a:lnTo>
                    <a:pt x="70" y="30"/>
                  </a:lnTo>
                  <a:lnTo>
                    <a:pt x="70" y="38"/>
                  </a:lnTo>
                  <a:lnTo>
                    <a:pt x="70" y="38"/>
                  </a:lnTo>
                  <a:close/>
                  <a:moveTo>
                    <a:pt x="52" y="0"/>
                  </a:moveTo>
                  <a:lnTo>
                    <a:pt x="52" y="0"/>
                  </a:lnTo>
                  <a:lnTo>
                    <a:pt x="43" y="0"/>
                  </a:lnTo>
                  <a:lnTo>
                    <a:pt x="33" y="3"/>
                  </a:lnTo>
                  <a:lnTo>
                    <a:pt x="25" y="7"/>
                  </a:lnTo>
                  <a:lnTo>
                    <a:pt x="19" y="11"/>
                  </a:lnTo>
                  <a:lnTo>
                    <a:pt x="12" y="18"/>
                  </a:lnTo>
                  <a:lnTo>
                    <a:pt x="8" y="24"/>
                  </a:lnTo>
                  <a:lnTo>
                    <a:pt x="3" y="32"/>
                  </a:lnTo>
                  <a:lnTo>
                    <a:pt x="1" y="40"/>
                  </a:lnTo>
                  <a:lnTo>
                    <a:pt x="1" y="40"/>
                  </a:lnTo>
                  <a:lnTo>
                    <a:pt x="0" y="51"/>
                  </a:lnTo>
                  <a:lnTo>
                    <a:pt x="0" y="59"/>
                  </a:lnTo>
                  <a:lnTo>
                    <a:pt x="3" y="65"/>
                  </a:lnTo>
                  <a:lnTo>
                    <a:pt x="8" y="72"/>
                  </a:lnTo>
                  <a:lnTo>
                    <a:pt x="12" y="76"/>
                  </a:lnTo>
                  <a:lnTo>
                    <a:pt x="19" y="80"/>
                  </a:lnTo>
                  <a:lnTo>
                    <a:pt x="27" y="81"/>
                  </a:lnTo>
                  <a:lnTo>
                    <a:pt x="35" y="81"/>
                  </a:lnTo>
                  <a:lnTo>
                    <a:pt x="35" y="81"/>
                  </a:lnTo>
                  <a:lnTo>
                    <a:pt x="49" y="92"/>
                  </a:lnTo>
                  <a:lnTo>
                    <a:pt x="60" y="103"/>
                  </a:lnTo>
                  <a:lnTo>
                    <a:pt x="60" y="103"/>
                  </a:lnTo>
                  <a:lnTo>
                    <a:pt x="70" y="99"/>
                  </a:lnTo>
                  <a:lnTo>
                    <a:pt x="77" y="97"/>
                  </a:lnTo>
                  <a:lnTo>
                    <a:pt x="77" y="97"/>
                  </a:lnTo>
                  <a:lnTo>
                    <a:pt x="51" y="80"/>
                  </a:lnTo>
                  <a:lnTo>
                    <a:pt x="51" y="80"/>
                  </a:lnTo>
                  <a:lnTo>
                    <a:pt x="65" y="73"/>
                  </a:lnTo>
                  <a:lnTo>
                    <a:pt x="76" y="64"/>
                  </a:lnTo>
                  <a:lnTo>
                    <a:pt x="84" y="53"/>
                  </a:lnTo>
                  <a:lnTo>
                    <a:pt x="85" y="46"/>
                  </a:lnTo>
                  <a:lnTo>
                    <a:pt x="87" y="40"/>
                  </a:lnTo>
                  <a:lnTo>
                    <a:pt x="87" y="40"/>
                  </a:lnTo>
                  <a:lnTo>
                    <a:pt x="89" y="30"/>
                  </a:lnTo>
                  <a:lnTo>
                    <a:pt x="87" y="22"/>
                  </a:lnTo>
                  <a:lnTo>
                    <a:pt x="85" y="16"/>
                  </a:lnTo>
                  <a:lnTo>
                    <a:pt x="81" y="10"/>
                  </a:lnTo>
                  <a:lnTo>
                    <a:pt x="76" y="5"/>
                  </a:lnTo>
                  <a:lnTo>
                    <a:pt x="70" y="2"/>
                  </a:lnTo>
                  <a:lnTo>
                    <a:pt x="62" y="0"/>
                  </a:lnTo>
                  <a:lnTo>
                    <a:pt x="52" y="0"/>
                  </a:lnTo>
                  <a:lnTo>
                    <a:pt x="52" y="0"/>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39" name="Freeform 61"/>
            <p:cNvSpPr>
              <a:spLocks/>
            </p:cNvSpPr>
            <p:nvPr userDrawn="1"/>
          </p:nvSpPr>
          <p:spPr bwMode="black">
            <a:xfrm>
              <a:off x="4726" y="4221"/>
              <a:ext cx="33" cy="31"/>
            </a:xfrm>
            <a:custGeom>
              <a:avLst/>
              <a:gdLst/>
              <a:ahLst/>
              <a:cxnLst>
                <a:cxn ang="0">
                  <a:pos x="33" y="48"/>
                </a:cxn>
                <a:cxn ang="0">
                  <a:pos x="33" y="48"/>
                </a:cxn>
                <a:cxn ang="0">
                  <a:pos x="33" y="48"/>
                </a:cxn>
                <a:cxn ang="0">
                  <a:pos x="28" y="51"/>
                </a:cxn>
                <a:cxn ang="0">
                  <a:pos x="24" y="54"/>
                </a:cxn>
                <a:cxn ang="0">
                  <a:pos x="19" y="57"/>
                </a:cxn>
                <a:cxn ang="0">
                  <a:pos x="14" y="57"/>
                </a:cxn>
                <a:cxn ang="0">
                  <a:pos x="14" y="57"/>
                </a:cxn>
                <a:cxn ang="0">
                  <a:pos x="6" y="56"/>
                </a:cxn>
                <a:cxn ang="0">
                  <a:pos x="2" y="52"/>
                </a:cxn>
                <a:cxn ang="0">
                  <a:pos x="0" y="46"/>
                </a:cxn>
                <a:cxn ang="0">
                  <a:pos x="0" y="37"/>
                </a:cxn>
                <a:cxn ang="0">
                  <a:pos x="0" y="37"/>
                </a:cxn>
                <a:cxn ang="0">
                  <a:pos x="5" y="17"/>
                </a:cxn>
                <a:cxn ang="0">
                  <a:pos x="5" y="17"/>
                </a:cxn>
                <a:cxn ang="0">
                  <a:pos x="8" y="0"/>
                </a:cxn>
                <a:cxn ang="0">
                  <a:pos x="8" y="0"/>
                </a:cxn>
                <a:cxn ang="0">
                  <a:pos x="16" y="2"/>
                </a:cxn>
                <a:cxn ang="0">
                  <a:pos x="16" y="2"/>
                </a:cxn>
                <a:cxn ang="0">
                  <a:pos x="24" y="0"/>
                </a:cxn>
                <a:cxn ang="0">
                  <a:pos x="24" y="0"/>
                </a:cxn>
                <a:cxn ang="0">
                  <a:pos x="21" y="14"/>
                </a:cxn>
                <a:cxn ang="0">
                  <a:pos x="17" y="33"/>
                </a:cxn>
                <a:cxn ang="0">
                  <a:pos x="17" y="33"/>
                </a:cxn>
                <a:cxn ang="0">
                  <a:pos x="16" y="40"/>
                </a:cxn>
                <a:cxn ang="0">
                  <a:pos x="17" y="45"/>
                </a:cxn>
                <a:cxn ang="0">
                  <a:pos x="19" y="46"/>
                </a:cxn>
                <a:cxn ang="0">
                  <a:pos x="24" y="48"/>
                </a:cxn>
                <a:cxn ang="0">
                  <a:pos x="24" y="48"/>
                </a:cxn>
                <a:cxn ang="0">
                  <a:pos x="28" y="46"/>
                </a:cxn>
                <a:cxn ang="0">
                  <a:pos x="32" y="43"/>
                </a:cxn>
                <a:cxn ang="0">
                  <a:pos x="35" y="38"/>
                </a:cxn>
                <a:cxn ang="0">
                  <a:pos x="36" y="30"/>
                </a:cxn>
                <a:cxn ang="0">
                  <a:pos x="38" y="25"/>
                </a:cxn>
                <a:cxn ang="0">
                  <a:pos x="38" y="25"/>
                </a:cxn>
                <a:cxn ang="0">
                  <a:pos x="41" y="0"/>
                </a:cxn>
                <a:cxn ang="0">
                  <a:pos x="41" y="0"/>
                </a:cxn>
                <a:cxn ang="0">
                  <a:pos x="51" y="2"/>
                </a:cxn>
                <a:cxn ang="0">
                  <a:pos x="51" y="2"/>
                </a:cxn>
                <a:cxn ang="0">
                  <a:pos x="59" y="0"/>
                </a:cxn>
                <a:cxn ang="0">
                  <a:pos x="59" y="0"/>
                </a:cxn>
                <a:cxn ang="0">
                  <a:pos x="52" y="25"/>
                </a:cxn>
                <a:cxn ang="0">
                  <a:pos x="52" y="30"/>
                </a:cxn>
                <a:cxn ang="0">
                  <a:pos x="52" y="30"/>
                </a:cxn>
                <a:cxn ang="0">
                  <a:pos x="48" y="56"/>
                </a:cxn>
                <a:cxn ang="0">
                  <a:pos x="48" y="56"/>
                </a:cxn>
                <a:cxn ang="0">
                  <a:pos x="40" y="56"/>
                </a:cxn>
                <a:cxn ang="0">
                  <a:pos x="40" y="56"/>
                </a:cxn>
                <a:cxn ang="0">
                  <a:pos x="32" y="56"/>
                </a:cxn>
                <a:cxn ang="0">
                  <a:pos x="33" y="48"/>
                </a:cxn>
              </a:cxnLst>
              <a:rect l="0" t="0" r="r" b="b"/>
              <a:pathLst>
                <a:path w="59" h="57">
                  <a:moveTo>
                    <a:pt x="33" y="48"/>
                  </a:moveTo>
                  <a:lnTo>
                    <a:pt x="33" y="48"/>
                  </a:lnTo>
                  <a:lnTo>
                    <a:pt x="33" y="48"/>
                  </a:lnTo>
                  <a:lnTo>
                    <a:pt x="28" y="51"/>
                  </a:lnTo>
                  <a:lnTo>
                    <a:pt x="24" y="54"/>
                  </a:lnTo>
                  <a:lnTo>
                    <a:pt x="19" y="57"/>
                  </a:lnTo>
                  <a:lnTo>
                    <a:pt x="14" y="57"/>
                  </a:lnTo>
                  <a:lnTo>
                    <a:pt x="14" y="57"/>
                  </a:lnTo>
                  <a:lnTo>
                    <a:pt x="6" y="56"/>
                  </a:lnTo>
                  <a:lnTo>
                    <a:pt x="2" y="52"/>
                  </a:lnTo>
                  <a:lnTo>
                    <a:pt x="0" y="46"/>
                  </a:lnTo>
                  <a:lnTo>
                    <a:pt x="0" y="37"/>
                  </a:lnTo>
                  <a:lnTo>
                    <a:pt x="0" y="37"/>
                  </a:lnTo>
                  <a:lnTo>
                    <a:pt x="5" y="17"/>
                  </a:lnTo>
                  <a:lnTo>
                    <a:pt x="5" y="17"/>
                  </a:lnTo>
                  <a:lnTo>
                    <a:pt x="8" y="0"/>
                  </a:lnTo>
                  <a:lnTo>
                    <a:pt x="8" y="0"/>
                  </a:lnTo>
                  <a:lnTo>
                    <a:pt x="16" y="2"/>
                  </a:lnTo>
                  <a:lnTo>
                    <a:pt x="16" y="2"/>
                  </a:lnTo>
                  <a:lnTo>
                    <a:pt x="24" y="0"/>
                  </a:lnTo>
                  <a:lnTo>
                    <a:pt x="24" y="0"/>
                  </a:lnTo>
                  <a:lnTo>
                    <a:pt x="21" y="14"/>
                  </a:lnTo>
                  <a:lnTo>
                    <a:pt x="17" y="33"/>
                  </a:lnTo>
                  <a:lnTo>
                    <a:pt x="17" y="33"/>
                  </a:lnTo>
                  <a:lnTo>
                    <a:pt x="16" y="40"/>
                  </a:lnTo>
                  <a:lnTo>
                    <a:pt x="17" y="45"/>
                  </a:lnTo>
                  <a:lnTo>
                    <a:pt x="19" y="46"/>
                  </a:lnTo>
                  <a:lnTo>
                    <a:pt x="24" y="48"/>
                  </a:lnTo>
                  <a:lnTo>
                    <a:pt x="24" y="48"/>
                  </a:lnTo>
                  <a:lnTo>
                    <a:pt x="28" y="46"/>
                  </a:lnTo>
                  <a:lnTo>
                    <a:pt x="32" y="43"/>
                  </a:lnTo>
                  <a:lnTo>
                    <a:pt x="35" y="38"/>
                  </a:lnTo>
                  <a:lnTo>
                    <a:pt x="36" y="30"/>
                  </a:lnTo>
                  <a:lnTo>
                    <a:pt x="38" y="25"/>
                  </a:lnTo>
                  <a:lnTo>
                    <a:pt x="38" y="25"/>
                  </a:lnTo>
                  <a:lnTo>
                    <a:pt x="41" y="0"/>
                  </a:lnTo>
                  <a:lnTo>
                    <a:pt x="41" y="0"/>
                  </a:lnTo>
                  <a:lnTo>
                    <a:pt x="51" y="2"/>
                  </a:lnTo>
                  <a:lnTo>
                    <a:pt x="51" y="2"/>
                  </a:lnTo>
                  <a:lnTo>
                    <a:pt x="59" y="0"/>
                  </a:lnTo>
                  <a:lnTo>
                    <a:pt x="59" y="0"/>
                  </a:lnTo>
                  <a:lnTo>
                    <a:pt x="52" y="25"/>
                  </a:lnTo>
                  <a:lnTo>
                    <a:pt x="52" y="30"/>
                  </a:lnTo>
                  <a:lnTo>
                    <a:pt x="52" y="30"/>
                  </a:lnTo>
                  <a:lnTo>
                    <a:pt x="48" y="56"/>
                  </a:lnTo>
                  <a:lnTo>
                    <a:pt x="48" y="56"/>
                  </a:lnTo>
                  <a:lnTo>
                    <a:pt x="40" y="56"/>
                  </a:lnTo>
                  <a:lnTo>
                    <a:pt x="40" y="56"/>
                  </a:lnTo>
                  <a:lnTo>
                    <a:pt x="32" y="56"/>
                  </a:lnTo>
                  <a:lnTo>
                    <a:pt x="33" y="48"/>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40" name="Freeform 62"/>
            <p:cNvSpPr>
              <a:spLocks noEditPoints="1"/>
            </p:cNvSpPr>
            <p:nvPr userDrawn="1"/>
          </p:nvSpPr>
          <p:spPr bwMode="black">
            <a:xfrm>
              <a:off x="4760" y="4219"/>
              <a:ext cx="29" cy="33"/>
            </a:xfrm>
            <a:custGeom>
              <a:avLst/>
              <a:gdLst/>
              <a:ahLst/>
              <a:cxnLst>
                <a:cxn ang="0">
                  <a:pos x="32" y="40"/>
                </a:cxn>
                <a:cxn ang="0">
                  <a:pos x="28" y="48"/>
                </a:cxn>
                <a:cxn ang="0">
                  <a:pos x="20" y="51"/>
                </a:cxn>
                <a:cxn ang="0">
                  <a:pos x="19" y="51"/>
                </a:cxn>
                <a:cxn ang="0">
                  <a:pos x="16" y="47"/>
                </a:cxn>
                <a:cxn ang="0">
                  <a:pos x="16" y="43"/>
                </a:cxn>
                <a:cxn ang="0">
                  <a:pos x="24" y="32"/>
                </a:cxn>
                <a:cxn ang="0">
                  <a:pos x="35" y="27"/>
                </a:cxn>
                <a:cxn ang="0">
                  <a:pos x="32" y="40"/>
                </a:cxn>
                <a:cxn ang="0">
                  <a:pos x="12" y="16"/>
                </a:cxn>
                <a:cxn ang="0">
                  <a:pos x="19" y="12"/>
                </a:cxn>
                <a:cxn ang="0">
                  <a:pos x="27" y="10"/>
                </a:cxn>
                <a:cxn ang="0">
                  <a:pos x="35" y="13"/>
                </a:cxn>
                <a:cxn ang="0">
                  <a:pos x="36" y="19"/>
                </a:cxn>
                <a:cxn ang="0">
                  <a:pos x="35" y="23"/>
                </a:cxn>
                <a:cxn ang="0">
                  <a:pos x="20" y="27"/>
                </a:cxn>
                <a:cxn ang="0">
                  <a:pos x="12" y="31"/>
                </a:cxn>
                <a:cxn ang="0">
                  <a:pos x="3" y="39"/>
                </a:cxn>
                <a:cxn ang="0">
                  <a:pos x="0" y="45"/>
                </a:cxn>
                <a:cxn ang="0">
                  <a:pos x="1" y="54"/>
                </a:cxn>
                <a:cxn ang="0">
                  <a:pos x="14" y="59"/>
                </a:cxn>
                <a:cxn ang="0">
                  <a:pos x="19" y="59"/>
                </a:cxn>
                <a:cxn ang="0">
                  <a:pos x="30" y="51"/>
                </a:cxn>
                <a:cxn ang="0">
                  <a:pos x="32" y="54"/>
                </a:cxn>
                <a:cxn ang="0">
                  <a:pos x="35" y="59"/>
                </a:cxn>
                <a:cxn ang="0">
                  <a:pos x="39" y="59"/>
                </a:cxn>
                <a:cxn ang="0">
                  <a:pos x="51" y="56"/>
                </a:cxn>
                <a:cxn ang="0">
                  <a:pos x="51" y="53"/>
                </a:cxn>
                <a:cxn ang="0">
                  <a:pos x="46" y="53"/>
                </a:cxn>
                <a:cxn ang="0">
                  <a:pos x="46" y="45"/>
                </a:cxn>
                <a:cxn ang="0">
                  <a:pos x="51" y="19"/>
                </a:cxn>
                <a:cxn ang="0">
                  <a:pos x="51" y="12"/>
                </a:cxn>
                <a:cxn ang="0">
                  <a:pos x="47" y="5"/>
                </a:cxn>
                <a:cxn ang="0">
                  <a:pos x="33" y="0"/>
                </a:cxn>
                <a:cxn ang="0">
                  <a:pos x="28" y="2"/>
                </a:cxn>
                <a:cxn ang="0">
                  <a:pos x="11" y="10"/>
                </a:cxn>
              </a:cxnLst>
              <a:rect l="0" t="0" r="r" b="b"/>
              <a:pathLst>
                <a:path w="51" h="59">
                  <a:moveTo>
                    <a:pt x="32" y="40"/>
                  </a:moveTo>
                  <a:lnTo>
                    <a:pt x="32" y="40"/>
                  </a:lnTo>
                  <a:lnTo>
                    <a:pt x="30" y="45"/>
                  </a:lnTo>
                  <a:lnTo>
                    <a:pt x="28" y="48"/>
                  </a:lnTo>
                  <a:lnTo>
                    <a:pt x="25" y="51"/>
                  </a:lnTo>
                  <a:lnTo>
                    <a:pt x="20" y="51"/>
                  </a:lnTo>
                  <a:lnTo>
                    <a:pt x="20" y="51"/>
                  </a:lnTo>
                  <a:lnTo>
                    <a:pt x="19" y="51"/>
                  </a:lnTo>
                  <a:lnTo>
                    <a:pt x="17" y="50"/>
                  </a:lnTo>
                  <a:lnTo>
                    <a:pt x="16" y="47"/>
                  </a:lnTo>
                  <a:lnTo>
                    <a:pt x="16" y="43"/>
                  </a:lnTo>
                  <a:lnTo>
                    <a:pt x="16" y="43"/>
                  </a:lnTo>
                  <a:lnTo>
                    <a:pt x="19" y="37"/>
                  </a:lnTo>
                  <a:lnTo>
                    <a:pt x="24" y="32"/>
                  </a:lnTo>
                  <a:lnTo>
                    <a:pt x="35" y="27"/>
                  </a:lnTo>
                  <a:lnTo>
                    <a:pt x="35" y="27"/>
                  </a:lnTo>
                  <a:lnTo>
                    <a:pt x="32" y="40"/>
                  </a:lnTo>
                  <a:lnTo>
                    <a:pt x="32" y="40"/>
                  </a:lnTo>
                  <a:close/>
                  <a:moveTo>
                    <a:pt x="11" y="16"/>
                  </a:moveTo>
                  <a:lnTo>
                    <a:pt x="12" y="16"/>
                  </a:lnTo>
                  <a:lnTo>
                    <a:pt x="12" y="16"/>
                  </a:lnTo>
                  <a:lnTo>
                    <a:pt x="19" y="12"/>
                  </a:lnTo>
                  <a:lnTo>
                    <a:pt x="27" y="10"/>
                  </a:lnTo>
                  <a:lnTo>
                    <a:pt x="27" y="10"/>
                  </a:lnTo>
                  <a:lnTo>
                    <a:pt x="32" y="10"/>
                  </a:lnTo>
                  <a:lnTo>
                    <a:pt x="35" y="13"/>
                  </a:lnTo>
                  <a:lnTo>
                    <a:pt x="36" y="16"/>
                  </a:lnTo>
                  <a:lnTo>
                    <a:pt x="36" y="19"/>
                  </a:lnTo>
                  <a:lnTo>
                    <a:pt x="36" y="19"/>
                  </a:lnTo>
                  <a:lnTo>
                    <a:pt x="35" y="23"/>
                  </a:lnTo>
                  <a:lnTo>
                    <a:pt x="33" y="24"/>
                  </a:lnTo>
                  <a:lnTo>
                    <a:pt x="20" y="27"/>
                  </a:lnTo>
                  <a:lnTo>
                    <a:pt x="20" y="27"/>
                  </a:lnTo>
                  <a:lnTo>
                    <a:pt x="12" y="31"/>
                  </a:lnTo>
                  <a:lnTo>
                    <a:pt x="6" y="34"/>
                  </a:lnTo>
                  <a:lnTo>
                    <a:pt x="3" y="39"/>
                  </a:lnTo>
                  <a:lnTo>
                    <a:pt x="0" y="45"/>
                  </a:lnTo>
                  <a:lnTo>
                    <a:pt x="0" y="45"/>
                  </a:lnTo>
                  <a:lnTo>
                    <a:pt x="0" y="50"/>
                  </a:lnTo>
                  <a:lnTo>
                    <a:pt x="1" y="54"/>
                  </a:lnTo>
                  <a:lnTo>
                    <a:pt x="6" y="58"/>
                  </a:lnTo>
                  <a:lnTo>
                    <a:pt x="14" y="59"/>
                  </a:lnTo>
                  <a:lnTo>
                    <a:pt x="14" y="59"/>
                  </a:lnTo>
                  <a:lnTo>
                    <a:pt x="19" y="59"/>
                  </a:lnTo>
                  <a:lnTo>
                    <a:pt x="22" y="58"/>
                  </a:lnTo>
                  <a:lnTo>
                    <a:pt x="30" y="51"/>
                  </a:lnTo>
                  <a:lnTo>
                    <a:pt x="30" y="51"/>
                  </a:lnTo>
                  <a:lnTo>
                    <a:pt x="32" y="54"/>
                  </a:lnTo>
                  <a:lnTo>
                    <a:pt x="33" y="58"/>
                  </a:lnTo>
                  <a:lnTo>
                    <a:pt x="35" y="59"/>
                  </a:lnTo>
                  <a:lnTo>
                    <a:pt x="39" y="59"/>
                  </a:lnTo>
                  <a:lnTo>
                    <a:pt x="39" y="59"/>
                  </a:lnTo>
                  <a:lnTo>
                    <a:pt x="44" y="59"/>
                  </a:lnTo>
                  <a:lnTo>
                    <a:pt x="51" y="56"/>
                  </a:lnTo>
                  <a:lnTo>
                    <a:pt x="51" y="53"/>
                  </a:lnTo>
                  <a:lnTo>
                    <a:pt x="51" y="53"/>
                  </a:lnTo>
                  <a:lnTo>
                    <a:pt x="47" y="53"/>
                  </a:lnTo>
                  <a:lnTo>
                    <a:pt x="46" y="53"/>
                  </a:lnTo>
                  <a:lnTo>
                    <a:pt x="46" y="50"/>
                  </a:lnTo>
                  <a:lnTo>
                    <a:pt x="46" y="45"/>
                  </a:lnTo>
                  <a:lnTo>
                    <a:pt x="46" y="45"/>
                  </a:lnTo>
                  <a:lnTo>
                    <a:pt x="51" y="19"/>
                  </a:lnTo>
                  <a:lnTo>
                    <a:pt x="51" y="19"/>
                  </a:lnTo>
                  <a:lnTo>
                    <a:pt x="51" y="12"/>
                  </a:lnTo>
                  <a:lnTo>
                    <a:pt x="49" y="8"/>
                  </a:lnTo>
                  <a:lnTo>
                    <a:pt x="47" y="5"/>
                  </a:lnTo>
                  <a:lnTo>
                    <a:pt x="41" y="2"/>
                  </a:lnTo>
                  <a:lnTo>
                    <a:pt x="33" y="0"/>
                  </a:lnTo>
                  <a:lnTo>
                    <a:pt x="33" y="0"/>
                  </a:lnTo>
                  <a:lnTo>
                    <a:pt x="28" y="2"/>
                  </a:lnTo>
                  <a:lnTo>
                    <a:pt x="22" y="4"/>
                  </a:lnTo>
                  <a:lnTo>
                    <a:pt x="11" y="10"/>
                  </a:lnTo>
                  <a:lnTo>
                    <a:pt x="11" y="16"/>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41" name="Freeform 63"/>
            <p:cNvSpPr>
              <a:spLocks/>
            </p:cNvSpPr>
            <p:nvPr userDrawn="1"/>
          </p:nvSpPr>
          <p:spPr bwMode="black">
            <a:xfrm>
              <a:off x="4794" y="4204"/>
              <a:ext cx="20" cy="48"/>
            </a:xfrm>
            <a:custGeom>
              <a:avLst/>
              <a:gdLst/>
              <a:ahLst/>
              <a:cxnLst>
                <a:cxn ang="0">
                  <a:pos x="11" y="40"/>
                </a:cxn>
                <a:cxn ang="0">
                  <a:pos x="11" y="40"/>
                </a:cxn>
                <a:cxn ang="0">
                  <a:pos x="18" y="0"/>
                </a:cxn>
                <a:cxn ang="0">
                  <a:pos x="18" y="0"/>
                </a:cxn>
                <a:cxn ang="0">
                  <a:pos x="25" y="0"/>
                </a:cxn>
                <a:cxn ang="0">
                  <a:pos x="25" y="0"/>
                </a:cxn>
                <a:cxn ang="0">
                  <a:pos x="35" y="0"/>
                </a:cxn>
                <a:cxn ang="0">
                  <a:pos x="35" y="0"/>
                </a:cxn>
                <a:cxn ang="0">
                  <a:pos x="25" y="40"/>
                </a:cxn>
                <a:cxn ang="0">
                  <a:pos x="24" y="46"/>
                </a:cxn>
                <a:cxn ang="0">
                  <a:pos x="24" y="46"/>
                </a:cxn>
                <a:cxn ang="0">
                  <a:pos x="18" y="86"/>
                </a:cxn>
                <a:cxn ang="0">
                  <a:pos x="18" y="86"/>
                </a:cxn>
                <a:cxn ang="0">
                  <a:pos x="10" y="86"/>
                </a:cxn>
                <a:cxn ang="0">
                  <a:pos x="10" y="86"/>
                </a:cxn>
                <a:cxn ang="0">
                  <a:pos x="0" y="86"/>
                </a:cxn>
                <a:cxn ang="0">
                  <a:pos x="0" y="86"/>
                </a:cxn>
                <a:cxn ang="0">
                  <a:pos x="10" y="46"/>
                </a:cxn>
                <a:cxn ang="0">
                  <a:pos x="11" y="40"/>
                </a:cxn>
              </a:cxnLst>
              <a:rect l="0" t="0" r="r" b="b"/>
              <a:pathLst>
                <a:path w="35" h="86">
                  <a:moveTo>
                    <a:pt x="11" y="40"/>
                  </a:moveTo>
                  <a:lnTo>
                    <a:pt x="11" y="40"/>
                  </a:lnTo>
                  <a:lnTo>
                    <a:pt x="18" y="0"/>
                  </a:lnTo>
                  <a:lnTo>
                    <a:pt x="18" y="0"/>
                  </a:lnTo>
                  <a:lnTo>
                    <a:pt x="25" y="0"/>
                  </a:lnTo>
                  <a:lnTo>
                    <a:pt x="25" y="0"/>
                  </a:lnTo>
                  <a:lnTo>
                    <a:pt x="35" y="0"/>
                  </a:lnTo>
                  <a:lnTo>
                    <a:pt x="35" y="0"/>
                  </a:lnTo>
                  <a:lnTo>
                    <a:pt x="25" y="40"/>
                  </a:lnTo>
                  <a:lnTo>
                    <a:pt x="24" y="46"/>
                  </a:lnTo>
                  <a:lnTo>
                    <a:pt x="24" y="46"/>
                  </a:lnTo>
                  <a:lnTo>
                    <a:pt x="18" y="86"/>
                  </a:lnTo>
                  <a:lnTo>
                    <a:pt x="18" y="86"/>
                  </a:lnTo>
                  <a:lnTo>
                    <a:pt x="10" y="86"/>
                  </a:lnTo>
                  <a:lnTo>
                    <a:pt x="10" y="86"/>
                  </a:lnTo>
                  <a:lnTo>
                    <a:pt x="0" y="86"/>
                  </a:lnTo>
                  <a:lnTo>
                    <a:pt x="0" y="86"/>
                  </a:lnTo>
                  <a:lnTo>
                    <a:pt x="10" y="46"/>
                  </a:lnTo>
                  <a:lnTo>
                    <a:pt x="11" y="40"/>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42" name="Freeform 64"/>
            <p:cNvSpPr>
              <a:spLocks noEditPoints="1"/>
            </p:cNvSpPr>
            <p:nvPr userDrawn="1"/>
          </p:nvSpPr>
          <p:spPr bwMode="black">
            <a:xfrm>
              <a:off x="4812" y="4204"/>
              <a:ext cx="20" cy="48"/>
            </a:xfrm>
            <a:custGeom>
              <a:avLst/>
              <a:gdLst/>
              <a:ahLst/>
              <a:cxnLst>
                <a:cxn ang="0">
                  <a:pos x="8" y="55"/>
                </a:cxn>
                <a:cxn ang="0">
                  <a:pos x="8" y="55"/>
                </a:cxn>
                <a:cxn ang="0">
                  <a:pos x="12" y="30"/>
                </a:cxn>
                <a:cxn ang="0">
                  <a:pos x="12" y="30"/>
                </a:cxn>
                <a:cxn ang="0">
                  <a:pos x="19" y="32"/>
                </a:cxn>
                <a:cxn ang="0">
                  <a:pos x="19" y="32"/>
                </a:cxn>
                <a:cxn ang="0">
                  <a:pos x="29" y="30"/>
                </a:cxn>
                <a:cxn ang="0">
                  <a:pos x="29" y="30"/>
                </a:cxn>
                <a:cxn ang="0">
                  <a:pos x="23" y="55"/>
                </a:cxn>
                <a:cxn ang="0">
                  <a:pos x="23" y="60"/>
                </a:cxn>
                <a:cxn ang="0">
                  <a:pos x="23" y="60"/>
                </a:cxn>
                <a:cxn ang="0">
                  <a:pos x="18" y="86"/>
                </a:cxn>
                <a:cxn ang="0">
                  <a:pos x="18" y="86"/>
                </a:cxn>
                <a:cxn ang="0">
                  <a:pos x="10" y="86"/>
                </a:cxn>
                <a:cxn ang="0">
                  <a:pos x="10" y="86"/>
                </a:cxn>
                <a:cxn ang="0">
                  <a:pos x="0" y="86"/>
                </a:cxn>
                <a:cxn ang="0">
                  <a:pos x="0" y="86"/>
                </a:cxn>
                <a:cxn ang="0">
                  <a:pos x="7" y="60"/>
                </a:cxn>
                <a:cxn ang="0">
                  <a:pos x="8" y="55"/>
                </a:cxn>
                <a:cxn ang="0">
                  <a:pos x="26" y="0"/>
                </a:cxn>
                <a:cxn ang="0">
                  <a:pos x="26" y="0"/>
                </a:cxn>
                <a:cxn ang="0">
                  <a:pos x="29" y="1"/>
                </a:cxn>
                <a:cxn ang="0">
                  <a:pos x="32" y="3"/>
                </a:cxn>
                <a:cxn ang="0">
                  <a:pos x="34" y="6"/>
                </a:cxn>
                <a:cxn ang="0">
                  <a:pos x="34" y="9"/>
                </a:cxn>
                <a:cxn ang="0">
                  <a:pos x="34" y="9"/>
                </a:cxn>
                <a:cxn ang="0">
                  <a:pos x="32" y="13"/>
                </a:cxn>
                <a:cxn ang="0">
                  <a:pos x="29" y="16"/>
                </a:cxn>
                <a:cxn ang="0">
                  <a:pos x="26" y="17"/>
                </a:cxn>
                <a:cxn ang="0">
                  <a:pos x="23" y="19"/>
                </a:cxn>
                <a:cxn ang="0">
                  <a:pos x="23" y="19"/>
                </a:cxn>
                <a:cxn ang="0">
                  <a:pos x="19" y="17"/>
                </a:cxn>
                <a:cxn ang="0">
                  <a:pos x="16" y="16"/>
                </a:cxn>
                <a:cxn ang="0">
                  <a:pos x="16" y="13"/>
                </a:cxn>
                <a:cxn ang="0">
                  <a:pos x="15" y="9"/>
                </a:cxn>
                <a:cxn ang="0">
                  <a:pos x="15" y="9"/>
                </a:cxn>
                <a:cxn ang="0">
                  <a:pos x="16" y="6"/>
                </a:cxn>
                <a:cxn ang="0">
                  <a:pos x="19" y="3"/>
                </a:cxn>
                <a:cxn ang="0">
                  <a:pos x="23" y="1"/>
                </a:cxn>
                <a:cxn ang="0">
                  <a:pos x="26" y="0"/>
                </a:cxn>
                <a:cxn ang="0">
                  <a:pos x="26" y="0"/>
                </a:cxn>
              </a:cxnLst>
              <a:rect l="0" t="0" r="r" b="b"/>
              <a:pathLst>
                <a:path w="34" h="86">
                  <a:moveTo>
                    <a:pt x="8" y="55"/>
                  </a:moveTo>
                  <a:lnTo>
                    <a:pt x="8" y="55"/>
                  </a:lnTo>
                  <a:lnTo>
                    <a:pt x="12" y="30"/>
                  </a:lnTo>
                  <a:lnTo>
                    <a:pt x="12" y="30"/>
                  </a:lnTo>
                  <a:lnTo>
                    <a:pt x="19" y="32"/>
                  </a:lnTo>
                  <a:lnTo>
                    <a:pt x="19" y="32"/>
                  </a:lnTo>
                  <a:lnTo>
                    <a:pt x="29" y="30"/>
                  </a:lnTo>
                  <a:lnTo>
                    <a:pt x="29" y="30"/>
                  </a:lnTo>
                  <a:lnTo>
                    <a:pt x="23" y="55"/>
                  </a:lnTo>
                  <a:lnTo>
                    <a:pt x="23" y="60"/>
                  </a:lnTo>
                  <a:lnTo>
                    <a:pt x="23" y="60"/>
                  </a:lnTo>
                  <a:lnTo>
                    <a:pt x="18" y="86"/>
                  </a:lnTo>
                  <a:lnTo>
                    <a:pt x="18" y="86"/>
                  </a:lnTo>
                  <a:lnTo>
                    <a:pt x="10" y="86"/>
                  </a:lnTo>
                  <a:lnTo>
                    <a:pt x="10" y="86"/>
                  </a:lnTo>
                  <a:lnTo>
                    <a:pt x="0" y="86"/>
                  </a:lnTo>
                  <a:lnTo>
                    <a:pt x="0" y="86"/>
                  </a:lnTo>
                  <a:lnTo>
                    <a:pt x="7" y="60"/>
                  </a:lnTo>
                  <a:lnTo>
                    <a:pt x="8" y="55"/>
                  </a:lnTo>
                  <a:close/>
                  <a:moveTo>
                    <a:pt x="26" y="0"/>
                  </a:moveTo>
                  <a:lnTo>
                    <a:pt x="26" y="0"/>
                  </a:lnTo>
                  <a:lnTo>
                    <a:pt x="29" y="1"/>
                  </a:lnTo>
                  <a:lnTo>
                    <a:pt x="32" y="3"/>
                  </a:lnTo>
                  <a:lnTo>
                    <a:pt x="34" y="6"/>
                  </a:lnTo>
                  <a:lnTo>
                    <a:pt x="34" y="9"/>
                  </a:lnTo>
                  <a:lnTo>
                    <a:pt x="34" y="9"/>
                  </a:lnTo>
                  <a:lnTo>
                    <a:pt x="32" y="13"/>
                  </a:lnTo>
                  <a:lnTo>
                    <a:pt x="29" y="16"/>
                  </a:lnTo>
                  <a:lnTo>
                    <a:pt x="26" y="17"/>
                  </a:lnTo>
                  <a:lnTo>
                    <a:pt x="23" y="19"/>
                  </a:lnTo>
                  <a:lnTo>
                    <a:pt x="23" y="19"/>
                  </a:lnTo>
                  <a:lnTo>
                    <a:pt x="19" y="17"/>
                  </a:lnTo>
                  <a:lnTo>
                    <a:pt x="16" y="16"/>
                  </a:lnTo>
                  <a:lnTo>
                    <a:pt x="16" y="13"/>
                  </a:lnTo>
                  <a:lnTo>
                    <a:pt x="15" y="9"/>
                  </a:lnTo>
                  <a:lnTo>
                    <a:pt x="15" y="9"/>
                  </a:lnTo>
                  <a:lnTo>
                    <a:pt x="16" y="6"/>
                  </a:lnTo>
                  <a:lnTo>
                    <a:pt x="19" y="3"/>
                  </a:lnTo>
                  <a:lnTo>
                    <a:pt x="23" y="1"/>
                  </a:lnTo>
                  <a:lnTo>
                    <a:pt x="26" y="0"/>
                  </a:lnTo>
                  <a:lnTo>
                    <a:pt x="26" y="0"/>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43" name="Freeform 65"/>
            <p:cNvSpPr>
              <a:spLocks/>
            </p:cNvSpPr>
            <p:nvPr userDrawn="1"/>
          </p:nvSpPr>
          <p:spPr bwMode="black">
            <a:xfrm>
              <a:off x="4835" y="4210"/>
              <a:ext cx="18" cy="42"/>
            </a:xfrm>
            <a:custGeom>
              <a:avLst/>
              <a:gdLst/>
              <a:ahLst/>
              <a:cxnLst>
                <a:cxn ang="0">
                  <a:pos x="33" y="21"/>
                </a:cxn>
                <a:cxn ang="0">
                  <a:pos x="33" y="21"/>
                </a:cxn>
                <a:cxn ang="0">
                  <a:pos x="33" y="24"/>
                </a:cxn>
                <a:cxn ang="0">
                  <a:pos x="33" y="24"/>
                </a:cxn>
                <a:cxn ang="0">
                  <a:pos x="32" y="27"/>
                </a:cxn>
                <a:cxn ang="0">
                  <a:pos x="22" y="25"/>
                </a:cxn>
                <a:cxn ang="0">
                  <a:pos x="22" y="25"/>
                </a:cxn>
                <a:cxn ang="0">
                  <a:pos x="18" y="51"/>
                </a:cxn>
                <a:cxn ang="0">
                  <a:pos x="18" y="51"/>
                </a:cxn>
                <a:cxn ang="0">
                  <a:pos x="16" y="60"/>
                </a:cxn>
                <a:cxn ang="0">
                  <a:pos x="14" y="67"/>
                </a:cxn>
                <a:cxn ang="0">
                  <a:pos x="16" y="70"/>
                </a:cxn>
                <a:cxn ang="0">
                  <a:pos x="19" y="70"/>
                </a:cxn>
                <a:cxn ang="0">
                  <a:pos x="19" y="70"/>
                </a:cxn>
                <a:cxn ang="0">
                  <a:pos x="25" y="68"/>
                </a:cxn>
                <a:cxn ang="0">
                  <a:pos x="24" y="73"/>
                </a:cxn>
                <a:cxn ang="0">
                  <a:pos x="24" y="73"/>
                </a:cxn>
                <a:cxn ang="0">
                  <a:pos x="18" y="76"/>
                </a:cxn>
                <a:cxn ang="0">
                  <a:pos x="11" y="76"/>
                </a:cxn>
                <a:cxn ang="0">
                  <a:pos x="11" y="76"/>
                </a:cxn>
                <a:cxn ang="0">
                  <a:pos x="5" y="75"/>
                </a:cxn>
                <a:cxn ang="0">
                  <a:pos x="2" y="71"/>
                </a:cxn>
                <a:cxn ang="0">
                  <a:pos x="0" y="67"/>
                </a:cxn>
                <a:cxn ang="0">
                  <a:pos x="0" y="59"/>
                </a:cxn>
                <a:cxn ang="0">
                  <a:pos x="0" y="59"/>
                </a:cxn>
                <a:cxn ang="0">
                  <a:pos x="8" y="25"/>
                </a:cxn>
                <a:cxn ang="0">
                  <a:pos x="0" y="27"/>
                </a:cxn>
                <a:cxn ang="0">
                  <a:pos x="0" y="27"/>
                </a:cxn>
                <a:cxn ang="0">
                  <a:pos x="0" y="24"/>
                </a:cxn>
                <a:cxn ang="0">
                  <a:pos x="0" y="24"/>
                </a:cxn>
                <a:cxn ang="0">
                  <a:pos x="0" y="21"/>
                </a:cxn>
                <a:cxn ang="0">
                  <a:pos x="8" y="21"/>
                </a:cxn>
                <a:cxn ang="0">
                  <a:pos x="8" y="21"/>
                </a:cxn>
                <a:cxn ang="0">
                  <a:pos x="11" y="6"/>
                </a:cxn>
                <a:cxn ang="0">
                  <a:pos x="11" y="6"/>
                </a:cxn>
                <a:cxn ang="0">
                  <a:pos x="27" y="0"/>
                </a:cxn>
                <a:cxn ang="0">
                  <a:pos x="29" y="0"/>
                </a:cxn>
                <a:cxn ang="0">
                  <a:pos x="29" y="0"/>
                </a:cxn>
                <a:cxn ang="0">
                  <a:pos x="24" y="21"/>
                </a:cxn>
                <a:cxn ang="0">
                  <a:pos x="33" y="21"/>
                </a:cxn>
              </a:cxnLst>
              <a:rect l="0" t="0" r="r" b="b"/>
              <a:pathLst>
                <a:path w="33" h="76">
                  <a:moveTo>
                    <a:pt x="33" y="21"/>
                  </a:moveTo>
                  <a:lnTo>
                    <a:pt x="33" y="21"/>
                  </a:lnTo>
                  <a:lnTo>
                    <a:pt x="33" y="24"/>
                  </a:lnTo>
                  <a:lnTo>
                    <a:pt x="33" y="24"/>
                  </a:lnTo>
                  <a:lnTo>
                    <a:pt x="32" y="27"/>
                  </a:lnTo>
                  <a:lnTo>
                    <a:pt x="22" y="25"/>
                  </a:lnTo>
                  <a:lnTo>
                    <a:pt x="22" y="25"/>
                  </a:lnTo>
                  <a:lnTo>
                    <a:pt x="18" y="51"/>
                  </a:lnTo>
                  <a:lnTo>
                    <a:pt x="18" y="51"/>
                  </a:lnTo>
                  <a:lnTo>
                    <a:pt x="16" y="60"/>
                  </a:lnTo>
                  <a:lnTo>
                    <a:pt x="14" y="67"/>
                  </a:lnTo>
                  <a:lnTo>
                    <a:pt x="16" y="70"/>
                  </a:lnTo>
                  <a:lnTo>
                    <a:pt x="19" y="70"/>
                  </a:lnTo>
                  <a:lnTo>
                    <a:pt x="19" y="70"/>
                  </a:lnTo>
                  <a:lnTo>
                    <a:pt x="25" y="68"/>
                  </a:lnTo>
                  <a:lnTo>
                    <a:pt x="24" y="73"/>
                  </a:lnTo>
                  <a:lnTo>
                    <a:pt x="24" y="73"/>
                  </a:lnTo>
                  <a:lnTo>
                    <a:pt x="18" y="76"/>
                  </a:lnTo>
                  <a:lnTo>
                    <a:pt x="11" y="76"/>
                  </a:lnTo>
                  <a:lnTo>
                    <a:pt x="11" y="76"/>
                  </a:lnTo>
                  <a:lnTo>
                    <a:pt x="5" y="75"/>
                  </a:lnTo>
                  <a:lnTo>
                    <a:pt x="2" y="71"/>
                  </a:lnTo>
                  <a:lnTo>
                    <a:pt x="0" y="67"/>
                  </a:lnTo>
                  <a:lnTo>
                    <a:pt x="0" y="59"/>
                  </a:lnTo>
                  <a:lnTo>
                    <a:pt x="0" y="59"/>
                  </a:lnTo>
                  <a:lnTo>
                    <a:pt x="8" y="25"/>
                  </a:lnTo>
                  <a:lnTo>
                    <a:pt x="0" y="27"/>
                  </a:lnTo>
                  <a:lnTo>
                    <a:pt x="0" y="27"/>
                  </a:lnTo>
                  <a:lnTo>
                    <a:pt x="0" y="24"/>
                  </a:lnTo>
                  <a:lnTo>
                    <a:pt x="0" y="24"/>
                  </a:lnTo>
                  <a:lnTo>
                    <a:pt x="0" y="21"/>
                  </a:lnTo>
                  <a:lnTo>
                    <a:pt x="8" y="21"/>
                  </a:lnTo>
                  <a:lnTo>
                    <a:pt x="8" y="21"/>
                  </a:lnTo>
                  <a:lnTo>
                    <a:pt x="11" y="6"/>
                  </a:lnTo>
                  <a:lnTo>
                    <a:pt x="11" y="6"/>
                  </a:lnTo>
                  <a:lnTo>
                    <a:pt x="27" y="0"/>
                  </a:lnTo>
                  <a:lnTo>
                    <a:pt x="29" y="0"/>
                  </a:lnTo>
                  <a:lnTo>
                    <a:pt x="29" y="0"/>
                  </a:lnTo>
                  <a:lnTo>
                    <a:pt x="24" y="21"/>
                  </a:lnTo>
                  <a:lnTo>
                    <a:pt x="33" y="21"/>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44" name="Freeform 66"/>
            <p:cNvSpPr>
              <a:spLocks/>
            </p:cNvSpPr>
            <p:nvPr userDrawn="1"/>
          </p:nvSpPr>
          <p:spPr bwMode="black">
            <a:xfrm>
              <a:off x="4853" y="4221"/>
              <a:ext cx="34" cy="48"/>
            </a:xfrm>
            <a:custGeom>
              <a:avLst/>
              <a:gdLst/>
              <a:ahLst/>
              <a:cxnLst>
                <a:cxn ang="0">
                  <a:pos x="51" y="0"/>
                </a:cxn>
                <a:cxn ang="0">
                  <a:pos x="51" y="0"/>
                </a:cxn>
                <a:cxn ang="0">
                  <a:pos x="55" y="2"/>
                </a:cxn>
                <a:cxn ang="0">
                  <a:pos x="55" y="2"/>
                </a:cxn>
                <a:cxn ang="0">
                  <a:pos x="62" y="0"/>
                </a:cxn>
                <a:cxn ang="0">
                  <a:pos x="62" y="0"/>
                </a:cxn>
                <a:cxn ang="0">
                  <a:pos x="41" y="35"/>
                </a:cxn>
                <a:cxn ang="0">
                  <a:pos x="9" y="86"/>
                </a:cxn>
                <a:cxn ang="0">
                  <a:pos x="9" y="86"/>
                </a:cxn>
                <a:cxn ang="0">
                  <a:pos x="5" y="86"/>
                </a:cxn>
                <a:cxn ang="0">
                  <a:pos x="5" y="86"/>
                </a:cxn>
                <a:cxn ang="0">
                  <a:pos x="0" y="86"/>
                </a:cxn>
                <a:cxn ang="0">
                  <a:pos x="0" y="86"/>
                </a:cxn>
                <a:cxn ang="0">
                  <a:pos x="19" y="56"/>
                </a:cxn>
                <a:cxn ang="0">
                  <a:pos x="19" y="56"/>
                </a:cxn>
                <a:cxn ang="0">
                  <a:pos x="8" y="0"/>
                </a:cxn>
                <a:cxn ang="0">
                  <a:pos x="8" y="0"/>
                </a:cxn>
                <a:cxn ang="0">
                  <a:pos x="16" y="2"/>
                </a:cxn>
                <a:cxn ang="0">
                  <a:pos x="16" y="2"/>
                </a:cxn>
                <a:cxn ang="0">
                  <a:pos x="25" y="0"/>
                </a:cxn>
                <a:cxn ang="0">
                  <a:pos x="25" y="0"/>
                </a:cxn>
                <a:cxn ang="0">
                  <a:pos x="32" y="37"/>
                </a:cxn>
                <a:cxn ang="0">
                  <a:pos x="32" y="37"/>
                </a:cxn>
                <a:cxn ang="0">
                  <a:pos x="51" y="0"/>
                </a:cxn>
                <a:cxn ang="0">
                  <a:pos x="51" y="0"/>
                </a:cxn>
              </a:cxnLst>
              <a:rect l="0" t="0" r="r" b="b"/>
              <a:pathLst>
                <a:path w="62" h="86">
                  <a:moveTo>
                    <a:pt x="51" y="0"/>
                  </a:moveTo>
                  <a:lnTo>
                    <a:pt x="51" y="0"/>
                  </a:lnTo>
                  <a:lnTo>
                    <a:pt x="55" y="2"/>
                  </a:lnTo>
                  <a:lnTo>
                    <a:pt x="55" y="2"/>
                  </a:lnTo>
                  <a:lnTo>
                    <a:pt x="62" y="0"/>
                  </a:lnTo>
                  <a:lnTo>
                    <a:pt x="62" y="0"/>
                  </a:lnTo>
                  <a:lnTo>
                    <a:pt x="41" y="35"/>
                  </a:lnTo>
                  <a:lnTo>
                    <a:pt x="9" y="86"/>
                  </a:lnTo>
                  <a:lnTo>
                    <a:pt x="9" y="86"/>
                  </a:lnTo>
                  <a:lnTo>
                    <a:pt x="5" y="86"/>
                  </a:lnTo>
                  <a:lnTo>
                    <a:pt x="5" y="86"/>
                  </a:lnTo>
                  <a:lnTo>
                    <a:pt x="0" y="86"/>
                  </a:lnTo>
                  <a:lnTo>
                    <a:pt x="0" y="86"/>
                  </a:lnTo>
                  <a:lnTo>
                    <a:pt x="19" y="56"/>
                  </a:lnTo>
                  <a:lnTo>
                    <a:pt x="19" y="56"/>
                  </a:lnTo>
                  <a:lnTo>
                    <a:pt x="8" y="0"/>
                  </a:lnTo>
                  <a:lnTo>
                    <a:pt x="8" y="0"/>
                  </a:lnTo>
                  <a:lnTo>
                    <a:pt x="16" y="2"/>
                  </a:lnTo>
                  <a:lnTo>
                    <a:pt x="16" y="2"/>
                  </a:lnTo>
                  <a:lnTo>
                    <a:pt x="25" y="0"/>
                  </a:lnTo>
                  <a:lnTo>
                    <a:pt x="25" y="0"/>
                  </a:lnTo>
                  <a:lnTo>
                    <a:pt x="32" y="37"/>
                  </a:lnTo>
                  <a:lnTo>
                    <a:pt x="32" y="37"/>
                  </a:lnTo>
                  <a:lnTo>
                    <a:pt x="51" y="0"/>
                  </a:lnTo>
                  <a:lnTo>
                    <a:pt x="51" y="0"/>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45" name="Freeform 67"/>
            <p:cNvSpPr>
              <a:spLocks/>
            </p:cNvSpPr>
            <p:nvPr userDrawn="1"/>
          </p:nvSpPr>
          <p:spPr bwMode="black">
            <a:xfrm>
              <a:off x="4897" y="4208"/>
              <a:ext cx="20" cy="44"/>
            </a:xfrm>
            <a:custGeom>
              <a:avLst/>
              <a:gdLst/>
              <a:ahLst/>
              <a:cxnLst>
                <a:cxn ang="0">
                  <a:pos x="10" y="32"/>
                </a:cxn>
                <a:cxn ang="0">
                  <a:pos x="10" y="32"/>
                </a:cxn>
                <a:cxn ang="0">
                  <a:pos x="16" y="0"/>
                </a:cxn>
                <a:cxn ang="0">
                  <a:pos x="16" y="0"/>
                </a:cxn>
                <a:cxn ang="0">
                  <a:pos x="25" y="0"/>
                </a:cxn>
                <a:cxn ang="0">
                  <a:pos x="25" y="0"/>
                </a:cxn>
                <a:cxn ang="0">
                  <a:pos x="35" y="0"/>
                </a:cxn>
                <a:cxn ang="0">
                  <a:pos x="35" y="0"/>
                </a:cxn>
                <a:cxn ang="0">
                  <a:pos x="27" y="32"/>
                </a:cxn>
                <a:cxn ang="0">
                  <a:pos x="24" y="46"/>
                </a:cxn>
                <a:cxn ang="0">
                  <a:pos x="24" y="46"/>
                </a:cxn>
                <a:cxn ang="0">
                  <a:pos x="19" y="78"/>
                </a:cxn>
                <a:cxn ang="0">
                  <a:pos x="19" y="78"/>
                </a:cxn>
                <a:cxn ang="0">
                  <a:pos x="10" y="78"/>
                </a:cxn>
                <a:cxn ang="0">
                  <a:pos x="10" y="78"/>
                </a:cxn>
                <a:cxn ang="0">
                  <a:pos x="0" y="78"/>
                </a:cxn>
                <a:cxn ang="0">
                  <a:pos x="0" y="78"/>
                </a:cxn>
                <a:cxn ang="0">
                  <a:pos x="8" y="46"/>
                </a:cxn>
                <a:cxn ang="0">
                  <a:pos x="10" y="32"/>
                </a:cxn>
              </a:cxnLst>
              <a:rect l="0" t="0" r="r" b="b"/>
              <a:pathLst>
                <a:path w="35" h="78">
                  <a:moveTo>
                    <a:pt x="10" y="32"/>
                  </a:moveTo>
                  <a:lnTo>
                    <a:pt x="10" y="32"/>
                  </a:lnTo>
                  <a:lnTo>
                    <a:pt x="16" y="0"/>
                  </a:lnTo>
                  <a:lnTo>
                    <a:pt x="16" y="0"/>
                  </a:lnTo>
                  <a:lnTo>
                    <a:pt x="25" y="0"/>
                  </a:lnTo>
                  <a:lnTo>
                    <a:pt x="25" y="0"/>
                  </a:lnTo>
                  <a:lnTo>
                    <a:pt x="35" y="0"/>
                  </a:lnTo>
                  <a:lnTo>
                    <a:pt x="35" y="0"/>
                  </a:lnTo>
                  <a:lnTo>
                    <a:pt x="27" y="32"/>
                  </a:lnTo>
                  <a:lnTo>
                    <a:pt x="24" y="46"/>
                  </a:lnTo>
                  <a:lnTo>
                    <a:pt x="24" y="46"/>
                  </a:lnTo>
                  <a:lnTo>
                    <a:pt x="19" y="78"/>
                  </a:lnTo>
                  <a:lnTo>
                    <a:pt x="19" y="78"/>
                  </a:lnTo>
                  <a:lnTo>
                    <a:pt x="10" y="78"/>
                  </a:lnTo>
                  <a:lnTo>
                    <a:pt x="10" y="78"/>
                  </a:lnTo>
                  <a:lnTo>
                    <a:pt x="0" y="78"/>
                  </a:lnTo>
                  <a:lnTo>
                    <a:pt x="0" y="78"/>
                  </a:lnTo>
                  <a:lnTo>
                    <a:pt x="8" y="46"/>
                  </a:lnTo>
                  <a:lnTo>
                    <a:pt x="10" y="32"/>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46" name="Freeform 68"/>
            <p:cNvSpPr>
              <a:spLocks/>
            </p:cNvSpPr>
            <p:nvPr userDrawn="1"/>
          </p:nvSpPr>
          <p:spPr bwMode="black">
            <a:xfrm>
              <a:off x="4916" y="4219"/>
              <a:ext cx="33" cy="33"/>
            </a:xfrm>
            <a:custGeom>
              <a:avLst/>
              <a:gdLst/>
              <a:ahLst/>
              <a:cxnLst>
                <a:cxn ang="0">
                  <a:pos x="26" y="12"/>
                </a:cxn>
                <a:cxn ang="0">
                  <a:pos x="26" y="12"/>
                </a:cxn>
                <a:cxn ang="0">
                  <a:pos x="26" y="12"/>
                </a:cxn>
                <a:cxn ang="0">
                  <a:pos x="31" y="7"/>
                </a:cxn>
                <a:cxn ang="0">
                  <a:pos x="35" y="4"/>
                </a:cxn>
                <a:cxn ang="0">
                  <a:pos x="40" y="2"/>
                </a:cxn>
                <a:cxn ang="0">
                  <a:pos x="45" y="0"/>
                </a:cxn>
                <a:cxn ang="0">
                  <a:pos x="45" y="0"/>
                </a:cxn>
                <a:cxn ang="0">
                  <a:pos x="53" y="2"/>
                </a:cxn>
                <a:cxn ang="0">
                  <a:pos x="58" y="7"/>
                </a:cxn>
                <a:cxn ang="0">
                  <a:pos x="59" y="13"/>
                </a:cxn>
                <a:cxn ang="0">
                  <a:pos x="59" y="23"/>
                </a:cxn>
                <a:cxn ang="0">
                  <a:pos x="59" y="23"/>
                </a:cxn>
                <a:cxn ang="0">
                  <a:pos x="54" y="42"/>
                </a:cxn>
                <a:cxn ang="0">
                  <a:pos x="54" y="42"/>
                </a:cxn>
                <a:cxn ang="0">
                  <a:pos x="51" y="58"/>
                </a:cxn>
                <a:cxn ang="0">
                  <a:pos x="51" y="58"/>
                </a:cxn>
                <a:cxn ang="0">
                  <a:pos x="43" y="58"/>
                </a:cxn>
                <a:cxn ang="0">
                  <a:pos x="43" y="58"/>
                </a:cxn>
                <a:cxn ang="0">
                  <a:pos x="35" y="58"/>
                </a:cxn>
                <a:cxn ang="0">
                  <a:pos x="35" y="58"/>
                </a:cxn>
                <a:cxn ang="0">
                  <a:pos x="38" y="43"/>
                </a:cxn>
                <a:cxn ang="0">
                  <a:pos x="42" y="26"/>
                </a:cxn>
                <a:cxn ang="0">
                  <a:pos x="42" y="26"/>
                </a:cxn>
                <a:cxn ang="0">
                  <a:pos x="43" y="19"/>
                </a:cxn>
                <a:cxn ang="0">
                  <a:pos x="42" y="15"/>
                </a:cxn>
                <a:cxn ang="0">
                  <a:pos x="40" y="12"/>
                </a:cxn>
                <a:cxn ang="0">
                  <a:pos x="35" y="12"/>
                </a:cxn>
                <a:cxn ang="0">
                  <a:pos x="35" y="12"/>
                </a:cxn>
                <a:cxn ang="0">
                  <a:pos x="31" y="13"/>
                </a:cxn>
                <a:cxn ang="0">
                  <a:pos x="27" y="16"/>
                </a:cxn>
                <a:cxn ang="0">
                  <a:pos x="24" y="21"/>
                </a:cxn>
                <a:cxn ang="0">
                  <a:pos x="23" y="27"/>
                </a:cxn>
                <a:cxn ang="0">
                  <a:pos x="21" y="32"/>
                </a:cxn>
                <a:cxn ang="0">
                  <a:pos x="21" y="32"/>
                </a:cxn>
                <a:cxn ang="0">
                  <a:pos x="18" y="58"/>
                </a:cxn>
                <a:cxn ang="0">
                  <a:pos x="18" y="58"/>
                </a:cxn>
                <a:cxn ang="0">
                  <a:pos x="8" y="58"/>
                </a:cxn>
                <a:cxn ang="0">
                  <a:pos x="8" y="58"/>
                </a:cxn>
                <a:cxn ang="0">
                  <a:pos x="0" y="58"/>
                </a:cxn>
                <a:cxn ang="0">
                  <a:pos x="0" y="58"/>
                </a:cxn>
                <a:cxn ang="0">
                  <a:pos x="7" y="32"/>
                </a:cxn>
                <a:cxn ang="0">
                  <a:pos x="7" y="27"/>
                </a:cxn>
                <a:cxn ang="0">
                  <a:pos x="7" y="27"/>
                </a:cxn>
                <a:cxn ang="0">
                  <a:pos x="12" y="2"/>
                </a:cxn>
                <a:cxn ang="0">
                  <a:pos x="12" y="2"/>
                </a:cxn>
                <a:cxn ang="0">
                  <a:pos x="19" y="4"/>
                </a:cxn>
                <a:cxn ang="0">
                  <a:pos x="19" y="4"/>
                </a:cxn>
                <a:cxn ang="0">
                  <a:pos x="27" y="2"/>
                </a:cxn>
                <a:cxn ang="0">
                  <a:pos x="26" y="12"/>
                </a:cxn>
              </a:cxnLst>
              <a:rect l="0" t="0" r="r" b="b"/>
              <a:pathLst>
                <a:path w="59" h="58">
                  <a:moveTo>
                    <a:pt x="26" y="12"/>
                  </a:moveTo>
                  <a:lnTo>
                    <a:pt x="26" y="12"/>
                  </a:lnTo>
                  <a:lnTo>
                    <a:pt x="26" y="12"/>
                  </a:lnTo>
                  <a:lnTo>
                    <a:pt x="31" y="7"/>
                  </a:lnTo>
                  <a:lnTo>
                    <a:pt x="35" y="4"/>
                  </a:lnTo>
                  <a:lnTo>
                    <a:pt x="40" y="2"/>
                  </a:lnTo>
                  <a:lnTo>
                    <a:pt x="45" y="0"/>
                  </a:lnTo>
                  <a:lnTo>
                    <a:pt x="45" y="0"/>
                  </a:lnTo>
                  <a:lnTo>
                    <a:pt x="53" y="2"/>
                  </a:lnTo>
                  <a:lnTo>
                    <a:pt x="58" y="7"/>
                  </a:lnTo>
                  <a:lnTo>
                    <a:pt x="59" y="13"/>
                  </a:lnTo>
                  <a:lnTo>
                    <a:pt x="59" y="23"/>
                  </a:lnTo>
                  <a:lnTo>
                    <a:pt x="59" y="23"/>
                  </a:lnTo>
                  <a:lnTo>
                    <a:pt x="54" y="42"/>
                  </a:lnTo>
                  <a:lnTo>
                    <a:pt x="54" y="42"/>
                  </a:lnTo>
                  <a:lnTo>
                    <a:pt x="51" y="58"/>
                  </a:lnTo>
                  <a:lnTo>
                    <a:pt x="51" y="58"/>
                  </a:lnTo>
                  <a:lnTo>
                    <a:pt x="43" y="58"/>
                  </a:lnTo>
                  <a:lnTo>
                    <a:pt x="43" y="58"/>
                  </a:lnTo>
                  <a:lnTo>
                    <a:pt x="35" y="58"/>
                  </a:lnTo>
                  <a:lnTo>
                    <a:pt x="35" y="58"/>
                  </a:lnTo>
                  <a:lnTo>
                    <a:pt x="38" y="43"/>
                  </a:lnTo>
                  <a:lnTo>
                    <a:pt x="42" y="26"/>
                  </a:lnTo>
                  <a:lnTo>
                    <a:pt x="42" y="26"/>
                  </a:lnTo>
                  <a:lnTo>
                    <a:pt x="43" y="19"/>
                  </a:lnTo>
                  <a:lnTo>
                    <a:pt x="42" y="15"/>
                  </a:lnTo>
                  <a:lnTo>
                    <a:pt x="40" y="12"/>
                  </a:lnTo>
                  <a:lnTo>
                    <a:pt x="35" y="12"/>
                  </a:lnTo>
                  <a:lnTo>
                    <a:pt x="35" y="12"/>
                  </a:lnTo>
                  <a:lnTo>
                    <a:pt x="31" y="13"/>
                  </a:lnTo>
                  <a:lnTo>
                    <a:pt x="27" y="16"/>
                  </a:lnTo>
                  <a:lnTo>
                    <a:pt x="24" y="21"/>
                  </a:lnTo>
                  <a:lnTo>
                    <a:pt x="23" y="27"/>
                  </a:lnTo>
                  <a:lnTo>
                    <a:pt x="21" y="32"/>
                  </a:lnTo>
                  <a:lnTo>
                    <a:pt x="21" y="32"/>
                  </a:lnTo>
                  <a:lnTo>
                    <a:pt x="18" y="58"/>
                  </a:lnTo>
                  <a:lnTo>
                    <a:pt x="18" y="58"/>
                  </a:lnTo>
                  <a:lnTo>
                    <a:pt x="8" y="58"/>
                  </a:lnTo>
                  <a:lnTo>
                    <a:pt x="8" y="58"/>
                  </a:lnTo>
                  <a:lnTo>
                    <a:pt x="0" y="58"/>
                  </a:lnTo>
                  <a:lnTo>
                    <a:pt x="0" y="58"/>
                  </a:lnTo>
                  <a:lnTo>
                    <a:pt x="7" y="32"/>
                  </a:lnTo>
                  <a:lnTo>
                    <a:pt x="7" y="27"/>
                  </a:lnTo>
                  <a:lnTo>
                    <a:pt x="7" y="27"/>
                  </a:lnTo>
                  <a:lnTo>
                    <a:pt x="12" y="2"/>
                  </a:lnTo>
                  <a:lnTo>
                    <a:pt x="12" y="2"/>
                  </a:lnTo>
                  <a:lnTo>
                    <a:pt x="19" y="4"/>
                  </a:lnTo>
                  <a:lnTo>
                    <a:pt x="19" y="4"/>
                  </a:lnTo>
                  <a:lnTo>
                    <a:pt x="27" y="2"/>
                  </a:lnTo>
                  <a:lnTo>
                    <a:pt x="26" y="12"/>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47" name="Freeform 69"/>
            <p:cNvSpPr>
              <a:spLocks/>
            </p:cNvSpPr>
            <p:nvPr userDrawn="1"/>
          </p:nvSpPr>
          <p:spPr bwMode="black">
            <a:xfrm>
              <a:off x="4966" y="4208"/>
              <a:ext cx="33" cy="44"/>
            </a:xfrm>
            <a:custGeom>
              <a:avLst/>
              <a:gdLst/>
              <a:ahLst/>
              <a:cxnLst>
                <a:cxn ang="0">
                  <a:pos x="9" y="32"/>
                </a:cxn>
                <a:cxn ang="0">
                  <a:pos x="9" y="32"/>
                </a:cxn>
                <a:cxn ang="0">
                  <a:pos x="16" y="0"/>
                </a:cxn>
                <a:cxn ang="0">
                  <a:pos x="16" y="0"/>
                </a:cxn>
                <a:cxn ang="0">
                  <a:pos x="35" y="0"/>
                </a:cxn>
                <a:cxn ang="0">
                  <a:pos x="35" y="0"/>
                </a:cxn>
                <a:cxn ang="0">
                  <a:pos x="59" y="0"/>
                </a:cxn>
                <a:cxn ang="0">
                  <a:pos x="59" y="0"/>
                </a:cxn>
                <a:cxn ang="0">
                  <a:pos x="57" y="5"/>
                </a:cxn>
                <a:cxn ang="0">
                  <a:pos x="57" y="5"/>
                </a:cxn>
                <a:cxn ang="0">
                  <a:pos x="57" y="9"/>
                </a:cxn>
                <a:cxn ang="0">
                  <a:pos x="57" y="9"/>
                </a:cxn>
                <a:cxn ang="0">
                  <a:pos x="32" y="8"/>
                </a:cxn>
                <a:cxn ang="0">
                  <a:pos x="32" y="8"/>
                </a:cxn>
                <a:cxn ang="0">
                  <a:pos x="27" y="33"/>
                </a:cxn>
                <a:cxn ang="0">
                  <a:pos x="27" y="33"/>
                </a:cxn>
                <a:cxn ang="0">
                  <a:pos x="52" y="32"/>
                </a:cxn>
                <a:cxn ang="0">
                  <a:pos x="52" y="32"/>
                </a:cxn>
                <a:cxn ang="0">
                  <a:pos x="51" y="36"/>
                </a:cxn>
                <a:cxn ang="0">
                  <a:pos x="51" y="36"/>
                </a:cxn>
                <a:cxn ang="0">
                  <a:pos x="51" y="41"/>
                </a:cxn>
                <a:cxn ang="0">
                  <a:pos x="51" y="41"/>
                </a:cxn>
                <a:cxn ang="0">
                  <a:pos x="25" y="41"/>
                </a:cxn>
                <a:cxn ang="0">
                  <a:pos x="25" y="41"/>
                </a:cxn>
                <a:cxn ang="0">
                  <a:pos x="22" y="55"/>
                </a:cxn>
                <a:cxn ang="0">
                  <a:pos x="22" y="55"/>
                </a:cxn>
                <a:cxn ang="0">
                  <a:pos x="19" y="70"/>
                </a:cxn>
                <a:cxn ang="0">
                  <a:pos x="19" y="70"/>
                </a:cxn>
                <a:cxn ang="0">
                  <a:pos x="46" y="68"/>
                </a:cxn>
                <a:cxn ang="0">
                  <a:pos x="46" y="68"/>
                </a:cxn>
                <a:cxn ang="0">
                  <a:pos x="44" y="73"/>
                </a:cxn>
                <a:cxn ang="0">
                  <a:pos x="44" y="73"/>
                </a:cxn>
                <a:cxn ang="0">
                  <a:pos x="44" y="78"/>
                </a:cxn>
                <a:cxn ang="0">
                  <a:pos x="44" y="78"/>
                </a:cxn>
                <a:cxn ang="0">
                  <a:pos x="24" y="78"/>
                </a:cxn>
                <a:cxn ang="0">
                  <a:pos x="24" y="78"/>
                </a:cxn>
                <a:cxn ang="0">
                  <a:pos x="0" y="78"/>
                </a:cxn>
                <a:cxn ang="0">
                  <a:pos x="0" y="78"/>
                </a:cxn>
                <a:cxn ang="0">
                  <a:pos x="6" y="46"/>
                </a:cxn>
                <a:cxn ang="0">
                  <a:pos x="9" y="32"/>
                </a:cxn>
              </a:cxnLst>
              <a:rect l="0" t="0" r="r" b="b"/>
              <a:pathLst>
                <a:path w="59" h="78">
                  <a:moveTo>
                    <a:pt x="9" y="32"/>
                  </a:moveTo>
                  <a:lnTo>
                    <a:pt x="9" y="32"/>
                  </a:lnTo>
                  <a:lnTo>
                    <a:pt x="16" y="0"/>
                  </a:lnTo>
                  <a:lnTo>
                    <a:pt x="16" y="0"/>
                  </a:lnTo>
                  <a:lnTo>
                    <a:pt x="35" y="0"/>
                  </a:lnTo>
                  <a:lnTo>
                    <a:pt x="35" y="0"/>
                  </a:lnTo>
                  <a:lnTo>
                    <a:pt x="59" y="0"/>
                  </a:lnTo>
                  <a:lnTo>
                    <a:pt x="59" y="0"/>
                  </a:lnTo>
                  <a:lnTo>
                    <a:pt x="57" y="5"/>
                  </a:lnTo>
                  <a:lnTo>
                    <a:pt x="57" y="5"/>
                  </a:lnTo>
                  <a:lnTo>
                    <a:pt x="57" y="9"/>
                  </a:lnTo>
                  <a:lnTo>
                    <a:pt x="57" y="9"/>
                  </a:lnTo>
                  <a:lnTo>
                    <a:pt x="32" y="8"/>
                  </a:lnTo>
                  <a:lnTo>
                    <a:pt x="32" y="8"/>
                  </a:lnTo>
                  <a:lnTo>
                    <a:pt x="27" y="33"/>
                  </a:lnTo>
                  <a:lnTo>
                    <a:pt x="27" y="33"/>
                  </a:lnTo>
                  <a:lnTo>
                    <a:pt x="52" y="32"/>
                  </a:lnTo>
                  <a:lnTo>
                    <a:pt x="52" y="32"/>
                  </a:lnTo>
                  <a:lnTo>
                    <a:pt x="51" y="36"/>
                  </a:lnTo>
                  <a:lnTo>
                    <a:pt x="51" y="36"/>
                  </a:lnTo>
                  <a:lnTo>
                    <a:pt x="51" y="41"/>
                  </a:lnTo>
                  <a:lnTo>
                    <a:pt x="51" y="41"/>
                  </a:lnTo>
                  <a:lnTo>
                    <a:pt x="25" y="41"/>
                  </a:lnTo>
                  <a:lnTo>
                    <a:pt x="25" y="41"/>
                  </a:lnTo>
                  <a:lnTo>
                    <a:pt x="22" y="55"/>
                  </a:lnTo>
                  <a:lnTo>
                    <a:pt x="22" y="55"/>
                  </a:lnTo>
                  <a:lnTo>
                    <a:pt x="19" y="70"/>
                  </a:lnTo>
                  <a:lnTo>
                    <a:pt x="19" y="70"/>
                  </a:lnTo>
                  <a:lnTo>
                    <a:pt x="46" y="68"/>
                  </a:lnTo>
                  <a:lnTo>
                    <a:pt x="46" y="68"/>
                  </a:lnTo>
                  <a:lnTo>
                    <a:pt x="44" y="73"/>
                  </a:lnTo>
                  <a:lnTo>
                    <a:pt x="44" y="73"/>
                  </a:lnTo>
                  <a:lnTo>
                    <a:pt x="44" y="78"/>
                  </a:lnTo>
                  <a:lnTo>
                    <a:pt x="44" y="78"/>
                  </a:lnTo>
                  <a:lnTo>
                    <a:pt x="24" y="78"/>
                  </a:lnTo>
                  <a:lnTo>
                    <a:pt x="24" y="78"/>
                  </a:lnTo>
                  <a:lnTo>
                    <a:pt x="0" y="78"/>
                  </a:lnTo>
                  <a:lnTo>
                    <a:pt x="0" y="78"/>
                  </a:lnTo>
                  <a:lnTo>
                    <a:pt x="6" y="46"/>
                  </a:lnTo>
                  <a:lnTo>
                    <a:pt x="9" y="32"/>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48" name="Freeform 70"/>
            <p:cNvSpPr>
              <a:spLocks/>
            </p:cNvSpPr>
            <p:nvPr userDrawn="1"/>
          </p:nvSpPr>
          <p:spPr bwMode="black">
            <a:xfrm>
              <a:off x="5002" y="4221"/>
              <a:ext cx="29" cy="31"/>
            </a:xfrm>
            <a:custGeom>
              <a:avLst/>
              <a:gdLst/>
              <a:ahLst/>
              <a:cxnLst>
                <a:cxn ang="0">
                  <a:pos x="23" y="41"/>
                </a:cxn>
                <a:cxn ang="0">
                  <a:pos x="23" y="41"/>
                </a:cxn>
                <a:cxn ang="0">
                  <a:pos x="43" y="0"/>
                </a:cxn>
                <a:cxn ang="0">
                  <a:pos x="43" y="0"/>
                </a:cxn>
                <a:cxn ang="0">
                  <a:pos x="48" y="2"/>
                </a:cxn>
                <a:cxn ang="0">
                  <a:pos x="48" y="2"/>
                </a:cxn>
                <a:cxn ang="0">
                  <a:pos x="53" y="0"/>
                </a:cxn>
                <a:cxn ang="0">
                  <a:pos x="53" y="0"/>
                </a:cxn>
                <a:cxn ang="0">
                  <a:pos x="38" y="24"/>
                </a:cxn>
                <a:cxn ang="0">
                  <a:pos x="30" y="38"/>
                </a:cxn>
                <a:cxn ang="0">
                  <a:pos x="21" y="56"/>
                </a:cxn>
                <a:cxn ang="0">
                  <a:pos x="21" y="56"/>
                </a:cxn>
                <a:cxn ang="0">
                  <a:pos x="15" y="56"/>
                </a:cxn>
                <a:cxn ang="0">
                  <a:pos x="15" y="56"/>
                </a:cxn>
                <a:cxn ang="0">
                  <a:pos x="8" y="56"/>
                </a:cxn>
                <a:cxn ang="0">
                  <a:pos x="8" y="56"/>
                </a:cxn>
                <a:cxn ang="0">
                  <a:pos x="0" y="0"/>
                </a:cxn>
                <a:cxn ang="0">
                  <a:pos x="0" y="0"/>
                </a:cxn>
                <a:cxn ang="0">
                  <a:pos x="8" y="2"/>
                </a:cxn>
                <a:cxn ang="0">
                  <a:pos x="8" y="2"/>
                </a:cxn>
                <a:cxn ang="0">
                  <a:pos x="18" y="0"/>
                </a:cxn>
                <a:cxn ang="0">
                  <a:pos x="18" y="0"/>
                </a:cxn>
                <a:cxn ang="0">
                  <a:pos x="23" y="41"/>
                </a:cxn>
                <a:cxn ang="0">
                  <a:pos x="23" y="41"/>
                </a:cxn>
              </a:cxnLst>
              <a:rect l="0" t="0" r="r" b="b"/>
              <a:pathLst>
                <a:path w="53" h="56">
                  <a:moveTo>
                    <a:pt x="23" y="41"/>
                  </a:moveTo>
                  <a:lnTo>
                    <a:pt x="23" y="41"/>
                  </a:lnTo>
                  <a:lnTo>
                    <a:pt x="43" y="0"/>
                  </a:lnTo>
                  <a:lnTo>
                    <a:pt x="43" y="0"/>
                  </a:lnTo>
                  <a:lnTo>
                    <a:pt x="48" y="2"/>
                  </a:lnTo>
                  <a:lnTo>
                    <a:pt x="48" y="2"/>
                  </a:lnTo>
                  <a:lnTo>
                    <a:pt x="53" y="0"/>
                  </a:lnTo>
                  <a:lnTo>
                    <a:pt x="53" y="0"/>
                  </a:lnTo>
                  <a:lnTo>
                    <a:pt x="38" y="24"/>
                  </a:lnTo>
                  <a:lnTo>
                    <a:pt x="30" y="38"/>
                  </a:lnTo>
                  <a:lnTo>
                    <a:pt x="21" y="56"/>
                  </a:lnTo>
                  <a:lnTo>
                    <a:pt x="21" y="56"/>
                  </a:lnTo>
                  <a:lnTo>
                    <a:pt x="15" y="56"/>
                  </a:lnTo>
                  <a:lnTo>
                    <a:pt x="15" y="56"/>
                  </a:lnTo>
                  <a:lnTo>
                    <a:pt x="8" y="56"/>
                  </a:lnTo>
                  <a:lnTo>
                    <a:pt x="8" y="56"/>
                  </a:lnTo>
                  <a:lnTo>
                    <a:pt x="0" y="0"/>
                  </a:lnTo>
                  <a:lnTo>
                    <a:pt x="0" y="0"/>
                  </a:lnTo>
                  <a:lnTo>
                    <a:pt x="8" y="2"/>
                  </a:lnTo>
                  <a:lnTo>
                    <a:pt x="8" y="2"/>
                  </a:lnTo>
                  <a:lnTo>
                    <a:pt x="18" y="0"/>
                  </a:lnTo>
                  <a:lnTo>
                    <a:pt x="18" y="0"/>
                  </a:lnTo>
                  <a:lnTo>
                    <a:pt x="23" y="41"/>
                  </a:lnTo>
                  <a:lnTo>
                    <a:pt x="23" y="41"/>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49" name="Freeform 71"/>
            <p:cNvSpPr>
              <a:spLocks noEditPoints="1"/>
            </p:cNvSpPr>
            <p:nvPr userDrawn="1"/>
          </p:nvSpPr>
          <p:spPr bwMode="black">
            <a:xfrm>
              <a:off x="5030" y="4219"/>
              <a:ext cx="29" cy="33"/>
            </a:xfrm>
            <a:custGeom>
              <a:avLst/>
              <a:gdLst/>
              <a:ahLst/>
              <a:cxnLst>
                <a:cxn ang="0">
                  <a:pos x="19" y="26"/>
                </a:cxn>
                <a:cxn ang="0">
                  <a:pos x="19" y="26"/>
                </a:cxn>
                <a:cxn ang="0">
                  <a:pos x="21" y="18"/>
                </a:cxn>
                <a:cxn ang="0">
                  <a:pos x="24" y="13"/>
                </a:cxn>
                <a:cxn ang="0">
                  <a:pos x="27" y="8"/>
                </a:cxn>
                <a:cxn ang="0">
                  <a:pos x="32" y="7"/>
                </a:cxn>
                <a:cxn ang="0">
                  <a:pos x="32" y="7"/>
                </a:cxn>
                <a:cxn ang="0">
                  <a:pos x="35" y="8"/>
                </a:cxn>
                <a:cxn ang="0">
                  <a:pos x="38" y="12"/>
                </a:cxn>
                <a:cxn ang="0">
                  <a:pos x="38" y="18"/>
                </a:cxn>
                <a:cxn ang="0">
                  <a:pos x="37" y="26"/>
                </a:cxn>
                <a:cxn ang="0">
                  <a:pos x="19" y="26"/>
                </a:cxn>
                <a:cxn ang="0">
                  <a:pos x="51" y="31"/>
                </a:cxn>
                <a:cxn ang="0">
                  <a:pos x="51" y="31"/>
                </a:cxn>
                <a:cxn ang="0">
                  <a:pos x="52" y="26"/>
                </a:cxn>
                <a:cxn ang="0">
                  <a:pos x="52" y="26"/>
                </a:cxn>
                <a:cxn ang="0">
                  <a:pos x="52" y="16"/>
                </a:cxn>
                <a:cxn ang="0">
                  <a:pos x="51" y="12"/>
                </a:cxn>
                <a:cxn ang="0">
                  <a:pos x="49" y="8"/>
                </a:cxn>
                <a:cxn ang="0">
                  <a:pos x="46" y="5"/>
                </a:cxn>
                <a:cxn ang="0">
                  <a:pos x="43" y="4"/>
                </a:cxn>
                <a:cxn ang="0">
                  <a:pos x="38" y="2"/>
                </a:cxn>
                <a:cxn ang="0">
                  <a:pos x="33" y="0"/>
                </a:cxn>
                <a:cxn ang="0">
                  <a:pos x="33" y="0"/>
                </a:cxn>
                <a:cxn ang="0">
                  <a:pos x="22" y="4"/>
                </a:cxn>
                <a:cxn ang="0">
                  <a:pos x="18" y="5"/>
                </a:cxn>
                <a:cxn ang="0">
                  <a:pos x="13" y="8"/>
                </a:cxn>
                <a:cxn ang="0">
                  <a:pos x="10" y="13"/>
                </a:cxn>
                <a:cxn ang="0">
                  <a:pos x="6" y="18"/>
                </a:cxn>
                <a:cxn ang="0">
                  <a:pos x="3" y="24"/>
                </a:cxn>
                <a:cxn ang="0">
                  <a:pos x="2" y="31"/>
                </a:cxn>
                <a:cxn ang="0">
                  <a:pos x="2" y="31"/>
                </a:cxn>
                <a:cxn ang="0">
                  <a:pos x="0" y="37"/>
                </a:cxn>
                <a:cxn ang="0">
                  <a:pos x="2" y="43"/>
                </a:cxn>
                <a:cxn ang="0">
                  <a:pos x="3" y="48"/>
                </a:cxn>
                <a:cxn ang="0">
                  <a:pos x="5" y="53"/>
                </a:cxn>
                <a:cxn ang="0">
                  <a:pos x="10" y="56"/>
                </a:cxn>
                <a:cxn ang="0">
                  <a:pos x="13" y="58"/>
                </a:cxn>
                <a:cxn ang="0">
                  <a:pos x="24" y="59"/>
                </a:cxn>
                <a:cxn ang="0">
                  <a:pos x="24" y="59"/>
                </a:cxn>
                <a:cxn ang="0">
                  <a:pos x="35" y="58"/>
                </a:cxn>
                <a:cxn ang="0">
                  <a:pos x="41" y="54"/>
                </a:cxn>
                <a:cxn ang="0">
                  <a:pos x="46" y="48"/>
                </a:cxn>
                <a:cxn ang="0">
                  <a:pos x="44" y="47"/>
                </a:cxn>
                <a:cxn ang="0">
                  <a:pos x="44" y="47"/>
                </a:cxn>
                <a:cxn ang="0">
                  <a:pos x="37" y="51"/>
                </a:cxn>
                <a:cxn ang="0">
                  <a:pos x="30" y="51"/>
                </a:cxn>
                <a:cxn ang="0">
                  <a:pos x="30" y="51"/>
                </a:cxn>
                <a:cxn ang="0">
                  <a:pos x="25" y="51"/>
                </a:cxn>
                <a:cxn ang="0">
                  <a:pos x="22" y="50"/>
                </a:cxn>
                <a:cxn ang="0">
                  <a:pos x="19" y="47"/>
                </a:cxn>
                <a:cxn ang="0">
                  <a:pos x="18" y="39"/>
                </a:cxn>
                <a:cxn ang="0">
                  <a:pos x="19" y="31"/>
                </a:cxn>
                <a:cxn ang="0">
                  <a:pos x="51" y="31"/>
                </a:cxn>
              </a:cxnLst>
              <a:rect l="0" t="0" r="r" b="b"/>
              <a:pathLst>
                <a:path w="52" h="59">
                  <a:moveTo>
                    <a:pt x="19" y="26"/>
                  </a:moveTo>
                  <a:lnTo>
                    <a:pt x="19" y="26"/>
                  </a:lnTo>
                  <a:lnTo>
                    <a:pt x="21" y="18"/>
                  </a:lnTo>
                  <a:lnTo>
                    <a:pt x="24" y="13"/>
                  </a:lnTo>
                  <a:lnTo>
                    <a:pt x="27" y="8"/>
                  </a:lnTo>
                  <a:lnTo>
                    <a:pt x="32" y="7"/>
                  </a:lnTo>
                  <a:lnTo>
                    <a:pt x="32" y="7"/>
                  </a:lnTo>
                  <a:lnTo>
                    <a:pt x="35" y="8"/>
                  </a:lnTo>
                  <a:lnTo>
                    <a:pt x="38" y="12"/>
                  </a:lnTo>
                  <a:lnTo>
                    <a:pt x="38" y="18"/>
                  </a:lnTo>
                  <a:lnTo>
                    <a:pt x="37" y="26"/>
                  </a:lnTo>
                  <a:lnTo>
                    <a:pt x="19" y="26"/>
                  </a:lnTo>
                  <a:close/>
                  <a:moveTo>
                    <a:pt x="51" y="31"/>
                  </a:moveTo>
                  <a:lnTo>
                    <a:pt x="51" y="31"/>
                  </a:lnTo>
                  <a:lnTo>
                    <a:pt x="52" y="26"/>
                  </a:lnTo>
                  <a:lnTo>
                    <a:pt x="52" y="26"/>
                  </a:lnTo>
                  <a:lnTo>
                    <a:pt x="52" y="16"/>
                  </a:lnTo>
                  <a:lnTo>
                    <a:pt x="51" y="12"/>
                  </a:lnTo>
                  <a:lnTo>
                    <a:pt x="49" y="8"/>
                  </a:lnTo>
                  <a:lnTo>
                    <a:pt x="46" y="5"/>
                  </a:lnTo>
                  <a:lnTo>
                    <a:pt x="43" y="4"/>
                  </a:lnTo>
                  <a:lnTo>
                    <a:pt x="38" y="2"/>
                  </a:lnTo>
                  <a:lnTo>
                    <a:pt x="33" y="0"/>
                  </a:lnTo>
                  <a:lnTo>
                    <a:pt x="33" y="0"/>
                  </a:lnTo>
                  <a:lnTo>
                    <a:pt x="22" y="4"/>
                  </a:lnTo>
                  <a:lnTo>
                    <a:pt x="18" y="5"/>
                  </a:lnTo>
                  <a:lnTo>
                    <a:pt x="13" y="8"/>
                  </a:lnTo>
                  <a:lnTo>
                    <a:pt x="10" y="13"/>
                  </a:lnTo>
                  <a:lnTo>
                    <a:pt x="6" y="18"/>
                  </a:lnTo>
                  <a:lnTo>
                    <a:pt x="3" y="24"/>
                  </a:lnTo>
                  <a:lnTo>
                    <a:pt x="2" y="31"/>
                  </a:lnTo>
                  <a:lnTo>
                    <a:pt x="2" y="31"/>
                  </a:lnTo>
                  <a:lnTo>
                    <a:pt x="0" y="37"/>
                  </a:lnTo>
                  <a:lnTo>
                    <a:pt x="2" y="43"/>
                  </a:lnTo>
                  <a:lnTo>
                    <a:pt x="3" y="48"/>
                  </a:lnTo>
                  <a:lnTo>
                    <a:pt x="5" y="53"/>
                  </a:lnTo>
                  <a:lnTo>
                    <a:pt x="10" y="56"/>
                  </a:lnTo>
                  <a:lnTo>
                    <a:pt x="13" y="58"/>
                  </a:lnTo>
                  <a:lnTo>
                    <a:pt x="24" y="59"/>
                  </a:lnTo>
                  <a:lnTo>
                    <a:pt x="24" y="59"/>
                  </a:lnTo>
                  <a:lnTo>
                    <a:pt x="35" y="58"/>
                  </a:lnTo>
                  <a:lnTo>
                    <a:pt x="41" y="54"/>
                  </a:lnTo>
                  <a:lnTo>
                    <a:pt x="46" y="48"/>
                  </a:lnTo>
                  <a:lnTo>
                    <a:pt x="44" y="47"/>
                  </a:lnTo>
                  <a:lnTo>
                    <a:pt x="44" y="47"/>
                  </a:lnTo>
                  <a:lnTo>
                    <a:pt x="37" y="51"/>
                  </a:lnTo>
                  <a:lnTo>
                    <a:pt x="30" y="51"/>
                  </a:lnTo>
                  <a:lnTo>
                    <a:pt x="30" y="51"/>
                  </a:lnTo>
                  <a:lnTo>
                    <a:pt x="25" y="51"/>
                  </a:lnTo>
                  <a:lnTo>
                    <a:pt x="22" y="50"/>
                  </a:lnTo>
                  <a:lnTo>
                    <a:pt x="19" y="47"/>
                  </a:lnTo>
                  <a:lnTo>
                    <a:pt x="18" y="39"/>
                  </a:lnTo>
                  <a:lnTo>
                    <a:pt x="19" y="31"/>
                  </a:lnTo>
                  <a:lnTo>
                    <a:pt x="51" y="31"/>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50" name="Freeform 72"/>
            <p:cNvSpPr>
              <a:spLocks/>
            </p:cNvSpPr>
            <p:nvPr userDrawn="1"/>
          </p:nvSpPr>
          <p:spPr bwMode="black">
            <a:xfrm>
              <a:off x="5062" y="4221"/>
              <a:ext cx="25" cy="31"/>
            </a:xfrm>
            <a:custGeom>
              <a:avLst/>
              <a:gdLst/>
              <a:ahLst/>
              <a:cxnLst>
                <a:cxn ang="0">
                  <a:pos x="24" y="14"/>
                </a:cxn>
                <a:cxn ang="0">
                  <a:pos x="24" y="14"/>
                </a:cxn>
                <a:cxn ang="0">
                  <a:pos x="24" y="14"/>
                </a:cxn>
                <a:cxn ang="0">
                  <a:pos x="29" y="8"/>
                </a:cxn>
                <a:cxn ang="0">
                  <a:pos x="33" y="3"/>
                </a:cxn>
                <a:cxn ang="0">
                  <a:pos x="40" y="0"/>
                </a:cxn>
                <a:cxn ang="0">
                  <a:pos x="45" y="0"/>
                </a:cxn>
                <a:cxn ang="0">
                  <a:pos x="45" y="0"/>
                </a:cxn>
                <a:cxn ang="0">
                  <a:pos x="46" y="0"/>
                </a:cxn>
                <a:cxn ang="0">
                  <a:pos x="46" y="0"/>
                </a:cxn>
                <a:cxn ang="0">
                  <a:pos x="45" y="8"/>
                </a:cxn>
                <a:cxn ang="0">
                  <a:pos x="45" y="8"/>
                </a:cxn>
                <a:cxn ang="0">
                  <a:pos x="43" y="16"/>
                </a:cxn>
                <a:cxn ang="0">
                  <a:pos x="41" y="16"/>
                </a:cxn>
                <a:cxn ang="0">
                  <a:pos x="41" y="16"/>
                </a:cxn>
                <a:cxn ang="0">
                  <a:pos x="40" y="16"/>
                </a:cxn>
                <a:cxn ang="0">
                  <a:pos x="37" y="14"/>
                </a:cxn>
                <a:cxn ang="0">
                  <a:pos x="37" y="14"/>
                </a:cxn>
                <a:cxn ang="0">
                  <a:pos x="32" y="16"/>
                </a:cxn>
                <a:cxn ang="0">
                  <a:pos x="27" y="17"/>
                </a:cxn>
                <a:cxn ang="0">
                  <a:pos x="24" y="22"/>
                </a:cxn>
                <a:cxn ang="0">
                  <a:pos x="22" y="25"/>
                </a:cxn>
                <a:cxn ang="0">
                  <a:pos x="22" y="30"/>
                </a:cxn>
                <a:cxn ang="0">
                  <a:pos x="22" y="30"/>
                </a:cxn>
                <a:cxn ang="0">
                  <a:pos x="18" y="56"/>
                </a:cxn>
                <a:cxn ang="0">
                  <a:pos x="18" y="56"/>
                </a:cxn>
                <a:cxn ang="0">
                  <a:pos x="10" y="56"/>
                </a:cxn>
                <a:cxn ang="0">
                  <a:pos x="10" y="56"/>
                </a:cxn>
                <a:cxn ang="0">
                  <a:pos x="0" y="56"/>
                </a:cxn>
                <a:cxn ang="0">
                  <a:pos x="0" y="56"/>
                </a:cxn>
                <a:cxn ang="0">
                  <a:pos x="7" y="30"/>
                </a:cxn>
                <a:cxn ang="0">
                  <a:pos x="8" y="25"/>
                </a:cxn>
                <a:cxn ang="0">
                  <a:pos x="8" y="25"/>
                </a:cxn>
                <a:cxn ang="0">
                  <a:pos x="11" y="0"/>
                </a:cxn>
                <a:cxn ang="0">
                  <a:pos x="11" y="0"/>
                </a:cxn>
                <a:cxn ang="0">
                  <a:pos x="19" y="2"/>
                </a:cxn>
                <a:cxn ang="0">
                  <a:pos x="19" y="2"/>
                </a:cxn>
                <a:cxn ang="0">
                  <a:pos x="27" y="0"/>
                </a:cxn>
                <a:cxn ang="0">
                  <a:pos x="24" y="14"/>
                </a:cxn>
              </a:cxnLst>
              <a:rect l="0" t="0" r="r" b="b"/>
              <a:pathLst>
                <a:path w="46" h="56">
                  <a:moveTo>
                    <a:pt x="24" y="14"/>
                  </a:moveTo>
                  <a:lnTo>
                    <a:pt x="24" y="14"/>
                  </a:lnTo>
                  <a:lnTo>
                    <a:pt x="24" y="14"/>
                  </a:lnTo>
                  <a:lnTo>
                    <a:pt x="29" y="8"/>
                  </a:lnTo>
                  <a:lnTo>
                    <a:pt x="33" y="3"/>
                  </a:lnTo>
                  <a:lnTo>
                    <a:pt x="40" y="0"/>
                  </a:lnTo>
                  <a:lnTo>
                    <a:pt x="45" y="0"/>
                  </a:lnTo>
                  <a:lnTo>
                    <a:pt x="45" y="0"/>
                  </a:lnTo>
                  <a:lnTo>
                    <a:pt x="46" y="0"/>
                  </a:lnTo>
                  <a:lnTo>
                    <a:pt x="46" y="0"/>
                  </a:lnTo>
                  <a:lnTo>
                    <a:pt x="45" y="8"/>
                  </a:lnTo>
                  <a:lnTo>
                    <a:pt x="45" y="8"/>
                  </a:lnTo>
                  <a:lnTo>
                    <a:pt x="43" y="16"/>
                  </a:lnTo>
                  <a:lnTo>
                    <a:pt x="41" y="16"/>
                  </a:lnTo>
                  <a:lnTo>
                    <a:pt x="41" y="16"/>
                  </a:lnTo>
                  <a:lnTo>
                    <a:pt x="40" y="16"/>
                  </a:lnTo>
                  <a:lnTo>
                    <a:pt x="37" y="14"/>
                  </a:lnTo>
                  <a:lnTo>
                    <a:pt x="37" y="14"/>
                  </a:lnTo>
                  <a:lnTo>
                    <a:pt x="32" y="16"/>
                  </a:lnTo>
                  <a:lnTo>
                    <a:pt x="27" y="17"/>
                  </a:lnTo>
                  <a:lnTo>
                    <a:pt x="24" y="22"/>
                  </a:lnTo>
                  <a:lnTo>
                    <a:pt x="22" y="25"/>
                  </a:lnTo>
                  <a:lnTo>
                    <a:pt x="22" y="30"/>
                  </a:lnTo>
                  <a:lnTo>
                    <a:pt x="22" y="30"/>
                  </a:lnTo>
                  <a:lnTo>
                    <a:pt x="18" y="56"/>
                  </a:lnTo>
                  <a:lnTo>
                    <a:pt x="18" y="56"/>
                  </a:lnTo>
                  <a:lnTo>
                    <a:pt x="10" y="56"/>
                  </a:lnTo>
                  <a:lnTo>
                    <a:pt x="10" y="56"/>
                  </a:lnTo>
                  <a:lnTo>
                    <a:pt x="0" y="56"/>
                  </a:lnTo>
                  <a:lnTo>
                    <a:pt x="0" y="56"/>
                  </a:lnTo>
                  <a:lnTo>
                    <a:pt x="7" y="30"/>
                  </a:lnTo>
                  <a:lnTo>
                    <a:pt x="8" y="25"/>
                  </a:lnTo>
                  <a:lnTo>
                    <a:pt x="8" y="25"/>
                  </a:lnTo>
                  <a:lnTo>
                    <a:pt x="11" y="0"/>
                  </a:lnTo>
                  <a:lnTo>
                    <a:pt x="11" y="0"/>
                  </a:lnTo>
                  <a:lnTo>
                    <a:pt x="19" y="2"/>
                  </a:lnTo>
                  <a:lnTo>
                    <a:pt x="19" y="2"/>
                  </a:lnTo>
                  <a:lnTo>
                    <a:pt x="27" y="0"/>
                  </a:lnTo>
                  <a:lnTo>
                    <a:pt x="24" y="14"/>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51" name="Freeform 73"/>
            <p:cNvSpPr>
              <a:spLocks/>
            </p:cNvSpPr>
            <p:nvPr userDrawn="1"/>
          </p:nvSpPr>
          <p:spPr bwMode="black">
            <a:xfrm>
              <a:off x="5087" y="4221"/>
              <a:ext cx="34" cy="48"/>
            </a:xfrm>
            <a:custGeom>
              <a:avLst/>
              <a:gdLst/>
              <a:ahLst/>
              <a:cxnLst>
                <a:cxn ang="0">
                  <a:pos x="50" y="0"/>
                </a:cxn>
                <a:cxn ang="0">
                  <a:pos x="50" y="0"/>
                </a:cxn>
                <a:cxn ang="0">
                  <a:pos x="55" y="2"/>
                </a:cxn>
                <a:cxn ang="0">
                  <a:pos x="55" y="2"/>
                </a:cxn>
                <a:cxn ang="0">
                  <a:pos x="61" y="0"/>
                </a:cxn>
                <a:cxn ang="0">
                  <a:pos x="61" y="0"/>
                </a:cxn>
                <a:cxn ang="0">
                  <a:pos x="41" y="35"/>
                </a:cxn>
                <a:cxn ang="0">
                  <a:pos x="9" y="86"/>
                </a:cxn>
                <a:cxn ang="0">
                  <a:pos x="9" y="86"/>
                </a:cxn>
                <a:cxn ang="0">
                  <a:pos x="4" y="86"/>
                </a:cxn>
                <a:cxn ang="0">
                  <a:pos x="4" y="86"/>
                </a:cxn>
                <a:cxn ang="0">
                  <a:pos x="0" y="86"/>
                </a:cxn>
                <a:cxn ang="0">
                  <a:pos x="0" y="86"/>
                </a:cxn>
                <a:cxn ang="0">
                  <a:pos x="19" y="56"/>
                </a:cxn>
                <a:cxn ang="0">
                  <a:pos x="19" y="56"/>
                </a:cxn>
                <a:cxn ang="0">
                  <a:pos x="8" y="0"/>
                </a:cxn>
                <a:cxn ang="0">
                  <a:pos x="8" y="0"/>
                </a:cxn>
                <a:cxn ang="0">
                  <a:pos x="15" y="2"/>
                </a:cxn>
                <a:cxn ang="0">
                  <a:pos x="15" y="2"/>
                </a:cxn>
                <a:cxn ang="0">
                  <a:pos x="25" y="0"/>
                </a:cxn>
                <a:cxn ang="0">
                  <a:pos x="25" y="0"/>
                </a:cxn>
                <a:cxn ang="0">
                  <a:pos x="31" y="37"/>
                </a:cxn>
                <a:cxn ang="0">
                  <a:pos x="31" y="37"/>
                </a:cxn>
                <a:cxn ang="0">
                  <a:pos x="50" y="0"/>
                </a:cxn>
                <a:cxn ang="0">
                  <a:pos x="50" y="0"/>
                </a:cxn>
              </a:cxnLst>
              <a:rect l="0" t="0" r="r" b="b"/>
              <a:pathLst>
                <a:path w="61" h="86">
                  <a:moveTo>
                    <a:pt x="50" y="0"/>
                  </a:moveTo>
                  <a:lnTo>
                    <a:pt x="50" y="0"/>
                  </a:lnTo>
                  <a:lnTo>
                    <a:pt x="55" y="2"/>
                  </a:lnTo>
                  <a:lnTo>
                    <a:pt x="55" y="2"/>
                  </a:lnTo>
                  <a:lnTo>
                    <a:pt x="61" y="0"/>
                  </a:lnTo>
                  <a:lnTo>
                    <a:pt x="61" y="0"/>
                  </a:lnTo>
                  <a:lnTo>
                    <a:pt x="41" y="35"/>
                  </a:lnTo>
                  <a:lnTo>
                    <a:pt x="9" y="86"/>
                  </a:lnTo>
                  <a:lnTo>
                    <a:pt x="9" y="86"/>
                  </a:lnTo>
                  <a:lnTo>
                    <a:pt x="4" y="86"/>
                  </a:lnTo>
                  <a:lnTo>
                    <a:pt x="4" y="86"/>
                  </a:lnTo>
                  <a:lnTo>
                    <a:pt x="0" y="86"/>
                  </a:lnTo>
                  <a:lnTo>
                    <a:pt x="0" y="86"/>
                  </a:lnTo>
                  <a:lnTo>
                    <a:pt x="19" y="56"/>
                  </a:lnTo>
                  <a:lnTo>
                    <a:pt x="19" y="56"/>
                  </a:lnTo>
                  <a:lnTo>
                    <a:pt x="8" y="0"/>
                  </a:lnTo>
                  <a:lnTo>
                    <a:pt x="8" y="0"/>
                  </a:lnTo>
                  <a:lnTo>
                    <a:pt x="15" y="2"/>
                  </a:lnTo>
                  <a:lnTo>
                    <a:pt x="15" y="2"/>
                  </a:lnTo>
                  <a:lnTo>
                    <a:pt x="25" y="0"/>
                  </a:lnTo>
                  <a:lnTo>
                    <a:pt x="25" y="0"/>
                  </a:lnTo>
                  <a:lnTo>
                    <a:pt x="31" y="37"/>
                  </a:lnTo>
                  <a:lnTo>
                    <a:pt x="31" y="37"/>
                  </a:lnTo>
                  <a:lnTo>
                    <a:pt x="50" y="0"/>
                  </a:lnTo>
                  <a:lnTo>
                    <a:pt x="50" y="0"/>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52" name="Freeform 74"/>
            <p:cNvSpPr>
              <a:spLocks/>
            </p:cNvSpPr>
            <p:nvPr userDrawn="1"/>
          </p:nvSpPr>
          <p:spPr bwMode="black">
            <a:xfrm>
              <a:off x="5123" y="4210"/>
              <a:ext cx="20" cy="42"/>
            </a:xfrm>
            <a:custGeom>
              <a:avLst/>
              <a:gdLst/>
              <a:ahLst/>
              <a:cxnLst>
                <a:cxn ang="0">
                  <a:pos x="35" y="21"/>
                </a:cxn>
                <a:cxn ang="0">
                  <a:pos x="35" y="21"/>
                </a:cxn>
                <a:cxn ang="0">
                  <a:pos x="33" y="24"/>
                </a:cxn>
                <a:cxn ang="0">
                  <a:pos x="33" y="24"/>
                </a:cxn>
                <a:cxn ang="0">
                  <a:pos x="33" y="27"/>
                </a:cxn>
                <a:cxn ang="0">
                  <a:pos x="23" y="25"/>
                </a:cxn>
                <a:cxn ang="0">
                  <a:pos x="23" y="25"/>
                </a:cxn>
                <a:cxn ang="0">
                  <a:pos x="17" y="51"/>
                </a:cxn>
                <a:cxn ang="0">
                  <a:pos x="17" y="51"/>
                </a:cxn>
                <a:cxn ang="0">
                  <a:pos x="16" y="60"/>
                </a:cxn>
                <a:cxn ang="0">
                  <a:pos x="16" y="67"/>
                </a:cxn>
                <a:cxn ang="0">
                  <a:pos x="17" y="70"/>
                </a:cxn>
                <a:cxn ang="0">
                  <a:pos x="20" y="70"/>
                </a:cxn>
                <a:cxn ang="0">
                  <a:pos x="20" y="70"/>
                </a:cxn>
                <a:cxn ang="0">
                  <a:pos x="25" y="68"/>
                </a:cxn>
                <a:cxn ang="0">
                  <a:pos x="25" y="73"/>
                </a:cxn>
                <a:cxn ang="0">
                  <a:pos x="25" y="73"/>
                </a:cxn>
                <a:cxn ang="0">
                  <a:pos x="19" y="76"/>
                </a:cxn>
                <a:cxn ang="0">
                  <a:pos x="12" y="76"/>
                </a:cxn>
                <a:cxn ang="0">
                  <a:pos x="12" y="76"/>
                </a:cxn>
                <a:cxn ang="0">
                  <a:pos x="6" y="75"/>
                </a:cxn>
                <a:cxn ang="0">
                  <a:pos x="1" y="71"/>
                </a:cxn>
                <a:cxn ang="0">
                  <a:pos x="0" y="67"/>
                </a:cxn>
                <a:cxn ang="0">
                  <a:pos x="1" y="59"/>
                </a:cxn>
                <a:cxn ang="0">
                  <a:pos x="1" y="59"/>
                </a:cxn>
                <a:cxn ang="0">
                  <a:pos x="8" y="25"/>
                </a:cxn>
                <a:cxn ang="0">
                  <a:pos x="0" y="27"/>
                </a:cxn>
                <a:cxn ang="0">
                  <a:pos x="0" y="27"/>
                </a:cxn>
                <a:cxn ang="0">
                  <a:pos x="1" y="24"/>
                </a:cxn>
                <a:cxn ang="0">
                  <a:pos x="1" y="24"/>
                </a:cxn>
                <a:cxn ang="0">
                  <a:pos x="1" y="21"/>
                </a:cxn>
                <a:cxn ang="0">
                  <a:pos x="9" y="21"/>
                </a:cxn>
                <a:cxn ang="0">
                  <a:pos x="9" y="21"/>
                </a:cxn>
                <a:cxn ang="0">
                  <a:pos x="11" y="6"/>
                </a:cxn>
                <a:cxn ang="0">
                  <a:pos x="11" y="6"/>
                </a:cxn>
                <a:cxn ang="0">
                  <a:pos x="28" y="0"/>
                </a:cxn>
                <a:cxn ang="0">
                  <a:pos x="30" y="0"/>
                </a:cxn>
                <a:cxn ang="0">
                  <a:pos x="30" y="0"/>
                </a:cxn>
                <a:cxn ang="0">
                  <a:pos x="23" y="21"/>
                </a:cxn>
                <a:cxn ang="0">
                  <a:pos x="35" y="21"/>
                </a:cxn>
              </a:cxnLst>
              <a:rect l="0" t="0" r="r" b="b"/>
              <a:pathLst>
                <a:path w="35" h="76">
                  <a:moveTo>
                    <a:pt x="35" y="21"/>
                  </a:moveTo>
                  <a:lnTo>
                    <a:pt x="35" y="21"/>
                  </a:lnTo>
                  <a:lnTo>
                    <a:pt x="33" y="24"/>
                  </a:lnTo>
                  <a:lnTo>
                    <a:pt x="33" y="24"/>
                  </a:lnTo>
                  <a:lnTo>
                    <a:pt x="33" y="27"/>
                  </a:lnTo>
                  <a:lnTo>
                    <a:pt x="23" y="25"/>
                  </a:lnTo>
                  <a:lnTo>
                    <a:pt x="23" y="25"/>
                  </a:lnTo>
                  <a:lnTo>
                    <a:pt x="17" y="51"/>
                  </a:lnTo>
                  <a:lnTo>
                    <a:pt x="17" y="51"/>
                  </a:lnTo>
                  <a:lnTo>
                    <a:pt x="16" y="60"/>
                  </a:lnTo>
                  <a:lnTo>
                    <a:pt x="16" y="67"/>
                  </a:lnTo>
                  <a:lnTo>
                    <a:pt x="17" y="70"/>
                  </a:lnTo>
                  <a:lnTo>
                    <a:pt x="20" y="70"/>
                  </a:lnTo>
                  <a:lnTo>
                    <a:pt x="20" y="70"/>
                  </a:lnTo>
                  <a:lnTo>
                    <a:pt x="25" y="68"/>
                  </a:lnTo>
                  <a:lnTo>
                    <a:pt x="25" y="73"/>
                  </a:lnTo>
                  <a:lnTo>
                    <a:pt x="25" y="73"/>
                  </a:lnTo>
                  <a:lnTo>
                    <a:pt x="19" y="76"/>
                  </a:lnTo>
                  <a:lnTo>
                    <a:pt x="12" y="76"/>
                  </a:lnTo>
                  <a:lnTo>
                    <a:pt x="12" y="76"/>
                  </a:lnTo>
                  <a:lnTo>
                    <a:pt x="6" y="75"/>
                  </a:lnTo>
                  <a:lnTo>
                    <a:pt x="1" y="71"/>
                  </a:lnTo>
                  <a:lnTo>
                    <a:pt x="0" y="67"/>
                  </a:lnTo>
                  <a:lnTo>
                    <a:pt x="1" y="59"/>
                  </a:lnTo>
                  <a:lnTo>
                    <a:pt x="1" y="59"/>
                  </a:lnTo>
                  <a:lnTo>
                    <a:pt x="8" y="25"/>
                  </a:lnTo>
                  <a:lnTo>
                    <a:pt x="0" y="27"/>
                  </a:lnTo>
                  <a:lnTo>
                    <a:pt x="0" y="27"/>
                  </a:lnTo>
                  <a:lnTo>
                    <a:pt x="1" y="24"/>
                  </a:lnTo>
                  <a:lnTo>
                    <a:pt x="1" y="24"/>
                  </a:lnTo>
                  <a:lnTo>
                    <a:pt x="1" y="21"/>
                  </a:lnTo>
                  <a:lnTo>
                    <a:pt x="9" y="21"/>
                  </a:lnTo>
                  <a:lnTo>
                    <a:pt x="9" y="21"/>
                  </a:lnTo>
                  <a:lnTo>
                    <a:pt x="11" y="6"/>
                  </a:lnTo>
                  <a:lnTo>
                    <a:pt x="11" y="6"/>
                  </a:lnTo>
                  <a:lnTo>
                    <a:pt x="28" y="0"/>
                  </a:lnTo>
                  <a:lnTo>
                    <a:pt x="30" y="0"/>
                  </a:lnTo>
                  <a:lnTo>
                    <a:pt x="30" y="0"/>
                  </a:lnTo>
                  <a:lnTo>
                    <a:pt x="23" y="21"/>
                  </a:lnTo>
                  <a:lnTo>
                    <a:pt x="35" y="21"/>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53" name="Freeform 75"/>
            <p:cNvSpPr>
              <a:spLocks/>
            </p:cNvSpPr>
            <p:nvPr userDrawn="1"/>
          </p:nvSpPr>
          <p:spPr bwMode="black">
            <a:xfrm>
              <a:off x="5143" y="4204"/>
              <a:ext cx="33" cy="48"/>
            </a:xfrm>
            <a:custGeom>
              <a:avLst/>
              <a:gdLst/>
              <a:ahLst/>
              <a:cxnLst>
                <a:cxn ang="0">
                  <a:pos x="11" y="40"/>
                </a:cxn>
                <a:cxn ang="0">
                  <a:pos x="11" y="40"/>
                </a:cxn>
                <a:cxn ang="0">
                  <a:pos x="18" y="0"/>
                </a:cxn>
                <a:cxn ang="0">
                  <a:pos x="18" y="0"/>
                </a:cxn>
                <a:cxn ang="0">
                  <a:pos x="26" y="0"/>
                </a:cxn>
                <a:cxn ang="0">
                  <a:pos x="26" y="0"/>
                </a:cxn>
                <a:cxn ang="0">
                  <a:pos x="35" y="0"/>
                </a:cxn>
                <a:cxn ang="0">
                  <a:pos x="35" y="0"/>
                </a:cxn>
                <a:cxn ang="0">
                  <a:pos x="26" y="40"/>
                </a:cxn>
                <a:cxn ang="0">
                  <a:pos x="26" y="40"/>
                </a:cxn>
                <a:cxn ang="0">
                  <a:pos x="26" y="40"/>
                </a:cxn>
                <a:cxn ang="0">
                  <a:pos x="30" y="35"/>
                </a:cxn>
                <a:cxn ang="0">
                  <a:pos x="35" y="32"/>
                </a:cxn>
                <a:cxn ang="0">
                  <a:pos x="40" y="30"/>
                </a:cxn>
                <a:cxn ang="0">
                  <a:pos x="45" y="28"/>
                </a:cxn>
                <a:cxn ang="0">
                  <a:pos x="45" y="28"/>
                </a:cxn>
                <a:cxn ang="0">
                  <a:pos x="52" y="30"/>
                </a:cxn>
                <a:cxn ang="0">
                  <a:pos x="57" y="35"/>
                </a:cxn>
                <a:cxn ang="0">
                  <a:pos x="59" y="41"/>
                </a:cxn>
                <a:cxn ang="0">
                  <a:pos x="59" y="51"/>
                </a:cxn>
                <a:cxn ang="0">
                  <a:pos x="59" y="51"/>
                </a:cxn>
                <a:cxn ang="0">
                  <a:pos x="54" y="70"/>
                </a:cxn>
                <a:cxn ang="0">
                  <a:pos x="54" y="70"/>
                </a:cxn>
                <a:cxn ang="0">
                  <a:pos x="52" y="86"/>
                </a:cxn>
                <a:cxn ang="0">
                  <a:pos x="52" y="86"/>
                </a:cxn>
                <a:cxn ang="0">
                  <a:pos x="43" y="86"/>
                </a:cxn>
                <a:cxn ang="0">
                  <a:pos x="43" y="86"/>
                </a:cxn>
                <a:cxn ang="0">
                  <a:pos x="35" y="86"/>
                </a:cxn>
                <a:cxn ang="0">
                  <a:pos x="35" y="86"/>
                </a:cxn>
                <a:cxn ang="0">
                  <a:pos x="38" y="71"/>
                </a:cxn>
                <a:cxn ang="0">
                  <a:pos x="43" y="54"/>
                </a:cxn>
                <a:cxn ang="0">
                  <a:pos x="43" y="54"/>
                </a:cxn>
                <a:cxn ang="0">
                  <a:pos x="43" y="47"/>
                </a:cxn>
                <a:cxn ang="0">
                  <a:pos x="41" y="43"/>
                </a:cxn>
                <a:cxn ang="0">
                  <a:pos x="40" y="40"/>
                </a:cxn>
                <a:cxn ang="0">
                  <a:pos x="35" y="40"/>
                </a:cxn>
                <a:cxn ang="0">
                  <a:pos x="35" y="40"/>
                </a:cxn>
                <a:cxn ang="0">
                  <a:pos x="32" y="41"/>
                </a:cxn>
                <a:cxn ang="0">
                  <a:pos x="27" y="44"/>
                </a:cxn>
                <a:cxn ang="0">
                  <a:pos x="24" y="49"/>
                </a:cxn>
                <a:cxn ang="0">
                  <a:pos x="22" y="55"/>
                </a:cxn>
                <a:cxn ang="0">
                  <a:pos x="22" y="60"/>
                </a:cxn>
                <a:cxn ang="0">
                  <a:pos x="22" y="60"/>
                </a:cxn>
                <a:cxn ang="0">
                  <a:pos x="18" y="86"/>
                </a:cxn>
                <a:cxn ang="0">
                  <a:pos x="18" y="86"/>
                </a:cxn>
                <a:cxn ang="0">
                  <a:pos x="10" y="86"/>
                </a:cxn>
                <a:cxn ang="0">
                  <a:pos x="10" y="86"/>
                </a:cxn>
                <a:cxn ang="0">
                  <a:pos x="0" y="86"/>
                </a:cxn>
                <a:cxn ang="0">
                  <a:pos x="0" y="86"/>
                </a:cxn>
                <a:cxn ang="0">
                  <a:pos x="10" y="46"/>
                </a:cxn>
                <a:cxn ang="0">
                  <a:pos x="11" y="40"/>
                </a:cxn>
              </a:cxnLst>
              <a:rect l="0" t="0" r="r" b="b"/>
              <a:pathLst>
                <a:path w="59" h="86">
                  <a:moveTo>
                    <a:pt x="11" y="40"/>
                  </a:moveTo>
                  <a:lnTo>
                    <a:pt x="11" y="40"/>
                  </a:lnTo>
                  <a:lnTo>
                    <a:pt x="18" y="0"/>
                  </a:lnTo>
                  <a:lnTo>
                    <a:pt x="18" y="0"/>
                  </a:lnTo>
                  <a:lnTo>
                    <a:pt x="26" y="0"/>
                  </a:lnTo>
                  <a:lnTo>
                    <a:pt x="26" y="0"/>
                  </a:lnTo>
                  <a:lnTo>
                    <a:pt x="35" y="0"/>
                  </a:lnTo>
                  <a:lnTo>
                    <a:pt x="35" y="0"/>
                  </a:lnTo>
                  <a:lnTo>
                    <a:pt x="26" y="40"/>
                  </a:lnTo>
                  <a:lnTo>
                    <a:pt x="26" y="40"/>
                  </a:lnTo>
                  <a:lnTo>
                    <a:pt x="26" y="40"/>
                  </a:lnTo>
                  <a:lnTo>
                    <a:pt x="30" y="35"/>
                  </a:lnTo>
                  <a:lnTo>
                    <a:pt x="35" y="32"/>
                  </a:lnTo>
                  <a:lnTo>
                    <a:pt x="40" y="30"/>
                  </a:lnTo>
                  <a:lnTo>
                    <a:pt x="45" y="28"/>
                  </a:lnTo>
                  <a:lnTo>
                    <a:pt x="45" y="28"/>
                  </a:lnTo>
                  <a:lnTo>
                    <a:pt x="52" y="30"/>
                  </a:lnTo>
                  <a:lnTo>
                    <a:pt x="57" y="35"/>
                  </a:lnTo>
                  <a:lnTo>
                    <a:pt x="59" y="41"/>
                  </a:lnTo>
                  <a:lnTo>
                    <a:pt x="59" y="51"/>
                  </a:lnTo>
                  <a:lnTo>
                    <a:pt x="59" y="51"/>
                  </a:lnTo>
                  <a:lnTo>
                    <a:pt x="54" y="70"/>
                  </a:lnTo>
                  <a:lnTo>
                    <a:pt x="54" y="70"/>
                  </a:lnTo>
                  <a:lnTo>
                    <a:pt x="52" y="86"/>
                  </a:lnTo>
                  <a:lnTo>
                    <a:pt x="52" y="86"/>
                  </a:lnTo>
                  <a:lnTo>
                    <a:pt x="43" y="86"/>
                  </a:lnTo>
                  <a:lnTo>
                    <a:pt x="43" y="86"/>
                  </a:lnTo>
                  <a:lnTo>
                    <a:pt x="35" y="86"/>
                  </a:lnTo>
                  <a:lnTo>
                    <a:pt x="35" y="86"/>
                  </a:lnTo>
                  <a:lnTo>
                    <a:pt x="38" y="71"/>
                  </a:lnTo>
                  <a:lnTo>
                    <a:pt x="43" y="54"/>
                  </a:lnTo>
                  <a:lnTo>
                    <a:pt x="43" y="54"/>
                  </a:lnTo>
                  <a:lnTo>
                    <a:pt x="43" y="47"/>
                  </a:lnTo>
                  <a:lnTo>
                    <a:pt x="41" y="43"/>
                  </a:lnTo>
                  <a:lnTo>
                    <a:pt x="40" y="40"/>
                  </a:lnTo>
                  <a:lnTo>
                    <a:pt x="35" y="40"/>
                  </a:lnTo>
                  <a:lnTo>
                    <a:pt x="35" y="40"/>
                  </a:lnTo>
                  <a:lnTo>
                    <a:pt x="32" y="41"/>
                  </a:lnTo>
                  <a:lnTo>
                    <a:pt x="27" y="44"/>
                  </a:lnTo>
                  <a:lnTo>
                    <a:pt x="24" y="49"/>
                  </a:lnTo>
                  <a:lnTo>
                    <a:pt x="22" y="55"/>
                  </a:lnTo>
                  <a:lnTo>
                    <a:pt x="22" y="60"/>
                  </a:lnTo>
                  <a:lnTo>
                    <a:pt x="22" y="60"/>
                  </a:lnTo>
                  <a:lnTo>
                    <a:pt x="18" y="86"/>
                  </a:lnTo>
                  <a:lnTo>
                    <a:pt x="18" y="86"/>
                  </a:lnTo>
                  <a:lnTo>
                    <a:pt x="10" y="86"/>
                  </a:lnTo>
                  <a:lnTo>
                    <a:pt x="10" y="86"/>
                  </a:lnTo>
                  <a:lnTo>
                    <a:pt x="0" y="86"/>
                  </a:lnTo>
                  <a:lnTo>
                    <a:pt x="0" y="86"/>
                  </a:lnTo>
                  <a:lnTo>
                    <a:pt x="10" y="46"/>
                  </a:lnTo>
                  <a:lnTo>
                    <a:pt x="11" y="40"/>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54" name="Freeform 76"/>
            <p:cNvSpPr>
              <a:spLocks noEditPoints="1"/>
            </p:cNvSpPr>
            <p:nvPr userDrawn="1"/>
          </p:nvSpPr>
          <p:spPr bwMode="black">
            <a:xfrm>
              <a:off x="5181" y="4204"/>
              <a:ext cx="18" cy="48"/>
            </a:xfrm>
            <a:custGeom>
              <a:avLst/>
              <a:gdLst/>
              <a:ahLst/>
              <a:cxnLst>
                <a:cxn ang="0">
                  <a:pos x="6" y="55"/>
                </a:cxn>
                <a:cxn ang="0">
                  <a:pos x="6" y="55"/>
                </a:cxn>
                <a:cxn ang="0">
                  <a:pos x="11" y="30"/>
                </a:cxn>
                <a:cxn ang="0">
                  <a:pos x="11" y="30"/>
                </a:cxn>
                <a:cxn ang="0">
                  <a:pos x="19" y="32"/>
                </a:cxn>
                <a:cxn ang="0">
                  <a:pos x="19" y="32"/>
                </a:cxn>
                <a:cxn ang="0">
                  <a:pos x="28" y="30"/>
                </a:cxn>
                <a:cxn ang="0">
                  <a:pos x="28" y="30"/>
                </a:cxn>
                <a:cxn ang="0">
                  <a:pos x="22" y="55"/>
                </a:cxn>
                <a:cxn ang="0">
                  <a:pos x="20" y="60"/>
                </a:cxn>
                <a:cxn ang="0">
                  <a:pos x="20" y="60"/>
                </a:cxn>
                <a:cxn ang="0">
                  <a:pos x="17" y="86"/>
                </a:cxn>
                <a:cxn ang="0">
                  <a:pos x="17" y="86"/>
                </a:cxn>
                <a:cxn ang="0">
                  <a:pos x="9" y="86"/>
                </a:cxn>
                <a:cxn ang="0">
                  <a:pos x="9" y="86"/>
                </a:cxn>
                <a:cxn ang="0">
                  <a:pos x="0" y="86"/>
                </a:cxn>
                <a:cxn ang="0">
                  <a:pos x="0" y="86"/>
                </a:cxn>
                <a:cxn ang="0">
                  <a:pos x="6" y="60"/>
                </a:cxn>
                <a:cxn ang="0">
                  <a:pos x="6" y="55"/>
                </a:cxn>
                <a:cxn ang="0">
                  <a:pos x="25" y="0"/>
                </a:cxn>
                <a:cxn ang="0">
                  <a:pos x="25" y="0"/>
                </a:cxn>
                <a:cxn ang="0">
                  <a:pos x="28" y="1"/>
                </a:cxn>
                <a:cxn ang="0">
                  <a:pos x="31" y="3"/>
                </a:cxn>
                <a:cxn ang="0">
                  <a:pos x="33" y="6"/>
                </a:cxn>
                <a:cxn ang="0">
                  <a:pos x="33" y="9"/>
                </a:cxn>
                <a:cxn ang="0">
                  <a:pos x="33" y="9"/>
                </a:cxn>
                <a:cxn ang="0">
                  <a:pos x="31" y="13"/>
                </a:cxn>
                <a:cxn ang="0">
                  <a:pos x="28" y="16"/>
                </a:cxn>
                <a:cxn ang="0">
                  <a:pos x="25" y="17"/>
                </a:cxn>
                <a:cxn ang="0">
                  <a:pos x="22" y="19"/>
                </a:cxn>
                <a:cxn ang="0">
                  <a:pos x="22" y="19"/>
                </a:cxn>
                <a:cxn ang="0">
                  <a:pos x="19" y="17"/>
                </a:cxn>
                <a:cxn ang="0">
                  <a:pos x="16" y="16"/>
                </a:cxn>
                <a:cxn ang="0">
                  <a:pos x="14" y="13"/>
                </a:cxn>
                <a:cxn ang="0">
                  <a:pos x="14" y="9"/>
                </a:cxn>
                <a:cxn ang="0">
                  <a:pos x="14" y="9"/>
                </a:cxn>
                <a:cxn ang="0">
                  <a:pos x="16" y="6"/>
                </a:cxn>
                <a:cxn ang="0">
                  <a:pos x="19" y="3"/>
                </a:cxn>
                <a:cxn ang="0">
                  <a:pos x="22" y="1"/>
                </a:cxn>
                <a:cxn ang="0">
                  <a:pos x="25" y="0"/>
                </a:cxn>
                <a:cxn ang="0">
                  <a:pos x="25" y="0"/>
                </a:cxn>
              </a:cxnLst>
              <a:rect l="0" t="0" r="r" b="b"/>
              <a:pathLst>
                <a:path w="33" h="86">
                  <a:moveTo>
                    <a:pt x="6" y="55"/>
                  </a:moveTo>
                  <a:lnTo>
                    <a:pt x="6" y="55"/>
                  </a:lnTo>
                  <a:lnTo>
                    <a:pt x="11" y="30"/>
                  </a:lnTo>
                  <a:lnTo>
                    <a:pt x="11" y="30"/>
                  </a:lnTo>
                  <a:lnTo>
                    <a:pt x="19" y="32"/>
                  </a:lnTo>
                  <a:lnTo>
                    <a:pt x="19" y="32"/>
                  </a:lnTo>
                  <a:lnTo>
                    <a:pt x="28" y="30"/>
                  </a:lnTo>
                  <a:lnTo>
                    <a:pt x="28" y="30"/>
                  </a:lnTo>
                  <a:lnTo>
                    <a:pt x="22" y="55"/>
                  </a:lnTo>
                  <a:lnTo>
                    <a:pt x="20" y="60"/>
                  </a:lnTo>
                  <a:lnTo>
                    <a:pt x="20" y="60"/>
                  </a:lnTo>
                  <a:lnTo>
                    <a:pt x="17" y="86"/>
                  </a:lnTo>
                  <a:lnTo>
                    <a:pt x="17" y="86"/>
                  </a:lnTo>
                  <a:lnTo>
                    <a:pt x="9" y="86"/>
                  </a:lnTo>
                  <a:lnTo>
                    <a:pt x="9" y="86"/>
                  </a:lnTo>
                  <a:lnTo>
                    <a:pt x="0" y="86"/>
                  </a:lnTo>
                  <a:lnTo>
                    <a:pt x="0" y="86"/>
                  </a:lnTo>
                  <a:lnTo>
                    <a:pt x="6" y="60"/>
                  </a:lnTo>
                  <a:lnTo>
                    <a:pt x="6" y="55"/>
                  </a:lnTo>
                  <a:close/>
                  <a:moveTo>
                    <a:pt x="25" y="0"/>
                  </a:moveTo>
                  <a:lnTo>
                    <a:pt x="25" y="0"/>
                  </a:lnTo>
                  <a:lnTo>
                    <a:pt x="28" y="1"/>
                  </a:lnTo>
                  <a:lnTo>
                    <a:pt x="31" y="3"/>
                  </a:lnTo>
                  <a:lnTo>
                    <a:pt x="33" y="6"/>
                  </a:lnTo>
                  <a:lnTo>
                    <a:pt x="33" y="9"/>
                  </a:lnTo>
                  <a:lnTo>
                    <a:pt x="33" y="9"/>
                  </a:lnTo>
                  <a:lnTo>
                    <a:pt x="31" y="13"/>
                  </a:lnTo>
                  <a:lnTo>
                    <a:pt x="28" y="16"/>
                  </a:lnTo>
                  <a:lnTo>
                    <a:pt x="25" y="17"/>
                  </a:lnTo>
                  <a:lnTo>
                    <a:pt x="22" y="19"/>
                  </a:lnTo>
                  <a:lnTo>
                    <a:pt x="22" y="19"/>
                  </a:lnTo>
                  <a:lnTo>
                    <a:pt x="19" y="17"/>
                  </a:lnTo>
                  <a:lnTo>
                    <a:pt x="16" y="16"/>
                  </a:lnTo>
                  <a:lnTo>
                    <a:pt x="14" y="13"/>
                  </a:lnTo>
                  <a:lnTo>
                    <a:pt x="14" y="9"/>
                  </a:lnTo>
                  <a:lnTo>
                    <a:pt x="14" y="9"/>
                  </a:lnTo>
                  <a:lnTo>
                    <a:pt x="16" y="6"/>
                  </a:lnTo>
                  <a:lnTo>
                    <a:pt x="19" y="3"/>
                  </a:lnTo>
                  <a:lnTo>
                    <a:pt x="22" y="1"/>
                  </a:lnTo>
                  <a:lnTo>
                    <a:pt x="25" y="0"/>
                  </a:lnTo>
                  <a:lnTo>
                    <a:pt x="25" y="0"/>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55" name="Freeform 77"/>
            <p:cNvSpPr>
              <a:spLocks/>
            </p:cNvSpPr>
            <p:nvPr userDrawn="1"/>
          </p:nvSpPr>
          <p:spPr bwMode="black">
            <a:xfrm>
              <a:off x="5199" y="4219"/>
              <a:ext cx="33" cy="33"/>
            </a:xfrm>
            <a:custGeom>
              <a:avLst/>
              <a:gdLst/>
              <a:ahLst/>
              <a:cxnLst>
                <a:cxn ang="0">
                  <a:pos x="25" y="12"/>
                </a:cxn>
                <a:cxn ang="0">
                  <a:pos x="25" y="12"/>
                </a:cxn>
                <a:cxn ang="0">
                  <a:pos x="25" y="12"/>
                </a:cxn>
                <a:cxn ang="0">
                  <a:pos x="30" y="7"/>
                </a:cxn>
                <a:cxn ang="0">
                  <a:pos x="35" y="4"/>
                </a:cxn>
                <a:cxn ang="0">
                  <a:pos x="40" y="2"/>
                </a:cxn>
                <a:cxn ang="0">
                  <a:pos x="44" y="0"/>
                </a:cxn>
                <a:cxn ang="0">
                  <a:pos x="44" y="0"/>
                </a:cxn>
                <a:cxn ang="0">
                  <a:pos x="52" y="2"/>
                </a:cxn>
                <a:cxn ang="0">
                  <a:pos x="57" y="7"/>
                </a:cxn>
                <a:cxn ang="0">
                  <a:pos x="59" y="13"/>
                </a:cxn>
                <a:cxn ang="0">
                  <a:pos x="59" y="23"/>
                </a:cxn>
                <a:cxn ang="0">
                  <a:pos x="59" y="23"/>
                </a:cxn>
                <a:cxn ang="0">
                  <a:pos x="54" y="42"/>
                </a:cxn>
                <a:cxn ang="0">
                  <a:pos x="54" y="42"/>
                </a:cxn>
                <a:cxn ang="0">
                  <a:pos x="52" y="58"/>
                </a:cxn>
                <a:cxn ang="0">
                  <a:pos x="52" y="58"/>
                </a:cxn>
                <a:cxn ang="0">
                  <a:pos x="43" y="58"/>
                </a:cxn>
                <a:cxn ang="0">
                  <a:pos x="43" y="58"/>
                </a:cxn>
                <a:cxn ang="0">
                  <a:pos x="35" y="58"/>
                </a:cxn>
                <a:cxn ang="0">
                  <a:pos x="35" y="58"/>
                </a:cxn>
                <a:cxn ang="0">
                  <a:pos x="38" y="43"/>
                </a:cxn>
                <a:cxn ang="0">
                  <a:pos x="43" y="26"/>
                </a:cxn>
                <a:cxn ang="0">
                  <a:pos x="43" y="26"/>
                </a:cxn>
                <a:cxn ang="0">
                  <a:pos x="43" y="19"/>
                </a:cxn>
                <a:cxn ang="0">
                  <a:pos x="41" y="15"/>
                </a:cxn>
                <a:cxn ang="0">
                  <a:pos x="40" y="12"/>
                </a:cxn>
                <a:cxn ang="0">
                  <a:pos x="37" y="12"/>
                </a:cxn>
                <a:cxn ang="0">
                  <a:pos x="37" y="12"/>
                </a:cxn>
                <a:cxn ang="0">
                  <a:pos x="32" y="13"/>
                </a:cxn>
                <a:cxn ang="0">
                  <a:pos x="27" y="16"/>
                </a:cxn>
                <a:cxn ang="0">
                  <a:pos x="24" y="21"/>
                </a:cxn>
                <a:cxn ang="0">
                  <a:pos x="22" y="27"/>
                </a:cxn>
                <a:cxn ang="0">
                  <a:pos x="22" y="32"/>
                </a:cxn>
                <a:cxn ang="0">
                  <a:pos x="22" y="32"/>
                </a:cxn>
                <a:cxn ang="0">
                  <a:pos x="18" y="58"/>
                </a:cxn>
                <a:cxn ang="0">
                  <a:pos x="18" y="58"/>
                </a:cxn>
                <a:cxn ang="0">
                  <a:pos x="10" y="58"/>
                </a:cxn>
                <a:cxn ang="0">
                  <a:pos x="10" y="58"/>
                </a:cxn>
                <a:cxn ang="0">
                  <a:pos x="0" y="58"/>
                </a:cxn>
                <a:cxn ang="0">
                  <a:pos x="0" y="58"/>
                </a:cxn>
                <a:cxn ang="0">
                  <a:pos x="6" y="32"/>
                </a:cxn>
                <a:cxn ang="0">
                  <a:pos x="8" y="27"/>
                </a:cxn>
                <a:cxn ang="0">
                  <a:pos x="8" y="27"/>
                </a:cxn>
                <a:cxn ang="0">
                  <a:pos x="11" y="2"/>
                </a:cxn>
                <a:cxn ang="0">
                  <a:pos x="11" y="2"/>
                </a:cxn>
                <a:cxn ang="0">
                  <a:pos x="19" y="4"/>
                </a:cxn>
                <a:cxn ang="0">
                  <a:pos x="19" y="4"/>
                </a:cxn>
                <a:cxn ang="0">
                  <a:pos x="29" y="2"/>
                </a:cxn>
                <a:cxn ang="0">
                  <a:pos x="25" y="12"/>
                </a:cxn>
              </a:cxnLst>
              <a:rect l="0" t="0" r="r" b="b"/>
              <a:pathLst>
                <a:path w="59" h="58">
                  <a:moveTo>
                    <a:pt x="25" y="12"/>
                  </a:moveTo>
                  <a:lnTo>
                    <a:pt x="25" y="12"/>
                  </a:lnTo>
                  <a:lnTo>
                    <a:pt x="25" y="12"/>
                  </a:lnTo>
                  <a:lnTo>
                    <a:pt x="30" y="7"/>
                  </a:lnTo>
                  <a:lnTo>
                    <a:pt x="35" y="4"/>
                  </a:lnTo>
                  <a:lnTo>
                    <a:pt x="40" y="2"/>
                  </a:lnTo>
                  <a:lnTo>
                    <a:pt x="44" y="0"/>
                  </a:lnTo>
                  <a:lnTo>
                    <a:pt x="44" y="0"/>
                  </a:lnTo>
                  <a:lnTo>
                    <a:pt x="52" y="2"/>
                  </a:lnTo>
                  <a:lnTo>
                    <a:pt x="57" y="7"/>
                  </a:lnTo>
                  <a:lnTo>
                    <a:pt x="59" y="13"/>
                  </a:lnTo>
                  <a:lnTo>
                    <a:pt x="59" y="23"/>
                  </a:lnTo>
                  <a:lnTo>
                    <a:pt x="59" y="23"/>
                  </a:lnTo>
                  <a:lnTo>
                    <a:pt x="54" y="42"/>
                  </a:lnTo>
                  <a:lnTo>
                    <a:pt x="54" y="42"/>
                  </a:lnTo>
                  <a:lnTo>
                    <a:pt x="52" y="58"/>
                  </a:lnTo>
                  <a:lnTo>
                    <a:pt x="52" y="58"/>
                  </a:lnTo>
                  <a:lnTo>
                    <a:pt x="43" y="58"/>
                  </a:lnTo>
                  <a:lnTo>
                    <a:pt x="43" y="58"/>
                  </a:lnTo>
                  <a:lnTo>
                    <a:pt x="35" y="58"/>
                  </a:lnTo>
                  <a:lnTo>
                    <a:pt x="35" y="58"/>
                  </a:lnTo>
                  <a:lnTo>
                    <a:pt x="38" y="43"/>
                  </a:lnTo>
                  <a:lnTo>
                    <a:pt x="43" y="26"/>
                  </a:lnTo>
                  <a:lnTo>
                    <a:pt x="43" y="26"/>
                  </a:lnTo>
                  <a:lnTo>
                    <a:pt x="43" y="19"/>
                  </a:lnTo>
                  <a:lnTo>
                    <a:pt x="41" y="15"/>
                  </a:lnTo>
                  <a:lnTo>
                    <a:pt x="40" y="12"/>
                  </a:lnTo>
                  <a:lnTo>
                    <a:pt x="37" y="12"/>
                  </a:lnTo>
                  <a:lnTo>
                    <a:pt x="37" y="12"/>
                  </a:lnTo>
                  <a:lnTo>
                    <a:pt x="32" y="13"/>
                  </a:lnTo>
                  <a:lnTo>
                    <a:pt x="27" y="16"/>
                  </a:lnTo>
                  <a:lnTo>
                    <a:pt x="24" y="21"/>
                  </a:lnTo>
                  <a:lnTo>
                    <a:pt x="22" y="27"/>
                  </a:lnTo>
                  <a:lnTo>
                    <a:pt x="22" y="32"/>
                  </a:lnTo>
                  <a:lnTo>
                    <a:pt x="22" y="32"/>
                  </a:lnTo>
                  <a:lnTo>
                    <a:pt x="18" y="58"/>
                  </a:lnTo>
                  <a:lnTo>
                    <a:pt x="18" y="58"/>
                  </a:lnTo>
                  <a:lnTo>
                    <a:pt x="10" y="58"/>
                  </a:lnTo>
                  <a:lnTo>
                    <a:pt x="10" y="58"/>
                  </a:lnTo>
                  <a:lnTo>
                    <a:pt x="0" y="58"/>
                  </a:lnTo>
                  <a:lnTo>
                    <a:pt x="0" y="58"/>
                  </a:lnTo>
                  <a:lnTo>
                    <a:pt x="6" y="32"/>
                  </a:lnTo>
                  <a:lnTo>
                    <a:pt x="8" y="27"/>
                  </a:lnTo>
                  <a:lnTo>
                    <a:pt x="8" y="27"/>
                  </a:lnTo>
                  <a:lnTo>
                    <a:pt x="11" y="2"/>
                  </a:lnTo>
                  <a:lnTo>
                    <a:pt x="11" y="2"/>
                  </a:lnTo>
                  <a:lnTo>
                    <a:pt x="19" y="4"/>
                  </a:lnTo>
                  <a:lnTo>
                    <a:pt x="19" y="4"/>
                  </a:lnTo>
                  <a:lnTo>
                    <a:pt x="29" y="2"/>
                  </a:lnTo>
                  <a:lnTo>
                    <a:pt x="25" y="12"/>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56" name="Freeform 78"/>
            <p:cNvSpPr>
              <a:spLocks noEditPoints="1"/>
            </p:cNvSpPr>
            <p:nvPr userDrawn="1"/>
          </p:nvSpPr>
          <p:spPr bwMode="black">
            <a:xfrm>
              <a:off x="5233" y="4219"/>
              <a:ext cx="36" cy="50"/>
            </a:xfrm>
            <a:custGeom>
              <a:avLst/>
              <a:gdLst/>
              <a:ahLst/>
              <a:cxnLst>
                <a:cxn ang="0">
                  <a:pos x="40" y="70"/>
                </a:cxn>
                <a:cxn ang="0">
                  <a:pos x="35" y="80"/>
                </a:cxn>
                <a:cxn ang="0">
                  <a:pos x="24" y="83"/>
                </a:cxn>
                <a:cxn ang="0">
                  <a:pos x="18" y="83"/>
                </a:cxn>
                <a:cxn ang="0">
                  <a:pos x="11" y="77"/>
                </a:cxn>
                <a:cxn ang="0">
                  <a:pos x="11" y="70"/>
                </a:cxn>
                <a:cxn ang="0">
                  <a:pos x="18" y="61"/>
                </a:cxn>
                <a:cxn ang="0">
                  <a:pos x="26" y="59"/>
                </a:cxn>
                <a:cxn ang="0">
                  <a:pos x="32" y="59"/>
                </a:cxn>
                <a:cxn ang="0">
                  <a:pos x="40" y="64"/>
                </a:cxn>
                <a:cxn ang="0">
                  <a:pos x="40" y="70"/>
                </a:cxn>
                <a:cxn ang="0">
                  <a:pos x="65" y="7"/>
                </a:cxn>
                <a:cxn ang="0">
                  <a:pos x="65" y="5"/>
                </a:cxn>
                <a:cxn ang="0">
                  <a:pos x="65" y="2"/>
                </a:cxn>
                <a:cxn ang="0">
                  <a:pos x="54" y="2"/>
                </a:cxn>
                <a:cxn ang="0">
                  <a:pos x="48" y="2"/>
                </a:cxn>
                <a:cxn ang="0">
                  <a:pos x="38" y="0"/>
                </a:cxn>
                <a:cxn ang="0">
                  <a:pos x="21" y="7"/>
                </a:cxn>
                <a:cxn ang="0">
                  <a:pos x="11" y="19"/>
                </a:cxn>
                <a:cxn ang="0">
                  <a:pos x="11" y="26"/>
                </a:cxn>
                <a:cxn ang="0">
                  <a:pos x="13" y="32"/>
                </a:cxn>
                <a:cxn ang="0">
                  <a:pos x="23" y="37"/>
                </a:cxn>
                <a:cxn ang="0">
                  <a:pos x="23" y="39"/>
                </a:cxn>
                <a:cxn ang="0">
                  <a:pos x="13" y="43"/>
                </a:cxn>
                <a:cxn ang="0">
                  <a:pos x="10" y="50"/>
                </a:cxn>
                <a:cxn ang="0">
                  <a:pos x="10" y="53"/>
                </a:cxn>
                <a:cxn ang="0">
                  <a:pos x="15" y="59"/>
                </a:cxn>
                <a:cxn ang="0">
                  <a:pos x="15" y="59"/>
                </a:cxn>
                <a:cxn ang="0">
                  <a:pos x="5" y="64"/>
                </a:cxn>
                <a:cxn ang="0">
                  <a:pos x="0" y="74"/>
                </a:cxn>
                <a:cxn ang="0">
                  <a:pos x="0" y="80"/>
                </a:cxn>
                <a:cxn ang="0">
                  <a:pos x="10" y="88"/>
                </a:cxn>
                <a:cxn ang="0">
                  <a:pos x="19" y="88"/>
                </a:cxn>
                <a:cxn ang="0">
                  <a:pos x="42" y="83"/>
                </a:cxn>
                <a:cxn ang="0">
                  <a:pos x="50" y="75"/>
                </a:cxn>
                <a:cxn ang="0">
                  <a:pos x="54" y="64"/>
                </a:cxn>
                <a:cxn ang="0">
                  <a:pos x="54" y="58"/>
                </a:cxn>
                <a:cxn ang="0">
                  <a:pos x="46" y="50"/>
                </a:cxn>
                <a:cxn ang="0">
                  <a:pos x="30" y="48"/>
                </a:cxn>
                <a:cxn ang="0">
                  <a:pos x="27" y="48"/>
                </a:cxn>
                <a:cxn ang="0">
                  <a:pos x="23" y="45"/>
                </a:cxn>
                <a:cxn ang="0">
                  <a:pos x="23" y="43"/>
                </a:cxn>
                <a:cxn ang="0">
                  <a:pos x="27" y="39"/>
                </a:cxn>
                <a:cxn ang="0">
                  <a:pos x="32" y="39"/>
                </a:cxn>
                <a:cxn ang="0">
                  <a:pos x="42" y="37"/>
                </a:cxn>
                <a:cxn ang="0">
                  <a:pos x="54" y="27"/>
                </a:cxn>
                <a:cxn ang="0">
                  <a:pos x="57" y="19"/>
                </a:cxn>
                <a:cxn ang="0">
                  <a:pos x="57" y="12"/>
                </a:cxn>
                <a:cxn ang="0">
                  <a:pos x="54" y="7"/>
                </a:cxn>
                <a:cxn ang="0">
                  <a:pos x="37" y="5"/>
                </a:cxn>
                <a:cxn ang="0">
                  <a:pos x="40" y="7"/>
                </a:cxn>
                <a:cxn ang="0">
                  <a:pos x="43" y="13"/>
                </a:cxn>
                <a:cxn ang="0">
                  <a:pos x="42" y="19"/>
                </a:cxn>
                <a:cxn ang="0">
                  <a:pos x="38" y="31"/>
                </a:cxn>
                <a:cxn ang="0">
                  <a:pos x="32" y="34"/>
                </a:cxn>
                <a:cxn ang="0">
                  <a:pos x="29" y="34"/>
                </a:cxn>
                <a:cxn ang="0">
                  <a:pos x="26" y="27"/>
                </a:cxn>
                <a:cxn ang="0">
                  <a:pos x="27" y="21"/>
                </a:cxn>
                <a:cxn ang="0">
                  <a:pos x="30" y="10"/>
                </a:cxn>
                <a:cxn ang="0">
                  <a:pos x="37" y="5"/>
                </a:cxn>
              </a:cxnLst>
              <a:rect l="0" t="0" r="r" b="b"/>
              <a:pathLst>
                <a:path w="65" h="88">
                  <a:moveTo>
                    <a:pt x="40" y="70"/>
                  </a:moveTo>
                  <a:lnTo>
                    <a:pt x="40" y="70"/>
                  </a:lnTo>
                  <a:lnTo>
                    <a:pt x="38" y="75"/>
                  </a:lnTo>
                  <a:lnTo>
                    <a:pt x="35" y="80"/>
                  </a:lnTo>
                  <a:lnTo>
                    <a:pt x="29" y="83"/>
                  </a:lnTo>
                  <a:lnTo>
                    <a:pt x="24" y="83"/>
                  </a:lnTo>
                  <a:lnTo>
                    <a:pt x="24" y="83"/>
                  </a:lnTo>
                  <a:lnTo>
                    <a:pt x="18" y="83"/>
                  </a:lnTo>
                  <a:lnTo>
                    <a:pt x="13" y="80"/>
                  </a:lnTo>
                  <a:lnTo>
                    <a:pt x="11" y="77"/>
                  </a:lnTo>
                  <a:lnTo>
                    <a:pt x="11" y="70"/>
                  </a:lnTo>
                  <a:lnTo>
                    <a:pt x="11" y="70"/>
                  </a:lnTo>
                  <a:lnTo>
                    <a:pt x="15" y="64"/>
                  </a:lnTo>
                  <a:lnTo>
                    <a:pt x="18" y="61"/>
                  </a:lnTo>
                  <a:lnTo>
                    <a:pt x="18" y="61"/>
                  </a:lnTo>
                  <a:lnTo>
                    <a:pt x="26" y="59"/>
                  </a:lnTo>
                  <a:lnTo>
                    <a:pt x="26" y="59"/>
                  </a:lnTo>
                  <a:lnTo>
                    <a:pt x="32" y="59"/>
                  </a:lnTo>
                  <a:lnTo>
                    <a:pt x="37" y="61"/>
                  </a:lnTo>
                  <a:lnTo>
                    <a:pt x="40" y="64"/>
                  </a:lnTo>
                  <a:lnTo>
                    <a:pt x="40" y="70"/>
                  </a:lnTo>
                  <a:lnTo>
                    <a:pt x="40" y="70"/>
                  </a:lnTo>
                  <a:close/>
                  <a:moveTo>
                    <a:pt x="65" y="7"/>
                  </a:moveTo>
                  <a:lnTo>
                    <a:pt x="65" y="7"/>
                  </a:lnTo>
                  <a:lnTo>
                    <a:pt x="65" y="5"/>
                  </a:lnTo>
                  <a:lnTo>
                    <a:pt x="65" y="5"/>
                  </a:lnTo>
                  <a:lnTo>
                    <a:pt x="65" y="2"/>
                  </a:lnTo>
                  <a:lnTo>
                    <a:pt x="65" y="2"/>
                  </a:lnTo>
                  <a:lnTo>
                    <a:pt x="54" y="2"/>
                  </a:lnTo>
                  <a:lnTo>
                    <a:pt x="54" y="2"/>
                  </a:lnTo>
                  <a:lnTo>
                    <a:pt x="48" y="2"/>
                  </a:lnTo>
                  <a:lnTo>
                    <a:pt x="48" y="2"/>
                  </a:lnTo>
                  <a:lnTo>
                    <a:pt x="38" y="0"/>
                  </a:lnTo>
                  <a:lnTo>
                    <a:pt x="38" y="0"/>
                  </a:lnTo>
                  <a:lnTo>
                    <a:pt x="29" y="2"/>
                  </a:lnTo>
                  <a:lnTo>
                    <a:pt x="21" y="7"/>
                  </a:lnTo>
                  <a:lnTo>
                    <a:pt x="15" y="12"/>
                  </a:lnTo>
                  <a:lnTo>
                    <a:pt x="11" y="19"/>
                  </a:lnTo>
                  <a:lnTo>
                    <a:pt x="11" y="19"/>
                  </a:lnTo>
                  <a:lnTo>
                    <a:pt x="11" y="26"/>
                  </a:lnTo>
                  <a:lnTo>
                    <a:pt x="13" y="32"/>
                  </a:lnTo>
                  <a:lnTo>
                    <a:pt x="13" y="32"/>
                  </a:lnTo>
                  <a:lnTo>
                    <a:pt x="16" y="35"/>
                  </a:lnTo>
                  <a:lnTo>
                    <a:pt x="23" y="37"/>
                  </a:lnTo>
                  <a:lnTo>
                    <a:pt x="23" y="39"/>
                  </a:lnTo>
                  <a:lnTo>
                    <a:pt x="23" y="39"/>
                  </a:lnTo>
                  <a:lnTo>
                    <a:pt x="18" y="40"/>
                  </a:lnTo>
                  <a:lnTo>
                    <a:pt x="13" y="43"/>
                  </a:lnTo>
                  <a:lnTo>
                    <a:pt x="11" y="47"/>
                  </a:lnTo>
                  <a:lnTo>
                    <a:pt x="10" y="50"/>
                  </a:lnTo>
                  <a:lnTo>
                    <a:pt x="10" y="50"/>
                  </a:lnTo>
                  <a:lnTo>
                    <a:pt x="10" y="53"/>
                  </a:lnTo>
                  <a:lnTo>
                    <a:pt x="10" y="54"/>
                  </a:lnTo>
                  <a:lnTo>
                    <a:pt x="15" y="59"/>
                  </a:lnTo>
                  <a:lnTo>
                    <a:pt x="15" y="59"/>
                  </a:lnTo>
                  <a:lnTo>
                    <a:pt x="15" y="59"/>
                  </a:lnTo>
                  <a:lnTo>
                    <a:pt x="10" y="61"/>
                  </a:lnTo>
                  <a:lnTo>
                    <a:pt x="5" y="64"/>
                  </a:lnTo>
                  <a:lnTo>
                    <a:pt x="2" y="69"/>
                  </a:lnTo>
                  <a:lnTo>
                    <a:pt x="0" y="74"/>
                  </a:lnTo>
                  <a:lnTo>
                    <a:pt x="0" y="74"/>
                  </a:lnTo>
                  <a:lnTo>
                    <a:pt x="0" y="80"/>
                  </a:lnTo>
                  <a:lnTo>
                    <a:pt x="4" y="85"/>
                  </a:lnTo>
                  <a:lnTo>
                    <a:pt x="10" y="88"/>
                  </a:lnTo>
                  <a:lnTo>
                    <a:pt x="19" y="88"/>
                  </a:lnTo>
                  <a:lnTo>
                    <a:pt x="19" y="88"/>
                  </a:lnTo>
                  <a:lnTo>
                    <a:pt x="30" y="86"/>
                  </a:lnTo>
                  <a:lnTo>
                    <a:pt x="42" y="83"/>
                  </a:lnTo>
                  <a:lnTo>
                    <a:pt x="46" y="80"/>
                  </a:lnTo>
                  <a:lnTo>
                    <a:pt x="50" y="75"/>
                  </a:lnTo>
                  <a:lnTo>
                    <a:pt x="53" y="70"/>
                  </a:lnTo>
                  <a:lnTo>
                    <a:pt x="54" y="64"/>
                  </a:lnTo>
                  <a:lnTo>
                    <a:pt x="54" y="64"/>
                  </a:lnTo>
                  <a:lnTo>
                    <a:pt x="54" y="58"/>
                  </a:lnTo>
                  <a:lnTo>
                    <a:pt x="53" y="53"/>
                  </a:lnTo>
                  <a:lnTo>
                    <a:pt x="46" y="50"/>
                  </a:lnTo>
                  <a:lnTo>
                    <a:pt x="38" y="48"/>
                  </a:lnTo>
                  <a:lnTo>
                    <a:pt x="30" y="48"/>
                  </a:lnTo>
                  <a:lnTo>
                    <a:pt x="30" y="48"/>
                  </a:lnTo>
                  <a:lnTo>
                    <a:pt x="27" y="48"/>
                  </a:lnTo>
                  <a:lnTo>
                    <a:pt x="24" y="47"/>
                  </a:lnTo>
                  <a:lnTo>
                    <a:pt x="23" y="45"/>
                  </a:lnTo>
                  <a:lnTo>
                    <a:pt x="23" y="43"/>
                  </a:lnTo>
                  <a:lnTo>
                    <a:pt x="23" y="43"/>
                  </a:lnTo>
                  <a:lnTo>
                    <a:pt x="24" y="40"/>
                  </a:lnTo>
                  <a:lnTo>
                    <a:pt x="27" y="39"/>
                  </a:lnTo>
                  <a:lnTo>
                    <a:pt x="27" y="39"/>
                  </a:lnTo>
                  <a:lnTo>
                    <a:pt x="32" y="39"/>
                  </a:lnTo>
                  <a:lnTo>
                    <a:pt x="32" y="39"/>
                  </a:lnTo>
                  <a:lnTo>
                    <a:pt x="42" y="37"/>
                  </a:lnTo>
                  <a:lnTo>
                    <a:pt x="50" y="34"/>
                  </a:lnTo>
                  <a:lnTo>
                    <a:pt x="54" y="27"/>
                  </a:lnTo>
                  <a:lnTo>
                    <a:pt x="57" y="19"/>
                  </a:lnTo>
                  <a:lnTo>
                    <a:pt x="57" y="19"/>
                  </a:lnTo>
                  <a:lnTo>
                    <a:pt x="59" y="16"/>
                  </a:lnTo>
                  <a:lnTo>
                    <a:pt x="57" y="12"/>
                  </a:lnTo>
                  <a:lnTo>
                    <a:pt x="54" y="7"/>
                  </a:lnTo>
                  <a:lnTo>
                    <a:pt x="54" y="7"/>
                  </a:lnTo>
                  <a:lnTo>
                    <a:pt x="65" y="7"/>
                  </a:lnTo>
                  <a:close/>
                  <a:moveTo>
                    <a:pt x="37" y="5"/>
                  </a:moveTo>
                  <a:lnTo>
                    <a:pt x="37" y="5"/>
                  </a:lnTo>
                  <a:lnTo>
                    <a:pt x="40" y="7"/>
                  </a:lnTo>
                  <a:lnTo>
                    <a:pt x="42" y="8"/>
                  </a:lnTo>
                  <a:lnTo>
                    <a:pt x="43" y="13"/>
                  </a:lnTo>
                  <a:lnTo>
                    <a:pt x="42" y="19"/>
                  </a:lnTo>
                  <a:lnTo>
                    <a:pt x="42" y="19"/>
                  </a:lnTo>
                  <a:lnTo>
                    <a:pt x="40" y="26"/>
                  </a:lnTo>
                  <a:lnTo>
                    <a:pt x="38" y="31"/>
                  </a:lnTo>
                  <a:lnTo>
                    <a:pt x="35" y="34"/>
                  </a:lnTo>
                  <a:lnTo>
                    <a:pt x="32" y="34"/>
                  </a:lnTo>
                  <a:lnTo>
                    <a:pt x="32" y="34"/>
                  </a:lnTo>
                  <a:lnTo>
                    <a:pt x="29" y="34"/>
                  </a:lnTo>
                  <a:lnTo>
                    <a:pt x="27" y="31"/>
                  </a:lnTo>
                  <a:lnTo>
                    <a:pt x="26" y="27"/>
                  </a:lnTo>
                  <a:lnTo>
                    <a:pt x="27" y="21"/>
                  </a:lnTo>
                  <a:lnTo>
                    <a:pt x="27" y="21"/>
                  </a:lnTo>
                  <a:lnTo>
                    <a:pt x="29" y="15"/>
                  </a:lnTo>
                  <a:lnTo>
                    <a:pt x="30" y="10"/>
                  </a:lnTo>
                  <a:lnTo>
                    <a:pt x="34" y="7"/>
                  </a:lnTo>
                  <a:lnTo>
                    <a:pt x="37" y="5"/>
                  </a:lnTo>
                  <a:lnTo>
                    <a:pt x="37" y="5"/>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57" name="Freeform 79"/>
            <p:cNvSpPr>
              <a:spLocks/>
            </p:cNvSpPr>
            <p:nvPr userDrawn="1"/>
          </p:nvSpPr>
          <p:spPr bwMode="black">
            <a:xfrm>
              <a:off x="5287" y="4208"/>
              <a:ext cx="62" cy="44"/>
            </a:xfrm>
            <a:custGeom>
              <a:avLst/>
              <a:gdLst/>
              <a:ahLst/>
              <a:cxnLst>
                <a:cxn ang="0">
                  <a:pos x="49" y="22"/>
                </a:cxn>
                <a:cxn ang="0">
                  <a:pos x="49" y="22"/>
                </a:cxn>
                <a:cxn ang="0">
                  <a:pos x="35" y="49"/>
                </a:cxn>
                <a:cxn ang="0">
                  <a:pos x="19" y="78"/>
                </a:cxn>
                <a:cxn ang="0">
                  <a:pos x="19" y="78"/>
                </a:cxn>
                <a:cxn ang="0">
                  <a:pos x="14" y="78"/>
                </a:cxn>
                <a:cxn ang="0">
                  <a:pos x="14" y="78"/>
                </a:cxn>
                <a:cxn ang="0">
                  <a:pos x="8" y="78"/>
                </a:cxn>
                <a:cxn ang="0">
                  <a:pos x="8" y="78"/>
                </a:cxn>
                <a:cxn ang="0">
                  <a:pos x="5" y="33"/>
                </a:cxn>
                <a:cxn ang="0">
                  <a:pos x="0" y="0"/>
                </a:cxn>
                <a:cxn ang="0">
                  <a:pos x="0" y="0"/>
                </a:cxn>
                <a:cxn ang="0">
                  <a:pos x="10" y="0"/>
                </a:cxn>
                <a:cxn ang="0">
                  <a:pos x="10" y="0"/>
                </a:cxn>
                <a:cxn ang="0">
                  <a:pos x="19" y="0"/>
                </a:cxn>
                <a:cxn ang="0">
                  <a:pos x="19" y="0"/>
                </a:cxn>
                <a:cxn ang="0">
                  <a:pos x="22" y="57"/>
                </a:cxn>
                <a:cxn ang="0">
                  <a:pos x="24" y="57"/>
                </a:cxn>
                <a:cxn ang="0">
                  <a:pos x="24" y="57"/>
                </a:cxn>
                <a:cxn ang="0">
                  <a:pos x="54" y="0"/>
                </a:cxn>
                <a:cxn ang="0">
                  <a:pos x="54" y="0"/>
                </a:cxn>
                <a:cxn ang="0">
                  <a:pos x="59" y="0"/>
                </a:cxn>
                <a:cxn ang="0">
                  <a:pos x="59" y="0"/>
                </a:cxn>
                <a:cxn ang="0">
                  <a:pos x="65" y="0"/>
                </a:cxn>
                <a:cxn ang="0">
                  <a:pos x="65" y="0"/>
                </a:cxn>
                <a:cxn ang="0">
                  <a:pos x="68" y="27"/>
                </a:cxn>
                <a:cxn ang="0">
                  <a:pos x="72" y="57"/>
                </a:cxn>
                <a:cxn ang="0">
                  <a:pos x="73" y="57"/>
                </a:cxn>
                <a:cxn ang="0">
                  <a:pos x="73" y="57"/>
                </a:cxn>
                <a:cxn ang="0">
                  <a:pos x="100" y="0"/>
                </a:cxn>
                <a:cxn ang="0">
                  <a:pos x="100" y="0"/>
                </a:cxn>
                <a:cxn ang="0">
                  <a:pos x="105" y="0"/>
                </a:cxn>
                <a:cxn ang="0">
                  <a:pos x="105" y="0"/>
                </a:cxn>
                <a:cxn ang="0">
                  <a:pos x="110" y="0"/>
                </a:cxn>
                <a:cxn ang="0">
                  <a:pos x="110" y="0"/>
                </a:cxn>
                <a:cxn ang="0">
                  <a:pos x="92" y="33"/>
                </a:cxn>
                <a:cxn ang="0">
                  <a:pos x="70" y="78"/>
                </a:cxn>
                <a:cxn ang="0">
                  <a:pos x="70" y="78"/>
                </a:cxn>
                <a:cxn ang="0">
                  <a:pos x="64" y="78"/>
                </a:cxn>
                <a:cxn ang="0">
                  <a:pos x="64" y="78"/>
                </a:cxn>
                <a:cxn ang="0">
                  <a:pos x="57" y="78"/>
                </a:cxn>
                <a:cxn ang="0">
                  <a:pos x="57" y="78"/>
                </a:cxn>
                <a:cxn ang="0">
                  <a:pos x="54" y="51"/>
                </a:cxn>
                <a:cxn ang="0">
                  <a:pos x="51" y="22"/>
                </a:cxn>
                <a:cxn ang="0">
                  <a:pos x="49" y="22"/>
                </a:cxn>
              </a:cxnLst>
              <a:rect l="0" t="0" r="r" b="b"/>
              <a:pathLst>
                <a:path w="110" h="78">
                  <a:moveTo>
                    <a:pt x="49" y="22"/>
                  </a:moveTo>
                  <a:lnTo>
                    <a:pt x="49" y="22"/>
                  </a:lnTo>
                  <a:lnTo>
                    <a:pt x="35" y="49"/>
                  </a:lnTo>
                  <a:lnTo>
                    <a:pt x="19" y="78"/>
                  </a:lnTo>
                  <a:lnTo>
                    <a:pt x="19" y="78"/>
                  </a:lnTo>
                  <a:lnTo>
                    <a:pt x="14" y="78"/>
                  </a:lnTo>
                  <a:lnTo>
                    <a:pt x="14" y="78"/>
                  </a:lnTo>
                  <a:lnTo>
                    <a:pt x="8" y="78"/>
                  </a:lnTo>
                  <a:lnTo>
                    <a:pt x="8" y="78"/>
                  </a:lnTo>
                  <a:lnTo>
                    <a:pt x="5" y="33"/>
                  </a:lnTo>
                  <a:lnTo>
                    <a:pt x="0" y="0"/>
                  </a:lnTo>
                  <a:lnTo>
                    <a:pt x="0" y="0"/>
                  </a:lnTo>
                  <a:lnTo>
                    <a:pt x="10" y="0"/>
                  </a:lnTo>
                  <a:lnTo>
                    <a:pt x="10" y="0"/>
                  </a:lnTo>
                  <a:lnTo>
                    <a:pt x="19" y="0"/>
                  </a:lnTo>
                  <a:lnTo>
                    <a:pt x="19" y="0"/>
                  </a:lnTo>
                  <a:lnTo>
                    <a:pt x="22" y="57"/>
                  </a:lnTo>
                  <a:lnTo>
                    <a:pt x="24" y="57"/>
                  </a:lnTo>
                  <a:lnTo>
                    <a:pt x="24" y="57"/>
                  </a:lnTo>
                  <a:lnTo>
                    <a:pt x="54" y="0"/>
                  </a:lnTo>
                  <a:lnTo>
                    <a:pt x="54" y="0"/>
                  </a:lnTo>
                  <a:lnTo>
                    <a:pt x="59" y="0"/>
                  </a:lnTo>
                  <a:lnTo>
                    <a:pt x="59" y="0"/>
                  </a:lnTo>
                  <a:lnTo>
                    <a:pt x="65" y="0"/>
                  </a:lnTo>
                  <a:lnTo>
                    <a:pt x="65" y="0"/>
                  </a:lnTo>
                  <a:lnTo>
                    <a:pt x="68" y="27"/>
                  </a:lnTo>
                  <a:lnTo>
                    <a:pt x="72" y="57"/>
                  </a:lnTo>
                  <a:lnTo>
                    <a:pt x="73" y="57"/>
                  </a:lnTo>
                  <a:lnTo>
                    <a:pt x="73" y="57"/>
                  </a:lnTo>
                  <a:lnTo>
                    <a:pt x="100" y="0"/>
                  </a:lnTo>
                  <a:lnTo>
                    <a:pt x="100" y="0"/>
                  </a:lnTo>
                  <a:lnTo>
                    <a:pt x="105" y="0"/>
                  </a:lnTo>
                  <a:lnTo>
                    <a:pt x="105" y="0"/>
                  </a:lnTo>
                  <a:lnTo>
                    <a:pt x="110" y="0"/>
                  </a:lnTo>
                  <a:lnTo>
                    <a:pt x="110" y="0"/>
                  </a:lnTo>
                  <a:lnTo>
                    <a:pt x="92" y="33"/>
                  </a:lnTo>
                  <a:lnTo>
                    <a:pt x="70" y="78"/>
                  </a:lnTo>
                  <a:lnTo>
                    <a:pt x="70" y="78"/>
                  </a:lnTo>
                  <a:lnTo>
                    <a:pt x="64" y="78"/>
                  </a:lnTo>
                  <a:lnTo>
                    <a:pt x="64" y="78"/>
                  </a:lnTo>
                  <a:lnTo>
                    <a:pt x="57" y="78"/>
                  </a:lnTo>
                  <a:lnTo>
                    <a:pt x="57" y="78"/>
                  </a:lnTo>
                  <a:lnTo>
                    <a:pt x="54" y="51"/>
                  </a:lnTo>
                  <a:lnTo>
                    <a:pt x="51" y="22"/>
                  </a:lnTo>
                  <a:lnTo>
                    <a:pt x="49" y="22"/>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58" name="Freeform 80"/>
            <p:cNvSpPr>
              <a:spLocks noEditPoints="1"/>
            </p:cNvSpPr>
            <p:nvPr userDrawn="1"/>
          </p:nvSpPr>
          <p:spPr bwMode="black">
            <a:xfrm>
              <a:off x="5341" y="4219"/>
              <a:ext cx="29" cy="33"/>
            </a:xfrm>
            <a:custGeom>
              <a:avLst/>
              <a:gdLst/>
              <a:ahLst/>
              <a:cxnLst>
                <a:cxn ang="0">
                  <a:pos x="19" y="26"/>
                </a:cxn>
                <a:cxn ang="0">
                  <a:pos x="19" y="26"/>
                </a:cxn>
                <a:cxn ang="0">
                  <a:pos x="21" y="18"/>
                </a:cxn>
                <a:cxn ang="0">
                  <a:pos x="24" y="13"/>
                </a:cxn>
                <a:cxn ang="0">
                  <a:pos x="27" y="8"/>
                </a:cxn>
                <a:cxn ang="0">
                  <a:pos x="32" y="7"/>
                </a:cxn>
                <a:cxn ang="0">
                  <a:pos x="32" y="7"/>
                </a:cxn>
                <a:cxn ang="0">
                  <a:pos x="35" y="8"/>
                </a:cxn>
                <a:cxn ang="0">
                  <a:pos x="38" y="12"/>
                </a:cxn>
                <a:cxn ang="0">
                  <a:pos x="38" y="18"/>
                </a:cxn>
                <a:cxn ang="0">
                  <a:pos x="36" y="26"/>
                </a:cxn>
                <a:cxn ang="0">
                  <a:pos x="19" y="26"/>
                </a:cxn>
                <a:cxn ang="0">
                  <a:pos x="51" y="31"/>
                </a:cxn>
                <a:cxn ang="0">
                  <a:pos x="51" y="31"/>
                </a:cxn>
                <a:cxn ang="0">
                  <a:pos x="52" y="26"/>
                </a:cxn>
                <a:cxn ang="0">
                  <a:pos x="52" y="26"/>
                </a:cxn>
                <a:cxn ang="0">
                  <a:pos x="52" y="16"/>
                </a:cxn>
                <a:cxn ang="0">
                  <a:pos x="51" y="12"/>
                </a:cxn>
                <a:cxn ang="0">
                  <a:pos x="49" y="8"/>
                </a:cxn>
                <a:cxn ang="0">
                  <a:pos x="46" y="5"/>
                </a:cxn>
                <a:cxn ang="0">
                  <a:pos x="43" y="4"/>
                </a:cxn>
                <a:cxn ang="0">
                  <a:pos x="38" y="2"/>
                </a:cxn>
                <a:cxn ang="0">
                  <a:pos x="33" y="0"/>
                </a:cxn>
                <a:cxn ang="0">
                  <a:pos x="33" y="0"/>
                </a:cxn>
                <a:cxn ang="0">
                  <a:pos x="22" y="4"/>
                </a:cxn>
                <a:cxn ang="0">
                  <a:pos x="17" y="5"/>
                </a:cxn>
                <a:cxn ang="0">
                  <a:pos x="13" y="8"/>
                </a:cxn>
                <a:cxn ang="0">
                  <a:pos x="9" y="13"/>
                </a:cxn>
                <a:cxn ang="0">
                  <a:pos x="6" y="18"/>
                </a:cxn>
                <a:cxn ang="0">
                  <a:pos x="3" y="24"/>
                </a:cxn>
                <a:cxn ang="0">
                  <a:pos x="1" y="31"/>
                </a:cxn>
                <a:cxn ang="0">
                  <a:pos x="1" y="31"/>
                </a:cxn>
                <a:cxn ang="0">
                  <a:pos x="0" y="37"/>
                </a:cxn>
                <a:cxn ang="0">
                  <a:pos x="1" y="43"/>
                </a:cxn>
                <a:cxn ang="0">
                  <a:pos x="3" y="48"/>
                </a:cxn>
                <a:cxn ang="0">
                  <a:pos x="5" y="53"/>
                </a:cxn>
                <a:cxn ang="0">
                  <a:pos x="9" y="56"/>
                </a:cxn>
                <a:cxn ang="0">
                  <a:pos x="13" y="58"/>
                </a:cxn>
                <a:cxn ang="0">
                  <a:pos x="24" y="59"/>
                </a:cxn>
                <a:cxn ang="0">
                  <a:pos x="24" y="59"/>
                </a:cxn>
                <a:cxn ang="0">
                  <a:pos x="35" y="58"/>
                </a:cxn>
                <a:cxn ang="0">
                  <a:pos x="41" y="54"/>
                </a:cxn>
                <a:cxn ang="0">
                  <a:pos x="46" y="48"/>
                </a:cxn>
                <a:cxn ang="0">
                  <a:pos x="44" y="47"/>
                </a:cxn>
                <a:cxn ang="0">
                  <a:pos x="44" y="47"/>
                </a:cxn>
                <a:cxn ang="0">
                  <a:pos x="36" y="51"/>
                </a:cxn>
                <a:cxn ang="0">
                  <a:pos x="28" y="51"/>
                </a:cxn>
                <a:cxn ang="0">
                  <a:pos x="28" y="51"/>
                </a:cxn>
                <a:cxn ang="0">
                  <a:pos x="25" y="51"/>
                </a:cxn>
                <a:cxn ang="0">
                  <a:pos x="22" y="50"/>
                </a:cxn>
                <a:cxn ang="0">
                  <a:pos x="19" y="47"/>
                </a:cxn>
                <a:cxn ang="0">
                  <a:pos x="17" y="39"/>
                </a:cxn>
                <a:cxn ang="0">
                  <a:pos x="19" y="31"/>
                </a:cxn>
                <a:cxn ang="0">
                  <a:pos x="51" y="31"/>
                </a:cxn>
              </a:cxnLst>
              <a:rect l="0" t="0" r="r" b="b"/>
              <a:pathLst>
                <a:path w="52" h="59">
                  <a:moveTo>
                    <a:pt x="19" y="26"/>
                  </a:moveTo>
                  <a:lnTo>
                    <a:pt x="19" y="26"/>
                  </a:lnTo>
                  <a:lnTo>
                    <a:pt x="21" y="18"/>
                  </a:lnTo>
                  <a:lnTo>
                    <a:pt x="24" y="13"/>
                  </a:lnTo>
                  <a:lnTo>
                    <a:pt x="27" y="8"/>
                  </a:lnTo>
                  <a:lnTo>
                    <a:pt x="32" y="7"/>
                  </a:lnTo>
                  <a:lnTo>
                    <a:pt x="32" y="7"/>
                  </a:lnTo>
                  <a:lnTo>
                    <a:pt x="35" y="8"/>
                  </a:lnTo>
                  <a:lnTo>
                    <a:pt x="38" y="12"/>
                  </a:lnTo>
                  <a:lnTo>
                    <a:pt x="38" y="18"/>
                  </a:lnTo>
                  <a:lnTo>
                    <a:pt x="36" y="26"/>
                  </a:lnTo>
                  <a:lnTo>
                    <a:pt x="19" y="26"/>
                  </a:lnTo>
                  <a:close/>
                  <a:moveTo>
                    <a:pt x="51" y="31"/>
                  </a:moveTo>
                  <a:lnTo>
                    <a:pt x="51" y="31"/>
                  </a:lnTo>
                  <a:lnTo>
                    <a:pt x="52" y="26"/>
                  </a:lnTo>
                  <a:lnTo>
                    <a:pt x="52" y="26"/>
                  </a:lnTo>
                  <a:lnTo>
                    <a:pt x="52" y="16"/>
                  </a:lnTo>
                  <a:lnTo>
                    <a:pt x="51" y="12"/>
                  </a:lnTo>
                  <a:lnTo>
                    <a:pt x="49" y="8"/>
                  </a:lnTo>
                  <a:lnTo>
                    <a:pt x="46" y="5"/>
                  </a:lnTo>
                  <a:lnTo>
                    <a:pt x="43" y="4"/>
                  </a:lnTo>
                  <a:lnTo>
                    <a:pt x="38" y="2"/>
                  </a:lnTo>
                  <a:lnTo>
                    <a:pt x="33" y="0"/>
                  </a:lnTo>
                  <a:lnTo>
                    <a:pt x="33" y="0"/>
                  </a:lnTo>
                  <a:lnTo>
                    <a:pt x="22" y="4"/>
                  </a:lnTo>
                  <a:lnTo>
                    <a:pt x="17" y="5"/>
                  </a:lnTo>
                  <a:lnTo>
                    <a:pt x="13" y="8"/>
                  </a:lnTo>
                  <a:lnTo>
                    <a:pt x="9" y="13"/>
                  </a:lnTo>
                  <a:lnTo>
                    <a:pt x="6" y="18"/>
                  </a:lnTo>
                  <a:lnTo>
                    <a:pt x="3" y="24"/>
                  </a:lnTo>
                  <a:lnTo>
                    <a:pt x="1" y="31"/>
                  </a:lnTo>
                  <a:lnTo>
                    <a:pt x="1" y="31"/>
                  </a:lnTo>
                  <a:lnTo>
                    <a:pt x="0" y="37"/>
                  </a:lnTo>
                  <a:lnTo>
                    <a:pt x="1" y="43"/>
                  </a:lnTo>
                  <a:lnTo>
                    <a:pt x="3" y="48"/>
                  </a:lnTo>
                  <a:lnTo>
                    <a:pt x="5" y="53"/>
                  </a:lnTo>
                  <a:lnTo>
                    <a:pt x="9" y="56"/>
                  </a:lnTo>
                  <a:lnTo>
                    <a:pt x="13" y="58"/>
                  </a:lnTo>
                  <a:lnTo>
                    <a:pt x="24" y="59"/>
                  </a:lnTo>
                  <a:lnTo>
                    <a:pt x="24" y="59"/>
                  </a:lnTo>
                  <a:lnTo>
                    <a:pt x="35" y="58"/>
                  </a:lnTo>
                  <a:lnTo>
                    <a:pt x="41" y="54"/>
                  </a:lnTo>
                  <a:lnTo>
                    <a:pt x="46" y="48"/>
                  </a:lnTo>
                  <a:lnTo>
                    <a:pt x="44" y="47"/>
                  </a:lnTo>
                  <a:lnTo>
                    <a:pt x="44" y="47"/>
                  </a:lnTo>
                  <a:lnTo>
                    <a:pt x="36" y="51"/>
                  </a:lnTo>
                  <a:lnTo>
                    <a:pt x="28" y="51"/>
                  </a:lnTo>
                  <a:lnTo>
                    <a:pt x="28" y="51"/>
                  </a:lnTo>
                  <a:lnTo>
                    <a:pt x="25" y="51"/>
                  </a:lnTo>
                  <a:lnTo>
                    <a:pt x="22" y="50"/>
                  </a:lnTo>
                  <a:lnTo>
                    <a:pt x="19" y="47"/>
                  </a:lnTo>
                  <a:lnTo>
                    <a:pt x="17" y="39"/>
                  </a:lnTo>
                  <a:lnTo>
                    <a:pt x="19" y="31"/>
                  </a:lnTo>
                  <a:lnTo>
                    <a:pt x="51" y="31"/>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59" name="Freeform 81"/>
            <p:cNvSpPr>
              <a:spLocks noEditPoints="1"/>
            </p:cNvSpPr>
            <p:nvPr userDrawn="1"/>
          </p:nvSpPr>
          <p:spPr bwMode="black">
            <a:xfrm>
              <a:off x="5389" y="4208"/>
              <a:ext cx="46" cy="44"/>
            </a:xfrm>
            <a:custGeom>
              <a:avLst/>
              <a:gdLst/>
              <a:ahLst/>
              <a:cxnLst>
                <a:cxn ang="0">
                  <a:pos x="27" y="28"/>
                </a:cxn>
                <a:cxn ang="0">
                  <a:pos x="27" y="28"/>
                </a:cxn>
                <a:cxn ang="0">
                  <a:pos x="31" y="6"/>
                </a:cxn>
                <a:cxn ang="0">
                  <a:pos x="31" y="6"/>
                </a:cxn>
                <a:cxn ang="0">
                  <a:pos x="42" y="6"/>
                </a:cxn>
                <a:cxn ang="0">
                  <a:pos x="42" y="6"/>
                </a:cxn>
                <a:cxn ang="0">
                  <a:pos x="49" y="6"/>
                </a:cxn>
                <a:cxn ang="0">
                  <a:pos x="54" y="8"/>
                </a:cxn>
                <a:cxn ang="0">
                  <a:pos x="57" y="11"/>
                </a:cxn>
                <a:cxn ang="0">
                  <a:pos x="60" y="14"/>
                </a:cxn>
                <a:cxn ang="0">
                  <a:pos x="63" y="19"/>
                </a:cxn>
                <a:cxn ang="0">
                  <a:pos x="65" y="24"/>
                </a:cxn>
                <a:cxn ang="0">
                  <a:pos x="65" y="30"/>
                </a:cxn>
                <a:cxn ang="0">
                  <a:pos x="63" y="36"/>
                </a:cxn>
                <a:cxn ang="0">
                  <a:pos x="63" y="36"/>
                </a:cxn>
                <a:cxn ang="0">
                  <a:pos x="61" y="44"/>
                </a:cxn>
                <a:cxn ang="0">
                  <a:pos x="58" y="52"/>
                </a:cxn>
                <a:cxn ang="0">
                  <a:pos x="55" y="57"/>
                </a:cxn>
                <a:cxn ang="0">
                  <a:pos x="50" y="63"/>
                </a:cxn>
                <a:cxn ang="0">
                  <a:pos x="46" y="67"/>
                </a:cxn>
                <a:cxn ang="0">
                  <a:pos x="41" y="70"/>
                </a:cxn>
                <a:cxn ang="0">
                  <a:pos x="34" y="71"/>
                </a:cxn>
                <a:cxn ang="0">
                  <a:pos x="28" y="71"/>
                </a:cxn>
                <a:cxn ang="0">
                  <a:pos x="28" y="71"/>
                </a:cxn>
                <a:cxn ang="0">
                  <a:pos x="19" y="71"/>
                </a:cxn>
                <a:cxn ang="0">
                  <a:pos x="19" y="71"/>
                </a:cxn>
                <a:cxn ang="0">
                  <a:pos x="23" y="49"/>
                </a:cxn>
                <a:cxn ang="0">
                  <a:pos x="27" y="28"/>
                </a:cxn>
                <a:cxn ang="0">
                  <a:pos x="6" y="46"/>
                </a:cxn>
                <a:cxn ang="0">
                  <a:pos x="6" y="46"/>
                </a:cxn>
                <a:cxn ang="0">
                  <a:pos x="0" y="78"/>
                </a:cxn>
                <a:cxn ang="0">
                  <a:pos x="0" y="78"/>
                </a:cxn>
                <a:cxn ang="0">
                  <a:pos x="9" y="78"/>
                </a:cxn>
                <a:cxn ang="0">
                  <a:pos x="9" y="78"/>
                </a:cxn>
                <a:cxn ang="0">
                  <a:pos x="34" y="78"/>
                </a:cxn>
                <a:cxn ang="0">
                  <a:pos x="34" y="78"/>
                </a:cxn>
                <a:cxn ang="0">
                  <a:pos x="42" y="78"/>
                </a:cxn>
                <a:cxn ang="0">
                  <a:pos x="50" y="74"/>
                </a:cxn>
                <a:cxn ang="0">
                  <a:pos x="57" y="71"/>
                </a:cxn>
                <a:cxn ang="0">
                  <a:pos x="63" y="67"/>
                </a:cxn>
                <a:cxn ang="0">
                  <a:pos x="69" y="60"/>
                </a:cxn>
                <a:cxn ang="0">
                  <a:pos x="74" y="54"/>
                </a:cxn>
                <a:cxn ang="0">
                  <a:pos x="79" y="46"/>
                </a:cxn>
                <a:cxn ang="0">
                  <a:pos x="82" y="36"/>
                </a:cxn>
                <a:cxn ang="0">
                  <a:pos x="82" y="36"/>
                </a:cxn>
                <a:cxn ang="0">
                  <a:pos x="82" y="27"/>
                </a:cxn>
                <a:cxn ang="0">
                  <a:pos x="82" y="19"/>
                </a:cxn>
                <a:cxn ang="0">
                  <a:pos x="79" y="12"/>
                </a:cxn>
                <a:cxn ang="0">
                  <a:pos x="74" y="8"/>
                </a:cxn>
                <a:cxn ang="0">
                  <a:pos x="69" y="3"/>
                </a:cxn>
                <a:cxn ang="0">
                  <a:pos x="61" y="1"/>
                </a:cxn>
                <a:cxn ang="0">
                  <a:pos x="54" y="0"/>
                </a:cxn>
                <a:cxn ang="0">
                  <a:pos x="44" y="0"/>
                </a:cxn>
                <a:cxn ang="0">
                  <a:pos x="44" y="0"/>
                </a:cxn>
                <a:cxn ang="0">
                  <a:pos x="23" y="0"/>
                </a:cxn>
                <a:cxn ang="0">
                  <a:pos x="23" y="0"/>
                </a:cxn>
                <a:cxn ang="0">
                  <a:pos x="15" y="0"/>
                </a:cxn>
                <a:cxn ang="0">
                  <a:pos x="15" y="0"/>
                </a:cxn>
                <a:cxn ang="0">
                  <a:pos x="9" y="32"/>
                </a:cxn>
                <a:cxn ang="0">
                  <a:pos x="6" y="46"/>
                </a:cxn>
              </a:cxnLst>
              <a:rect l="0" t="0" r="r" b="b"/>
              <a:pathLst>
                <a:path w="82" h="78">
                  <a:moveTo>
                    <a:pt x="27" y="28"/>
                  </a:moveTo>
                  <a:lnTo>
                    <a:pt x="27" y="28"/>
                  </a:lnTo>
                  <a:lnTo>
                    <a:pt x="31" y="6"/>
                  </a:lnTo>
                  <a:lnTo>
                    <a:pt x="31" y="6"/>
                  </a:lnTo>
                  <a:lnTo>
                    <a:pt x="42" y="6"/>
                  </a:lnTo>
                  <a:lnTo>
                    <a:pt x="42" y="6"/>
                  </a:lnTo>
                  <a:lnTo>
                    <a:pt x="49" y="6"/>
                  </a:lnTo>
                  <a:lnTo>
                    <a:pt x="54" y="8"/>
                  </a:lnTo>
                  <a:lnTo>
                    <a:pt x="57" y="11"/>
                  </a:lnTo>
                  <a:lnTo>
                    <a:pt x="60" y="14"/>
                  </a:lnTo>
                  <a:lnTo>
                    <a:pt x="63" y="19"/>
                  </a:lnTo>
                  <a:lnTo>
                    <a:pt x="65" y="24"/>
                  </a:lnTo>
                  <a:lnTo>
                    <a:pt x="65" y="30"/>
                  </a:lnTo>
                  <a:lnTo>
                    <a:pt x="63" y="36"/>
                  </a:lnTo>
                  <a:lnTo>
                    <a:pt x="63" y="36"/>
                  </a:lnTo>
                  <a:lnTo>
                    <a:pt x="61" y="44"/>
                  </a:lnTo>
                  <a:lnTo>
                    <a:pt x="58" y="52"/>
                  </a:lnTo>
                  <a:lnTo>
                    <a:pt x="55" y="57"/>
                  </a:lnTo>
                  <a:lnTo>
                    <a:pt x="50" y="63"/>
                  </a:lnTo>
                  <a:lnTo>
                    <a:pt x="46" y="67"/>
                  </a:lnTo>
                  <a:lnTo>
                    <a:pt x="41" y="70"/>
                  </a:lnTo>
                  <a:lnTo>
                    <a:pt x="34" y="71"/>
                  </a:lnTo>
                  <a:lnTo>
                    <a:pt x="28" y="71"/>
                  </a:lnTo>
                  <a:lnTo>
                    <a:pt x="28" y="71"/>
                  </a:lnTo>
                  <a:lnTo>
                    <a:pt x="19" y="71"/>
                  </a:lnTo>
                  <a:lnTo>
                    <a:pt x="19" y="71"/>
                  </a:lnTo>
                  <a:lnTo>
                    <a:pt x="23" y="49"/>
                  </a:lnTo>
                  <a:lnTo>
                    <a:pt x="27" y="28"/>
                  </a:lnTo>
                  <a:close/>
                  <a:moveTo>
                    <a:pt x="6" y="46"/>
                  </a:moveTo>
                  <a:lnTo>
                    <a:pt x="6" y="46"/>
                  </a:lnTo>
                  <a:lnTo>
                    <a:pt x="0" y="78"/>
                  </a:lnTo>
                  <a:lnTo>
                    <a:pt x="0" y="78"/>
                  </a:lnTo>
                  <a:lnTo>
                    <a:pt x="9" y="78"/>
                  </a:lnTo>
                  <a:lnTo>
                    <a:pt x="9" y="78"/>
                  </a:lnTo>
                  <a:lnTo>
                    <a:pt x="34" y="78"/>
                  </a:lnTo>
                  <a:lnTo>
                    <a:pt x="34" y="78"/>
                  </a:lnTo>
                  <a:lnTo>
                    <a:pt x="42" y="78"/>
                  </a:lnTo>
                  <a:lnTo>
                    <a:pt x="50" y="74"/>
                  </a:lnTo>
                  <a:lnTo>
                    <a:pt x="57" y="71"/>
                  </a:lnTo>
                  <a:lnTo>
                    <a:pt x="63" y="67"/>
                  </a:lnTo>
                  <a:lnTo>
                    <a:pt x="69" y="60"/>
                  </a:lnTo>
                  <a:lnTo>
                    <a:pt x="74" y="54"/>
                  </a:lnTo>
                  <a:lnTo>
                    <a:pt x="79" y="46"/>
                  </a:lnTo>
                  <a:lnTo>
                    <a:pt x="82" y="36"/>
                  </a:lnTo>
                  <a:lnTo>
                    <a:pt x="82" y="36"/>
                  </a:lnTo>
                  <a:lnTo>
                    <a:pt x="82" y="27"/>
                  </a:lnTo>
                  <a:lnTo>
                    <a:pt x="82" y="19"/>
                  </a:lnTo>
                  <a:lnTo>
                    <a:pt x="79" y="12"/>
                  </a:lnTo>
                  <a:lnTo>
                    <a:pt x="74" y="8"/>
                  </a:lnTo>
                  <a:lnTo>
                    <a:pt x="69" y="3"/>
                  </a:lnTo>
                  <a:lnTo>
                    <a:pt x="61" y="1"/>
                  </a:lnTo>
                  <a:lnTo>
                    <a:pt x="54" y="0"/>
                  </a:lnTo>
                  <a:lnTo>
                    <a:pt x="44" y="0"/>
                  </a:lnTo>
                  <a:lnTo>
                    <a:pt x="44" y="0"/>
                  </a:lnTo>
                  <a:lnTo>
                    <a:pt x="23" y="0"/>
                  </a:lnTo>
                  <a:lnTo>
                    <a:pt x="23" y="0"/>
                  </a:lnTo>
                  <a:lnTo>
                    <a:pt x="15" y="0"/>
                  </a:lnTo>
                  <a:lnTo>
                    <a:pt x="15" y="0"/>
                  </a:lnTo>
                  <a:lnTo>
                    <a:pt x="9" y="32"/>
                  </a:lnTo>
                  <a:lnTo>
                    <a:pt x="6" y="46"/>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sp>
          <p:nvSpPr>
            <p:cNvPr id="60" name="Freeform 82"/>
            <p:cNvSpPr>
              <a:spLocks noEditPoints="1"/>
            </p:cNvSpPr>
            <p:nvPr userDrawn="1"/>
          </p:nvSpPr>
          <p:spPr bwMode="black">
            <a:xfrm>
              <a:off x="5436" y="4219"/>
              <a:ext cx="32" cy="33"/>
            </a:xfrm>
            <a:custGeom>
              <a:avLst/>
              <a:gdLst/>
              <a:ahLst/>
              <a:cxnLst>
                <a:cxn ang="0">
                  <a:pos x="40" y="27"/>
                </a:cxn>
                <a:cxn ang="0">
                  <a:pos x="40" y="27"/>
                </a:cxn>
                <a:cxn ang="0">
                  <a:pos x="38" y="39"/>
                </a:cxn>
                <a:cxn ang="0">
                  <a:pos x="34" y="48"/>
                </a:cxn>
                <a:cxn ang="0">
                  <a:pos x="29" y="53"/>
                </a:cxn>
                <a:cxn ang="0">
                  <a:pos x="24" y="54"/>
                </a:cxn>
                <a:cxn ang="0">
                  <a:pos x="24" y="54"/>
                </a:cxn>
                <a:cxn ang="0">
                  <a:pos x="22" y="54"/>
                </a:cxn>
                <a:cxn ang="0">
                  <a:pos x="19" y="53"/>
                </a:cxn>
                <a:cxn ang="0">
                  <a:pos x="18" y="48"/>
                </a:cxn>
                <a:cxn ang="0">
                  <a:pos x="16" y="40"/>
                </a:cxn>
                <a:cxn ang="0">
                  <a:pos x="18" y="32"/>
                </a:cxn>
                <a:cxn ang="0">
                  <a:pos x="18" y="32"/>
                </a:cxn>
                <a:cxn ang="0">
                  <a:pos x="21" y="21"/>
                </a:cxn>
                <a:cxn ang="0">
                  <a:pos x="24" y="13"/>
                </a:cxn>
                <a:cxn ang="0">
                  <a:pos x="29" y="8"/>
                </a:cxn>
                <a:cxn ang="0">
                  <a:pos x="34" y="7"/>
                </a:cxn>
                <a:cxn ang="0">
                  <a:pos x="34" y="7"/>
                </a:cxn>
                <a:cxn ang="0">
                  <a:pos x="38" y="8"/>
                </a:cxn>
                <a:cxn ang="0">
                  <a:pos x="41" y="12"/>
                </a:cxn>
                <a:cxn ang="0">
                  <a:pos x="41" y="18"/>
                </a:cxn>
                <a:cxn ang="0">
                  <a:pos x="40" y="27"/>
                </a:cxn>
                <a:cxn ang="0">
                  <a:pos x="40" y="27"/>
                </a:cxn>
                <a:cxn ang="0">
                  <a:pos x="0" y="32"/>
                </a:cxn>
                <a:cxn ang="0">
                  <a:pos x="0" y="32"/>
                </a:cxn>
                <a:cxn ang="0">
                  <a:pos x="0" y="39"/>
                </a:cxn>
                <a:cxn ang="0">
                  <a:pos x="0" y="45"/>
                </a:cxn>
                <a:cxn ang="0">
                  <a:pos x="3" y="50"/>
                </a:cxn>
                <a:cxn ang="0">
                  <a:pos x="5" y="53"/>
                </a:cxn>
                <a:cxn ang="0">
                  <a:pos x="10" y="56"/>
                </a:cxn>
                <a:cxn ang="0">
                  <a:pos x="13" y="58"/>
                </a:cxn>
                <a:cxn ang="0">
                  <a:pos x="24" y="59"/>
                </a:cxn>
                <a:cxn ang="0">
                  <a:pos x="24" y="59"/>
                </a:cxn>
                <a:cxn ang="0">
                  <a:pos x="29" y="59"/>
                </a:cxn>
                <a:cxn ang="0">
                  <a:pos x="35" y="58"/>
                </a:cxn>
                <a:cxn ang="0">
                  <a:pos x="40" y="54"/>
                </a:cxn>
                <a:cxn ang="0">
                  <a:pos x="45" y="51"/>
                </a:cxn>
                <a:cxn ang="0">
                  <a:pos x="49" y="47"/>
                </a:cxn>
                <a:cxn ang="0">
                  <a:pos x="53" y="42"/>
                </a:cxn>
                <a:cxn ang="0">
                  <a:pos x="56" y="35"/>
                </a:cxn>
                <a:cxn ang="0">
                  <a:pos x="57" y="29"/>
                </a:cxn>
                <a:cxn ang="0">
                  <a:pos x="57" y="29"/>
                </a:cxn>
                <a:cxn ang="0">
                  <a:pos x="57" y="23"/>
                </a:cxn>
                <a:cxn ang="0">
                  <a:pos x="57" y="18"/>
                </a:cxn>
                <a:cxn ang="0">
                  <a:pos x="56" y="13"/>
                </a:cxn>
                <a:cxn ang="0">
                  <a:pos x="54" y="8"/>
                </a:cxn>
                <a:cxn ang="0">
                  <a:pos x="51" y="5"/>
                </a:cxn>
                <a:cxn ang="0">
                  <a:pos x="46" y="4"/>
                </a:cxn>
                <a:cxn ang="0">
                  <a:pos x="41" y="2"/>
                </a:cxn>
                <a:cxn ang="0">
                  <a:pos x="35" y="0"/>
                </a:cxn>
                <a:cxn ang="0">
                  <a:pos x="35" y="0"/>
                </a:cxn>
                <a:cxn ang="0">
                  <a:pos x="24" y="4"/>
                </a:cxn>
                <a:cxn ang="0">
                  <a:pos x="19" y="5"/>
                </a:cxn>
                <a:cxn ang="0">
                  <a:pos x="15" y="8"/>
                </a:cxn>
                <a:cxn ang="0">
                  <a:pos x="10" y="13"/>
                </a:cxn>
                <a:cxn ang="0">
                  <a:pos x="7" y="18"/>
                </a:cxn>
                <a:cxn ang="0">
                  <a:pos x="3" y="24"/>
                </a:cxn>
                <a:cxn ang="0">
                  <a:pos x="0" y="32"/>
                </a:cxn>
                <a:cxn ang="0">
                  <a:pos x="0" y="32"/>
                </a:cxn>
              </a:cxnLst>
              <a:rect l="0" t="0" r="r" b="b"/>
              <a:pathLst>
                <a:path w="57" h="59">
                  <a:moveTo>
                    <a:pt x="40" y="27"/>
                  </a:moveTo>
                  <a:lnTo>
                    <a:pt x="40" y="27"/>
                  </a:lnTo>
                  <a:lnTo>
                    <a:pt x="38" y="39"/>
                  </a:lnTo>
                  <a:lnTo>
                    <a:pt x="34" y="48"/>
                  </a:lnTo>
                  <a:lnTo>
                    <a:pt x="29" y="53"/>
                  </a:lnTo>
                  <a:lnTo>
                    <a:pt x="24" y="54"/>
                  </a:lnTo>
                  <a:lnTo>
                    <a:pt x="24" y="54"/>
                  </a:lnTo>
                  <a:lnTo>
                    <a:pt x="22" y="54"/>
                  </a:lnTo>
                  <a:lnTo>
                    <a:pt x="19" y="53"/>
                  </a:lnTo>
                  <a:lnTo>
                    <a:pt x="18" y="48"/>
                  </a:lnTo>
                  <a:lnTo>
                    <a:pt x="16" y="40"/>
                  </a:lnTo>
                  <a:lnTo>
                    <a:pt x="18" y="32"/>
                  </a:lnTo>
                  <a:lnTo>
                    <a:pt x="18" y="32"/>
                  </a:lnTo>
                  <a:lnTo>
                    <a:pt x="21" y="21"/>
                  </a:lnTo>
                  <a:lnTo>
                    <a:pt x="24" y="13"/>
                  </a:lnTo>
                  <a:lnTo>
                    <a:pt x="29" y="8"/>
                  </a:lnTo>
                  <a:lnTo>
                    <a:pt x="34" y="7"/>
                  </a:lnTo>
                  <a:lnTo>
                    <a:pt x="34" y="7"/>
                  </a:lnTo>
                  <a:lnTo>
                    <a:pt x="38" y="8"/>
                  </a:lnTo>
                  <a:lnTo>
                    <a:pt x="41" y="12"/>
                  </a:lnTo>
                  <a:lnTo>
                    <a:pt x="41" y="18"/>
                  </a:lnTo>
                  <a:lnTo>
                    <a:pt x="40" y="27"/>
                  </a:lnTo>
                  <a:lnTo>
                    <a:pt x="40" y="27"/>
                  </a:lnTo>
                  <a:close/>
                  <a:moveTo>
                    <a:pt x="0" y="32"/>
                  </a:moveTo>
                  <a:lnTo>
                    <a:pt x="0" y="32"/>
                  </a:lnTo>
                  <a:lnTo>
                    <a:pt x="0" y="39"/>
                  </a:lnTo>
                  <a:lnTo>
                    <a:pt x="0" y="45"/>
                  </a:lnTo>
                  <a:lnTo>
                    <a:pt x="3" y="50"/>
                  </a:lnTo>
                  <a:lnTo>
                    <a:pt x="5" y="53"/>
                  </a:lnTo>
                  <a:lnTo>
                    <a:pt x="10" y="56"/>
                  </a:lnTo>
                  <a:lnTo>
                    <a:pt x="13" y="58"/>
                  </a:lnTo>
                  <a:lnTo>
                    <a:pt x="24" y="59"/>
                  </a:lnTo>
                  <a:lnTo>
                    <a:pt x="24" y="59"/>
                  </a:lnTo>
                  <a:lnTo>
                    <a:pt x="29" y="59"/>
                  </a:lnTo>
                  <a:lnTo>
                    <a:pt x="35" y="58"/>
                  </a:lnTo>
                  <a:lnTo>
                    <a:pt x="40" y="54"/>
                  </a:lnTo>
                  <a:lnTo>
                    <a:pt x="45" y="51"/>
                  </a:lnTo>
                  <a:lnTo>
                    <a:pt x="49" y="47"/>
                  </a:lnTo>
                  <a:lnTo>
                    <a:pt x="53" y="42"/>
                  </a:lnTo>
                  <a:lnTo>
                    <a:pt x="56" y="35"/>
                  </a:lnTo>
                  <a:lnTo>
                    <a:pt x="57" y="29"/>
                  </a:lnTo>
                  <a:lnTo>
                    <a:pt x="57" y="29"/>
                  </a:lnTo>
                  <a:lnTo>
                    <a:pt x="57" y="23"/>
                  </a:lnTo>
                  <a:lnTo>
                    <a:pt x="57" y="18"/>
                  </a:lnTo>
                  <a:lnTo>
                    <a:pt x="56" y="13"/>
                  </a:lnTo>
                  <a:lnTo>
                    <a:pt x="54" y="8"/>
                  </a:lnTo>
                  <a:lnTo>
                    <a:pt x="51" y="5"/>
                  </a:lnTo>
                  <a:lnTo>
                    <a:pt x="46" y="4"/>
                  </a:lnTo>
                  <a:lnTo>
                    <a:pt x="41" y="2"/>
                  </a:lnTo>
                  <a:lnTo>
                    <a:pt x="35" y="0"/>
                  </a:lnTo>
                  <a:lnTo>
                    <a:pt x="35" y="0"/>
                  </a:lnTo>
                  <a:lnTo>
                    <a:pt x="24" y="4"/>
                  </a:lnTo>
                  <a:lnTo>
                    <a:pt x="19" y="5"/>
                  </a:lnTo>
                  <a:lnTo>
                    <a:pt x="15" y="8"/>
                  </a:lnTo>
                  <a:lnTo>
                    <a:pt x="10" y="13"/>
                  </a:lnTo>
                  <a:lnTo>
                    <a:pt x="7" y="18"/>
                  </a:lnTo>
                  <a:lnTo>
                    <a:pt x="3" y="24"/>
                  </a:lnTo>
                  <a:lnTo>
                    <a:pt x="0" y="32"/>
                  </a:lnTo>
                  <a:lnTo>
                    <a:pt x="0" y="32"/>
                  </a:lnTo>
                  <a:close/>
                </a:path>
              </a:pathLst>
            </a:custGeom>
            <a:grpFill/>
            <a:ln w="9525">
              <a:noFill/>
              <a:round/>
              <a:headEnd/>
              <a:tailEnd/>
            </a:ln>
          </p:spPr>
          <p:txBody>
            <a:bodyPr/>
            <a:lstStyle/>
            <a:p>
              <a:pPr fontAlgn="base">
                <a:spcBef>
                  <a:spcPct val="0"/>
                </a:spcBef>
                <a:spcAft>
                  <a:spcPct val="0"/>
                </a:spcAft>
              </a:pPr>
              <a:endParaRPr lang="en-GB" dirty="0">
                <a:solidFill>
                  <a:srgbClr val="000000"/>
                </a:solidFill>
              </a:endParaRPr>
            </a:p>
          </p:txBody>
        </p:sp>
      </p:grpSp>
      <p:pic>
        <p:nvPicPr>
          <p:cNvPr id="32" name="Picture 377" descr="Puzzle input_PNG"/>
          <p:cNvPicPr>
            <a:picLocks noChangeAspect="1" noChangeArrowheads="1"/>
          </p:cNvPicPr>
          <p:nvPr userDrawn="1"/>
        </p:nvPicPr>
        <p:blipFill>
          <a:blip r:embed="rId2" cstate="print"/>
          <a:srcRect/>
          <a:stretch>
            <a:fillRect/>
          </a:stretch>
        </p:blipFill>
        <p:spPr bwMode="auto">
          <a:xfrm>
            <a:off x="0" y="1196690"/>
            <a:ext cx="3131800" cy="3240450"/>
          </a:xfrm>
          <a:prstGeom prst="rect">
            <a:avLst/>
          </a:prstGeom>
          <a:noFill/>
          <a:ln w="9525">
            <a:noFill/>
            <a:miter lim="800000"/>
            <a:headEnd/>
            <a:tailEnd/>
          </a:ln>
        </p:spPr>
      </p:pic>
    </p:spTree>
    <p:extLst>
      <p:ext uri="{BB962C8B-B14F-4D97-AF65-F5344CB8AC3E}">
        <p14:creationId xmlns:p14="http://schemas.microsoft.com/office/powerpoint/2010/main" xmlns="" val="5368138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Front cover_1_Beam (legacy)">
    <p:spTree>
      <p:nvGrpSpPr>
        <p:cNvPr id="1" name=""/>
        <p:cNvGrpSpPr/>
        <p:nvPr/>
      </p:nvGrpSpPr>
      <p:grpSpPr>
        <a:xfrm>
          <a:off x="0" y="0"/>
          <a:ext cx="0" cy="0"/>
          <a:chOff x="0" y="0"/>
          <a:chExt cx="0" cy="0"/>
        </a:xfrm>
      </p:grpSpPr>
      <p:sp>
        <p:nvSpPr>
          <p:cNvPr id="2" name="Title 1"/>
          <p:cNvSpPr>
            <a:spLocks noGrp="1"/>
          </p:cNvSpPr>
          <p:nvPr>
            <p:ph type="ctrTitle"/>
          </p:nvPr>
        </p:nvSpPr>
        <p:spPr>
          <a:xfrm>
            <a:off x="2277384" y="777600"/>
            <a:ext cx="5490000" cy="860400"/>
          </a:xfrm>
        </p:spPr>
        <p:txBody>
          <a:bodyPr/>
          <a:lstStyle/>
          <a:p>
            <a:r>
              <a:rPr lang="en-US" noProof="0" smtClean="0"/>
              <a:t>Click to edit Master title style</a:t>
            </a:r>
            <a:endParaRPr lang="en-GB" dirty="0"/>
          </a:p>
        </p:txBody>
      </p:sp>
      <p:sp>
        <p:nvSpPr>
          <p:cNvPr id="3" name="Subtitle 2"/>
          <p:cNvSpPr>
            <a:spLocks noGrp="1"/>
          </p:cNvSpPr>
          <p:nvPr>
            <p:ph type="subTitle" idx="1"/>
          </p:nvPr>
        </p:nvSpPr>
        <p:spPr>
          <a:xfrm>
            <a:off x="2277384" y="1753200"/>
            <a:ext cx="5490000" cy="968400"/>
          </a:xfrm>
        </p:spPr>
        <p:txBody>
          <a:bodyPr/>
          <a:lstStyle>
            <a:lvl1pPr marL="0" indent="0" algn="l">
              <a:buNone/>
              <a:defRPr sz="2000">
                <a:solidFill>
                  <a:srgbClr val="646464"/>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rgbClr val="FFD2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xmlns="" val="40593200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lvl1pPr>
              <a:lnSpc>
                <a:spcPct val="100000"/>
              </a:lnSpc>
              <a:spcBef>
                <a:spcPts val="0"/>
              </a:spcBef>
              <a:spcAft>
                <a:spcPts val="600"/>
              </a:spcAft>
              <a:buSzPct val="100000"/>
              <a:defRPr>
                <a:solidFill>
                  <a:schemeClr val="bg1"/>
                </a:solidFill>
              </a:defRPr>
            </a:lvl1pPr>
            <a:lvl2pPr>
              <a:lnSpc>
                <a:spcPct val="100000"/>
              </a:lnSpc>
              <a:spcBef>
                <a:spcPts val="0"/>
              </a:spcBef>
              <a:spcAft>
                <a:spcPts val="600"/>
              </a:spcAft>
              <a:buSzPct val="100000"/>
              <a:defRPr>
                <a:solidFill>
                  <a:schemeClr val="bg1"/>
                </a:solidFill>
              </a:defRPr>
            </a:lvl2pPr>
            <a:lvl3pPr>
              <a:lnSpc>
                <a:spcPct val="100000"/>
              </a:lnSpc>
              <a:spcBef>
                <a:spcPts val="0"/>
              </a:spcBef>
              <a:spcAft>
                <a:spcPts val="600"/>
              </a:spcAft>
              <a:buSzPct val="100000"/>
              <a:defRPr>
                <a:solidFill>
                  <a:schemeClr val="bg1"/>
                </a:solidFill>
              </a:defRPr>
            </a:lvl3pPr>
            <a:lvl4pPr>
              <a:lnSpc>
                <a:spcPct val="100000"/>
              </a:lnSpc>
              <a:spcBef>
                <a:spcPts val="0"/>
              </a:spcBef>
              <a:spcAft>
                <a:spcPts val="600"/>
              </a:spcAft>
              <a:buSzPct val="100000"/>
              <a:defRPr>
                <a:solidFill>
                  <a:schemeClr val="bg1"/>
                </a:solidFill>
              </a:defRPr>
            </a:lvl4pPr>
            <a:lvl5pPr>
              <a:lnSpc>
                <a:spcPct val="100000"/>
              </a:lnSpc>
              <a:spcBef>
                <a:spcPts val="0"/>
              </a:spcBef>
              <a:spcAft>
                <a:spcPts val="600"/>
              </a:spcAft>
              <a:buSzPct val="100000"/>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2423634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dirty="0"/>
          </a:p>
        </p:txBody>
      </p:sp>
      <p:sp>
        <p:nvSpPr>
          <p:cNvPr id="3" name="Content Placeholder 2"/>
          <p:cNvSpPr>
            <a:spLocks noGrp="1"/>
          </p:cNvSpPr>
          <p:nvPr>
            <p:ph sz="half" idx="1"/>
          </p:nvPr>
        </p:nvSpPr>
        <p:spPr>
          <a:xfrm>
            <a:off x="455613" y="1412875"/>
            <a:ext cx="4040187" cy="451961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3"/>
          <p:cNvSpPr>
            <a:spLocks noGrp="1"/>
          </p:cNvSpPr>
          <p:nvPr>
            <p:ph sz="half" idx="2"/>
          </p:nvPr>
        </p:nvSpPr>
        <p:spPr>
          <a:xfrm>
            <a:off x="4648200" y="1412875"/>
            <a:ext cx="4041775" cy="451961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xmlns="" val="28004171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with 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3838"/>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4"/>
          <p:cNvSpPr>
            <a:spLocks noGrp="1"/>
          </p:cNvSpPr>
          <p:nvPr>
            <p:ph type="body" sz="quarter" idx="3"/>
          </p:nvPr>
        </p:nvSpPr>
        <p:spPr>
          <a:xfrm>
            <a:off x="4645025" y="1493838"/>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itle 1"/>
          <p:cNvSpPr>
            <a:spLocks noGrp="1"/>
          </p:cNvSpPr>
          <p:nvPr>
            <p:ph type="title"/>
          </p:nvPr>
        </p:nvSpPr>
        <p:spPr>
          <a:xfrm>
            <a:off x="457200" y="200025"/>
            <a:ext cx="8232775" cy="863600"/>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xmlns="" val="1937058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Key statement">
    <p:spTree>
      <p:nvGrpSpPr>
        <p:cNvPr id="1" name=""/>
        <p:cNvGrpSpPr/>
        <p:nvPr/>
      </p:nvGrpSpPr>
      <p:grpSpPr>
        <a:xfrm>
          <a:off x="0" y="0"/>
          <a:ext cx="0" cy="0"/>
          <a:chOff x="0" y="0"/>
          <a:chExt cx="0" cy="0"/>
        </a:xfrm>
      </p:grpSpPr>
      <p:sp>
        <p:nvSpPr>
          <p:cNvPr id="3" name="Rectangle 2"/>
          <p:cNvSpPr/>
          <p:nvPr userDrawn="1"/>
        </p:nvSpPr>
        <p:spPr>
          <a:xfrm>
            <a:off x="381000" y="914400"/>
            <a:ext cx="8382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endParaRPr>
          </a:p>
        </p:txBody>
      </p:sp>
      <p:sp>
        <p:nvSpPr>
          <p:cNvPr id="2" name="Title 1"/>
          <p:cNvSpPr>
            <a:spLocks noGrp="1"/>
          </p:cNvSpPr>
          <p:nvPr>
            <p:ph type="title"/>
          </p:nvPr>
        </p:nvSpPr>
        <p:spPr>
          <a:xfrm>
            <a:off x="457199" y="886968"/>
            <a:ext cx="8238744" cy="1453896"/>
          </a:xfrm>
        </p:spPr>
        <p:txBody>
          <a:bodyPr/>
          <a:lstStyle>
            <a:lvl1pPr>
              <a:defRPr sz="5000">
                <a:solidFill>
                  <a:schemeClr val="bg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14009699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Line divider 1">
    <p:spTree>
      <p:nvGrpSpPr>
        <p:cNvPr id="1" name=""/>
        <p:cNvGrpSpPr/>
        <p:nvPr/>
      </p:nvGrpSpPr>
      <p:grpSpPr>
        <a:xfrm>
          <a:off x="0" y="0"/>
          <a:ext cx="0" cy="0"/>
          <a:chOff x="0" y="0"/>
          <a:chExt cx="0" cy="0"/>
        </a:xfrm>
      </p:grpSpPr>
      <p:sp>
        <p:nvSpPr>
          <p:cNvPr id="5" name="Rectangle 4"/>
          <p:cNvSpPr/>
          <p:nvPr userDrawn="1"/>
        </p:nvSpPr>
        <p:spPr>
          <a:xfrm>
            <a:off x="381000" y="60198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endParaRPr>
          </a:p>
        </p:txBody>
      </p:sp>
      <p:sp>
        <p:nvSpPr>
          <p:cNvPr id="4" name="Rectangle 3"/>
          <p:cNvSpPr/>
          <p:nvPr userDrawn="1"/>
        </p:nvSpPr>
        <p:spPr>
          <a:xfrm>
            <a:off x="381000" y="9144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endParaRPr>
          </a:p>
        </p:txBody>
      </p:sp>
      <p:pic>
        <p:nvPicPr>
          <p:cNvPr id="3" name="Picture 13" descr="PPTbackground_1_HANDOUT"/>
          <p:cNvPicPr>
            <a:picLocks noChangeAspect="1" noChangeArrowheads="1"/>
          </p:cNvPicPr>
          <p:nvPr userDrawn="1"/>
        </p:nvPicPr>
        <p:blipFill>
          <a:blip r:embed="rId2" cstate="print"/>
          <a:srcRect/>
          <a:stretch>
            <a:fillRect/>
          </a:stretch>
        </p:blipFill>
        <p:spPr bwMode="auto">
          <a:xfrm>
            <a:off x="468313" y="1052513"/>
            <a:ext cx="8164512" cy="5162550"/>
          </a:xfrm>
          <a:prstGeom prst="rect">
            <a:avLst/>
          </a:prstGeom>
          <a:noFill/>
        </p:spPr>
      </p:pic>
      <p:sp>
        <p:nvSpPr>
          <p:cNvPr id="2" name="Title 1"/>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xmlns="" val="38546948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Line divider 2">
    <p:spTree>
      <p:nvGrpSpPr>
        <p:cNvPr id="1" name=""/>
        <p:cNvGrpSpPr/>
        <p:nvPr/>
      </p:nvGrpSpPr>
      <p:grpSpPr>
        <a:xfrm>
          <a:off x="0" y="0"/>
          <a:ext cx="0" cy="0"/>
          <a:chOff x="0" y="0"/>
          <a:chExt cx="0" cy="0"/>
        </a:xfrm>
      </p:grpSpPr>
      <p:sp>
        <p:nvSpPr>
          <p:cNvPr id="5" name="Rectangle 4"/>
          <p:cNvSpPr/>
          <p:nvPr userDrawn="1"/>
        </p:nvSpPr>
        <p:spPr>
          <a:xfrm>
            <a:off x="381000" y="60198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endParaRPr>
          </a:p>
        </p:txBody>
      </p:sp>
      <p:sp>
        <p:nvSpPr>
          <p:cNvPr id="4" name="Rectangle 3"/>
          <p:cNvSpPr/>
          <p:nvPr userDrawn="1"/>
        </p:nvSpPr>
        <p:spPr>
          <a:xfrm>
            <a:off x="381000" y="9144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endParaRPr>
          </a:p>
        </p:txBody>
      </p:sp>
      <p:sp>
        <p:nvSpPr>
          <p:cNvPr id="2" name="Title 1"/>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pic>
        <p:nvPicPr>
          <p:cNvPr id="6" name="Picture 16" descr="PPTbackground_2_HANDOUT"/>
          <p:cNvPicPr>
            <a:picLocks noChangeAspect="1" noChangeArrowheads="1"/>
          </p:cNvPicPr>
          <p:nvPr userDrawn="1"/>
        </p:nvPicPr>
        <p:blipFill>
          <a:blip r:embed="rId2" cstate="print"/>
          <a:srcRect/>
          <a:stretch>
            <a:fillRect/>
          </a:stretch>
        </p:blipFill>
        <p:spPr bwMode="auto">
          <a:xfrm>
            <a:off x="457200" y="1052513"/>
            <a:ext cx="8181975" cy="5167312"/>
          </a:xfrm>
          <a:prstGeom prst="rect">
            <a:avLst/>
          </a:prstGeom>
          <a:noFill/>
        </p:spPr>
      </p:pic>
    </p:spTree>
    <p:extLst>
      <p:ext uri="{BB962C8B-B14F-4D97-AF65-F5344CB8AC3E}">
        <p14:creationId xmlns:p14="http://schemas.microsoft.com/office/powerpoint/2010/main" xmlns="" val="5762491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Line divider 3">
    <p:spTree>
      <p:nvGrpSpPr>
        <p:cNvPr id="1" name=""/>
        <p:cNvGrpSpPr/>
        <p:nvPr/>
      </p:nvGrpSpPr>
      <p:grpSpPr>
        <a:xfrm>
          <a:off x="0" y="0"/>
          <a:ext cx="0" cy="0"/>
          <a:chOff x="0" y="0"/>
          <a:chExt cx="0" cy="0"/>
        </a:xfrm>
      </p:grpSpPr>
      <p:sp>
        <p:nvSpPr>
          <p:cNvPr id="5" name="Rectangle 4"/>
          <p:cNvSpPr/>
          <p:nvPr userDrawn="1"/>
        </p:nvSpPr>
        <p:spPr>
          <a:xfrm>
            <a:off x="381000" y="60198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endParaRPr>
          </a:p>
        </p:txBody>
      </p:sp>
      <p:sp>
        <p:nvSpPr>
          <p:cNvPr id="4" name="Rectangle 3"/>
          <p:cNvSpPr/>
          <p:nvPr userDrawn="1"/>
        </p:nvSpPr>
        <p:spPr>
          <a:xfrm>
            <a:off x="381000" y="9144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endParaRPr>
          </a:p>
        </p:txBody>
      </p:sp>
      <p:sp>
        <p:nvSpPr>
          <p:cNvPr id="2" name="Title 1"/>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pic>
        <p:nvPicPr>
          <p:cNvPr id="7" name="Picture 13" descr="PPTbackground_3_HANDOUT"/>
          <p:cNvPicPr>
            <a:picLocks noChangeAspect="1" noChangeArrowheads="1"/>
          </p:cNvPicPr>
          <p:nvPr userDrawn="1"/>
        </p:nvPicPr>
        <p:blipFill>
          <a:blip r:embed="rId2" cstate="print"/>
          <a:srcRect/>
          <a:stretch>
            <a:fillRect/>
          </a:stretch>
        </p:blipFill>
        <p:spPr bwMode="auto">
          <a:xfrm>
            <a:off x="477838" y="1023938"/>
            <a:ext cx="8208962" cy="5222875"/>
          </a:xfrm>
          <a:prstGeom prst="rect">
            <a:avLst/>
          </a:prstGeom>
          <a:noFill/>
        </p:spPr>
      </p:pic>
    </p:spTree>
    <p:extLst>
      <p:ext uri="{BB962C8B-B14F-4D97-AF65-F5344CB8AC3E}">
        <p14:creationId xmlns:p14="http://schemas.microsoft.com/office/powerpoint/2010/main" xmlns="" val="1280323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Gray fill/picture divider">
    <p:spTree>
      <p:nvGrpSpPr>
        <p:cNvPr id="1" name=""/>
        <p:cNvGrpSpPr/>
        <p:nvPr/>
      </p:nvGrpSpPr>
      <p:grpSpPr>
        <a:xfrm>
          <a:off x="0" y="0"/>
          <a:ext cx="0" cy="0"/>
          <a:chOff x="0" y="0"/>
          <a:chExt cx="0" cy="0"/>
        </a:xfrm>
      </p:grpSpPr>
      <p:sp>
        <p:nvSpPr>
          <p:cNvPr id="5" name="Rectangle 4"/>
          <p:cNvSpPr/>
          <p:nvPr userDrawn="1"/>
        </p:nvSpPr>
        <p:spPr>
          <a:xfrm>
            <a:off x="381000" y="60198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endParaRPr>
          </a:p>
        </p:txBody>
      </p:sp>
      <p:sp>
        <p:nvSpPr>
          <p:cNvPr id="4" name="Rectangle 3"/>
          <p:cNvSpPr/>
          <p:nvPr userDrawn="1"/>
        </p:nvSpPr>
        <p:spPr>
          <a:xfrm>
            <a:off x="381000" y="9144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endParaRPr>
          </a:p>
        </p:txBody>
      </p:sp>
      <p:sp>
        <p:nvSpPr>
          <p:cNvPr id="6" name="Freeform 24"/>
          <p:cNvSpPr>
            <a:spLocks noChangeAspect="1"/>
          </p:cNvSpPr>
          <p:nvPr userDrawn="1"/>
        </p:nvSpPr>
        <p:spPr bwMode="auto">
          <a:xfrm>
            <a:off x="457200" y="1039813"/>
            <a:ext cx="8253412" cy="5194300"/>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solidFill>
            <a:schemeClr val="accent3"/>
          </a:solidFill>
          <a:ln w="9525">
            <a:noFill/>
            <a:round/>
            <a:headEnd/>
            <a:tailEnd/>
          </a:ln>
          <a:effectLst/>
        </p:spPr>
        <p:txBody>
          <a:bodyPr/>
          <a:lstStyle/>
          <a:p>
            <a:pPr fontAlgn="base">
              <a:spcBef>
                <a:spcPct val="0"/>
              </a:spcBef>
              <a:spcAft>
                <a:spcPct val="0"/>
              </a:spcAft>
            </a:pPr>
            <a:endParaRPr lang="en-US" dirty="0">
              <a:solidFill>
                <a:srgbClr val="646464"/>
              </a:solidFill>
            </a:endParaRPr>
          </a:p>
        </p:txBody>
      </p:sp>
      <p:sp>
        <p:nvSpPr>
          <p:cNvPr id="2" name="Title 1"/>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xmlns="" val="4215050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Yellow fill/picture divider">
    <p:spTree>
      <p:nvGrpSpPr>
        <p:cNvPr id="1" name=""/>
        <p:cNvGrpSpPr/>
        <p:nvPr/>
      </p:nvGrpSpPr>
      <p:grpSpPr>
        <a:xfrm>
          <a:off x="0" y="0"/>
          <a:ext cx="0" cy="0"/>
          <a:chOff x="0" y="0"/>
          <a:chExt cx="0" cy="0"/>
        </a:xfrm>
      </p:grpSpPr>
      <p:sp>
        <p:nvSpPr>
          <p:cNvPr id="5" name="Rectangle 4"/>
          <p:cNvSpPr/>
          <p:nvPr userDrawn="1"/>
        </p:nvSpPr>
        <p:spPr>
          <a:xfrm>
            <a:off x="381000" y="60198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endParaRPr>
          </a:p>
        </p:txBody>
      </p:sp>
      <p:sp>
        <p:nvSpPr>
          <p:cNvPr id="4" name="Rectangle 3"/>
          <p:cNvSpPr/>
          <p:nvPr userDrawn="1"/>
        </p:nvSpPr>
        <p:spPr>
          <a:xfrm>
            <a:off x="381000" y="9144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646464"/>
              </a:solidFill>
            </a:endParaRPr>
          </a:p>
        </p:txBody>
      </p:sp>
      <p:sp>
        <p:nvSpPr>
          <p:cNvPr id="2" name="Title 1"/>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7" name="Freeform 5"/>
          <p:cNvSpPr>
            <a:spLocks/>
          </p:cNvSpPr>
          <p:nvPr userDrawn="1"/>
        </p:nvSpPr>
        <p:spPr bwMode="auto">
          <a:xfrm flipH="1" flipV="1">
            <a:off x="455613" y="1042988"/>
            <a:ext cx="8231187" cy="5194300"/>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solidFill>
            <a:schemeClr val="accent2"/>
          </a:solidFill>
          <a:ln w="9525">
            <a:noFill/>
            <a:round/>
            <a:headEnd/>
            <a:tailEnd/>
          </a:ln>
          <a:effectLst/>
        </p:spPr>
        <p:txBody>
          <a:bodyPr/>
          <a:lstStyle/>
          <a:p>
            <a:pPr fontAlgn="base">
              <a:spcBef>
                <a:spcPct val="0"/>
              </a:spcBef>
              <a:spcAft>
                <a:spcPct val="0"/>
              </a:spcAft>
            </a:pPr>
            <a:endParaRPr lang="en-GB" dirty="0">
              <a:solidFill>
                <a:srgbClr val="646464"/>
              </a:solidFill>
            </a:endParaRPr>
          </a:p>
        </p:txBody>
      </p:sp>
    </p:spTree>
    <p:extLst>
      <p:ext uri="{BB962C8B-B14F-4D97-AF65-F5344CB8AC3E}">
        <p14:creationId xmlns:p14="http://schemas.microsoft.com/office/powerpoint/2010/main" xmlns="" val="8489052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510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Front cover_2_Beam (legacy)">
    <p:spTree>
      <p:nvGrpSpPr>
        <p:cNvPr id="1" name=""/>
        <p:cNvGrpSpPr/>
        <p:nvPr/>
      </p:nvGrpSpPr>
      <p:grpSpPr>
        <a:xfrm>
          <a:off x="0" y="0"/>
          <a:ext cx="0" cy="0"/>
          <a:chOff x="0" y="0"/>
          <a:chExt cx="0" cy="0"/>
        </a:xfrm>
      </p:grpSpPr>
      <p:sp>
        <p:nvSpPr>
          <p:cNvPr id="2" name="Title 1"/>
          <p:cNvSpPr>
            <a:spLocks noGrp="1"/>
          </p:cNvSpPr>
          <p:nvPr>
            <p:ph type="ctrTitle"/>
          </p:nvPr>
        </p:nvSpPr>
        <p:spPr>
          <a:xfrm>
            <a:off x="2277384" y="777600"/>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277384" y="1753200"/>
            <a:ext cx="5490000" cy="968400"/>
          </a:xfrm>
        </p:spPr>
        <p:txBody>
          <a:bodyPr/>
          <a:lstStyle>
            <a:lvl1pPr marL="0" indent="0" algn="l">
              <a:buNone/>
              <a:defRPr sz="2000">
                <a:solidFill>
                  <a:schemeClr val="bg2"/>
                </a:solidFill>
              </a:defRPr>
            </a:lvl1pPr>
            <a:lvl2pPr marL="0" indent="0" algn="l">
              <a:buNone/>
              <a:defRPr sz="1600">
                <a:solidFill>
                  <a:schemeClr val="bg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6" name="Freeform 15"/>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bg1"/>
              </a:solidFill>
              <a:latin typeface="+mn-lt"/>
              <a:cs typeface="Arial" pitchFamily="34" charset="0"/>
            </a:endParaRPr>
          </a:p>
        </p:txBody>
      </p:sp>
      <p:sp>
        <p:nvSpPr>
          <p:cNvPr id="17"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Tree>
    <p:extLst>
      <p:ext uri="{BB962C8B-B14F-4D97-AF65-F5344CB8AC3E}">
        <p14:creationId xmlns:p14="http://schemas.microsoft.com/office/powerpoint/2010/main" xmlns="" val="292736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4" name="Freeform 3"/>
          <p:cNvSpPr/>
          <p:nvPr userDrawn="1"/>
        </p:nvSpPr>
        <p:spPr bwMode="gray">
          <a:xfrm flipH="1">
            <a:off x="0" y="2614765"/>
            <a:ext cx="6515914" cy="1497443"/>
          </a:xfrm>
          <a:custGeom>
            <a:avLst/>
            <a:gdLst>
              <a:gd name="connsiteX0" fmla="*/ 85725 w 7705725"/>
              <a:gd name="connsiteY0" fmla="*/ 0 h 1704975"/>
              <a:gd name="connsiteX1" fmla="*/ 7705725 w 7705725"/>
              <a:gd name="connsiteY1" fmla="*/ 0 h 1704975"/>
              <a:gd name="connsiteX2" fmla="*/ 7705725 w 7705725"/>
              <a:gd name="connsiteY2" fmla="*/ 1704975 h 1704975"/>
              <a:gd name="connsiteX3" fmla="*/ 0 w 7705725"/>
              <a:gd name="connsiteY3" fmla="*/ 1704975 h 1704975"/>
              <a:gd name="connsiteX4" fmla="*/ 85725 w 7705725"/>
              <a:gd name="connsiteY4" fmla="*/ 0 h 1704975"/>
              <a:gd name="connsiteX0" fmla="*/ 0 w 7620000"/>
              <a:gd name="connsiteY0" fmla="*/ 0 h 1705429"/>
              <a:gd name="connsiteX1" fmla="*/ 7620000 w 7620000"/>
              <a:gd name="connsiteY1" fmla="*/ 0 h 1705429"/>
              <a:gd name="connsiteX2" fmla="*/ 7620000 w 7620000"/>
              <a:gd name="connsiteY2" fmla="*/ 1704975 h 1705429"/>
              <a:gd name="connsiteX3" fmla="*/ 329085 w 7620000"/>
              <a:gd name="connsiteY3" fmla="*/ 1705429 h 1705429"/>
              <a:gd name="connsiteX4" fmla="*/ 0 w 7620000"/>
              <a:gd name="connsiteY4" fmla="*/ 0 h 1705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1705429">
                <a:moveTo>
                  <a:pt x="0" y="0"/>
                </a:moveTo>
                <a:lnTo>
                  <a:pt x="7620000" y="0"/>
                </a:lnTo>
                <a:lnTo>
                  <a:pt x="7620000" y="1704975"/>
                </a:lnTo>
                <a:lnTo>
                  <a:pt x="329085" y="170542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anchor="ctr"/>
          <a:lstStyle/>
          <a:p>
            <a:pPr algn="ctr" defTabSz="913916">
              <a:defRPr/>
            </a:pPr>
            <a:endParaRPr lang="en-GB" dirty="0">
              <a:solidFill>
                <a:srgbClr val="646464"/>
              </a:solidFill>
            </a:endParaRPr>
          </a:p>
        </p:txBody>
      </p:sp>
      <p:sp>
        <p:nvSpPr>
          <p:cNvPr id="8" name="Text Placeholder 7"/>
          <p:cNvSpPr>
            <a:spLocks noGrp="1"/>
          </p:cNvSpPr>
          <p:nvPr>
            <p:ph type="body" sz="quarter" idx="10"/>
          </p:nvPr>
        </p:nvSpPr>
        <p:spPr bwMode="gray">
          <a:xfrm>
            <a:off x="507701" y="2851689"/>
            <a:ext cx="5603646" cy="254067"/>
          </a:xfrm>
        </p:spPr>
        <p:txBody>
          <a:bodyPr wrap="none" anchor="ctr"/>
          <a:lstStyle>
            <a:lvl1pPr>
              <a:defRPr lang="en-US" sz="1200" b="1" kern="1200" dirty="0" smtClean="0">
                <a:solidFill>
                  <a:srgbClr val="FFE600"/>
                </a:solidFill>
                <a:latin typeface="+mj-lt"/>
                <a:ea typeface="+mn-ea"/>
                <a:cs typeface="Arial" charset="0"/>
              </a:defRPr>
            </a:lvl1pPr>
          </a:lstStyle>
          <a:p>
            <a:pPr lvl="0"/>
            <a:r>
              <a:rPr lang="en-US" smtClean="0"/>
              <a:t>Click to edit Master text styles</a:t>
            </a:r>
          </a:p>
        </p:txBody>
      </p:sp>
      <p:sp>
        <p:nvSpPr>
          <p:cNvPr id="10" name="Text Placeholder 9"/>
          <p:cNvSpPr>
            <a:spLocks noGrp="1"/>
          </p:cNvSpPr>
          <p:nvPr>
            <p:ph type="body" sz="quarter" idx="11"/>
          </p:nvPr>
        </p:nvSpPr>
        <p:spPr bwMode="gray">
          <a:xfrm>
            <a:off x="505118" y="3131670"/>
            <a:ext cx="5606269" cy="708406"/>
          </a:xfrm>
        </p:spPr>
        <p:txBody>
          <a:bodyPr/>
          <a:lstStyle>
            <a:lvl1pPr>
              <a:lnSpc>
                <a:spcPct val="90000"/>
              </a:lnSpc>
              <a:spcAft>
                <a:spcPts val="0"/>
              </a:spcAft>
              <a:defRPr lang="en-GB" sz="2600" b="1" kern="1200" dirty="0" smtClean="0">
                <a:solidFill>
                  <a:srgbClr val="FFFFFF"/>
                </a:solidFill>
                <a:latin typeface="+mn-lt"/>
                <a:ea typeface="+mn-ea"/>
                <a:cs typeface="Arial" charset="0"/>
              </a:defRPr>
            </a:lvl1pPr>
          </a:lstStyle>
          <a:p>
            <a:pPr lvl="0"/>
            <a:r>
              <a:rPr lang="en-US" smtClean="0"/>
              <a:t>Click to edit Master text styles</a:t>
            </a:r>
          </a:p>
        </p:txBody>
      </p:sp>
    </p:spTree>
    <p:extLst>
      <p:ext uri="{BB962C8B-B14F-4D97-AF65-F5344CB8AC3E}">
        <p14:creationId xmlns:p14="http://schemas.microsoft.com/office/powerpoint/2010/main" xmlns="" val="1862143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xmlns="" val="28886687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10" name="Freeform 9"/>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pic>
        <p:nvPicPr>
          <p:cNvPr id="9" name="Picture 2"/>
          <p:cNvPicPr>
            <a:picLocks noChangeAspect="1" noChangeArrowheads="1"/>
          </p:cNvPicPr>
          <p:nvPr userDrawn="1"/>
        </p:nvPicPr>
        <p:blipFill>
          <a:blip r:embed="rId3"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 name="TextBox 6"/>
          <p:cNvSpPr txBox="1"/>
          <p:nvPr userDrawn="1"/>
        </p:nvSpPr>
        <p:spPr>
          <a:xfrm>
            <a:off x="65318" y="4047893"/>
            <a:ext cx="1785784" cy="1083374"/>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en-US" sz="1600" b="1" dirty="0" smtClean="0">
                <a:solidFill>
                  <a:srgbClr val="FFE600"/>
                </a:solidFill>
              </a:rPr>
              <a:t>Placeholder image — to replace this image, select View&gt;Notes Page</a:t>
            </a:r>
          </a:p>
        </p:txBody>
      </p:sp>
    </p:spTree>
    <p:extLst>
      <p:ext uri="{BB962C8B-B14F-4D97-AF65-F5344CB8AC3E}">
        <p14:creationId xmlns:p14="http://schemas.microsoft.com/office/powerpoint/2010/main" xmlns="" val="421233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smtClean="0">
                <a:solidFill>
                  <a:srgbClr val="808080"/>
                </a:solidFill>
              </a:rPr>
              <a:t>Presentation title</a:t>
            </a:r>
            <a:endParaRPr lang="en-GB">
              <a:solidFill>
                <a:srgbClr val="80808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1989800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5" name="Footer Placeholder 4"/>
          <p:cNvSpPr>
            <a:spLocks noGrp="1"/>
          </p:cNvSpPr>
          <p:nvPr>
            <p:ph type="ftr" sz="quarter" idx="11"/>
          </p:nvPr>
        </p:nvSpPr>
        <p:spPr/>
        <p:txBody>
          <a:bodyPr/>
          <a:lstStyle/>
          <a:p>
            <a:r>
              <a:rPr lang="en-GB" smtClean="0">
                <a:solidFill>
                  <a:srgbClr val="808080"/>
                </a:solidFill>
              </a:rPr>
              <a:t>Presentation title</a:t>
            </a:r>
            <a:endParaRPr lang="en-GB">
              <a:solidFill>
                <a:srgbClr val="80808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22948716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88400" y="6323013"/>
            <a:ext cx="3434400" cy="201600"/>
          </a:xfrm>
        </p:spPr>
        <p:txBody>
          <a:bodyPr/>
          <a:lstStyle/>
          <a:p>
            <a:r>
              <a:rPr lang="en-GB" smtClean="0">
                <a:solidFill>
                  <a:srgbClr val="808080"/>
                </a:solidFill>
              </a:rPr>
              <a:t>Presentation title</a:t>
            </a:r>
            <a:endParaRPr lang="en-GB" dirty="0">
              <a:solidFill>
                <a:srgbClr val="808080"/>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531150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GB" smtClean="0">
                <a:solidFill>
                  <a:srgbClr val="808080"/>
                </a:solidFill>
              </a:rPr>
              <a:t>Presentation title</a:t>
            </a:r>
            <a:endParaRPr lang="en-GB">
              <a:solidFill>
                <a:srgbClr val="808080"/>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40383003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solidFill>
                  <a:srgbClr val="808080"/>
                </a:solidFill>
              </a:rPr>
              <a:t>Presentation title</a:t>
            </a:r>
            <a:endParaRPr lang="en-US" dirty="0">
              <a:solidFill>
                <a:srgbClr val="808080"/>
              </a:solidFill>
            </a:endParaRPr>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xmlns="" val="2657749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808080"/>
                </a:solidFill>
              </a:rPr>
              <a:t>Presentation title</a:t>
            </a:r>
            <a:endParaRPr lang="en-US" dirty="0">
              <a:solidFill>
                <a:srgbClr val="808080"/>
              </a:solidFill>
            </a:endParaRPr>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extLst>
      <p:ext uri="{BB962C8B-B14F-4D97-AF65-F5344CB8AC3E}">
        <p14:creationId xmlns:p14="http://schemas.microsoft.com/office/powerpoint/2010/main" xmlns="" val="20307927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808080"/>
                </a:solidFill>
              </a:rPr>
              <a:t>Presentation title</a:t>
            </a:r>
            <a:endParaRPr lang="en-US" dirty="0">
              <a:solidFill>
                <a:srgbClr val="808080"/>
              </a:solidFill>
            </a:endParaRPr>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extLst>
      <p:ext uri="{BB962C8B-B14F-4D97-AF65-F5344CB8AC3E}">
        <p14:creationId xmlns:p14="http://schemas.microsoft.com/office/powerpoint/2010/main" xmlns="" val="40200937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418400"/>
            <a:ext cx="8254800" cy="47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Footer Placeholder 3"/>
          <p:cNvSpPr>
            <a:spLocks noGrp="1"/>
          </p:cNvSpPr>
          <p:nvPr>
            <p:ph type="ftr" sz="quarter" idx="10"/>
          </p:nvPr>
        </p:nvSpPr>
        <p:spPr/>
        <p:txBody>
          <a:bodyPr/>
          <a:lstStyle/>
          <a:p>
            <a:r>
              <a:rPr lang="en-US" noProof="0" smtClean="0"/>
              <a:t>Presentation title</a:t>
            </a:r>
            <a:endParaRPr lang="en-US" noProof="0"/>
          </a:p>
        </p:txBody>
      </p:sp>
    </p:spTree>
    <p:extLst>
      <p:ext uri="{BB962C8B-B14F-4D97-AF65-F5344CB8AC3E}">
        <p14:creationId xmlns:p14="http://schemas.microsoft.com/office/powerpoint/2010/main" xmlns="" val="5687483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808080"/>
                </a:solidFill>
              </a:rPr>
              <a:t>Presentation title</a:t>
            </a:r>
            <a:endParaRPr lang="en-US" dirty="0">
              <a:solidFill>
                <a:srgbClr val="808080"/>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xmlns="" val="97000573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808080"/>
                </a:solidFill>
              </a:rPr>
              <a:t>Presentation title</a:t>
            </a:r>
            <a:endParaRPr lang="en-US" dirty="0">
              <a:solidFill>
                <a:srgbClr val="808080"/>
              </a:solidFill>
            </a:endParaRPr>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extLst>
      <p:ext uri="{BB962C8B-B14F-4D97-AF65-F5344CB8AC3E}">
        <p14:creationId xmlns:p14="http://schemas.microsoft.com/office/powerpoint/2010/main" xmlns="" val="265866278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solidFill>
                  <a:srgbClr val="808080"/>
                </a:solidFill>
              </a:rPr>
              <a:t>Presentation title</a:t>
            </a:r>
            <a:endParaRPr lang="en-US" dirty="0">
              <a:solidFill>
                <a:srgbClr val="808080"/>
              </a:solidFill>
            </a:endParaRPr>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Tree>
    <p:extLst>
      <p:ext uri="{BB962C8B-B14F-4D97-AF65-F5344CB8AC3E}">
        <p14:creationId xmlns:p14="http://schemas.microsoft.com/office/powerpoint/2010/main" xmlns="" val="69468890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24709715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254070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pic>
        <p:nvPicPr>
          <p:cNvPr id="10" name="Picture 9"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extLst>
      <p:ext uri="{BB962C8B-B14F-4D97-AF65-F5344CB8AC3E}">
        <p14:creationId xmlns:p14="http://schemas.microsoft.com/office/powerpoint/2010/main" xmlns="" val="12577227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9"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0"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20731867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10"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1"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6472000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426464"/>
            <a:ext cx="4038600" cy="4698111"/>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26464"/>
            <a:ext cx="4038600" cy="4698111"/>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9" name="Date Placeholder 3"/>
          <p:cNvSpPr>
            <a:spLocks noGrp="1"/>
          </p:cNvSpPr>
          <p:nvPr>
            <p:ph type="dt" sz="half" idx="10"/>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3"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21323092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2131820"/>
            <a:ext cx="4042800" cy="3994963"/>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31820"/>
            <a:ext cx="4042800" cy="3994963"/>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10" name="Text Placeholder 9"/>
          <p:cNvSpPr>
            <a:spLocks noGrp="1"/>
          </p:cNvSpPr>
          <p:nvPr>
            <p:ph type="body" sz="quarter" idx="12"/>
          </p:nvPr>
        </p:nvSpPr>
        <p:spPr>
          <a:xfrm>
            <a:off x="457200" y="1426464"/>
            <a:ext cx="4042800" cy="640800"/>
          </a:xfrm>
        </p:spPr>
        <p:txBody>
          <a:bodyPr anchor="t" anchorCtr="0"/>
          <a:lstStyle>
            <a:lvl1pPr marL="0" indent="0">
              <a:buNone/>
              <a:defRPr b="1">
                <a:solidFill>
                  <a:schemeClr val="bg1"/>
                </a:solidFill>
                <a:latin typeface="+mn-lt"/>
                <a:cs typeface="Arial" pitchFamily="34" charset="0"/>
              </a:defRPr>
            </a:lvl1pPr>
          </a:lstStyle>
          <a:p>
            <a:pPr lvl="0"/>
            <a:r>
              <a:rPr lang="en-US" smtClean="0"/>
              <a:t>Click to edit Master text styles</a:t>
            </a:r>
          </a:p>
        </p:txBody>
      </p:sp>
      <p:sp>
        <p:nvSpPr>
          <p:cNvPr id="11" name="Text Placeholder 9"/>
          <p:cNvSpPr>
            <a:spLocks noGrp="1"/>
          </p:cNvSpPr>
          <p:nvPr>
            <p:ph type="body" sz="quarter" idx="13"/>
          </p:nvPr>
        </p:nvSpPr>
        <p:spPr>
          <a:xfrm>
            <a:off x="4651200" y="1426464"/>
            <a:ext cx="4042800" cy="640800"/>
          </a:xfrm>
        </p:spPr>
        <p:txBody>
          <a:bodyPr anchor="t" anchorCtr="0"/>
          <a:lstStyle>
            <a:lvl1pPr marL="0" indent="0">
              <a:buNone/>
              <a:defRPr b="1">
                <a:solidFill>
                  <a:schemeClr val="bg1"/>
                </a:solidFill>
                <a:latin typeface="+mn-lt"/>
                <a:cs typeface="Arial" pitchFamily="34" charset="0"/>
              </a:defRPr>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14" name="Date Placeholder 3"/>
          <p:cNvSpPr>
            <a:spLocks noGrp="1"/>
          </p:cNvSpPr>
          <p:nvPr>
            <p:ph type="dt" sz="half" idx="14"/>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5"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126804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Footer Placeholder 2"/>
          <p:cNvSpPr>
            <a:spLocks noGrp="1"/>
          </p:cNvSpPr>
          <p:nvPr>
            <p:ph type="ftr" sz="quarter" idx="10"/>
          </p:nvPr>
        </p:nvSpPr>
        <p:spPr/>
        <p:txBody>
          <a:bodyPr/>
          <a:lstStyle/>
          <a:p>
            <a:r>
              <a:rPr lang="en-US" noProof="0" smtClean="0"/>
              <a:t>Presentation title</a:t>
            </a:r>
            <a:endParaRPr lang="en-US" noProof="0"/>
          </a:p>
        </p:txBody>
      </p:sp>
    </p:spTree>
    <p:extLst>
      <p:ext uri="{BB962C8B-B14F-4D97-AF65-F5344CB8AC3E}">
        <p14:creationId xmlns:p14="http://schemas.microsoft.com/office/powerpoint/2010/main" xmlns="" val="76933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9"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3165164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sp>
        <p:nvSpPr>
          <p:cNvPr id="6"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9"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27105621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sp>
        <p:nvSpPr>
          <p:cNvPr id="6"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9"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268831695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
        <p:nvSpPr>
          <p:cNvPr id="7"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0"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382852162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646464"/>
              </a:solidFill>
              <a:cs typeface="Arial" pitchFamily="34" charset="0"/>
            </a:endParaRPr>
          </a:p>
        </p:txBody>
      </p:sp>
      <p:sp>
        <p:nvSpPr>
          <p:cNvPr id="5"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9"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59901205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716855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699348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Double Column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457200" y="1411288"/>
            <a:ext cx="8220075" cy="2147923"/>
          </a:xfrm>
        </p:spPr>
        <p:txBody>
          <a:bodyPr/>
          <a:lstStyle>
            <a:lvl2pPr>
              <a:defRPr>
                <a:solidFill>
                  <a:schemeClr val="tx2"/>
                </a:solidFill>
              </a:defRPr>
            </a:lvl2pPr>
          </a:lstStyle>
          <a:p>
            <a:pPr lvl="0"/>
            <a:r>
              <a:rPr lang="en-US" dirty="0" smtClean="0"/>
              <a:t>Body text – Arial 24 point</a:t>
            </a:r>
          </a:p>
          <a:p>
            <a:pPr lvl="1"/>
            <a:r>
              <a:rPr lang="en-US" dirty="0" smtClean="0"/>
              <a:t>Heading – Arial 24 point bold</a:t>
            </a:r>
          </a:p>
          <a:p>
            <a:pPr lvl="2"/>
            <a:r>
              <a:rPr lang="en-US" dirty="0" smtClean="0"/>
              <a:t>Bullet 1 </a:t>
            </a:r>
          </a:p>
          <a:p>
            <a:pPr lvl="3"/>
            <a:r>
              <a:rPr lang="en-US" dirty="0" smtClean="0"/>
              <a:t>Bullet 2 </a:t>
            </a:r>
          </a:p>
          <a:p>
            <a:pPr lvl="4"/>
            <a:r>
              <a:rPr lang="en-US" dirty="0" smtClean="0"/>
              <a:t>Bullet 3 </a:t>
            </a:r>
            <a:endParaRPr lang="en-GB" dirty="0"/>
          </a:p>
        </p:txBody>
      </p:sp>
      <p:sp>
        <p:nvSpPr>
          <p:cNvPr id="7" name="Content Placeholder 2"/>
          <p:cNvSpPr>
            <a:spLocks noGrp="1"/>
          </p:cNvSpPr>
          <p:nvPr>
            <p:ph idx="13" hasCustomPrompt="1"/>
          </p:nvPr>
        </p:nvSpPr>
        <p:spPr>
          <a:xfrm>
            <a:off x="457200" y="3767102"/>
            <a:ext cx="8220075" cy="2147923"/>
          </a:xfrm>
        </p:spPr>
        <p:txBody>
          <a:bodyPr/>
          <a:lstStyle>
            <a:lvl2pPr>
              <a:defRPr>
                <a:solidFill>
                  <a:schemeClr val="tx2"/>
                </a:solidFill>
              </a:defRPr>
            </a:lvl2pPr>
          </a:lstStyle>
          <a:p>
            <a:pPr lvl="0"/>
            <a:r>
              <a:rPr lang="en-US" dirty="0" smtClean="0"/>
              <a:t>Body text – Arial 24 point</a:t>
            </a:r>
          </a:p>
          <a:p>
            <a:pPr lvl="1"/>
            <a:r>
              <a:rPr lang="en-US" dirty="0" smtClean="0"/>
              <a:t>Heading – Arial 24 point bold</a:t>
            </a:r>
          </a:p>
          <a:p>
            <a:pPr lvl="2"/>
            <a:r>
              <a:rPr lang="en-US" dirty="0" smtClean="0"/>
              <a:t>Bullet 1 </a:t>
            </a:r>
          </a:p>
          <a:p>
            <a:pPr lvl="3"/>
            <a:r>
              <a:rPr lang="en-US" dirty="0" smtClean="0"/>
              <a:t>Bullet 2 </a:t>
            </a:r>
          </a:p>
          <a:p>
            <a:pPr lvl="4"/>
            <a:r>
              <a:rPr lang="en-US" dirty="0" smtClean="0"/>
              <a:t>Bullet 3 </a:t>
            </a:r>
            <a:endParaRPr lang="en-GB" dirty="0"/>
          </a:p>
        </p:txBody>
      </p:sp>
      <p:sp>
        <p:nvSpPr>
          <p:cNvPr id="8"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1"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153216162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pic>
        <p:nvPicPr>
          <p:cNvPr id="10" name="Picture 9"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extLst>
      <p:ext uri="{BB962C8B-B14F-4D97-AF65-F5344CB8AC3E}">
        <p14:creationId xmlns:p14="http://schemas.microsoft.com/office/powerpoint/2010/main" xmlns="" val="8045300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9"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0"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219230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00"/>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63550" y="1417638"/>
            <a:ext cx="4006850" cy="470852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17638"/>
            <a:ext cx="4038600" cy="470852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318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Footer Placeholder 4"/>
          <p:cNvSpPr>
            <a:spLocks noGrp="1"/>
          </p:cNvSpPr>
          <p:nvPr>
            <p:ph type="ftr" sz="quarter" idx="10"/>
          </p:nvPr>
        </p:nvSpPr>
        <p:spPr/>
        <p:txBody>
          <a:bodyPr/>
          <a:lstStyle/>
          <a:p>
            <a:r>
              <a:rPr lang="en-US" noProof="0" smtClean="0"/>
              <a:t>Presentation title</a:t>
            </a:r>
            <a:endParaRPr lang="en-US" noProof="0"/>
          </a:p>
        </p:txBody>
      </p:sp>
    </p:spTree>
    <p:extLst>
      <p:ext uri="{BB962C8B-B14F-4D97-AF65-F5344CB8AC3E}">
        <p14:creationId xmlns:p14="http://schemas.microsoft.com/office/powerpoint/2010/main" xmlns="" val="16146428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10"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1"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32608988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426464"/>
            <a:ext cx="4038600" cy="4698111"/>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26464"/>
            <a:ext cx="4038600" cy="4698111"/>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9" name="Date Placeholder 3"/>
          <p:cNvSpPr>
            <a:spLocks noGrp="1"/>
          </p:cNvSpPr>
          <p:nvPr>
            <p:ph type="dt" sz="half" idx="10"/>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3"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23102823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2131820"/>
            <a:ext cx="4042800" cy="3994963"/>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31820"/>
            <a:ext cx="4042800" cy="3994963"/>
          </a:xfr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10" name="Text Placeholder 9"/>
          <p:cNvSpPr>
            <a:spLocks noGrp="1"/>
          </p:cNvSpPr>
          <p:nvPr>
            <p:ph type="body" sz="quarter" idx="12"/>
          </p:nvPr>
        </p:nvSpPr>
        <p:spPr>
          <a:xfrm>
            <a:off x="457200" y="1426464"/>
            <a:ext cx="4042800" cy="640800"/>
          </a:xfrm>
        </p:spPr>
        <p:txBody>
          <a:bodyPr anchor="t" anchorCtr="0"/>
          <a:lstStyle>
            <a:lvl1pPr marL="0" indent="0">
              <a:buNone/>
              <a:defRPr b="1">
                <a:solidFill>
                  <a:schemeClr val="bg1"/>
                </a:solidFill>
                <a:latin typeface="+mn-lt"/>
                <a:cs typeface="Arial" pitchFamily="34" charset="0"/>
              </a:defRPr>
            </a:lvl1pPr>
          </a:lstStyle>
          <a:p>
            <a:pPr lvl="0"/>
            <a:r>
              <a:rPr lang="en-US" smtClean="0"/>
              <a:t>Click to edit Master text styles</a:t>
            </a:r>
          </a:p>
        </p:txBody>
      </p:sp>
      <p:sp>
        <p:nvSpPr>
          <p:cNvPr id="11" name="Text Placeholder 9"/>
          <p:cNvSpPr>
            <a:spLocks noGrp="1"/>
          </p:cNvSpPr>
          <p:nvPr>
            <p:ph type="body" sz="quarter" idx="13"/>
          </p:nvPr>
        </p:nvSpPr>
        <p:spPr>
          <a:xfrm>
            <a:off x="4651200" y="1426464"/>
            <a:ext cx="4042800" cy="640800"/>
          </a:xfrm>
        </p:spPr>
        <p:txBody>
          <a:bodyPr anchor="t" anchorCtr="0"/>
          <a:lstStyle>
            <a:lvl1pPr marL="0" indent="0">
              <a:buNone/>
              <a:defRPr b="1">
                <a:solidFill>
                  <a:schemeClr val="bg1"/>
                </a:solidFill>
                <a:latin typeface="+mn-lt"/>
                <a:cs typeface="Arial" pitchFamily="34" charset="0"/>
              </a:defRPr>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14" name="Date Placeholder 3"/>
          <p:cNvSpPr>
            <a:spLocks noGrp="1"/>
          </p:cNvSpPr>
          <p:nvPr>
            <p:ph type="dt" sz="half" idx="14"/>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5"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31319922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9"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1388205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sp>
        <p:nvSpPr>
          <p:cNvPr id="6"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9"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41055291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sp>
        <p:nvSpPr>
          <p:cNvPr id="6"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9"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2639319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
        <p:nvSpPr>
          <p:cNvPr id="7"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0"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2025051238"/>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646464"/>
              </a:solidFill>
              <a:cs typeface="Arial" pitchFamily="34" charset="0"/>
            </a:endParaRPr>
          </a:p>
        </p:txBody>
      </p:sp>
      <p:sp>
        <p:nvSpPr>
          <p:cNvPr id="5"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9"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147731973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34295689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8554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6.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9.pn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17638"/>
            <a:ext cx="8229600" cy="4705962"/>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Footer Placeholder 4"/>
          <p:cNvSpPr>
            <a:spLocks noGrp="1"/>
          </p:cNvSpPr>
          <p:nvPr>
            <p:ph type="ftr" sz="quarter" idx="3"/>
          </p:nvPr>
        </p:nvSpPr>
        <p:spPr>
          <a:xfrm>
            <a:off x="2588400" y="650398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n-US" noProof="0" dirty="0" smtClean="0"/>
              <a:t>Presentation title</a:t>
            </a:r>
            <a:endParaRPr lang="en-US" noProof="0" dirty="0"/>
          </a:p>
        </p:txBody>
      </p:sp>
      <p:sp>
        <p:nvSpPr>
          <p:cNvPr id="12" name="TextBox 11"/>
          <p:cNvSpPr txBox="1"/>
          <p:nvPr userDrawn="1"/>
        </p:nvSpPr>
        <p:spPr>
          <a:xfrm>
            <a:off x="457200" y="6503980"/>
            <a:ext cx="720000" cy="198000"/>
          </a:xfrm>
          <a:prstGeom prst="rect">
            <a:avLst/>
          </a:prstGeom>
          <a:noFill/>
        </p:spPr>
        <p:txBody>
          <a:bodyPr wrap="square" lIns="0" tIns="0" rIns="0" bIns="0" rtlCol="0">
            <a:noAutofit/>
          </a:bodyPr>
          <a:lstStyle/>
          <a:p>
            <a:r>
              <a:rPr lang="en-US" sz="1100" noProof="0" dirty="0" smtClean="0">
                <a:solidFill>
                  <a:schemeClr val="bg1"/>
                </a:solidFill>
              </a:rPr>
              <a:t>Page </a:t>
            </a:r>
            <a:fld id="{9AE4D82F-B047-469B-AC52-A46321747EAF}" type="slidenum">
              <a:rPr lang="en-US" sz="1100" noProof="0" smtClean="0">
                <a:solidFill>
                  <a:schemeClr val="bg1"/>
                </a:solidFill>
              </a:rPr>
              <a:pPr/>
              <a:t>‹#›</a:t>
            </a:fld>
            <a:endParaRPr lang="en-US" sz="1100" noProof="0" dirty="0">
              <a:solidFill>
                <a:schemeClr val="bg1"/>
              </a:solidFill>
            </a:endParaRPr>
          </a:p>
        </p:txBody>
      </p:sp>
    </p:spTree>
    <p:extLst>
      <p:ext uri="{BB962C8B-B14F-4D97-AF65-F5344CB8AC3E}">
        <p14:creationId xmlns:p14="http://schemas.microsoft.com/office/powerpoint/2010/main" xmlns="" val="207479155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10" r:id="rId7"/>
    <p:sldLayoutId id="2147483711" r:id="rId8"/>
    <p:sldLayoutId id="2147483712" r:id="rId9"/>
    <p:sldLayoutId id="2147483713" r:id="rId10"/>
    <p:sldLayoutId id="2147483764" r:id="rId11"/>
    <p:sldLayoutId id="2147483714" r:id="rId12"/>
    <p:sldLayoutId id="2147483715" r:id="rId13"/>
    <p:sldLayoutId id="2147483716" r:id="rId14"/>
    <p:sldLayoutId id="2147483718" r:id="rId15"/>
    <p:sldLayoutId id="2147483727" r:id="rId16"/>
    <p:sldLayoutId id="2147483719" r:id="rId17"/>
    <p:sldLayoutId id="2147483720" r:id="rId18"/>
    <p:sldLayoutId id="2147483723" r:id="rId19"/>
    <p:sldLayoutId id="2147483721" r:id="rId20"/>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0" indent="0" algn="l" defTabSz="914400" rtl="0" eaLnBrk="1" latinLnBrk="0" hangingPunct="1">
        <a:spcBef>
          <a:spcPct val="20000"/>
        </a:spcBef>
        <a:buClr>
          <a:schemeClr val="accent2"/>
        </a:buClr>
        <a:buSzPct val="70000"/>
        <a:buFont typeface="Arial" pitchFamily="34" charset="0"/>
        <a:buNone/>
        <a:defRPr sz="2400" kern="1200">
          <a:solidFill>
            <a:schemeClr val="bg1"/>
          </a:solidFill>
          <a:latin typeface="+mn-lt"/>
          <a:ea typeface="+mn-ea"/>
          <a:cs typeface="+mn-cs"/>
        </a:defRPr>
      </a:lvl1pPr>
      <a:lvl2pPr marL="360363" indent="-36036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720725" indent="-36036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081088" indent="-36036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431925" indent="-350838"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025" y="201600"/>
            <a:ext cx="8232775"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Box 3"/>
          <p:cNvSpPr txBox="1"/>
          <p:nvPr userDrawn="1"/>
        </p:nvSpPr>
        <p:spPr>
          <a:xfrm>
            <a:off x="818866" y="5131558"/>
            <a:ext cx="7173759" cy="560153"/>
          </a:xfrm>
          <a:prstGeom prst="rect">
            <a:avLst/>
          </a:prstGeom>
          <a:noFill/>
        </p:spPr>
        <p:txBody>
          <a:bodyPr wrap="none" lIns="0" tIns="36576" rIns="0" bIns="0" rtlCol="0">
            <a:spAutoFit/>
          </a:bodyPr>
          <a:lstStyle/>
          <a:p>
            <a:pPr>
              <a:lnSpc>
                <a:spcPct val="85000"/>
              </a:lnSpc>
              <a:spcAft>
                <a:spcPts val="600"/>
              </a:spcAft>
              <a:buClr>
                <a:srgbClr val="FFE600"/>
              </a:buClr>
              <a:buSzPct val="70000"/>
              <a:buFont typeface="Arial" pitchFamily="34" charset="0"/>
              <a:buNone/>
            </a:pPr>
            <a:r>
              <a:rPr lang="en-US" sz="4000" dirty="0" smtClean="0">
                <a:solidFill>
                  <a:srgbClr val="FF0000"/>
                </a:solidFill>
              </a:rPr>
              <a:t>DO NOT USE this slide master </a:t>
            </a:r>
          </a:p>
        </p:txBody>
      </p:sp>
    </p:spTree>
    <p:extLst>
      <p:ext uri="{BB962C8B-B14F-4D97-AF65-F5344CB8AC3E}">
        <p14:creationId xmlns:p14="http://schemas.microsoft.com/office/powerpoint/2010/main" xmlns="" val="2865486110"/>
      </p:ext>
    </p:extLst>
  </p:cSld>
  <p:clrMap bg1="lt1" tx1="dk1" bg2="lt2" tx2="dk2" accent1="accent1" accent2="accent2" accent3="accent3" accent4="accent4" accent5="accent5" accent6="accent6" hlink="hlink" folHlink="folHlink"/>
  <p:sldLayoutIdLst>
    <p:sldLayoutId id="2147483870" r:id="rId1"/>
  </p:sldLayoutIdLst>
  <p:hf sldNum="0" hdr="0"/>
  <p:txStyles>
    <p:titleStyle>
      <a:lvl1pPr algn="l" defTabSz="914400" rtl="0" eaLnBrk="1" latinLnBrk="0" hangingPunct="1">
        <a:lnSpc>
          <a:spcPct val="85000"/>
        </a:lnSpc>
        <a:spcBef>
          <a:spcPct val="0"/>
        </a:spcBef>
        <a:buNone/>
        <a:defRPr sz="3000" b="1" kern="1200">
          <a:solidFill>
            <a:schemeClr val="bg1"/>
          </a:solidFill>
          <a:latin typeface="Arial" panose="020B0604020202020204"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Arial" panose="020B0604020202020204" pitchFamily="34" charset="0"/>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Arial" panose="020B0604020202020204" pitchFamily="34" charset="0"/>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Arial" panose="020B0604020202020204" pitchFamily="34" charset="0"/>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Arial" panose="020B0604020202020204" pitchFamily="34" charset="0"/>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025" y="201600"/>
            <a:ext cx="8232775"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extBox 12"/>
          <p:cNvSpPr txBox="1"/>
          <p:nvPr userDrawn="1"/>
        </p:nvSpPr>
        <p:spPr>
          <a:xfrm>
            <a:off x="457200" y="6503980"/>
            <a:ext cx="720000" cy="198000"/>
          </a:xfrm>
          <a:prstGeom prst="rect">
            <a:avLst/>
          </a:prstGeom>
          <a:noFill/>
        </p:spPr>
        <p:txBody>
          <a:bodyPr wrap="square" lIns="0" tIns="0" rIns="0" bIns="0" rtlCol="0">
            <a:noAutofit/>
          </a:bodyPr>
          <a:lstStyle/>
          <a:p>
            <a:r>
              <a:rPr lang="en-US" sz="1100" noProof="0" dirty="0" smtClean="0">
                <a:solidFill>
                  <a:schemeClr val="bg1"/>
                </a:solidFill>
              </a:rPr>
              <a:t>Page </a:t>
            </a:r>
            <a:fld id="{9AE4D82F-B047-469B-AC52-A46321747EAF}" type="slidenum">
              <a:rPr lang="en-US" sz="1100" noProof="0" smtClean="0">
                <a:solidFill>
                  <a:schemeClr val="bg1"/>
                </a:solidFill>
              </a:rPr>
              <a:pPr/>
              <a:t>‹#›</a:t>
            </a:fld>
            <a:endParaRPr lang="en-US" sz="1100" noProof="0" dirty="0">
              <a:solidFill>
                <a:schemeClr val="bg1"/>
              </a:solidFill>
            </a:endParaRPr>
          </a:p>
        </p:txBody>
      </p:sp>
    </p:spTree>
    <p:extLst>
      <p:ext uri="{BB962C8B-B14F-4D97-AF65-F5344CB8AC3E}">
        <p14:creationId xmlns:p14="http://schemas.microsoft.com/office/powerpoint/2010/main" xmlns="" val="876539873"/>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Lst>
  <p:hf sldNum="0" hdr="0"/>
  <p:txStyles>
    <p:titleStyle>
      <a:lvl1pPr algn="l" defTabSz="914400" rtl="0" eaLnBrk="1" latinLnBrk="0" hangingPunct="1">
        <a:lnSpc>
          <a:spcPct val="85000"/>
        </a:lnSpc>
        <a:spcBef>
          <a:spcPct val="0"/>
        </a:spcBef>
        <a:buNone/>
        <a:defRPr sz="3000" b="1" kern="1200">
          <a:solidFill>
            <a:schemeClr val="bg1"/>
          </a:solidFill>
          <a:latin typeface="Arial" panose="020B0604020202020204"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Arial" panose="020B0604020202020204" pitchFamily="34" charset="0"/>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Arial" panose="020B0604020202020204" pitchFamily="34" charset="0"/>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Arial" panose="020B0604020202020204" pitchFamily="34" charset="0"/>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Arial" panose="020B0604020202020204" pitchFamily="34" charset="0"/>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Arial" panose="020B0604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2" cstate="print">
            <a:extLst>
              <a:ext uri="{28A0092B-C50C-407E-A947-70E740481C1C}">
                <a14:useLocalDpi xmlns:a14="http://schemas.microsoft.com/office/drawing/2010/main" xmlns="" val="0"/>
              </a:ext>
            </a:extLst>
          </a:blip>
          <a:stretch>
            <a:fillRect/>
          </a:stretch>
        </p:blipFill>
        <p:spPr>
          <a:xfrm>
            <a:off x="8284464" y="6326426"/>
            <a:ext cx="399600" cy="412702"/>
          </a:xfrm>
          <a:prstGeom prst="rect">
            <a:avLst/>
          </a:prstGeom>
        </p:spPr>
      </p:pic>
      <p:sp>
        <p:nvSpPr>
          <p:cNvPr id="2" name="Title Placeholder 1"/>
          <p:cNvSpPr>
            <a:spLocks noGrp="1"/>
          </p:cNvSpPr>
          <p:nvPr>
            <p:ph type="title"/>
          </p:nvPr>
        </p:nvSpPr>
        <p:spPr>
          <a:xfrm>
            <a:off x="457200" y="274638"/>
            <a:ext cx="8229600" cy="860400"/>
          </a:xfrm>
          <a:prstGeom prst="rect">
            <a:avLst/>
          </a:prstGeom>
        </p:spPr>
        <p:txBody>
          <a:bodyPr vert="horz" lIns="0" tIns="0" rIns="0" bIns="0" rtlCol="0" anchor="t" anchorCtr="0">
            <a:no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457200" y="1417638"/>
            <a:ext cx="8229600" cy="4705962"/>
          </a:xfrm>
          <a:prstGeom prst="rect">
            <a:avLst/>
          </a:prstGeom>
        </p:spPr>
        <p:txBody>
          <a:bodyPr vert="horz" lIns="0" tIns="0" rIns="0" bIns="0" rtlCol="0" anchor="t" anchorCtr="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Footer Placeholder 4"/>
          <p:cNvSpPr>
            <a:spLocks noGrp="1"/>
          </p:cNvSpPr>
          <p:nvPr>
            <p:ph type="ftr" sz="quarter" idx="3"/>
          </p:nvPr>
        </p:nvSpPr>
        <p:spPr>
          <a:xfrm>
            <a:off x="2588400" y="650398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n-US" noProof="0" smtClean="0"/>
              <a:t>Presentation title</a:t>
            </a:r>
            <a:endParaRPr lang="en-US" noProof="0"/>
          </a:p>
        </p:txBody>
      </p:sp>
      <p:sp>
        <p:nvSpPr>
          <p:cNvPr id="7" name="TextBox 6"/>
          <p:cNvSpPr txBox="1"/>
          <p:nvPr/>
        </p:nvSpPr>
        <p:spPr>
          <a:xfrm>
            <a:off x="457200" y="6503980"/>
            <a:ext cx="720000" cy="198000"/>
          </a:xfrm>
          <a:prstGeom prst="rect">
            <a:avLst/>
          </a:prstGeom>
          <a:noFill/>
        </p:spPr>
        <p:txBody>
          <a:bodyPr wrap="square" lIns="0" tIns="0" rIns="0" bIns="0" rtlCol="0">
            <a:noAutofit/>
          </a:bodyPr>
          <a:lstStyle/>
          <a:p>
            <a:r>
              <a:rPr lang="en-US" sz="1100" noProof="0" dirty="0" smtClean="0">
                <a:solidFill>
                  <a:schemeClr val="bg1"/>
                </a:solidFill>
              </a:rPr>
              <a:t>Page </a:t>
            </a:r>
            <a:fld id="{9AE4D82F-B047-469B-AC52-A46321747EAF}" type="slidenum">
              <a:rPr lang="en-US" sz="1100" noProof="0" smtClean="0">
                <a:solidFill>
                  <a:schemeClr val="bg1"/>
                </a:solidFill>
              </a:rPr>
              <a:pPr/>
              <a:t>‹#›</a:t>
            </a:fld>
            <a:endParaRPr lang="en-US" sz="1100" noProof="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667" r:id="rId5"/>
    <p:sldLayoutId id="2147483726" r:id="rId6"/>
    <p:sldLayoutId id="2147483668" r:id="rId7"/>
    <p:sldLayoutId id="2147483669" r:id="rId8"/>
    <p:sldLayoutId id="2147483670" r:id="rId9"/>
    <p:sldLayoutId id="2147483671" r:id="rId10"/>
    <p:sldLayoutId id="2147483763" r:id="rId11"/>
    <p:sldLayoutId id="2147483672" r:id="rId12"/>
    <p:sldLayoutId id="2147483673" r:id="rId13"/>
    <p:sldLayoutId id="2147483674" r:id="rId14"/>
    <p:sldLayoutId id="2147483676" r:id="rId15"/>
    <p:sldLayoutId id="2147483724" r:id="rId16"/>
    <p:sldLayoutId id="2147483677" r:id="rId17"/>
    <p:sldLayoutId id="2147483678" r:id="rId18"/>
    <p:sldLayoutId id="2147483722" r:id="rId19"/>
    <p:sldLayoutId id="2147483679" r:id="rId20"/>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65891" name="Rectangle 3"/>
          <p:cNvSpPr>
            <a:spLocks noGrp="1" noChangeArrowheads="1"/>
          </p:cNvSpPr>
          <p:nvPr>
            <p:ph type="body" idx="1"/>
          </p:nvPr>
        </p:nvSpPr>
        <p:spPr bwMode="auto">
          <a:xfrm>
            <a:off x="455613" y="1412875"/>
            <a:ext cx="81581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65895"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lgn="ctr" fontAlgn="base">
              <a:spcBef>
                <a:spcPct val="0"/>
              </a:spcBef>
              <a:spcAft>
                <a:spcPct val="0"/>
              </a:spcAft>
            </a:pPr>
            <a:endParaRPr lang="en-US" sz="1600" dirty="0">
              <a:solidFill>
                <a:srgbClr val="646464"/>
              </a:solidFill>
            </a:endParaRPr>
          </a:p>
        </p:txBody>
      </p:sp>
      <p:sp>
        <p:nvSpPr>
          <p:cNvPr id="165896"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lgn="ctr" fontAlgn="base">
              <a:spcBef>
                <a:spcPct val="0"/>
              </a:spcBef>
              <a:spcAft>
                <a:spcPct val="0"/>
              </a:spcAft>
            </a:pPr>
            <a:endParaRPr lang="en-US" sz="1600" dirty="0">
              <a:solidFill>
                <a:srgbClr val="646464"/>
              </a:solidFill>
            </a:endParaRPr>
          </a:p>
        </p:txBody>
      </p:sp>
      <p:sp>
        <p:nvSpPr>
          <p:cNvPr id="165897"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lgn="ctr" fontAlgn="base">
              <a:spcBef>
                <a:spcPct val="0"/>
              </a:spcBef>
              <a:spcAft>
                <a:spcPct val="0"/>
              </a:spcAft>
            </a:pPr>
            <a:endParaRPr lang="en-US" sz="1600" dirty="0">
              <a:solidFill>
                <a:srgbClr val="646464"/>
              </a:solidFill>
            </a:endParaRPr>
          </a:p>
        </p:txBody>
      </p:sp>
      <p:sp>
        <p:nvSpPr>
          <p:cNvPr id="165899" name="Line 11"/>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lgn="ctr" fontAlgn="base">
              <a:spcBef>
                <a:spcPct val="0"/>
              </a:spcBef>
              <a:spcAft>
                <a:spcPct val="0"/>
              </a:spcAft>
            </a:pPr>
            <a:endParaRPr lang="en-US" sz="1600" dirty="0">
              <a:solidFill>
                <a:srgbClr val="646464"/>
              </a:solidFill>
            </a:endParaRPr>
          </a:p>
        </p:txBody>
      </p:sp>
      <p:sp>
        <p:nvSpPr>
          <p:cNvPr id="165900" name="Line 12"/>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lgn="ctr" fontAlgn="base">
              <a:spcBef>
                <a:spcPct val="0"/>
              </a:spcBef>
              <a:spcAft>
                <a:spcPct val="0"/>
              </a:spcAft>
            </a:pPr>
            <a:endParaRPr lang="en-US" sz="1600" dirty="0">
              <a:solidFill>
                <a:srgbClr val="646464"/>
              </a:solidFill>
            </a:endParaRPr>
          </a:p>
        </p:txBody>
      </p:sp>
      <p:sp>
        <p:nvSpPr>
          <p:cNvPr id="165901" name="Line 1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lgn="ctr" fontAlgn="base">
              <a:spcBef>
                <a:spcPct val="0"/>
              </a:spcBef>
              <a:spcAft>
                <a:spcPct val="0"/>
              </a:spcAft>
            </a:pPr>
            <a:endParaRPr lang="en-US" sz="1600" dirty="0">
              <a:solidFill>
                <a:srgbClr val="646464"/>
              </a:solidFill>
            </a:endParaRPr>
          </a:p>
        </p:txBody>
      </p:sp>
      <p:sp>
        <p:nvSpPr>
          <p:cNvPr id="16" name="TextBox 15"/>
          <p:cNvSpPr txBox="1"/>
          <p:nvPr userDrawn="1"/>
        </p:nvSpPr>
        <p:spPr>
          <a:xfrm>
            <a:off x="457200" y="6503980"/>
            <a:ext cx="720000" cy="198000"/>
          </a:xfrm>
          <a:prstGeom prst="rect">
            <a:avLst/>
          </a:prstGeom>
          <a:noFill/>
        </p:spPr>
        <p:txBody>
          <a:bodyPr wrap="square" lIns="0" tIns="0" rIns="0" bIns="0" rtlCol="0">
            <a:noAutofit/>
          </a:bodyPr>
          <a:lstStyle/>
          <a:p>
            <a:r>
              <a:rPr lang="en-US" sz="1100" noProof="0" dirty="0" smtClean="0">
                <a:solidFill>
                  <a:schemeClr val="tx1"/>
                </a:solidFill>
              </a:rPr>
              <a:t>Page </a:t>
            </a:r>
            <a:fld id="{9AE4D82F-B047-469B-AC52-A46321747EAF}" type="slidenum">
              <a:rPr lang="en-US" sz="1100" noProof="0" smtClean="0">
                <a:solidFill>
                  <a:schemeClr val="tx1"/>
                </a:solidFill>
              </a:rPr>
              <a:pPr/>
              <a:t>‹#›</a:t>
            </a:fld>
            <a:endParaRPr lang="en-US" sz="1100" noProof="0" dirty="0">
              <a:solidFill>
                <a:schemeClr val="tx1"/>
              </a:solidFill>
            </a:endParaRPr>
          </a:p>
        </p:txBody>
      </p:sp>
    </p:spTree>
    <p:extLst>
      <p:ext uri="{BB962C8B-B14F-4D97-AF65-F5344CB8AC3E}">
        <p14:creationId xmlns:p14="http://schemas.microsoft.com/office/powerpoint/2010/main" xmlns="" val="84816598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885" r:id="rId5"/>
    <p:sldLayoutId id="2147483886" r:id="rId6"/>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rgbClr val="646464"/>
          </a:solidFill>
          <a:latin typeface="+mj-lt"/>
          <a:ea typeface="+mj-ea"/>
          <a:cs typeface="+mj-cs"/>
        </a:defRPr>
      </a:lvl1pPr>
      <a:lvl2pPr algn="l" rtl="0" fontAlgn="base">
        <a:lnSpc>
          <a:spcPct val="85000"/>
        </a:lnSpc>
        <a:spcBef>
          <a:spcPct val="0"/>
        </a:spcBef>
        <a:spcAft>
          <a:spcPct val="0"/>
        </a:spcAft>
        <a:defRPr sz="3000" b="1">
          <a:solidFill>
            <a:srgbClr val="646464"/>
          </a:solidFill>
          <a:latin typeface="Arial" charset="0"/>
        </a:defRPr>
      </a:lvl2pPr>
      <a:lvl3pPr algn="l" rtl="0" fontAlgn="base">
        <a:lnSpc>
          <a:spcPct val="85000"/>
        </a:lnSpc>
        <a:spcBef>
          <a:spcPct val="0"/>
        </a:spcBef>
        <a:spcAft>
          <a:spcPct val="0"/>
        </a:spcAft>
        <a:defRPr sz="3000" b="1">
          <a:solidFill>
            <a:srgbClr val="646464"/>
          </a:solidFill>
          <a:latin typeface="Arial" charset="0"/>
        </a:defRPr>
      </a:lvl3pPr>
      <a:lvl4pPr algn="l" rtl="0" fontAlgn="base">
        <a:lnSpc>
          <a:spcPct val="85000"/>
        </a:lnSpc>
        <a:spcBef>
          <a:spcPct val="0"/>
        </a:spcBef>
        <a:spcAft>
          <a:spcPct val="0"/>
        </a:spcAft>
        <a:defRPr sz="3000" b="1">
          <a:solidFill>
            <a:srgbClr val="646464"/>
          </a:solidFill>
          <a:latin typeface="Arial" charset="0"/>
        </a:defRPr>
      </a:lvl4pPr>
      <a:lvl5pPr algn="l" rtl="0" fontAlgn="base">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60363" indent="-360363" algn="l" rtl="0" fontAlgn="base">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fontAlgn="base">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fontAlgn="base">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627715" name="Rectangle 3"/>
          <p:cNvSpPr>
            <a:spLocks noGrp="1" noChangeArrowheads="1"/>
          </p:cNvSpPr>
          <p:nvPr>
            <p:ph type="body" idx="1"/>
          </p:nvPr>
        </p:nvSpPr>
        <p:spPr bwMode="auto">
          <a:xfrm>
            <a:off x="455613" y="1412875"/>
            <a:ext cx="8231187"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27719"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lgn="ctr" fontAlgn="base">
              <a:spcBef>
                <a:spcPct val="0"/>
              </a:spcBef>
              <a:spcAft>
                <a:spcPct val="0"/>
              </a:spcAft>
            </a:pPr>
            <a:endParaRPr lang="en-US" sz="1600" dirty="0">
              <a:solidFill>
                <a:srgbClr val="646464"/>
              </a:solidFill>
            </a:endParaRPr>
          </a:p>
        </p:txBody>
      </p:sp>
      <p:sp>
        <p:nvSpPr>
          <p:cNvPr id="627720"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lgn="ctr" fontAlgn="base">
              <a:spcBef>
                <a:spcPct val="0"/>
              </a:spcBef>
              <a:spcAft>
                <a:spcPct val="0"/>
              </a:spcAft>
            </a:pPr>
            <a:endParaRPr lang="en-US" sz="1600" dirty="0">
              <a:solidFill>
                <a:srgbClr val="646464"/>
              </a:solidFill>
            </a:endParaRPr>
          </a:p>
        </p:txBody>
      </p:sp>
      <p:sp>
        <p:nvSpPr>
          <p:cNvPr id="627721"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lgn="ctr" fontAlgn="base">
              <a:spcBef>
                <a:spcPct val="0"/>
              </a:spcBef>
              <a:spcAft>
                <a:spcPct val="0"/>
              </a:spcAft>
            </a:pPr>
            <a:endParaRPr lang="en-US" sz="1600" dirty="0">
              <a:solidFill>
                <a:srgbClr val="646464"/>
              </a:solidFill>
            </a:endParaRPr>
          </a:p>
        </p:txBody>
      </p:sp>
      <p:sp>
        <p:nvSpPr>
          <p:cNvPr id="627723" name="Line 11"/>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lgn="ctr" fontAlgn="base">
              <a:spcBef>
                <a:spcPct val="0"/>
              </a:spcBef>
              <a:spcAft>
                <a:spcPct val="0"/>
              </a:spcAft>
            </a:pPr>
            <a:endParaRPr lang="en-US" sz="1600" dirty="0">
              <a:solidFill>
                <a:srgbClr val="646464"/>
              </a:solidFill>
            </a:endParaRPr>
          </a:p>
        </p:txBody>
      </p:sp>
      <p:sp>
        <p:nvSpPr>
          <p:cNvPr id="627724" name="Line 12"/>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lgn="ctr" fontAlgn="base">
              <a:spcBef>
                <a:spcPct val="0"/>
              </a:spcBef>
              <a:spcAft>
                <a:spcPct val="0"/>
              </a:spcAft>
            </a:pPr>
            <a:endParaRPr lang="en-US" sz="1600" dirty="0">
              <a:solidFill>
                <a:srgbClr val="646464"/>
              </a:solidFill>
            </a:endParaRPr>
          </a:p>
        </p:txBody>
      </p:sp>
      <p:sp>
        <p:nvSpPr>
          <p:cNvPr id="627725" name="Line 1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lgn="ctr" fontAlgn="base">
              <a:spcBef>
                <a:spcPct val="0"/>
              </a:spcBef>
              <a:spcAft>
                <a:spcPct val="0"/>
              </a:spcAft>
            </a:pPr>
            <a:endParaRPr lang="en-US" sz="1600" dirty="0">
              <a:solidFill>
                <a:srgbClr val="646464"/>
              </a:solidFill>
            </a:endParaRPr>
          </a:p>
        </p:txBody>
      </p:sp>
    </p:spTree>
    <p:extLst>
      <p:ext uri="{BB962C8B-B14F-4D97-AF65-F5344CB8AC3E}">
        <p14:creationId xmlns:p14="http://schemas.microsoft.com/office/powerpoint/2010/main" xmlns="" val="1011359580"/>
      </p:ext>
    </p:extLst>
  </p:cSld>
  <p:clrMap bg1="lt1" tx1="dk1" bg2="lt2" tx2="dk2" accent1="accent1" accent2="accent2" accent3="accent3" accent4="accent4" accent5="accent5" accent6="accent6" hlink="hlink" folHlink="folHlink"/>
  <p:sldLayoutIdLst>
    <p:sldLayoutId id="2147483797" r:id="rId1"/>
    <p:sldLayoutId id="2147483798" r:id="rId2"/>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rgbClr val="646464"/>
          </a:solidFill>
          <a:latin typeface="+mj-lt"/>
          <a:ea typeface="+mj-ea"/>
          <a:cs typeface="+mj-cs"/>
        </a:defRPr>
      </a:lvl1pPr>
      <a:lvl2pPr algn="l" rtl="0" fontAlgn="base">
        <a:lnSpc>
          <a:spcPct val="85000"/>
        </a:lnSpc>
        <a:spcBef>
          <a:spcPct val="0"/>
        </a:spcBef>
        <a:spcAft>
          <a:spcPct val="0"/>
        </a:spcAft>
        <a:defRPr sz="3000" b="1">
          <a:solidFill>
            <a:srgbClr val="646464"/>
          </a:solidFill>
          <a:latin typeface="Arial" charset="0"/>
        </a:defRPr>
      </a:lvl2pPr>
      <a:lvl3pPr algn="l" rtl="0" fontAlgn="base">
        <a:lnSpc>
          <a:spcPct val="85000"/>
        </a:lnSpc>
        <a:spcBef>
          <a:spcPct val="0"/>
        </a:spcBef>
        <a:spcAft>
          <a:spcPct val="0"/>
        </a:spcAft>
        <a:defRPr sz="3000" b="1">
          <a:solidFill>
            <a:srgbClr val="646464"/>
          </a:solidFill>
          <a:latin typeface="Arial" charset="0"/>
        </a:defRPr>
      </a:lvl3pPr>
      <a:lvl4pPr algn="l" rtl="0" fontAlgn="base">
        <a:lnSpc>
          <a:spcPct val="85000"/>
        </a:lnSpc>
        <a:spcBef>
          <a:spcPct val="0"/>
        </a:spcBef>
        <a:spcAft>
          <a:spcPct val="0"/>
        </a:spcAft>
        <a:defRPr sz="3000" b="1">
          <a:solidFill>
            <a:srgbClr val="646464"/>
          </a:solidFill>
          <a:latin typeface="Arial" charset="0"/>
        </a:defRPr>
      </a:lvl4pPr>
      <a:lvl5pPr algn="l" rtl="0" fontAlgn="base">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60363" indent="-360363" algn="l" rtl="0" fontAlgn="base">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fontAlgn="base">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fontAlgn="base">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noProof="0" dirty="0" smtClean="0"/>
              <a:t>Click to edit Master title style</a:t>
            </a:r>
          </a:p>
        </p:txBody>
      </p:sp>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pPr fontAlgn="base">
              <a:spcBef>
                <a:spcPct val="0"/>
              </a:spcBef>
              <a:spcAft>
                <a:spcPct val="0"/>
              </a:spcAft>
            </a:pPr>
            <a:r>
              <a:rPr lang="en-US" sz="1100" dirty="0">
                <a:solidFill>
                  <a:srgbClr val="000000"/>
                </a:solidFill>
                <a:cs typeface="Arial" charset="0"/>
              </a:rPr>
              <a:t>Page </a:t>
            </a:r>
            <a:fld id="{176C9665-13A1-4E4A-84AC-67452C24411B}" type="slidenum">
              <a:rPr lang="en-US" sz="1100">
                <a:solidFill>
                  <a:srgbClr val="000000"/>
                </a:solidFill>
                <a:cs typeface="Arial" charset="0"/>
              </a:rPr>
              <a:pPr fontAlgn="base">
                <a:spcBef>
                  <a:spcPct val="0"/>
                </a:spcBef>
                <a:spcAft>
                  <a:spcPct val="0"/>
                </a:spcAft>
              </a:pPr>
              <a:t>‹#›</a:t>
            </a:fld>
            <a:endParaRPr lang="en-US" sz="1100" dirty="0">
              <a:solidFill>
                <a:srgbClr val="000000"/>
              </a:solidFill>
              <a:cs typeface="Arial" charset="0"/>
            </a:endParaRPr>
          </a:p>
        </p:txBody>
      </p:sp>
      <p:sp>
        <p:nvSpPr>
          <p:cNvPr id="1034" name="Line 10"/>
          <p:cNvSpPr>
            <a:spLocks noChangeShapeType="1"/>
          </p:cNvSpPr>
          <p:nvPr/>
        </p:nvSpPr>
        <p:spPr bwMode="auto">
          <a:xfrm>
            <a:off x="455613" y="1042988"/>
            <a:ext cx="8229600"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US" dirty="0">
              <a:solidFill>
                <a:srgbClr val="646464"/>
              </a:solidFill>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fontAlgn="base">
              <a:spcBef>
                <a:spcPct val="0"/>
              </a:spcBef>
              <a:spcAft>
                <a:spcPct val="0"/>
              </a:spcAft>
            </a:pPr>
            <a:endParaRPr lang="en-US" dirty="0">
              <a:solidFill>
                <a:srgbClr val="646464"/>
              </a:solidFill>
            </a:endParaRPr>
          </a:p>
        </p:txBody>
      </p:sp>
      <p:sp>
        <p:nvSpPr>
          <p:cNvPr id="1036" name="Line 12"/>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fontAlgn="base">
              <a:spcBef>
                <a:spcPct val="0"/>
              </a:spcBef>
              <a:spcAft>
                <a:spcPct val="0"/>
              </a:spcAft>
            </a:pPr>
            <a:endParaRPr lang="en-US" dirty="0">
              <a:solidFill>
                <a:srgbClr val="646464"/>
              </a:solidFill>
            </a:endParaRPr>
          </a:p>
        </p:txBody>
      </p:sp>
    </p:spTree>
    <p:extLst>
      <p:ext uri="{BB962C8B-B14F-4D97-AF65-F5344CB8AC3E}">
        <p14:creationId xmlns:p14="http://schemas.microsoft.com/office/powerpoint/2010/main" xmlns="" val="89897586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chemeClr val="bg1"/>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accent2"/>
        </a:buClr>
        <a:buSzPct val="100000"/>
        <a:buFont typeface="Arial" charset="0"/>
        <a:buChar char="►"/>
        <a:defRPr sz="2400">
          <a:solidFill>
            <a:schemeClr val="bg1"/>
          </a:solidFill>
          <a:latin typeface="+mn-lt"/>
          <a:ea typeface="+mn-ea"/>
          <a:cs typeface="+mn-cs"/>
        </a:defRPr>
      </a:lvl1pPr>
      <a:lvl2pPr marL="717550" indent="-355600" algn="l" rtl="0" eaLnBrk="1" fontAlgn="base" hangingPunct="1">
        <a:spcBef>
          <a:spcPct val="20000"/>
        </a:spcBef>
        <a:spcAft>
          <a:spcPct val="0"/>
        </a:spcAft>
        <a:buClr>
          <a:schemeClr val="accent2"/>
        </a:buClr>
        <a:buSzPct val="100000"/>
        <a:buFont typeface="Arial" charset="0"/>
        <a:buChar char="►"/>
        <a:defRPr sz="2000">
          <a:solidFill>
            <a:schemeClr val="bg1"/>
          </a:solidFill>
          <a:latin typeface="+mn-lt"/>
        </a:defRPr>
      </a:lvl2pPr>
      <a:lvl3pPr marL="1081088" indent="-361950" algn="l" rtl="0" eaLnBrk="1" fontAlgn="base" hangingPunct="1">
        <a:spcBef>
          <a:spcPct val="20000"/>
        </a:spcBef>
        <a:spcAft>
          <a:spcPct val="0"/>
        </a:spcAft>
        <a:buClr>
          <a:schemeClr val="accent2"/>
        </a:buClr>
        <a:buSzPct val="100000"/>
        <a:buFont typeface="Arial" charset="0"/>
        <a:buChar char="►"/>
        <a:defRPr>
          <a:solidFill>
            <a:schemeClr val="bg1"/>
          </a:solidFill>
          <a:latin typeface="+mn-lt"/>
        </a:defRPr>
      </a:lvl3pPr>
      <a:lvl4pPr marL="1441450" indent="-358775" algn="l" rtl="0" eaLnBrk="1" fontAlgn="base" hangingPunct="1">
        <a:spcBef>
          <a:spcPct val="20000"/>
        </a:spcBef>
        <a:spcAft>
          <a:spcPct val="0"/>
        </a:spcAft>
        <a:buClr>
          <a:schemeClr val="accent2"/>
        </a:buClr>
        <a:buSzPct val="100000"/>
        <a:buFont typeface="Arial" charset="0"/>
        <a:buChar char="►"/>
        <a:defRPr sz="1600">
          <a:solidFill>
            <a:schemeClr val="bg1"/>
          </a:solidFill>
          <a:latin typeface="+mn-lt"/>
        </a:defRPr>
      </a:lvl4pPr>
      <a:lvl5pPr marL="1800225" indent="-357188" algn="l" rtl="0" eaLnBrk="1" fontAlgn="base" hangingPunct="1">
        <a:spcBef>
          <a:spcPct val="20000"/>
        </a:spcBef>
        <a:spcAft>
          <a:spcPct val="0"/>
        </a:spcAft>
        <a:buClr>
          <a:schemeClr val="accent2"/>
        </a:buClr>
        <a:buSzPct val="100000"/>
        <a:buFont typeface="Arial" charset="0"/>
        <a:buChar char="►"/>
        <a:defRPr sz="1600">
          <a:solidFill>
            <a:schemeClr val="bg1"/>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n-GB" smtClean="0">
                <a:solidFill>
                  <a:srgbClr val="808080"/>
                </a:solidFill>
              </a:rPr>
              <a:t>Presentation title</a:t>
            </a:r>
            <a:endParaRPr lang="en-GB" dirty="0">
              <a:solidFill>
                <a:srgbClr val="808080"/>
              </a:solidFill>
            </a:endParaRPr>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en-GB" sz="1100" dirty="0" smtClean="0">
                <a:solidFill>
                  <a:srgbClr val="808080"/>
                </a:solidFill>
              </a:rPr>
              <a:t>Page </a:t>
            </a:r>
            <a:fld id="{9AE4D82F-B047-469B-AC52-A46321747EAF}" type="slidenum">
              <a:rPr lang="en-GB" sz="1100" smtClean="0">
                <a:solidFill>
                  <a:srgbClr val="808080"/>
                </a:solidFill>
              </a:rPr>
              <a:pPr/>
              <a:t>‹#›</a:t>
            </a:fld>
            <a:endParaRPr lang="en-GB" sz="1100" dirty="0">
              <a:solidFill>
                <a:srgbClr val="808080"/>
              </a:solidFill>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xmlns="" val="210432705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025"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Box 6"/>
          <p:cNvSpPr txBox="1"/>
          <p:nvPr/>
        </p:nvSpPr>
        <p:spPr>
          <a:xfrm>
            <a:off x="457200" y="6264981"/>
            <a:ext cx="722376" cy="201168"/>
          </a:xfrm>
          <a:prstGeom prst="rect">
            <a:avLst/>
          </a:prstGeom>
          <a:noFill/>
        </p:spPr>
        <p:txBody>
          <a:bodyPr wrap="square" lIns="0" tIns="0" rIns="0" bIns="0" rtlCol="0" anchor="ctr" anchorCtr="0">
            <a:noAutofit/>
          </a:bodyPr>
          <a:lstStyle/>
          <a:p>
            <a:r>
              <a:rPr lang="en-GB" sz="800" dirty="0" smtClean="0">
                <a:solidFill>
                  <a:srgbClr val="646464"/>
                </a:solidFill>
                <a:cs typeface="Arial" pitchFamily="34" charset="0"/>
              </a:rPr>
              <a:t>Page </a:t>
            </a:r>
            <a:fld id="{9AE4D82F-B047-469B-AC52-A46321747EAF}" type="slidenum">
              <a:rPr lang="en-GB" sz="800" smtClean="0">
                <a:solidFill>
                  <a:srgbClr val="646464"/>
                </a:solidFill>
                <a:cs typeface="Arial" pitchFamily="34" charset="0"/>
              </a:rPr>
              <a:pPr/>
              <a:t>‹#›</a:t>
            </a:fld>
            <a:endParaRPr lang="en-GB" sz="800" dirty="0">
              <a:solidFill>
                <a:srgbClr val="646464"/>
              </a:solidFill>
              <a:cs typeface="Arial" pitchFamily="34" charset="0"/>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grpSp>
      <p:sp>
        <p:nvSpPr>
          <p:cNvPr id="4" name="Date Placeholder 3"/>
          <p:cNvSpPr>
            <a:spLocks noGrp="1"/>
          </p:cNvSpPr>
          <p:nvPr>
            <p:ph type="dt" sz="half" idx="2"/>
          </p:nvPr>
        </p:nvSpPr>
        <p:spPr>
          <a:xfrm>
            <a:off x="1217792" y="6264981"/>
            <a:ext cx="1188720" cy="201168"/>
          </a:xfrm>
          <a:prstGeom prst="rect">
            <a:avLst/>
          </a:prstGeom>
        </p:spPr>
        <p:txBody>
          <a:bodyPr vert="horz" wrap="none" lIns="0" tIns="45720" rIns="91440" bIns="45720" rtlCol="0" anchor="ctr" anchorCtr="0">
            <a:noAutofit/>
          </a:bodyPr>
          <a:lstStyle>
            <a:lvl1pPr algn="l">
              <a:defRPr sz="800">
                <a:solidFill>
                  <a:schemeClr val="bg1"/>
                </a:solidFill>
                <a:latin typeface="+mn-lt"/>
                <a:cs typeface="Arial" pitchFamily="34" charset="0"/>
              </a:defRPr>
            </a:lvl1pPr>
          </a:lstStyle>
          <a:p>
            <a:r>
              <a:rPr lang="en-US" smtClean="0">
                <a:solidFill>
                  <a:srgbClr val="646464"/>
                </a:solidFill>
              </a:rPr>
              <a:t>23 January 2015</a:t>
            </a:r>
            <a:endParaRPr lang="en-US" dirty="0">
              <a:solidFill>
                <a:srgbClr val="646464"/>
              </a:solidFill>
            </a:endParaRPr>
          </a:p>
        </p:txBody>
      </p:sp>
      <p:sp>
        <p:nvSpPr>
          <p:cNvPr id="15" name="Footer Placeholder 4"/>
          <p:cNvSpPr txBox="1">
            <a:spLocks/>
          </p:cNvSpPr>
          <p:nvPr userDrawn="1"/>
        </p:nvSpPr>
        <p:spPr>
          <a:xfrm>
            <a:off x="2577023" y="6453330"/>
            <a:ext cx="5557043" cy="201469"/>
          </a:xfrm>
          <a:prstGeom prst="rect">
            <a:avLst/>
          </a:prstGeom>
        </p:spPr>
        <p:txBody>
          <a:bodyPr vert="horz" lIns="0" tIns="0" rIns="0" bIns="0" rtlCol="0" anchor="t" anchorCtr="0">
            <a:noAutofit/>
          </a:bodyPr>
          <a:lstStyle>
            <a:defPPr>
              <a:defRPr lang="en-US"/>
            </a:defPPr>
            <a:lvl1pPr marL="0" algn="l" defTabSz="914400" rtl="0" eaLnBrk="1" latinLnBrk="0" hangingPunct="1">
              <a:defRPr sz="1100" kern="1200">
                <a:solidFill>
                  <a:schemeClr val="bg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rgbClr val="646464"/>
                </a:solidFill>
              </a:rPr>
              <a:t>Global Markets — EY Knowledge </a:t>
            </a:r>
            <a:endParaRPr lang="en-GB" sz="800" dirty="0" smtClean="0">
              <a:solidFill>
                <a:srgbClr val="646464"/>
              </a:solidFill>
            </a:endParaRPr>
          </a:p>
        </p:txBody>
      </p:sp>
      <p:sp>
        <p:nvSpPr>
          <p:cNvPr id="16" name="Footer Placeholder 4"/>
          <p:cNvSpPr>
            <a:spLocks noGrp="1"/>
          </p:cNvSpPr>
          <p:nvPr>
            <p:ph type="ftr" sz="quarter" idx="3"/>
          </p:nvPr>
        </p:nvSpPr>
        <p:spPr>
          <a:xfrm>
            <a:off x="2588400" y="6264981"/>
            <a:ext cx="5545666" cy="201168"/>
          </a:xfrm>
          <a:prstGeom prst="rect">
            <a:avLst/>
          </a:prstGeom>
        </p:spPr>
        <p:txBody>
          <a:bodyPr vert="horz" lIns="0" tIns="0" rIns="0" bIns="0" rtlCol="0" anchor="ctr" anchorCtr="0">
            <a:noAutofit/>
          </a:bodyPr>
          <a:lstStyle>
            <a:lvl1pPr algn="l">
              <a:defRPr sz="800">
                <a:solidFill>
                  <a:schemeClr val="bg1"/>
                </a:solidFill>
                <a:latin typeface="+mn-lt"/>
              </a:defRPr>
            </a:lvl1pPr>
          </a:lstStyle>
          <a:p>
            <a:r>
              <a:rPr lang="en-GB" smtClean="0">
                <a:solidFill>
                  <a:srgbClr val="646464"/>
                </a:solidFill>
              </a:rPr>
              <a:t>SCIP Europe 2014 Amsterdam: Insights to share</a:t>
            </a:r>
            <a:endParaRPr lang="en-GB" dirty="0">
              <a:solidFill>
                <a:srgbClr val="646464"/>
              </a:solidFill>
            </a:endParaRPr>
          </a:p>
        </p:txBody>
      </p:sp>
    </p:spTree>
    <p:extLst>
      <p:ext uri="{BB962C8B-B14F-4D97-AF65-F5344CB8AC3E}">
        <p14:creationId xmlns:p14="http://schemas.microsoft.com/office/powerpoint/2010/main" xmlns="" val="176591720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025"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8284464" y="6326426"/>
            <a:ext cx="399600" cy="412702"/>
          </a:xfrm>
          <a:prstGeom prst="rect">
            <a:avLst/>
          </a:prstGeom>
        </p:spPr>
      </p:pic>
      <p:sp>
        <p:nvSpPr>
          <p:cNvPr id="13" name="TextBox 12"/>
          <p:cNvSpPr txBox="1"/>
          <p:nvPr userDrawn="1"/>
        </p:nvSpPr>
        <p:spPr>
          <a:xfrm>
            <a:off x="457200" y="6503980"/>
            <a:ext cx="720000" cy="198000"/>
          </a:xfrm>
          <a:prstGeom prst="rect">
            <a:avLst/>
          </a:prstGeom>
          <a:noFill/>
        </p:spPr>
        <p:txBody>
          <a:bodyPr wrap="square" lIns="0" tIns="0" rIns="0" bIns="0" rtlCol="0">
            <a:noAutofit/>
          </a:bodyPr>
          <a:lstStyle/>
          <a:p>
            <a:r>
              <a:rPr lang="en-US" sz="1100" noProof="0" dirty="0" smtClean="0">
                <a:solidFill>
                  <a:schemeClr val="bg1"/>
                </a:solidFill>
              </a:rPr>
              <a:t>Page </a:t>
            </a:r>
            <a:fld id="{9AE4D82F-B047-469B-AC52-A46321747EAF}" type="slidenum">
              <a:rPr lang="en-US" sz="1100" noProof="0" smtClean="0">
                <a:solidFill>
                  <a:schemeClr val="bg1"/>
                </a:solidFill>
              </a:rPr>
              <a:pPr/>
              <a:t>‹#›</a:t>
            </a:fld>
            <a:endParaRPr lang="en-US" sz="1100" noProof="0" dirty="0">
              <a:solidFill>
                <a:schemeClr val="bg1"/>
              </a:solidFill>
            </a:endParaRPr>
          </a:p>
        </p:txBody>
      </p:sp>
    </p:spTree>
    <p:extLst>
      <p:ext uri="{BB962C8B-B14F-4D97-AF65-F5344CB8AC3E}">
        <p14:creationId xmlns:p14="http://schemas.microsoft.com/office/powerpoint/2010/main" xmlns="" val="261076014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025"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Box 12"/>
          <p:cNvSpPr txBox="1"/>
          <p:nvPr userDrawn="1"/>
        </p:nvSpPr>
        <p:spPr>
          <a:xfrm>
            <a:off x="457200" y="6503980"/>
            <a:ext cx="720000" cy="198000"/>
          </a:xfrm>
          <a:prstGeom prst="rect">
            <a:avLst/>
          </a:prstGeom>
          <a:noFill/>
        </p:spPr>
        <p:txBody>
          <a:bodyPr wrap="square" lIns="0" tIns="0" rIns="0" bIns="0" rtlCol="0">
            <a:noAutofit/>
          </a:bodyPr>
          <a:lstStyle/>
          <a:p>
            <a:r>
              <a:rPr lang="en-US" sz="1100" noProof="0" dirty="0" smtClean="0">
                <a:solidFill>
                  <a:schemeClr val="bg1"/>
                </a:solidFill>
              </a:rPr>
              <a:t>Page </a:t>
            </a:r>
            <a:fld id="{9AE4D82F-B047-469B-AC52-A46321747EAF}" type="slidenum">
              <a:rPr lang="en-US" sz="1100" noProof="0" smtClean="0">
                <a:solidFill>
                  <a:schemeClr val="bg1"/>
                </a:solidFill>
              </a:rPr>
              <a:pPr/>
              <a:t>‹#›</a:t>
            </a:fld>
            <a:endParaRPr lang="en-US" sz="1100" noProof="0" dirty="0">
              <a:solidFill>
                <a:schemeClr val="bg1"/>
              </a:solidFill>
            </a:endParaRPr>
          </a:p>
        </p:txBody>
      </p:sp>
    </p:spTree>
    <p:extLst>
      <p:ext uri="{BB962C8B-B14F-4D97-AF65-F5344CB8AC3E}">
        <p14:creationId xmlns:p14="http://schemas.microsoft.com/office/powerpoint/2010/main" xmlns="" val="320413273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1.emf"/><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22.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hyperlink" Target="http://www.institute-for-competitive-intelligence.com/" TargetMode="External"/><Relationship Id="rId2" Type="http://schemas.openxmlformats.org/officeDocument/2006/relationships/hyperlink" Target="https://www.scip.org/" TargetMode="External"/><Relationship Id="rId1" Type="http://schemas.openxmlformats.org/officeDocument/2006/relationships/slideLayout" Target="../slideLayouts/slideLayout7.xml"/><Relationship Id="rId6" Type="http://schemas.openxmlformats.org/officeDocument/2006/relationships/hyperlink" Target="http://www.fuld.com/what-is-competitive-intelligence" TargetMode="External"/><Relationship Id="rId5" Type="http://schemas.openxmlformats.org/officeDocument/2006/relationships/hyperlink" Target="http://aurorawdc.com/" TargetMode="External"/><Relationship Id="rId4" Type="http://schemas.openxmlformats.org/officeDocument/2006/relationships/hyperlink" Target="https://www.xing.com/communities/groups/european-competitive-intelligence-group-1057681" TargetMode="Externa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113.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4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oleObject" Target="../embeddings/oleObject7.bin"/><Relationship Id="rId2" Type="http://schemas.openxmlformats.org/officeDocument/2006/relationships/slideLayout" Target="../slideLayouts/slideLayout46.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6.xml.rels><?xml version="1.0" encoding="UTF-8" standalone="yes"?>
<Relationships xmlns="http://schemas.openxmlformats.org/package/2006/relationships"><Relationship Id="rId3" Type="http://schemas.openxmlformats.org/officeDocument/2006/relationships/hyperlink" Target="http://www.securities.com/" TargetMode="External"/><Relationship Id="rId2" Type="http://schemas.openxmlformats.org/officeDocument/2006/relationships/hyperlink" Target="http://www.anopress.cz/Web/PagesFree/Sources.aspx" TargetMode="External"/><Relationship Id="rId1" Type="http://schemas.openxmlformats.org/officeDocument/2006/relationships/slideLayout" Target="../slideLayouts/slideLayout41.xml"/><Relationship Id="rId4" Type="http://schemas.openxmlformats.org/officeDocument/2006/relationships/hyperlink" Target="http://portal.justice.cz/"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www.czso.cz/" TargetMode="External"/><Relationship Id="rId7" Type="http://schemas.openxmlformats.org/officeDocument/2006/relationships/hyperlink" Target="http://www.rba.co.uk/sources/mr.htm" TargetMode="External"/><Relationship Id="rId2" Type="http://schemas.openxmlformats.org/officeDocument/2006/relationships/hyperlink" Target="http://www.mfcr.cz/cps/rde/xchg/mfcr/xsl/makroekonom.html" TargetMode="External"/><Relationship Id="rId1" Type="http://schemas.openxmlformats.org/officeDocument/2006/relationships/slideLayout" Target="../slideLayouts/slideLayout41.xml"/><Relationship Id="rId6" Type="http://schemas.openxmlformats.org/officeDocument/2006/relationships/hyperlink" Target="http://www.datamonitor.com/" TargetMode="External"/><Relationship Id="rId5" Type="http://schemas.openxmlformats.org/officeDocument/2006/relationships/hyperlink" Target="http://www.businessmonitor.com/" TargetMode="External"/><Relationship Id="rId4" Type="http://schemas.openxmlformats.org/officeDocument/2006/relationships/hyperlink" Target="http://www.ihsglobalinsight.com/" TargetMode="External"/></Relationships>
</file>

<file path=ppt/slides/_rels/slide1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cis.uab.edu/forensics/blog/Operation.Phish.Phry.jpg" TargetMode="External"/><Relationship Id="rId1" Type="http://schemas.openxmlformats.org/officeDocument/2006/relationships/slideLayout" Target="../slideLayouts/slideLayout4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5.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1.xml"/><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1.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1.xml"/></Relationships>
</file>

<file path=ppt/slides/_rels/slide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8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8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8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1.xml"/><Relationship Id="rId1" Type="http://schemas.openxmlformats.org/officeDocument/2006/relationships/vmlDrawing" Target="../drawings/vmlDrawing1.v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1.xml"/><Relationship Id="rId1" Type="http://schemas.openxmlformats.org/officeDocument/2006/relationships/vmlDrawing" Target="../drawings/vmlDrawing2.v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8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err="1" smtClean="0"/>
              <a:t>Competitive</a:t>
            </a:r>
            <a:r>
              <a:rPr lang="cs-CZ" dirty="0" smtClean="0"/>
              <a:t> </a:t>
            </a:r>
            <a:r>
              <a:rPr lang="cs-CZ" dirty="0" err="1" smtClean="0"/>
              <a:t>Intelligence</a:t>
            </a:r>
            <a:endParaRPr lang="cs-CZ" dirty="0"/>
          </a:p>
        </p:txBody>
      </p:sp>
      <p:sp>
        <p:nvSpPr>
          <p:cNvPr id="3" name="Subtitle 2"/>
          <p:cNvSpPr>
            <a:spLocks noGrp="1"/>
          </p:cNvSpPr>
          <p:nvPr>
            <p:ph type="subTitle" idx="1"/>
          </p:nvPr>
        </p:nvSpPr>
        <p:spPr>
          <a:xfrm>
            <a:off x="886968" y="2769576"/>
            <a:ext cx="4643060" cy="1832904"/>
          </a:xfrm>
        </p:spPr>
        <p:txBody>
          <a:bodyPr/>
          <a:lstStyle/>
          <a:p>
            <a:r>
              <a:rPr lang="cs-CZ" dirty="0" smtClean="0"/>
              <a:t>Stručný přehled problematiky, příklady, návody a </a:t>
            </a:r>
            <a:r>
              <a:rPr lang="cs-CZ" dirty="0" smtClean="0"/>
              <a:t>ukázky</a:t>
            </a:r>
          </a:p>
          <a:p>
            <a:endParaRPr lang="cs-CZ" dirty="0" smtClean="0"/>
          </a:p>
          <a:p>
            <a:endParaRPr lang="cs-CZ" dirty="0" smtClean="0"/>
          </a:p>
          <a:p>
            <a:r>
              <a:rPr lang="cs-CZ" dirty="0" smtClean="0"/>
              <a:t>Petr Šmejkal</a:t>
            </a:r>
            <a:endParaRPr lang="cs-CZ" dirty="0"/>
          </a:p>
        </p:txBody>
      </p:sp>
    </p:spTree>
    <p:extLst>
      <p:ext uri="{BB962C8B-B14F-4D97-AF65-F5344CB8AC3E}">
        <p14:creationId xmlns:p14="http://schemas.microsoft.com/office/powerpoint/2010/main" xmlns="" val="1781775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0782"/>
          <p:cNvPicPr>
            <a:picLocks noChangeAspect="1" noChangeArrowheads="1"/>
          </p:cNvPicPr>
          <p:nvPr/>
        </p:nvPicPr>
        <p:blipFill>
          <a:blip r:embed="rId3" cstate="print"/>
          <a:srcRect/>
          <a:stretch>
            <a:fillRect/>
          </a:stretch>
        </p:blipFill>
        <p:spPr bwMode="auto">
          <a:xfrm>
            <a:off x="4191000" y="4648201"/>
            <a:ext cx="838200" cy="205148"/>
          </a:xfrm>
          <a:prstGeom prst="rect">
            <a:avLst/>
          </a:prstGeom>
          <a:noFill/>
          <a:ln w="9525">
            <a:noFill/>
            <a:miter lim="800000"/>
            <a:headEnd/>
            <a:tailEnd/>
          </a:ln>
          <a:effectLst/>
        </p:spPr>
      </p:pic>
      <p:cxnSp>
        <p:nvCxnSpPr>
          <p:cNvPr id="13" name="Elbow Connector 12"/>
          <p:cNvCxnSpPr/>
          <p:nvPr/>
        </p:nvCxnSpPr>
        <p:spPr bwMode="auto">
          <a:xfrm rot="5400000" flipV="1">
            <a:off x="2133600" y="2438400"/>
            <a:ext cx="1219200" cy="762000"/>
          </a:xfrm>
          <a:prstGeom prst="bentConnector3">
            <a:avLst>
              <a:gd name="adj1" fmla="val 50000"/>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8" name="Elbow Connector 7"/>
          <p:cNvCxnSpPr/>
          <p:nvPr/>
        </p:nvCxnSpPr>
        <p:spPr bwMode="auto">
          <a:xfrm rot="5400000">
            <a:off x="1371600" y="2438400"/>
            <a:ext cx="1219200" cy="762000"/>
          </a:xfrm>
          <a:prstGeom prst="bentConnector3">
            <a:avLst>
              <a:gd name="adj1" fmla="val 50000"/>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724994" name="Rectangle 2"/>
          <p:cNvSpPr>
            <a:spLocks noGrp="1" noChangeArrowheads="1"/>
          </p:cNvSpPr>
          <p:nvPr>
            <p:ph type="title"/>
          </p:nvPr>
        </p:nvSpPr>
        <p:spPr/>
        <p:txBody>
          <a:bodyPr/>
          <a:lstStyle/>
          <a:p>
            <a:r>
              <a:rPr lang="cs-CZ" sz="2800" dirty="0" smtClean="0">
                <a:latin typeface="EYInterstate" pitchFamily="2" charset="0"/>
              </a:rPr>
              <a:t>Efektivní funkce CI – lidský faktor</a:t>
            </a:r>
            <a:endParaRPr lang="en-CA" sz="2800" dirty="0">
              <a:latin typeface="EYInterstate" pitchFamily="2" charset="0"/>
            </a:endParaRPr>
          </a:p>
        </p:txBody>
      </p:sp>
      <p:graphicFrame>
        <p:nvGraphicFramePr>
          <p:cNvPr id="4" name="Diagram 3"/>
          <p:cNvGraphicFramePr/>
          <p:nvPr>
            <p:extLst>
              <p:ext uri="{D42A27DB-BD31-4B8C-83A1-F6EECF244321}">
                <p14:modId xmlns:p14="http://schemas.microsoft.com/office/powerpoint/2010/main" xmlns="" val="617554194"/>
              </p:ext>
            </p:extLst>
          </p:nvPr>
        </p:nvGraphicFramePr>
        <p:xfrm>
          <a:off x="1676400" y="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xmlns="" val="4270013637"/>
              </p:ext>
            </p:extLst>
          </p:nvPr>
        </p:nvGraphicFramePr>
        <p:xfrm>
          <a:off x="-76200" y="3454400"/>
          <a:ext cx="5029200" cy="2565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4" name="Picture 4"/>
          <p:cNvPicPr>
            <a:picLocks noChangeAspect="1" noChangeArrowheads="1"/>
          </p:cNvPicPr>
          <p:nvPr/>
        </p:nvPicPr>
        <p:blipFill>
          <a:blip r:embed="rId14" cstate="print"/>
          <a:srcRect/>
          <a:stretch>
            <a:fillRect/>
          </a:stretch>
        </p:blipFill>
        <p:spPr bwMode="auto">
          <a:xfrm>
            <a:off x="5029200" y="3871913"/>
            <a:ext cx="3047470" cy="1961775"/>
          </a:xfrm>
          <a:prstGeom prst="rect">
            <a:avLst/>
          </a:prstGeom>
          <a:noFill/>
          <a:ln w="9525">
            <a:noFill/>
            <a:miter lim="800000"/>
            <a:headEnd/>
            <a:tailEnd/>
          </a:ln>
          <a:effectLst/>
        </p:spPr>
      </p:pic>
    </p:spTree>
    <p:extLst>
      <p:ext uri="{BB962C8B-B14F-4D97-AF65-F5344CB8AC3E}">
        <p14:creationId xmlns:p14="http://schemas.microsoft.com/office/powerpoint/2010/main" xmlns="" val="55480617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cs-CZ" dirty="0" smtClean="0"/>
              <a:t>Služby společnosti EY</a:t>
            </a:r>
            <a:endParaRPr lang="en-US" dirty="0"/>
          </a:p>
        </p:txBody>
      </p:sp>
      <p:grpSp>
        <p:nvGrpSpPr>
          <p:cNvPr id="2" name="Group 61"/>
          <p:cNvGrpSpPr/>
          <p:nvPr/>
        </p:nvGrpSpPr>
        <p:grpSpPr>
          <a:xfrm>
            <a:off x="463550" y="1715788"/>
            <a:ext cx="8223250" cy="3864735"/>
            <a:chOff x="593725" y="1651533"/>
            <a:chExt cx="9505950" cy="4425417"/>
          </a:xfrm>
        </p:grpSpPr>
        <p:sp>
          <p:nvSpPr>
            <p:cNvPr id="63" name="Line 3"/>
            <p:cNvSpPr>
              <a:spLocks noChangeShapeType="1"/>
            </p:cNvSpPr>
            <p:nvPr/>
          </p:nvSpPr>
          <p:spPr bwMode="gray">
            <a:xfrm>
              <a:off x="593725" y="4624197"/>
              <a:ext cx="4225925" cy="0"/>
            </a:xfrm>
            <a:prstGeom prst="line">
              <a:avLst/>
            </a:prstGeom>
            <a:noFill/>
            <a:ln w="9525">
              <a:solidFill>
                <a:srgbClr val="333333"/>
              </a:solidFill>
              <a:round/>
              <a:headEnd/>
              <a:tailEnd/>
            </a:ln>
            <a:effectLst/>
          </p:spPr>
          <p:txBody>
            <a:bodyPr wrap="none" anchor="ctr"/>
            <a:lstStyle/>
            <a:p>
              <a:pPr fontAlgn="auto">
                <a:spcBef>
                  <a:spcPts val="0"/>
                </a:spcBef>
                <a:spcAft>
                  <a:spcPts val="0"/>
                </a:spcAft>
                <a:defRPr/>
              </a:pPr>
              <a:endParaRPr lang="cs-CZ" kern="0">
                <a:solidFill>
                  <a:srgbClr val="646464"/>
                </a:solidFill>
                <a:latin typeface="Arial"/>
              </a:endParaRPr>
            </a:p>
          </p:txBody>
        </p:sp>
        <p:sp>
          <p:nvSpPr>
            <p:cNvPr id="64" name="Rectangle 4"/>
            <p:cNvSpPr>
              <a:spLocks noChangeArrowheads="1"/>
            </p:cNvSpPr>
            <p:nvPr/>
          </p:nvSpPr>
          <p:spPr bwMode="gray">
            <a:xfrm>
              <a:off x="593725" y="3850674"/>
              <a:ext cx="2665413" cy="1008062"/>
            </a:xfrm>
            <a:prstGeom prst="rect">
              <a:avLst/>
            </a:prstGeom>
            <a:noFill/>
            <a:ln w="6350">
              <a:noFill/>
              <a:miter lim="800000"/>
              <a:headEnd/>
              <a:tailEnd/>
            </a:ln>
            <a:effectLst/>
          </p:spPr>
          <p:txBody>
            <a:bodyPr lIns="90000" tIns="82800" rIns="90000" bIns="46800"/>
            <a:lstStyle/>
            <a:p>
              <a:pPr marL="0" lvl="1" defTabSz="914077" fontAlgn="auto">
                <a:spcBef>
                  <a:spcPts val="0"/>
                </a:spcBef>
                <a:spcAft>
                  <a:spcPts val="0"/>
                </a:spcAft>
              </a:pPr>
              <a:r>
                <a:rPr lang="cs-CZ" dirty="0" smtClean="0">
                  <a:solidFill>
                    <a:srgbClr val="646464"/>
                  </a:solidFill>
                  <a:latin typeface="EYInterstate Regular" pitchFamily="2" charset="0"/>
                </a:rPr>
                <a:t>Transakční poradenství </a:t>
              </a:r>
              <a:endParaRPr lang="en-US" dirty="0">
                <a:solidFill>
                  <a:srgbClr val="646464"/>
                </a:solidFill>
                <a:latin typeface="EYInterstate Regular" pitchFamily="2" charset="0"/>
              </a:endParaRPr>
            </a:p>
          </p:txBody>
        </p:sp>
        <p:sp>
          <p:nvSpPr>
            <p:cNvPr id="65" name="Line 5"/>
            <p:cNvSpPr>
              <a:spLocks noChangeShapeType="1"/>
            </p:cNvSpPr>
            <p:nvPr/>
          </p:nvSpPr>
          <p:spPr bwMode="gray">
            <a:xfrm>
              <a:off x="593725" y="2086289"/>
              <a:ext cx="3868738" cy="0"/>
            </a:xfrm>
            <a:prstGeom prst="line">
              <a:avLst/>
            </a:prstGeom>
            <a:noFill/>
            <a:ln w="9525">
              <a:solidFill>
                <a:srgbClr val="333333"/>
              </a:solidFill>
              <a:round/>
              <a:headEnd/>
              <a:tailEnd/>
            </a:ln>
            <a:effectLst/>
          </p:spPr>
          <p:txBody>
            <a:bodyPr wrap="none" anchor="ctr"/>
            <a:lstStyle/>
            <a:p>
              <a:pPr fontAlgn="auto">
                <a:spcBef>
                  <a:spcPts val="0"/>
                </a:spcBef>
                <a:spcAft>
                  <a:spcPts val="0"/>
                </a:spcAft>
                <a:defRPr/>
              </a:pPr>
              <a:endParaRPr lang="cs-CZ" kern="0">
                <a:solidFill>
                  <a:srgbClr val="646464"/>
                </a:solidFill>
                <a:latin typeface="Arial"/>
              </a:endParaRPr>
            </a:p>
          </p:txBody>
        </p:sp>
        <p:sp>
          <p:nvSpPr>
            <p:cNvPr id="66" name="Rectangle 6"/>
            <p:cNvSpPr>
              <a:spLocks noChangeArrowheads="1"/>
            </p:cNvSpPr>
            <p:nvPr/>
          </p:nvSpPr>
          <p:spPr bwMode="gray">
            <a:xfrm>
              <a:off x="593725" y="1651533"/>
              <a:ext cx="3583943" cy="1008064"/>
            </a:xfrm>
            <a:prstGeom prst="rect">
              <a:avLst/>
            </a:prstGeom>
            <a:noFill/>
            <a:ln w="6350">
              <a:noFill/>
              <a:miter lim="800000"/>
              <a:headEnd/>
              <a:tailEnd/>
            </a:ln>
            <a:effectLst/>
          </p:spPr>
          <p:txBody>
            <a:bodyPr lIns="90000" tIns="82800" rIns="90000" bIns="46800"/>
            <a:lstStyle/>
            <a:p>
              <a:pPr defTabSz="1042988" fontAlgn="auto">
                <a:spcBef>
                  <a:spcPts val="0"/>
                </a:spcBef>
                <a:spcAft>
                  <a:spcPts val="0"/>
                </a:spcAft>
              </a:pPr>
              <a:r>
                <a:rPr lang="cs-CZ" dirty="0" smtClean="0">
                  <a:solidFill>
                    <a:srgbClr val="646464"/>
                  </a:solidFill>
                  <a:latin typeface="EYInterstate Regular" pitchFamily="2" charset="0"/>
                </a:rPr>
                <a:t>Daňové poradenství</a:t>
              </a:r>
            </a:p>
            <a:p>
              <a:pPr defTabSz="1042988" fontAlgn="auto">
                <a:spcBef>
                  <a:spcPts val="0"/>
                </a:spcBef>
                <a:spcAft>
                  <a:spcPts val="0"/>
                </a:spcAft>
                <a:buFont typeface="Times" pitchFamily="18" charset="0"/>
                <a:buNone/>
                <a:defRPr/>
              </a:pPr>
              <a:endParaRPr lang="en-US" kern="0" dirty="0">
                <a:solidFill>
                  <a:srgbClr val="646464"/>
                </a:solidFill>
                <a:latin typeface="Arial"/>
              </a:endParaRPr>
            </a:p>
          </p:txBody>
        </p:sp>
        <p:sp>
          <p:nvSpPr>
            <p:cNvPr id="67" name="Line 7"/>
            <p:cNvSpPr>
              <a:spLocks noChangeShapeType="1"/>
            </p:cNvSpPr>
            <p:nvPr/>
          </p:nvSpPr>
          <p:spPr bwMode="gray">
            <a:xfrm>
              <a:off x="6156325" y="2086289"/>
              <a:ext cx="3943350" cy="0"/>
            </a:xfrm>
            <a:prstGeom prst="line">
              <a:avLst/>
            </a:prstGeom>
            <a:noFill/>
            <a:ln w="9525">
              <a:solidFill>
                <a:srgbClr val="333333"/>
              </a:solidFill>
              <a:round/>
              <a:headEnd/>
              <a:tailEnd/>
            </a:ln>
            <a:effectLst/>
          </p:spPr>
          <p:txBody>
            <a:bodyPr wrap="none" anchor="ctr"/>
            <a:lstStyle/>
            <a:p>
              <a:pPr fontAlgn="auto">
                <a:spcBef>
                  <a:spcPts val="0"/>
                </a:spcBef>
                <a:spcAft>
                  <a:spcPts val="0"/>
                </a:spcAft>
                <a:defRPr/>
              </a:pPr>
              <a:endParaRPr lang="cs-CZ" kern="0">
                <a:solidFill>
                  <a:srgbClr val="646464"/>
                </a:solidFill>
                <a:latin typeface="Arial"/>
              </a:endParaRPr>
            </a:p>
          </p:txBody>
        </p:sp>
        <p:sp>
          <p:nvSpPr>
            <p:cNvPr id="68" name="Rectangle 8"/>
            <p:cNvSpPr>
              <a:spLocks noChangeArrowheads="1"/>
            </p:cNvSpPr>
            <p:nvPr/>
          </p:nvSpPr>
          <p:spPr bwMode="gray">
            <a:xfrm>
              <a:off x="7434262" y="1651533"/>
              <a:ext cx="2665413" cy="1008063"/>
            </a:xfrm>
            <a:prstGeom prst="rect">
              <a:avLst/>
            </a:prstGeom>
            <a:noFill/>
            <a:ln w="6350">
              <a:noFill/>
              <a:miter lim="800000"/>
              <a:headEnd/>
              <a:tailEnd/>
            </a:ln>
            <a:effectLst/>
          </p:spPr>
          <p:txBody>
            <a:bodyPr lIns="90000" tIns="82800" rIns="90000" bIns="46800"/>
            <a:lstStyle/>
            <a:p>
              <a:pPr algn="r" defTabSz="1042988" fontAlgn="auto">
                <a:spcBef>
                  <a:spcPts val="0"/>
                </a:spcBef>
                <a:spcAft>
                  <a:spcPts val="0"/>
                </a:spcAft>
              </a:pPr>
              <a:r>
                <a:rPr lang="cs-CZ" dirty="0" smtClean="0">
                  <a:solidFill>
                    <a:srgbClr val="646464"/>
                  </a:solidFill>
                  <a:latin typeface="Arial"/>
                </a:rPr>
                <a:t>Audit</a:t>
              </a:r>
            </a:p>
            <a:p>
              <a:pPr algn="r" defTabSz="1042988" fontAlgn="auto">
                <a:spcBef>
                  <a:spcPts val="0"/>
                </a:spcBef>
                <a:spcAft>
                  <a:spcPts val="0"/>
                </a:spcAft>
                <a:buFont typeface="Times" pitchFamily="18" charset="0"/>
                <a:buNone/>
                <a:defRPr/>
              </a:pPr>
              <a:endParaRPr lang="en-US" kern="0" dirty="0">
                <a:solidFill>
                  <a:srgbClr val="646464"/>
                </a:solidFill>
                <a:latin typeface="Arial"/>
              </a:endParaRPr>
            </a:p>
          </p:txBody>
        </p:sp>
        <p:sp>
          <p:nvSpPr>
            <p:cNvPr id="69" name="Line 9"/>
            <p:cNvSpPr>
              <a:spLocks noChangeShapeType="1"/>
            </p:cNvSpPr>
            <p:nvPr/>
          </p:nvSpPr>
          <p:spPr bwMode="gray">
            <a:xfrm>
              <a:off x="5799138" y="4624197"/>
              <a:ext cx="4300537" cy="0"/>
            </a:xfrm>
            <a:prstGeom prst="line">
              <a:avLst/>
            </a:prstGeom>
            <a:noFill/>
            <a:ln w="9525">
              <a:solidFill>
                <a:srgbClr val="333333"/>
              </a:solidFill>
              <a:round/>
              <a:headEnd/>
              <a:tailEnd/>
            </a:ln>
            <a:effectLst/>
          </p:spPr>
          <p:txBody>
            <a:bodyPr wrap="none" anchor="ctr"/>
            <a:lstStyle/>
            <a:p>
              <a:pPr fontAlgn="auto">
                <a:spcBef>
                  <a:spcPts val="0"/>
                </a:spcBef>
                <a:spcAft>
                  <a:spcPts val="0"/>
                </a:spcAft>
                <a:defRPr/>
              </a:pPr>
              <a:endParaRPr lang="cs-CZ" kern="0">
                <a:solidFill>
                  <a:srgbClr val="646464"/>
                </a:solidFill>
                <a:latin typeface="Arial"/>
              </a:endParaRPr>
            </a:p>
          </p:txBody>
        </p:sp>
        <p:sp>
          <p:nvSpPr>
            <p:cNvPr id="70" name="Rectangle 10"/>
            <p:cNvSpPr>
              <a:spLocks noChangeArrowheads="1"/>
            </p:cNvSpPr>
            <p:nvPr/>
          </p:nvSpPr>
          <p:spPr bwMode="gray">
            <a:xfrm>
              <a:off x="7434262" y="3850674"/>
              <a:ext cx="2665413" cy="1008062"/>
            </a:xfrm>
            <a:prstGeom prst="rect">
              <a:avLst/>
            </a:prstGeom>
            <a:noFill/>
            <a:ln w="6350">
              <a:noFill/>
              <a:miter lim="800000"/>
              <a:headEnd/>
              <a:tailEnd/>
            </a:ln>
            <a:effectLst/>
          </p:spPr>
          <p:txBody>
            <a:bodyPr lIns="90000" tIns="82800" rIns="90000" bIns="46800"/>
            <a:lstStyle/>
            <a:p>
              <a:pPr marL="0" lvl="1" algn="r" defTabSz="914077" fontAlgn="auto">
                <a:spcBef>
                  <a:spcPts val="0"/>
                </a:spcBef>
                <a:spcAft>
                  <a:spcPts val="0"/>
                </a:spcAft>
              </a:pPr>
              <a:r>
                <a:rPr lang="cs-CZ" dirty="0" smtClean="0">
                  <a:solidFill>
                    <a:srgbClr val="646464"/>
                  </a:solidFill>
                  <a:latin typeface="EYInterstate Regular" pitchFamily="2" charset="0"/>
                </a:rPr>
                <a:t>Podnikové poradenství</a:t>
              </a:r>
              <a:endParaRPr lang="cs-CZ" dirty="0">
                <a:solidFill>
                  <a:srgbClr val="646464"/>
                </a:solidFill>
                <a:latin typeface="EYInterstate Regular" pitchFamily="2" charset="0"/>
              </a:endParaRPr>
            </a:p>
          </p:txBody>
        </p:sp>
        <p:sp>
          <p:nvSpPr>
            <p:cNvPr id="71" name="Oval 11"/>
            <p:cNvSpPr>
              <a:spLocks noChangeArrowheads="1"/>
            </p:cNvSpPr>
            <p:nvPr/>
          </p:nvSpPr>
          <p:spPr bwMode="gray">
            <a:xfrm>
              <a:off x="3209925" y="1784350"/>
              <a:ext cx="4281488" cy="4292600"/>
            </a:xfrm>
            <a:prstGeom prst="ellipse">
              <a:avLst/>
            </a:prstGeom>
            <a:solidFill>
              <a:srgbClr val="FFFFFF"/>
            </a:solidFill>
            <a:ln w="9525" algn="ctr">
              <a:noFill/>
              <a:round/>
              <a:headEnd/>
              <a:tailEnd/>
            </a:ln>
            <a:effectLst/>
          </p:spPr>
          <p:txBody>
            <a:bodyPr wrap="none" anchor="ctr"/>
            <a:lstStyle/>
            <a:p>
              <a:pPr fontAlgn="auto">
                <a:spcBef>
                  <a:spcPts val="0"/>
                </a:spcBef>
                <a:spcAft>
                  <a:spcPts val="0"/>
                </a:spcAft>
                <a:defRPr/>
              </a:pPr>
              <a:endParaRPr lang="cs-CZ" kern="0">
                <a:solidFill>
                  <a:srgbClr val="646464"/>
                </a:solidFill>
                <a:latin typeface="Arial"/>
              </a:endParaRPr>
            </a:p>
          </p:txBody>
        </p:sp>
        <p:sp>
          <p:nvSpPr>
            <p:cNvPr id="72" name="Freeform 13"/>
            <p:cNvSpPr>
              <a:spLocks/>
            </p:cNvSpPr>
            <p:nvPr/>
          </p:nvSpPr>
          <p:spPr bwMode="gray">
            <a:xfrm>
              <a:off x="4979988" y="3981450"/>
              <a:ext cx="2384425" cy="1966913"/>
            </a:xfrm>
            <a:custGeom>
              <a:avLst/>
              <a:gdLst/>
              <a:ahLst/>
              <a:cxnLst>
                <a:cxn ang="0">
                  <a:pos x="872" y="175"/>
                </a:cxn>
                <a:cxn ang="0">
                  <a:pos x="687" y="20"/>
                </a:cxn>
                <a:cxn ang="0">
                  <a:pos x="681" y="69"/>
                </a:cxn>
                <a:cxn ang="0">
                  <a:pos x="671" y="118"/>
                </a:cxn>
                <a:cxn ang="0">
                  <a:pos x="654" y="163"/>
                </a:cxn>
                <a:cxn ang="0">
                  <a:pos x="635" y="207"/>
                </a:cxn>
                <a:cxn ang="0">
                  <a:pos x="612" y="249"/>
                </a:cxn>
                <a:cxn ang="0">
                  <a:pos x="585" y="289"/>
                </a:cxn>
                <a:cxn ang="0">
                  <a:pos x="555" y="326"/>
                </a:cxn>
                <a:cxn ang="0">
                  <a:pos x="521" y="359"/>
                </a:cxn>
                <a:cxn ang="0">
                  <a:pos x="484" y="390"/>
                </a:cxn>
                <a:cxn ang="0">
                  <a:pos x="444" y="417"/>
                </a:cxn>
                <a:cxn ang="0">
                  <a:pos x="403" y="440"/>
                </a:cxn>
                <a:cxn ang="0">
                  <a:pos x="358" y="460"/>
                </a:cxn>
                <a:cxn ang="0">
                  <a:pos x="313" y="477"/>
                </a:cxn>
                <a:cxn ang="0">
                  <a:pos x="266" y="489"/>
                </a:cxn>
                <a:cxn ang="0">
                  <a:pos x="215" y="495"/>
                </a:cxn>
                <a:cxn ang="0">
                  <a:pos x="165" y="497"/>
                </a:cxn>
                <a:cxn ang="0">
                  <a:pos x="155" y="497"/>
                </a:cxn>
                <a:cxn ang="0">
                  <a:pos x="175" y="885"/>
                </a:cxn>
                <a:cxn ang="0">
                  <a:pos x="220" y="883"/>
                </a:cxn>
                <a:cxn ang="0">
                  <a:pos x="311" y="873"/>
                </a:cxn>
                <a:cxn ang="0">
                  <a:pos x="397" y="855"/>
                </a:cxn>
                <a:cxn ang="0">
                  <a:pos x="481" y="828"/>
                </a:cxn>
                <a:cxn ang="0">
                  <a:pos x="560" y="794"/>
                </a:cxn>
                <a:cxn ang="0">
                  <a:pos x="635" y="752"/>
                </a:cxn>
                <a:cxn ang="0">
                  <a:pos x="707" y="705"/>
                </a:cxn>
                <a:cxn ang="0">
                  <a:pos x="773" y="652"/>
                </a:cxn>
                <a:cxn ang="0">
                  <a:pos x="835" y="591"/>
                </a:cxn>
                <a:cxn ang="0">
                  <a:pos x="891" y="526"/>
                </a:cxn>
                <a:cxn ang="0">
                  <a:pos x="939" y="455"/>
                </a:cxn>
                <a:cxn ang="0">
                  <a:pos x="981" y="381"/>
                </a:cxn>
                <a:cxn ang="0">
                  <a:pos x="1017" y="302"/>
                </a:cxn>
                <a:cxn ang="0">
                  <a:pos x="1043" y="220"/>
                </a:cxn>
                <a:cxn ang="0">
                  <a:pos x="1064" y="133"/>
                </a:cxn>
                <a:cxn ang="0">
                  <a:pos x="1075" y="46"/>
                </a:cxn>
                <a:cxn ang="0">
                  <a:pos x="1077" y="0"/>
                </a:cxn>
              </a:cxnLst>
              <a:rect l="0" t="0" r="r" b="b"/>
              <a:pathLst>
                <a:path w="1077" h="885">
                  <a:moveTo>
                    <a:pt x="1077" y="0"/>
                  </a:moveTo>
                  <a:lnTo>
                    <a:pt x="872" y="175"/>
                  </a:lnTo>
                  <a:lnTo>
                    <a:pt x="687" y="20"/>
                  </a:lnTo>
                  <a:lnTo>
                    <a:pt x="687" y="20"/>
                  </a:lnTo>
                  <a:lnTo>
                    <a:pt x="686" y="46"/>
                  </a:lnTo>
                  <a:lnTo>
                    <a:pt x="681" y="69"/>
                  </a:lnTo>
                  <a:lnTo>
                    <a:pt x="676" y="94"/>
                  </a:lnTo>
                  <a:lnTo>
                    <a:pt x="671" y="118"/>
                  </a:lnTo>
                  <a:lnTo>
                    <a:pt x="662" y="140"/>
                  </a:lnTo>
                  <a:lnTo>
                    <a:pt x="654" y="163"/>
                  </a:lnTo>
                  <a:lnTo>
                    <a:pt x="645" y="185"/>
                  </a:lnTo>
                  <a:lnTo>
                    <a:pt x="635" y="207"/>
                  </a:lnTo>
                  <a:lnTo>
                    <a:pt x="624" y="229"/>
                  </a:lnTo>
                  <a:lnTo>
                    <a:pt x="612" y="249"/>
                  </a:lnTo>
                  <a:lnTo>
                    <a:pt x="598" y="269"/>
                  </a:lnTo>
                  <a:lnTo>
                    <a:pt x="585" y="289"/>
                  </a:lnTo>
                  <a:lnTo>
                    <a:pt x="570" y="307"/>
                  </a:lnTo>
                  <a:lnTo>
                    <a:pt x="555" y="326"/>
                  </a:lnTo>
                  <a:lnTo>
                    <a:pt x="538" y="343"/>
                  </a:lnTo>
                  <a:lnTo>
                    <a:pt x="521" y="359"/>
                  </a:lnTo>
                  <a:lnTo>
                    <a:pt x="503" y="375"/>
                  </a:lnTo>
                  <a:lnTo>
                    <a:pt x="484" y="390"/>
                  </a:lnTo>
                  <a:lnTo>
                    <a:pt x="464" y="403"/>
                  </a:lnTo>
                  <a:lnTo>
                    <a:pt x="444" y="417"/>
                  </a:lnTo>
                  <a:lnTo>
                    <a:pt x="424" y="430"/>
                  </a:lnTo>
                  <a:lnTo>
                    <a:pt x="403" y="440"/>
                  </a:lnTo>
                  <a:lnTo>
                    <a:pt x="382" y="452"/>
                  </a:lnTo>
                  <a:lnTo>
                    <a:pt x="358" y="460"/>
                  </a:lnTo>
                  <a:lnTo>
                    <a:pt x="336" y="469"/>
                  </a:lnTo>
                  <a:lnTo>
                    <a:pt x="313" y="477"/>
                  </a:lnTo>
                  <a:lnTo>
                    <a:pt x="289" y="484"/>
                  </a:lnTo>
                  <a:lnTo>
                    <a:pt x="266" y="489"/>
                  </a:lnTo>
                  <a:lnTo>
                    <a:pt x="241" y="492"/>
                  </a:lnTo>
                  <a:lnTo>
                    <a:pt x="215" y="495"/>
                  </a:lnTo>
                  <a:lnTo>
                    <a:pt x="190" y="497"/>
                  </a:lnTo>
                  <a:lnTo>
                    <a:pt x="165" y="497"/>
                  </a:lnTo>
                  <a:lnTo>
                    <a:pt x="165" y="497"/>
                  </a:lnTo>
                  <a:lnTo>
                    <a:pt x="155" y="497"/>
                  </a:lnTo>
                  <a:lnTo>
                    <a:pt x="0" y="680"/>
                  </a:lnTo>
                  <a:lnTo>
                    <a:pt x="175" y="885"/>
                  </a:lnTo>
                  <a:lnTo>
                    <a:pt x="175" y="885"/>
                  </a:lnTo>
                  <a:lnTo>
                    <a:pt x="220" y="883"/>
                  </a:lnTo>
                  <a:lnTo>
                    <a:pt x="266" y="878"/>
                  </a:lnTo>
                  <a:lnTo>
                    <a:pt x="311" y="873"/>
                  </a:lnTo>
                  <a:lnTo>
                    <a:pt x="355" y="865"/>
                  </a:lnTo>
                  <a:lnTo>
                    <a:pt x="397" y="855"/>
                  </a:lnTo>
                  <a:lnTo>
                    <a:pt x="439" y="843"/>
                  </a:lnTo>
                  <a:lnTo>
                    <a:pt x="481" y="828"/>
                  </a:lnTo>
                  <a:lnTo>
                    <a:pt x="521" y="813"/>
                  </a:lnTo>
                  <a:lnTo>
                    <a:pt x="560" y="794"/>
                  </a:lnTo>
                  <a:lnTo>
                    <a:pt x="598" y="774"/>
                  </a:lnTo>
                  <a:lnTo>
                    <a:pt x="635" y="752"/>
                  </a:lnTo>
                  <a:lnTo>
                    <a:pt x="672" y="731"/>
                  </a:lnTo>
                  <a:lnTo>
                    <a:pt x="707" y="705"/>
                  </a:lnTo>
                  <a:lnTo>
                    <a:pt x="741" y="678"/>
                  </a:lnTo>
                  <a:lnTo>
                    <a:pt x="773" y="652"/>
                  </a:lnTo>
                  <a:lnTo>
                    <a:pt x="805" y="621"/>
                  </a:lnTo>
                  <a:lnTo>
                    <a:pt x="835" y="591"/>
                  </a:lnTo>
                  <a:lnTo>
                    <a:pt x="864" y="559"/>
                  </a:lnTo>
                  <a:lnTo>
                    <a:pt x="891" y="526"/>
                  </a:lnTo>
                  <a:lnTo>
                    <a:pt x="916" y="492"/>
                  </a:lnTo>
                  <a:lnTo>
                    <a:pt x="939" y="455"/>
                  </a:lnTo>
                  <a:lnTo>
                    <a:pt x="961" y="418"/>
                  </a:lnTo>
                  <a:lnTo>
                    <a:pt x="981" y="381"/>
                  </a:lnTo>
                  <a:lnTo>
                    <a:pt x="1000" y="343"/>
                  </a:lnTo>
                  <a:lnTo>
                    <a:pt x="1017" y="302"/>
                  </a:lnTo>
                  <a:lnTo>
                    <a:pt x="1032" y="260"/>
                  </a:lnTo>
                  <a:lnTo>
                    <a:pt x="1043" y="220"/>
                  </a:lnTo>
                  <a:lnTo>
                    <a:pt x="1055" y="176"/>
                  </a:lnTo>
                  <a:lnTo>
                    <a:pt x="1064" y="133"/>
                  </a:lnTo>
                  <a:lnTo>
                    <a:pt x="1070" y="89"/>
                  </a:lnTo>
                  <a:lnTo>
                    <a:pt x="1075" y="46"/>
                  </a:lnTo>
                  <a:lnTo>
                    <a:pt x="1077" y="0"/>
                  </a:lnTo>
                  <a:lnTo>
                    <a:pt x="1077" y="0"/>
                  </a:lnTo>
                  <a:close/>
                </a:path>
              </a:pathLst>
            </a:custGeom>
            <a:solidFill>
              <a:srgbClr val="333333"/>
            </a:solidFill>
            <a:ln w="9525">
              <a:noFill/>
              <a:round/>
              <a:headEnd/>
              <a:tailEnd/>
            </a:ln>
          </p:spPr>
          <p:txBody>
            <a:bodyPr/>
            <a:lstStyle/>
            <a:p>
              <a:pPr fontAlgn="auto">
                <a:spcBef>
                  <a:spcPts val="0"/>
                </a:spcBef>
                <a:spcAft>
                  <a:spcPts val="0"/>
                </a:spcAft>
                <a:defRPr/>
              </a:pPr>
              <a:endParaRPr lang="cs-CZ" kern="0">
                <a:solidFill>
                  <a:srgbClr val="646464"/>
                </a:solidFill>
                <a:latin typeface="Arial"/>
              </a:endParaRPr>
            </a:p>
          </p:txBody>
        </p:sp>
        <p:sp>
          <p:nvSpPr>
            <p:cNvPr id="73" name="Freeform 15"/>
            <p:cNvSpPr>
              <a:spLocks/>
            </p:cNvSpPr>
            <p:nvPr/>
          </p:nvSpPr>
          <p:spPr bwMode="gray">
            <a:xfrm>
              <a:off x="3328988" y="3567113"/>
              <a:ext cx="1955800" cy="2374900"/>
            </a:xfrm>
            <a:custGeom>
              <a:avLst/>
              <a:gdLst/>
              <a:ahLst/>
              <a:cxnLst>
                <a:cxn ang="0">
                  <a:pos x="867" y="683"/>
                </a:cxn>
                <a:cxn ang="0">
                  <a:pos x="818" y="677"/>
                </a:cxn>
                <a:cxn ang="0">
                  <a:pos x="769" y="667"/>
                </a:cxn>
                <a:cxn ang="0">
                  <a:pos x="724" y="650"/>
                </a:cxn>
                <a:cxn ang="0">
                  <a:pos x="679" y="631"/>
                </a:cxn>
                <a:cxn ang="0">
                  <a:pos x="637" y="608"/>
                </a:cxn>
                <a:cxn ang="0">
                  <a:pos x="598" y="581"/>
                </a:cxn>
                <a:cxn ang="0">
                  <a:pos x="561" y="551"/>
                </a:cxn>
                <a:cxn ang="0">
                  <a:pos x="526" y="517"/>
                </a:cxn>
                <a:cxn ang="0">
                  <a:pos x="495" y="480"/>
                </a:cxn>
                <a:cxn ang="0">
                  <a:pos x="469" y="442"/>
                </a:cxn>
                <a:cxn ang="0">
                  <a:pos x="445" y="400"/>
                </a:cxn>
                <a:cxn ang="0">
                  <a:pos x="425" y="356"/>
                </a:cxn>
                <a:cxn ang="0">
                  <a:pos x="408" y="311"/>
                </a:cxn>
                <a:cxn ang="0">
                  <a:pos x="396" y="262"/>
                </a:cxn>
                <a:cxn ang="0">
                  <a:pos x="390" y="213"/>
                </a:cxn>
                <a:cxn ang="0">
                  <a:pos x="388" y="163"/>
                </a:cxn>
                <a:cxn ang="0">
                  <a:pos x="388" y="155"/>
                </a:cxn>
                <a:cxn ang="0">
                  <a:pos x="0" y="175"/>
                </a:cxn>
                <a:cxn ang="0">
                  <a:pos x="2" y="220"/>
                </a:cxn>
                <a:cxn ang="0">
                  <a:pos x="12" y="307"/>
                </a:cxn>
                <a:cxn ang="0">
                  <a:pos x="30" y="395"/>
                </a:cxn>
                <a:cxn ang="0">
                  <a:pos x="55" y="477"/>
                </a:cxn>
                <a:cxn ang="0">
                  <a:pos x="89" y="556"/>
                </a:cxn>
                <a:cxn ang="0">
                  <a:pos x="131" y="631"/>
                </a:cxn>
                <a:cxn ang="0">
                  <a:pos x="178" y="704"/>
                </a:cxn>
                <a:cxn ang="0">
                  <a:pos x="233" y="769"/>
                </a:cxn>
                <a:cxn ang="0">
                  <a:pos x="292" y="830"/>
                </a:cxn>
                <a:cxn ang="0">
                  <a:pos x="358" y="885"/>
                </a:cxn>
                <a:cxn ang="0">
                  <a:pos x="428" y="934"/>
                </a:cxn>
                <a:cxn ang="0">
                  <a:pos x="504" y="976"/>
                </a:cxn>
                <a:cxn ang="0">
                  <a:pos x="583" y="1011"/>
                </a:cxn>
                <a:cxn ang="0">
                  <a:pos x="665" y="1038"/>
                </a:cxn>
                <a:cxn ang="0">
                  <a:pos x="751" y="1058"/>
                </a:cxn>
                <a:cxn ang="0">
                  <a:pos x="840" y="1070"/>
                </a:cxn>
                <a:cxn ang="0">
                  <a:pos x="710" y="868"/>
                </a:cxn>
              </a:cxnLst>
              <a:rect l="0" t="0" r="r" b="b"/>
              <a:pathLst>
                <a:path w="885" h="1071">
                  <a:moveTo>
                    <a:pt x="867" y="683"/>
                  </a:moveTo>
                  <a:lnTo>
                    <a:pt x="867" y="683"/>
                  </a:lnTo>
                  <a:lnTo>
                    <a:pt x="841" y="682"/>
                  </a:lnTo>
                  <a:lnTo>
                    <a:pt x="818" y="677"/>
                  </a:lnTo>
                  <a:lnTo>
                    <a:pt x="793" y="672"/>
                  </a:lnTo>
                  <a:lnTo>
                    <a:pt x="769" y="667"/>
                  </a:lnTo>
                  <a:lnTo>
                    <a:pt x="746" y="658"/>
                  </a:lnTo>
                  <a:lnTo>
                    <a:pt x="724" y="650"/>
                  </a:lnTo>
                  <a:lnTo>
                    <a:pt x="700" y="642"/>
                  </a:lnTo>
                  <a:lnTo>
                    <a:pt x="679" y="631"/>
                  </a:lnTo>
                  <a:lnTo>
                    <a:pt x="658" y="620"/>
                  </a:lnTo>
                  <a:lnTo>
                    <a:pt x="637" y="608"/>
                  </a:lnTo>
                  <a:lnTo>
                    <a:pt x="616" y="594"/>
                  </a:lnTo>
                  <a:lnTo>
                    <a:pt x="598" y="581"/>
                  </a:lnTo>
                  <a:lnTo>
                    <a:pt x="578" y="566"/>
                  </a:lnTo>
                  <a:lnTo>
                    <a:pt x="561" y="551"/>
                  </a:lnTo>
                  <a:lnTo>
                    <a:pt x="542" y="534"/>
                  </a:lnTo>
                  <a:lnTo>
                    <a:pt x="526" y="517"/>
                  </a:lnTo>
                  <a:lnTo>
                    <a:pt x="511" y="499"/>
                  </a:lnTo>
                  <a:lnTo>
                    <a:pt x="495" y="480"/>
                  </a:lnTo>
                  <a:lnTo>
                    <a:pt x="482" y="462"/>
                  </a:lnTo>
                  <a:lnTo>
                    <a:pt x="469" y="442"/>
                  </a:lnTo>
                  <a:lnTo>
                    <a:pt x="455" y="422"/>
                  </a:lnTo>
                  <a:lnTo>
                    <a:pt x="445" y="400"/>
                  </a:lnTo>
                  <a:lnTo>
                    <a:pt x="433" y="378"/>
                  </a:lnTo>
                  <a:lnTo>
                    <a:pt x="425" y="356"/>
                  </a:lnTo>
                  <a:lnTo>
                    <a:pt x="417" y="333"/>
                  </a:lnTo>
                  <a:lnTo>
                    <a:pt x="408" y="311"/>
                  </a:lnTo>
                  <a:lnTo>
                    <a:pt x="401" y="287"/>
                  </a:lnTo>
                  <a:lnTo>
                    <a:pt x="396" y="262"/>
                  </a:lnTo>
                  <a:lnTo>
                    <a:pt x="393" y="239"/>
                  </a:lnTo>
                  <a:lnTo>
                    <a:pt x="390" y="213"/>
                  </a:lnTo>
                  <a:lnTo>
                    <a:pt x="388" y="188"/>
                  </a:lnTo>
                  <a:lnTo>
                    <a:pt x="388" y="163"/>
                  </a:lnTo>
                  <a:lnTo>
                    <a:pt x="388" y="163"/>
                  </a:lnTo>
                  <a:lnTo>
                    <a:pt x="388" y="155"/>
                  </a:lnTo>
                  <a:lnTo>
                    <a:pt x="203" y="0"/>
                  </a:lnTo>
                  <a:lnTo>
                    <a:pt x="0" y="175"/>
                  </a:lnTo>
                  <a:lnTo>
                    <a:pt x="0" y="175"/>
                  </a:lnTo>
                  <a:lnTo>
                    <a:pt x="2" y="220"/>
                  </a:lnTo>
                  <a:lnTo>
                    <a:pt x="5" y="264"/>
                  </a:lnTo>
                  <a:lnTo>
                    <a:pt x="12" y="307"/>
                  </a:lnTo>
                  <a:lnTo>
                    <a:pt x="18" y="351"/>
                  </a:lnTo>
                  <a:lnTo>
                    <a:pt x="30" y="395"/>
                  </a:lnTo>
                  <a:lnTo>
                    <a:pt x="42" y="437"/>
                  </a:lnTo>
                  <a:lnTo>
                    <a:pt x="55" y="477"/>
                  </a:lnTo>
                  <a:lnTo>
                    <a:pt x="72" y="517"/>
                  </a:lnTo>
                  <a:lnTo>
                    <a:pt x="89" y="556"/>
                  </a:lnTo>
                  <a:lnTo>
                    <a:pt x="109" y="594"/>
                  </a:lnTo>
                  <a:lnTo>
                    <a:pt x="131" y="631"/>
                  </a:lnTo>
                  <a:lnTo>
                    <a:pt x="155" y="668"/>
                  </a:lnTo>
                  <a:lnTo>
                    <a:pt x="178" y="704"/>
                  </a:lnTo>
                  <a:lnTo>
                    <a:pt x="205" y="737"/>
                  </a:lnTo>
                  <a:lnTo>
                    <a:pt x="233" y="769"/>
                  </a:lnTo>
                  <a:lnTo>
                    <a:pt x="262" y="799"/>
                  </a:lnTo>
                  <a:lnTo>
                    <a:pt x="292" y="830"/>
                  </a:lnTo>
                  <a:lnTo>
                    <a:pt x="324" y="858"/>
                  </a:lnTo>
                  <a:lnTo>
                    <a:pt x="358" y="885"/>
                  </a:lnTo>
                  <a:lnTo>
                    <a:pt x="393" y="910"/>
                  </a:lnTo>
                  <a:lnTo>
                    <a:pt x="428" y="934"/>
                  </a:lnTo>
                  <a:lnTo>
                    <a:pt x="465" y="955"/>
                  </a:lnTo>
                  <a:lnTo>
                    <a:pt x="504" y="976"/>
                  </a:lnTo>
                  <a:lnTo>
                    <a:pt x="542" y="994"/>
                  </a:lnTo>
                  <a:lnTo>
                    <a:pt x="583" y="1011"/>
                  </a:lnTo>
                  <a:lnTo>
                    <a:pt x="623" y="1026"/>
                  </a:lnTo>
                  <a:lnTo>
                    <a:pt x="665" y="1038"/>
                  </a:lnTo>
                  <a:lnTo>
                    <a:pt x="707" y="1049"/>
                  </a:lnTo>
                  <a:lnTo>
                    <a:pt x="751" y="1058"/>
                  </a:lnTo>
                  <a:lnTo>
                    <a:pt x="794" y="1065"/>
                  </a:lnTo>
                  <a:lnTo>
                    <a:pt x="840" y="1070"/>
                  </a:lnTo>
                  <a:lnTo>
                    <a:pt x="885" y="1071"/>
                  </a:lnTo>
                  <a:lnTo>
                    <a:pt x="710" y="868"/>
                  </a:lnTo>
                  <a:lnTo>
                    <a:pt x="867" y="683"/>
                  </a:lnTo>
                  <a:close/>
                </a:path>
              </a:pathLst>
            </a:custGeom>
            <a:solidFill>
              <a:srgbClr val="646464"/>
            </a:solidFill>
            <a:ln w="9525">
              <a:noFill/>
              <a:round/>
              <a:headEnd/>
              <a:tailEnd/>
            </a:ln>
          </p:spPr>
          <p:txBody>
            <a:bodyPr/>
            <a:lstStyle/>
            <a:p>
              <a:pPr fontAlgn="auto">
                <a:spcBef>
                  <a:spcPts val="0"/>
                </a:spcBef>
                <a:spcAft>
                  <a:spcPts val="0"/>
                </a:spcAft>
                <a:defRPr/>
              </a:pPr>
              <a:endParaRPr lang="cs-CZ" kern="0">
                <a:solidFill>
                  <a:srgbClr val="646464"/>
                </a:solidFill>
                <a:latin typeface="Arial"/>
              </a:endParaRPr>
            </a:p>
          </p:txBody>
        </p:sp>
        <p:sp>
          <p:nvSpPr>
            <p:cNvPr id="74" name="Freeform 32"/>
            <p:cNvSpPr>
              <a:spLocks/>
            </p:cNvSpPr>
            <p:nvPr/>
          </p:nvSpPr>
          <p:spPr bwMode="gray">
            <a:xfrm>
              <a:off x="5399088" y="1908175"/>
              <a:ext cx="1965325" cy="2378075"/>
            </a:xfrm>
            <a:custGeom>
              <a:avLst/>
              <a:gdLst/>
              <a:ahLst/>
              <a:cxnLst>
                <a:cxn ang="0">
                  <a:pos x="18" y="388"/>
                </a:cxn>
                <a:cxn ang="0">
                  <a:pos x="43" y="391"/>
                </a:cxn>
                <a:cxn ang="0">
                  <a:pos x="92" y="400"/>
                </a:cxn>
                <a:cxn ang="0">
                  <a:pos x="141" y="413"/>
                </a:cxn>
                <a:cxn ang="0">
                  <a:pos x="186" y="430"/>
                </a:cxn>
                <a:cxn ang="0">
                  <a:pos x="228" y="452"/>
                </a:cxn>
                <a:cxn ang="0">
                  <a:pos x="270" y="477"/>
                </a:cxn>
                <a:cxn ang="0">
                  <a:pos x="309" y="505"/>
                </a:cxn>
                <a:cxn ang="0">
                  <a:pos x="344" y="537"/>
                </a:cxn>
                <a:cxn ang="0">
                  <a:pos x="376" y="573"/>
                </a:cxn>
                <a:cxn ang="0">
                  <a:pos x="406" y="609"/>
                </a:cxn>
                <a:cxn ang="0">
                  <a:pos x="431" y="650"/>
                </a:cxn>
                <a:cxn ang="0">
                  <a:pos x="453" y="693"/>
                </a:cxn>
                <a:cxn ang="0">
                  <a:pos x="471" y="739"/>
                </a:cxn>
                <a:cxn ang="0">
                  <a:pos x="487" y="786"/>
                </a:cxn>
                <a:cxn ang="0">
                  <a:pos x="495" y="834"/>
                </a:cxn>
                <a:cxn ang="0">
                  <a:pos x="500" y="885"/>
                </a:cxn>
                <a:cxn ang="0">
                  <a:pos x="502" y="910"/>
                </a:cxn>
                <a:cxn ang="0">
                  <a:pos x="683" y="1073"/>
                </a:cxn>
                <a:cxn ang="0">
                  <a:pos x="888" y="897"/>
                </a:cxn>
                <a:cxn ang="0">
                  <a:pos x="883" y="808"/>
                </a:cxn>
                <a:cxn ang="0">
                  <a:pos x="868" y="719"/>
                </a:cxn>
                <a:cxn ang="0">
                  <a:pos x="846" y="635"/>
                </a:cxn>
                <a:cxn ang="0">
                  <a:pos x="816" y="554"/>
                </a:cxn>
                <a:cxn ang="0">
                  <a:pos x="777" y="475"/>
                </a:cxn>
                <a:cxn ang="0">
                  <a:pos x="733" y="403"/>
                </a:cxn>
                <a:cxn ang="0">
                  <a:pos x="681" y="334"/>
                </a:cxn>
                <a:cxn ang="0">
                  <a:pos x="624" y="270"/>
                </a:cxn>
                <a:cxn ang="0">
                  <a:pos x="562" y="213"/>
                </a:cxn>
                <a:cxn ang="0">
                  <a:pos x="493" y="161"/>
                </a:cxn>
                <a:cxn ang="0">
                  <a:pos x="421" y="116"/>
                </a:cxn>
                <a:cxn ang="0">
                  <a:pos x="344" y="77"/>
                </a:cxn>
                <a:cxn ang="0">
                  <a:pos x="262" y="45"/>
                </a:cxn>
                <a:cxn ang="0">
                  <a:pos x="178" y="22"/>
                </a:cxn>
                <a:cxn ang="0">
                  <a:pos x="90" y="7"/>
                </a:cxn>
                <a:cxn ang="0">
                  <a:pos x="0" y="0"/>
                </a:cxn>
                <a:cxn ang="0">
                  <a:pos x="23" y="386"/>
                </a:cxn>
              </a:cxnLst>
              <a:rect l="0" t="0" r="r" b="b"/>
              <a:pathLst>
                <a:path w="888" h="1073">
                  <a:moveTo>
                    <a:pt x="23" y="386"/>
                  </a:moveTo>
                  <a:lnTo>
                    <a:pt x="18" y="388"/>
                  </a:lnTo>
                  <a:lnTo>
                    <a:pt x="18" y="388"/>
                  </a:lnTo>
                  <a:lnTo>
                    <a:pt x="43" y="391"/>
                  </a:lnTo>
                  <a:lnTo>
                    <a:pt x="68" y="395"/>
                  </a:lnTo>
                  <a:lnTo>
                    <a:pt x="92" y="400"/>
                  </a:lnTo>
                  <a:lnTo>
                    <a:pt x="117" y="406"/>
                  </a:lnTo>
                  <a:lnTo>
                    <a:pt x="141" y="413"/>
                  </a:lnTo>
                  <a:lnTo>
                    <a:pt x="162" y="421"/>
                  </a:lnTo>
                  <a:lnTo>
                    <a:pt x="186" y="430"/>
                  </a:lnTo>
                  <a:lnTo>
                    <a:pt x="208" y="440"/>
                  </a:lnTo>
                  <a:lnTo>
                    <a:pt x="228" y="452"/>
                  </a:lnTo>
                  <a:lnTo>
                    <a:pt x="250" y="463"/>
                  </a:lnTo>
                  <a:lnTo>
                    <a:pt x="270" y="477"/>
                  </a:lnTo>
                  <a:lnTo>
                    <a:pt x="290" y="490"/>
                  </a:lnTo>
                  <a:lnTo>
                    <a:pt x="309" y="505"/>
                  </a:lnTo>
                  <a:lnTo>
                    <a:pt x="327" y="520"/>
                  </a:lnTo>
                  <a:lnTo>
                    <a:pt x="344" y="537"/>
                  </a:lnTo>
                  <a:lnTo>
                    <a:pt x="361" y="554"/>
                  </a:lnTo>
                  <a:lnTo>
                    <a:pt x="376" y="573"/>
                  </a:lnTo>
                  <a:lnTo>
                    <a:pt x="391" y="591"/>
                  </a:lnTo>
                  <a:lnTo>
                    <a:pt x="406" y="609"/>
                  </a:lnTo>
                  <a:lnTo>
                    <a:pt x="419" y="630"/>
                  </a:lnTo>
                  <a:lnTo>
                    <a:pt x="431" y="650"/>
                  </a:lnTo>
                  <a:lnTo>
                    <a:pt x="443" y="672"/>
                  </a:lnTo>
                  <a:lnTo>
                    <a:pt x="453" y="693"/>
                  </a:lnTo>
                  <a:lnTo>
                    <a:pt x="463" y="715"/>
                  </a:lnTo>
                  <a:lnTo>
                    <a:pt x="471" y="739"/>
                  </a:lnTo>
                  <a:lnTo>
                    <a:pt x="480" y="762"/>
                  </a:lnTo>
                  <a:lnTo>
                    <a:pt x="487" y="786"/>
                  </a:lnTo>
                  <a:lnTo>
                    <a:pt x="492" y="809"/>
                  </a:lnTo>
                  <a:lnTo>
                    <a:pt x="495" y="834"/>
                  </a:lnTo>
                  <a:lnTo>
                    <a:pt x="498" y="860"/>
                  </a:lnTo>
                  <a:lnTo>
                    <a:pt x="500" y="885"/>
                  </a:lnTo>
                  <a:lnTo>
                    <a:pt x="502" y="910"/>
                  </a:lnTo>
                  <a:lnTo>
                    <a:pt x="502" y="910"/>
                  </a:lnTo>
                  <a:lnTo>
                    <a:pt x="500" y="920"/>
                  </a:lnTo>
                  <a:lnTo>
                    <a:pt x="683" y="1073"/>
                  </a:lnTo>
                  <a:lnTo>
                    <a:pt x="888" y="897"/>
                  </a:lnTo>
                  <a:lnTo>
                    <a:pt x="888" y="897"/>
                  </a:lnTo>
                  <a:lnTo>
                    <a:pt x="886" y="851"/>
                  </a:lnTo>
                  <a:lnTo>
                    <a:pt x="883" y="808"/>
                  </a:lnTo>
                  <a:lnTo>
                    <a:pt x="876" y="762"/>
                  </a:lnTo>
                  <a:lnTo>
                    <a:pt x="868" y="719"/>
                  </a:lnTo>
                  <a:lnTo>
                    <a:pt x="858" y="677"/>
                  </a:lnTo>
                  <a:lnTo>
                    <a:pt x="846" y="635"/>
                  </a:lnTo>
                  <a:lnTo>
                    <a:pt x="831" y="594"/>
                  </a:lnTo>
                  <a:lnTo>
                    <a:pt x="816" y="554"/>
                  </a:lnTo>
                  <a:lnTo>
                    <a:pt x="797" y="514"/>
                  </a:lnTo>
                  <a:lnTo>
                    <a:pt x="777" y="475"/>
                  </a:lnTo>
                  <a:lnTo>
                    <a:pt x="755" y="438"/>
                  </a:lnTo>
                  <a:lnTo>
                    <a:pt x="733" y="403"/>
                  </a:lnTo>
                  <a:lnTo>
                    <a:pt x="708" y="368"/>
                  </a:lnTo>
                  <a:lnTo>
                    <a:pt x="681" y="334"/>
                  </a:lnTo>
                  <a:lnTo>
                    <a:pt x="653" y="302"/>
                  </a:lnTo>
                  <a:lnTo>
                    <a:pt x="624" y="270"/>
                  </a:lnTo>
                  <a:lnTo>
                    <a:pt x="594" y="242"/>
                  </a:lnTo>
                  <a:lnTo>
                    <a:pt x="562" y="213"/>
                  </a:lnTo>
                  <a:lnTo>
                    <a:pt x="529" y="186"/>
                  </a:lnTo>
                  <a:lnTo>
                    <a:pt x="493" y="161"/>
                  </a:lnTo>
                  <a:lnTo>
                    <a:pt x="458" y="138"/>
                  </a:lnTo>
                  <a:lnTo>
                    <a:pt x="421" y="116"/>
                  </a:lnTo>
                  <a:lnTo>
                    <a:pt x="382" y="96"/>
                  </a:lnTo>
                  <a:lnTo>
                    <a:pt x="344" y="77"/>
                  </a:lnTo>
                  <a:lnTo>
                    <a:pt x="304" y="60"/>
                  </a:lnTo>
                  <a:lnTo>
                    <a:pt x="262" y="45"/>
                  </a:lnTo>
                  <a:lnTo>
                    <a:pt x="220" y="34"/>
                  </a:lnTo>
                  <a:lnTo>
                    <a:pt x="178" y="22"/>
                  </a:lnTo>
                  <a:lnTo>
                    <a:pt x="134" y="13"/>
                  </a:lnTo>
                  <a:lnTo>
                    <a:pt x="90" y="7"/>
                  </a:lnTo>
                  <a:lnTo>
                    <a:pt x="45" y="2"/>
                  </a:lnTo>
                  <a:lnTo>
                    <a:pt x="0" y="0"/>
                  </a:lnTo>
                  <a:lnTo>
                    <a:pt x="178" y="207"/>
                  </a:lnTo>
                  <a:lnTo>
                    <a:pt x="23" y="386"/>
                  </a:lnTo>
                  <a:close/>
                </a:path>
              </a:pathLst>
            </a:custGeom>
            <a:solidFill>
              <a:srgbClr val="FFD200"/>
            </a:solidFill>
            <a:ln w="9525">
              <a:noFill/>
              <a:round/>
              <a:headEnd/>
              <a:tailEnd/>
            </a:ln>
          </p:spPr>
          <p:txBody>
            <a:bodyPr/>
            <a:lstStyle/>
            <a:p>
              <a:pPr fontAlgn="auto">
                <a:spcBef>
                  <a:spcPts val="0"/>
                </a:spcBef>
                <a:spcAft>
                  <a:spcPts val="0"/>
                </a:spcAft>
                <a:defRPr/>
              </a:pPr>
              <a:endParaRPr lang="cs-CZ" kern="0">
                <a:solidFill>
                  <a:srgbClr val="646464"/>
                </a:solidFill>
                <a:latin typeface="Arial"/>
              </a:endParaRPr>
            </a:p>
          </p:txBody>
        </p:sp>
        <p:sp>
          <p:nvSpPr>
            <p:cNvPr id="75" name="Freeform 16"/>
            <p:cNvSpPr>
              <a:spLocks/>
            </p:cNvSpPr>
            <p:nvPr/>
          </p:nvSpPr>
          <p:spPr bwMode="gray">
            <a:xfrm>
              <a:off x="3328988" y="1908175"/>
              <a:ext cx="2379662" cy="1957388"/>
            </a:xfrm>
            <a:custGeom>
              <a:avLst/>
              <a:gdLst/>
              <a:ahLst/>
              <a:cxnLst>
                <a:cxn ang="0">
                  <a:pos x="390" y="866"/>
                </a:cxn>
                <a:cxn ang="0">
                  <a:pos x="396" y="816"/>
                </a:cxn>
                <a:cxn ang="0">
                  <a:pos x="406" y="769"/>
                </a:cxn>
                <a:cxn ang="0">
                  <a:pos x="422" y="722"/>
                </a:cxn>
                <a:cxn ang="0">
                  <a:pos x="442" y="678"/>
                </a:cxn>
                <a:cxn ang="0">
                  <a:pos x="465" y="636"/>
                </a:cxn>
                <a:cxn ang="0">
                  <a:pos x="492" y="596"/>
                </a:cxn>
                <a:cxn ang="0">
                  <a:pos x="522" y="559"/>
                </a:cxn>
                <a:cxn ang="0">
                  <a:pos x="556" y="526"/>
                </a:cxn>
                <a:cxn ang="0">
                  <a:pos x="593" y="495"/>
                </a:cxn>
                <a:cxn ang="0">
                  <a:pos x="632" y="467"/>
                </a:cxn>
                <a:cxn ang="0">
                  <a:pos x="674" y="443"/>
                </a:cxn>
                <a:cxn ang="0">
                  <a:pos x="717" y="423"/>
                </a:cxn>
                <a:cxn ang="0">
                  <a:pos x="764" y="408"/>
                </a:cxn>
                <a:cxn ang="0">
                  <a:pos x="811" y="396"/>
                </a:cxn>
                <a:cxn ang="0">
                  <a:pos x="862" y="390"/>
                </a:cxn>
                <a:cxn ang="0">
                  <a:pos x="912" y="386"/>
                </a:cxn>
                <a:cxn ang="0">
                  <a:pos x="919" y="386"/>
                </a:cxn>
                <a:cxn ang="0">
                  <a:pos x="899" y="0"/>
                </a:cxn>
                <a:cxn ang="0">
                  <a:pos x="853" y="2"/>
                </a:cxn>
                <a:cxn ang="0">
                  <a:pos x="764" y="12"/>
                </a:cxn>
                <a:cxn ang="0">
                  <a:pos x="679" y="30"/>
                </a:cxn>
                <a:cxn ang="0">
                  <a:pos x="595" y="57"/>
                </a:cxn>
                <a:cxn ang="0">
                  <a:pos x="516" y="91"/>
                </a:cxn>
                <a:cxn ang="0">
                  <a:pos x="440" y="133"/>
                </a:cxn>
                <a:cxn ang="0">
                  <a:pos x="370" y="180"/>
                </a:cxn>
                <a:cxn ang="0">
                  <a:pos x="302" y="233"/>
                </a:cxn>
                <a:cxn ang="0">
                  <a:pos x="242" y="294"/>
                </a:cxn>
                <a:cxn ang="0">
                  <a:pos x="186" y="359"/>
                </a:cxn>
                <a:cxn ang="0">
                  <a:pos x="138" y="428"/>
                </a:cxn>
                <a:cxn ang="0">
                  <a:pos x="96" y="504"/>
                </a:cxn>
                <a:cxn ang="0">
                  <a:pos x="60" y="583"/>
                </a:cxn>
                <a:cxn ang="0">
                  <a:pos x="34" y="665"/>
                </a:cxn>
                <a:cxn ang="0">
                  <a:pos x="13" y="750"/>
                </a:cxn>
                <a:cxn ang="0">
                  <a:pos x="2" y="838"/>
                </a:cxn>
                <a:cxn ang="0">
                  <a:pos x="203" y="709"/>
                </a:cxn>
              </a:cxnLst>
              <a:rect l="0" t="0" r="r" b="b"/>
              <a:pathLst>
                <a:path w="1077" h="883">
                  <a:moveTo>
                    <a:pt x="390" y="866"/>
                  </a:moveTo>
                  <a:lnTo>
                    <a:pt x="390" y="866"/>
                  </a:lnTo>
                  <a:lnTo>
                    <a:pt x="391" y="841"/>
                  </a:lnTo>
                  <a:lnTo>
                    <a:pt x="396" y="816"/>
                  </a:lnTo>
                  <a:lnTo>
                    <a:pt x="401" y="792"/>
                  </a:lnTo>
                  <a:lnTo>
                    <a:pt x="406" y="769"/>
                  </a:lnTo>
                  <a:lnTo>
                    <a:pt x="415" y="745"/>
                  </a:lnTo>
                  <a:lnTo>
                    <a:pt x="422" y="722"/>
                  </a:lnTo>
                  <a:lnTo>
                    <a:pt x="432" y="700"/>
                  </a:lnTo>
                  <a:lnTo>
                    <a:pt x="442" y="678"/>
                  </a:lnTo>
                  <a:lnTo>
                    <a:pt x="453" y="656"/>
                  </a:lnTo>
                  <a:lnTo>
                    <a:pt x="465" y="636"/>
                  </a:lnTo>
                  <a:lnTo>
                    <a:pt x="479" y="616"/>
                  </a:lnTo>
                  <a:lnTo>
                    <a:pt x="492" y="596"/>
                  </a:lnTo>
                  <a:lnTo>
                    <a:pt x="507" y="578"/>
                  </a:lnTo>
                  <a:lnTo>
                    <a:pt x="522" y="559"/>
                  </a:lnTo>
                  <a:lnTo>
                    <a:pt x="539" y="542"/>
                  </a:lnTo>
                  <a:lnTo>
                    <a:pt x="556" y="526"/>
                  </a:lnTo>
                  <a:lnTo>
                    <a:pt x="574" y="510"/>
                  </a:lnTo>
                  <a:lnTo>
                    <a:pt x="593" y="495"/>
                  </a:lnTo>
                  <a:lnTo>
                    <a:pt x="611" y="480"/>
                  </a:lnTo>
                  <a:lnTo>
                    <a:pt x="632" y="467"/>
                  </a:lnTo>
                  <a:lnTo>
                    <a:pt x="653" y="455"/>
                  </a:lnTo>
                  <a:lnTo>
                    <a:pt x="674" y="443"/>
                  </a:lnTo>
                  <a:lnTo>
                    <a:pt x="695" y="433"/>
                  </a:lnTo>
                  <a:lnTo>
                    <a:pt x="717" y="423"/>
                  </a:lnTo>
                  <a:lnTo>
                    <a:pt x="741" y="415"/>
                  </a:lnTo>
                  <a:lnTo>
                    <a:pt x="764" y="408"/>
                  </a:lnTo>
                  <a:lnTo>
                    <a:pt x="788" y="401"/>
                  </a:lnTo>
                  <a:lnTo>
                    <a:pt x="811" y="396"/>
                  </a:lnTo>
                  <a:lnTo>
                    <a:pt x="836" y="391"/>
                  </a:lnTo>
                  <a:lnTo>
                    <a:pt x="862" y="390"/>
                  </a:lnTo>
                  <a:lnTo>
                    <a:pt x="887" y="388"/>
                  </a:lnTo>
                  <a:lnTo>
                    <a:pt x="912" y="386"/>
                  </a:lnTo>
                  <a:lnTo>
                    <a:pt x="912" y="386"/>
                  </a:lnTo>
                  <a:lnTo>
                    <a:pt x="919" y="386"/>
                  </a:lnTo>
                  <a:lnTo>
                    <a:pt x="1077" y="207"/>
                  </a:lnTo>
                  <a:lnTo>
                    <a:pt x="899" y="0"/>
                  </a:lnTo>
                  <a:lnTo>
                    <a:pt x="899" y="0"/>
                  </a:lnTo>
                  <a:lnTo>
                    <a:pt x="853" y="2"/>
                  </a:lnTo>
                  <a:lnTo>
                    <a:pt x="808" y="5"/>
                  </a:lnTo>
                  <a:lnTo>
                    <a:pt x="764" y="12"/>
                  </a:lnTo>
                  <a:lnTo>
                    <a:pt x="721" y="20"/>
                  </a:lnTo>
                  <a:lnTo>
                    <a:pt x="679" y="30"/>
                  </a:lnTo>
                  <a:lnTo>
                    <a:pt x="637" y="42"/>
                  </a:lnTo>
                  <a:lnTo>
                    <a:pt x="595" y="57"/>
                  </a:lnTo>
                  <a:lnTo>
                    <a:pt x="554" y="72"/>
                  </a:lnTo>
                  <a:lnTo>
                    <a:pt x="516" y="91"/>
                  </a:lnTo>
                  <a:lnTo>
                    <a:pt x="477" y="111"/>
                  </a:lnTo>
                  <a:lnTo>
                    <a:pt x="440" y="133"/>
                  </a:lnTo>
                  <a:lnTo>
                    <a:pt x="403" y="154"/>
                  </a:lnTo>
                  <a:lnTo>
                    <a:pt x="370" y="180"/>
                  </a:lnTo>
                  <a:lnTo>
                    <a:pt x="336" y="207"/>
                  </a:lnTo>
                  <a:lnTo>
                    <a:pt x="302" y="233"/>
                  </a:lnTo>
                  <a:lnTo>
                    <a:pt x="272" y="264"/>
                  </a:lnTo>
                  <a:lnTo>
                    <a:pt x="242" y="294"/>
                  </a:lnTo>
                  <a:lnTo>
                    <a:pt x="213" y="326"/>
                  </a:lnTo>
                  <a:lnTo>
                    <a:pt x="186" y="359"/>
                  </a:lnTo>
                  <a:lnTo>
                    <a:pt x="161" y="393"/>
                  </a:lnTo>
                  <a:lnTo>
                    <a:pt x="138" y="428"/>
                  </a:lnTo>
                  <a:lnTo>
                    <a:pt x="116" y="465"/>
                  </a:lnTo>
                  <a:lnTo>
                    <a:pt x="96" y="504"/>
                  </a:lnTo>
                  <a:lnTo>
                    <a:pt x="77" y="542"/>
                  </a:lnTo>
                  <a:lnTo>
                    <a:pt x="60" y="583"/>
                  </a:lnTo>
                  <a:lnTo>
                    <a:pt x="45" y="623"/>
                  </a:lnTo>
                  <a:lnTo>
                    <a:pt x="34" y="665"/>
                  </a:lnTo>
                  <a:lnTo>
                    <a:pt x="22" y="707"/>
                  </a:lnTo>
                  <a:lnTo>
                    <a:pt x="13" y="750"/>
                  </a:lnTo>
                  <a:lnTo>
                    <a:pt x="7" y="794"/>
                  </a:lnTo>
                  <a:lnTo>
                    <a:pt x="2" y="838"/>
                  </a:lnTo>
                  <a:lnTo>
                    <a:pt x="0" y="883"/>
                  </a:lnTo>
                  <a:lnTo>
                    <a:pt x="203" y="709"/>
                  </a:lnTo>
                  <a:lnTo>
                    <a:pt x="390" y="866"/>
                  </a:lnTo>
                  <a:close/>
                </a:path>
              </a:pathLst>
            </a:custGeom>
            <a:solidFill>
              <a:srgbClr val="808080"/>
            </a:solidFill>
            <a:ln w="9525">
              <a:noFill/>
              <a:round/>
              <a:headEnd/>
              <a:tailEnd/>
            </a:ln>
          </p:spPr>
          <p:txBody>
            <a:bodyPr/>
            <a:lstStyle/>
            <a:p>
              <a:pPr fontAlgn="auto">
                <a:spcBef>
                  <a:spcPts val="0"/>
                </a:spcBef>
                <a:spcAft>
                  <a:spcPts val="0"/>
                </a:spcAft>
                <a:defRPr/>
              </a:pPr>
              <a:endParaRPr lang="cs-CZ" kern="0">
                <a:solidFill>
                  <a:srgbClr val="646464"/>
                </a:solidFill>
                <a:latin typeface="Arial"/>
              </a:endParaRPr>
            </a:p>
          </p:txBody>
        </p:sp>
      </p:grpSp>
      <p:sp>
        <p:nvSpPr>
          <p:cNvPr id="81" name="TextBox 80"/>
          <p:cNvSpPr txBox="1"/>
          <p:nvPr/>
        </p:nvSpPr>
        <p:spPr>
          <a:xfrm>
            <a:off x="6084168" y="2131412"/>
            <a:ext cx="2604907" cy="663258"/>
          </a:xfrm>
          <a:prstGeom prst="rect">
            <a:avLst/>
          </a:prstGeom>
          <a:noFill/>
        </p:spPr>
        <p:txBody>
          <a:bodyPr wrap="square" lIns="0" tIns="36576" rIns="0" bIns="0" rtlCol="0">
            <a:spAutoFit/>
          </a:bodyPr>
          <a:lstStyle/>
          <a:p>
            <a:pPr marL="285750" indent="-285750" algn="r" defTabSz="914077" fontAlgn="auto">
              <a:lnSpc>
                <a:spcPct val="85000"/>
              </a:lnSpc>
              <a:spcBef>
                <a:spcPts val="0"/>
              </a:spcBef>
              <a:spcAft>
                <a:spcPts val="600"/>
              </a:spcAft>
              <a:buClr>
                <a:srgbClr val="FFD200"/>
              </a:buClr>
              <a:buSzPct val="70000"/>
            </a:pPr>
            <a:r>
              <a:rPr lang="cs-CZ" sz="1400" dirty="0" smtClean="0">
                <a:solidFill>
                  <a:srgbClr val="646464"/>
                </a:solidFill>
                <a:latin typeface="EYInterstate Light" pitchFamily="2" charset="0"/>
              </a:rPr>
              <a:t>V oddělení auditu u nás pracuje více než 250 zaměstnanců</a:t>
            </a:r>
          </a:p>
          <a:p>
            <a:pPr marL="285750" indent="-285750" algn="r" defTabSz="914077" fontAlgn="auto">
              <a:lnSpc>
                <a:spcPct val="85000"/>
              </a:lnSpc>
              <a:spcBef>
                <a:spcPts val="0"/>
              </a:spcBef>
              <a:spcAft>
                <a:spcPts val="600"/>
              </a:spcAft>
              <a:buClr>
                <a:srgbClr val="FFD200"/>
              </a:buClr>
              <a:buSzPct val="70000"/>
            </a:pPr>
            <a:r>
              <a:rPr lang="cs-CZ" sz="1400" dirty="0" smtClean="0">
                <a:solidFill>
                  <a:srgbClr val="646464"/>
                </a:solidFill>
                <a:latin typeface="EYInterstate Light" pitchFamily="2" charset="0"/>
              </a:rPr>
              <a:t>Celosvětově to je přes 60 tisíc</a:t>
            </a:r>
          </a:p>
        </p:txBody>
      </p:sp>
      <p:sp>
        <p:nvSpPr>
          <p:cNvPr id="82" name="TextBox 81"/>
          <p:cNvSpPr txBox="1"/>
          <p:nvPr/>
        </p:nvSpPr>
        <p:spPr>
          <a:xfrm>
            <a:off x="467544" y="2124135"/>
            <a:ext cx="2604907" cy="663258"/>
          </a:xfrm>
          <a:prstGeom prst="rect">
            <a:avLst/>
          </a:prstGeom>
          <a:noFill/>
        </p:spPr>
        <p:txBody>
          <a:bodyPr wrap="square" lIns="0" tIns="36576" rIns="0" bIns="0" rtlCol="0">
            <a:spAutoFit/>
          </a:bodyPr>
          <a:lstStyle/>
          <a:p>
            <a:pPr defTabSz="914077" fontAlgn="auto">
              <a:lnSpc>
                <a:spcPct val="85000"/>
              </a:lnSpc>
              <a:spcBef>
                <a:spcPts val="0"/>
              </a:spcBef>
              <a:spcAft>
                <a:spcPts val="600"/>
              </a:spcAft>
              <a:buClr>
                <a:srgbClr val="FFD200"/>
              </a:buClr>
              <a:buSzPct val="70000"/>
            </a:pPr>
            <a:r>
              <a:rPr lang="cs-CZ" sz="1400" dirty="0" smtClean="0">
                <a:solidFill>
                  <a:srgbClr val="646464"/>
                </a:solidFill>
                <a:latin typeface="EYInterstate Light" pitchFamily="2" charset="0"/>
              </a:rPr>
              <a:t>Pro společnost EY u nás pracuje téměř 100 daňových odborníků</a:t>
            </a:r>
          </a:p>
          <a:p>
            <a:pPr defTabSz="914077" fontAlgn="auto">
              <a:lnSpc>
                <a:spcPct val="85000"/>
              </a:lnSpc>
              <a:spcBef>
                <a:spcPts val="0"/>
              </a:spcBef>
              <a:spcAft>
                <a:spcPts val="600"/>
              </a:spcAft>
              <a:buClr>
                <a:srgbClr val="FFD200"/>
              </a:buClr>
              <a:buSzPct val="70000"/>
            </a:pPr>
            <a:r>
              <a:rPr lang="cs-CZ" sz="1400" dirty="0" smtClean="0">
                <a:solidFill>
                  <a:srgbClr val="646464"/>
                </a:solidFill>
                <a:latin typeface="EYInterstate Light" pitchFamily="2" charset="0"/>
              </a:rPr>
              <a:t>Celosvětově to je přes 32 tisíc</a:t>
            </a:r>
          </a:p>
        </p:txBody>
      </p:sp>
      <p:sp>
        <p:nvSpPr>
          <p:cNvPr id="83" name="TextBox 82"/>
          <p:cNvSpPr txBox="1"/>
          <p:nvPr/>
        </p:nvSpPr>
        <p:spPr>
          <a:xfrm>
            <a:off x="5796136" y="4344719"/>
            <a:ext cx="2897055" cy="1318823"/>
          </a:xfrm>
          <a:prstGeom prst="rect">
            <a:avLst/>
          </a:prstGeom>
          <a:noFill/>
        </p:spPr>
        <p:txBody>
          <a:bodyPr wrap="square" lIns="0" tIns="36576" rIns="0" bIns="0" rtlCol="0">
            <a:spAutoFit/>
          </a:bodyPr>
          <a:lstStyle/>
          <a:p>
            <a:pPr marL="285750" indent="-285750" algn="r" defTabSz="914077" fontAlgn="auto">
              <a:lnSpc>
                <a:spcPct val="85000"/>
              </a:lnSpc>
              <a:spcBef>
                <a:spcPts val="0"/>
              </a:spcBef>
              <a:spcAft>
                <a:spcPts val="600"/>
              </a:spcAft>
              <a:buClr>
                <a:srgbClr val="FFD200"/>
              </a:buClr>
              <a:buSzPct val="70000"/>
            </a:pPr>
            <a:r>
              <a:rPr lang="cs-CZ" sz="1400" dirty="0" smtClean="0">
                <a:solidFill>
                  <a:srgbClr val="646464"/>
                </a:solidFill>
                <a:latin typeface="EYInterstate Light" pitchFamily="2" charset="0"/>
              </a:rPr>
              <a:t>Naši poradenskou podporu přizpůsobujeme sektoru ekonomiky, ve kterém klient působí, zejména zkušenostmi z finančního a veřejného sektoru, energetiky i dalších veřejných služeb (utility)</a:t>
            </a:r>
          </a:p>
        </p:txBody>
      </p:sp>
      <p:sp>
        <p:nvSpPr>
          <p:cNvPr id="84" name="TextBox 83"/>
          <p:cNvSpPr txBox="1"/>
          <p:nvPr/>
        </p:nvSpPr>
        <p:spPr>
          <a:xfrm>
            <a:off x="467282" y="4344719"/>
            <a:ext cx="2808574" cy="1501950"/>
          </a:xfrm>
          <a:prstGeom prst="rect">
            <a:avLst/>
          </a:prstGeom>
          <a:noFill/>
        </p:spPr>
        <p:txBody>
          <a:bodyPr wrap="square" lIns="0" tIns="36576" rIns="0" bIns="0" rtlCol="0">
            <a:spAutoFit/>
          </a:bodyPr>
          <a:lstStyle/>
          <a:p>
            <a:pPr defTabSz="914077" fontAlgn="auto">
              <a:lnSpc>
                <a:spcPct val="85000"/>
              </a:lnSpc>
              <a:spcBef>
                <a:spcPts val="0"/>
              </a:spcBef>
              <a:spcAft>
                <a:spcPts val="600"/>
              </a:spcAft>
              <a:buClr>
                <a:srgbClr val="FFD200"/>
              </a:buClr>
              <a:buSzPct val="70000"/>
            </a:pPr>
            <a:r>
              <a:rPr lang="cs-CZ" sz="1400" dirty="0" smtClean="0">
                <a:solidFill>
                  <a:srgbClr val="646464"/>
                </a:solidFill>
                <a:latin typeface="EYInterstate Light" pitchFamily="2" charset="0"/>
              </a:rPr>
              <a:t>Naši odborníci z divize transakčního poradenství spolupracují s největšími globálními firmami, nejdynamičtěji rostoucími společnostmi a </a:t>
            </a:r>
            <a:r>
              <a:rPr lang="cs-CZ" sz="1400" dirty="0" err="1" smtClean="0">
                <a:solidFill>
                  <a:srgbClr val="646464"/>
                </a:solidFill>
                <a:latin typeface="EYInterstate Light" pitchFamily="2" charset="0"/>
              </a:rPr>
              <a:t>private</a:t>
            </a:r>
            <a:r>
              <a:rPr lang="cs-CZ" sz="1400" dirty="0" smtClean="0">
                <a:solidFill>
                  <a:srgbClr val="646464"/>
                </a:solidFill>
                <a:latin typeface="EYInterstate Light" pitchFamily="2" charset="0"/>
              </a:rPr>
              <a:t> </a:t>
            </a:r>
            <a:r>
              <a:rPr lang="cs-CZ" sz="1400" dirty="0" err="1" smtClean="0">
                <a:solidFill>
                  <a:srgbClr val="646464"/>
                </a:solidFill>
                <a:latin typeface="EYInterstate Light" pitchFamily="2" charset="0"/>
              </a:rPr>
              <a:t>equity</a:t>
            </a:r>
            <a:r>
              <a:rPr lang="cs-CZ" sz="1400" dirty="0" smtClean="0">
                <a:solidFill>
                  <a:srgbClr val="646464"/>
                </a:solidFill>
                <a:latin typeface="EYInterstate Light" pitchFamily="2" charset="0"/>
              </a:rPr>
              <a:t> firmami na největších a nejkomplikovanějších </a:t>
            </a:r>
            <a:r>
              <a:rPr lang="cs-CZ" sz="1400" dirty="0" err="1" smtClean="0">
                <a:solidFill>
                  <a:srgbClr val="646464"/>
                </a:solidFill>
                <a:latin typeface="EYInterstate Light" pitchFamily="2" charset="0"/>
              </a:rPr>
              <a:t>přeshraničních</a:t>
            </a:r>
            <a:r>
              <a:rPr lang="cs-CZ" sz="1400" dirty="0" smtClean="0">
                <a:solidFill>
                  <a:srgbClr val="646464"/>
                </a:solidFill>
                <a:latin typeface="EYInterstate Light" pitchFamily="2" charset="0"/>
              </a:rPr>
              <a:t> obchodech</a:t>
            </a:r>
          </a:p>
        </p:txBody>
      </p:sp>
      <p:sp>
        <p:nvSpPr>
          <p:cNvPr id="21" name="TextBox 20"/>
          <p:cNvSpPr txBox="1"/>
          <p:nvPr/>
        </p:nvSpPr>
        <p:spPr>
          <a:xfrm>
            <a:off x="7716982" y="0"/>
            <a:ext cx="1427018" cy="784830"/>
          </a:xfrm>
          <a:prstGeom prst="rect">
            <a:avLst/>
          </a:prstGeom>
          <a:solidFill>
            <a:schemeClr val="accent2"/>
          </a:solidFill>
        </p:spPr>
        <p:txBody>
          <a:bodyPr wrap="square" rtlCol="0" anchor="t">
            <a:spAutoFit/>
          </a:bodyPr>
          <a:lstStyle/>
          <a:p>
            <a:pPr algn="ctr">
              <a:lnSpc>
                <a:spcPct val="250000"/>
              </a:lnSpc>
            </a:pPr>
            <a:r>
              <a:rPr lang="cs-CZ" dirty="0" smtClean="0"/>
              <a:t>Příklad</a:t>
            </a:r>
            <a:endParaRPr lang="cs-CZ" dirty="0"/>
          </a:p>
        </p:txBody>
      </p:sp>
    </p:spTree>
    <p:extLst>
      <p:ext uri="{BB962C8B-B14F-4D97-AF65-F5344CB8AC3E}">
        <p14:creationId xmlns:p14="http://schemas.microsoft.com/office/powerpoint/2010/main" xmlns="" val="50980716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cs-CZ" dirty="0" smtClean="0"/>
              <a:t>Vyprávění příběhu</a:t>
            </a:r>
            <a:br>
              <a:rPr lang="cs-CZ" dirty="0" smtClean="0"/>
            </a:b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extLst>
      <p:ext uri="{BB962C8B-B14F-4D97-AF65-F5344CB8AC3E}">
        <p14:creationId xmlns:p14="http://schemas.microsoft.com/office/powerpoint/2010/main" xmlns="" val="31549873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31800" y="1254034"/>
            <a:ext cx="8281988" cy="849086"/>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smtClean="0">
              <a:ln>
                <a:noFill/>
              </a:ln>
              <a:solidFill>
                <a:schemeClr val="tx1"/>
              </a:solidFill>
              <a:effectLst/>
              <a:latin typeface="Arial" charset="0"/>
            </a:endParaRPr>
          </a:p>
        </p:txBody>
      </p:sp>
      <p:sp>
        <p:nvSpPr>
          <p:cNvPr id="2" name="Nadpis 1"/>
          <p:cNvSpPr>
            <a:spLocks noGrp="1"/>
          </p:cNvSpPr>
          <p:nvPr>
            <p:ph type="title"/>
          </p:nvPr>
        </p:nvSpPr>
        <p:spPr/>
        <p:txBody>
          <a:bodyPr/>
          <a:lstStyle/>
          <a:p>
            <a:r>
              <a:rPr lang="cs-CZ" dirty="0" smtClean="0"/>
              <a:t>Proč je vyprávění tak důležité</a:t>
            </a:r>
            <a:endParaRPr lang="cs-CZ" dirty="0"/>
          </a:p>
        </p:txBody>
      </p:sp>
      <p:sp>
        <p:nvSpPr>
          <p:cNvPr id="3" name="Zástupný symbol pro obsah 2"/>
          <p:cNvSpPr>
            <a:spLocks noGrp="1"/>
          </p:cNvSpPr>
          <p:nvPr>
            <p:ph idx="1"/>
          </p:nvPr>
        </p:nvSpPr>
        <p:spPr/>
        <p:txBody>
          <a:bodyPr>
            <a:normAutofit/>
          </a:bodyPr>
          <a:lstStyle/>
          <a:p>
            <a:pPr marL="0">
              <a:lnSpc>
                <a:spcPct val="120000"/>
              </a:lnSpc>
              <a:spcBef>
                <a:spcPts val="600"/>
              </a:spcBef>
              <a:spcAft>
                <a:spcPts val="0"/>
              </a:spcAft>
              <a:buNone/>
              <a:defRPr/>
            </a:pPr>
            <a:r>
              <a:rPr lang="cs-CZ" b="1" dirty="0" smtClean="0">
                <a:latin typeface="+mj-lt"/>
              </a:rPr>
              <a:t> Příběh je nejstarší a nejlépe přijímaná forma sdělení</a:t>
            </a:r>
          </a:p>
          <a:p>
            <a:pPr marL="0">
              <a:lnSpc>
                <a:spcPct val="120000"/>
              </a:lnSpc>
              <a:spcBef>
                <a:spcPts val="600"/>
              </a:spcBef>
              <a:spcAft>
                <a:spcPts val="0"/>
              </a:spcAft>
              <a:buNone/>
              <a:defRPr/>
            </a:pPr>
            <a:endParaRPr lang="cs-CZ" b="1" dirty="0" smtClean="0">
              <a:latin typeface="+mj-lt"/>
            </a:endParaRPr>
          </a:p>
          <a:p>
            <a:pPr marL="357187" lvl="1">
              <a:lnSpc>
                <a:spcPct val="120000"/>
              </a:lnSpc>
              <a:spcBef>
                <a:spcPts val="600"/>
              </a:spcBef>
              <a:spcAft>
                <a:spcPts val="0"/>
              </a:spcAft>
            </a:pPr>
            <a:r>
              <a:rPr lang="cs-CZ" dirty="0" smtClean="0">
                <a:solidFill>
                  <a:schemeClr val="accent1"/>
                </a:solidFill>
                <a:latin typeface="+mj-lt"/>
              </a:rPr>
              <a:t>Musíme zaujmout a vyprovokovat odezvu, vytvořit akci</a:t>
            </a:r>
          </a:p>
          <a:p>
            <a:pPr marL="720725" lvl="2">
              <a:lnSpc>
                <a:spcPct val="120000"/>
              </a:lnSpc>
              <a:spcBef>
                <a:spcPts val="600"/>
              </a:spcBef>
              <a:spcAft>
                <a:spcPts val="0"/>
              </a:spcAft>
            </a:pPr>
            <a:r>
              <a:rPr lang="cs-CZ" dirty="0" smtClean="0">
                <a:solidFill>
                  <a:schemeClr val="accent1"/>
                </a:solidFill>
                <a:latin typeface="+mj-lt"/>
              </a:rPr>
              <a:t>Začít diskusi, přehodnotit možnosti nebo změnu strategických plánů</a:t>
            </a:r>
          </a:p>
          <a:p>
            <a:pPr marL="357187" lvl="1">
              <a:lnSpc>
                <a:spcPct val="120000"/>
              </a:lnSpc>
              <a:spcBef>
                <a:spcPts val="600"/>
              </a:spcBef>
              <a:spcAft>
                <a:spcPts val="0"/>
              </a:spcAft>
            </a:pPr>
            <a:r>
              <a:rPr lang="cs-CZ" dirty="0" smtClean="0">
                <a:solidFill>
                  <a:schemeClr val="accent1"/>
                </a:solidFill>
                <a:latin typeface="+mj-lt"/>
              </a:rPr>
              <a:t>Ať je to zapamatovatelné </a:t>
            </a:r>
            <a:endParaRPr lang="cs-CZ" dirty="0" smtClean="0">
              <a:latin typeface="+mj-lt"/>
            </a:endParaRPr>
          </a:p>
          <a:p>
            <a:pPr marL="0">
              <a:lnSpc>
                <a:spcPct val="120000"/>
              </a:lnSpc>
              <a:spcBef>
                <a:spcPts val="600"/>
              </a:spcBef>
              <a:spcAft>
                <a:spcPts val="600"/>
              </a:spcAft>
            </a:pPr>
            <a:endParaRPr lang="cs-CZ" sz="1600" dirty="0" smtClean="0">
              <a:latin typeface="+mj-lt"/>
            </a:endParaRPr>
          </a:p>
        </p:txBody>
      </p:sp>
      <p:pic>
        <p:nvPicPr>
          <p:cNvPr id="5122" name="Picture 2" descr="http://www.eightpr.co.uk/wp-content/uploads/2015/07/Story-Telling-620x24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20838" y="3888105"/>
            <a:ext cx="5905500" cy="23336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406483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Jak vyprávět příběh?</a:t>
            </a:r>
            <a:endParaRPr lang="cs-CZ" dirty="0"/>
          </a:p>
        </p:txBody>
      </p:sp>
      <p:sp>
        <p:nvSpPr>
          <p:cNvPr id="3" name="Content Placeholder 2"/>
          <p:cNvSpPr>
            <a:spLocks noGrp="1"/>
          </p:cNvSpPr>
          <p:nvPr>
            <p:ph idx="1"/>
          </p:nvPr>
        </p:nvSpPr>
        <p:spPr/>
        <p:txBody>
          <a:bodyPr/>
          <a:lstStyle/>
          <a:p>
            <a:pPr>
              <a:lnSpc>
                <a:spcPct val="150000"/>
              </a:lnSpc>
            </a:pPr>
            <a:r>
              <a:rPr lang="cs-CZ" dirty="0" smtClean="0"/>
              <a:t>Nejprve odpovědi, pak vysvětlovat</a:t>
            </a:r>
          </a:p>
          <a:p>
            <a:pPr>
              <a:lnSpc>
                <a:spcPct val="150000"/>
              </a:lnSpc>
            </a:pPr>
            <a:r>
              <a:rPr lang="cs-CZ" dirty="0" smtClean="0"/>
              <a:t>Více obrázků méně slov</a:t>
            </a:r>
          </a:p>
          <a:p>
            <a:pPr>
              <a:lnSpc>
                <a:spcPct val="150000"/>
              </a:lnSpc>
            </a:pPr>
            <a:r>
              <a:rPr lang="cs-CZ" dirty="0" smtClean="0"/>
              <a:t>Doporučení místo popisu</a:t>
            </a:r>
          </a:p>
          <a:p>
            <a:pPr>
              <a:lnSpc>
                <a:spcPct val="150000"/>
              </a:lnSpc>
            </a:pPr>
            <a:r>
              <a:rPr lang="cs-CZ" dirty="0" smtClean="0"/>
              <a:t>Krátké věty, aktivní slovesa</a:t>
            </a:r>
          </a:p>
          <a:p>
            <a:endParaRPr lang="cs-CZ" dirty="0" smtClean="0"/>
          </a:p>
          <a:p>
            <a:endParaRPr lang="cs-CZ" dirty="0" smtClean="0"/>
          </a:p>
          <a:p>
            <a:pPr marL="0" indent="0" algn="ctr">
              <a:buNone/>
            </a:pPr>
            <a:r>
              <a:rPr lang="pl-PL" b="1" dirty="0" smtClean="0">
                <a:solidFill>
                  <a:srgbClr val="000000"/>
                </a:solidFill>
              </a:rPr>
              <a:t> Musí jít lehce pochopit to, co je opravdu důležité</a:t>
            </a:r>
            <a:endParaRPr lang="cs-CZ" b="1" dirty="0">
              <a:solidFill>
                <a:srgbClr val="000000"/>
              </a:solidFill>
            </a:endParaRPr>
          </a:p>
        </p:txBody>
      </p:sp>
      <p:sp>
        <p:nvSpPr>
          <p:cNvPr id="4" name="Rectangle 3"/>
          <p:cNvSpPr/>
          <p:nvPr/>
        </p:nvSpPr>
        <p:spPr bwMode="auto">
          <a:xfrm>
            <a:off x="455612" y="4480560"/>
            <a:ext cx="8232775" cy="1005840"/>
          </a:xfrm>
          <a:prstGeom prst="rect">
            <a:avLst/>
          </a:prstGeom>
          <a:noFill/>
          <a:ln w="76200" cap="flat" cmpd="sng" algn="ctr">
            <a:solidFill>
              <a:srgbClr val="646464"/>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smtClean="0">
              <a:ln>
                <a:noFill/>
              </a:ln>
              <a:solidFill>
                <a:schemeClr val="tx1"/>
              </a:solidFill>
              <a:effectLst/>
              <a:latin typeface="Arial" charset="0"/>
            </a:endParaRPr>
          </a:p>
        </p:txBody>
      </p:sp>
      <p:sp>
        <p:nvSpPr>
          <p:cNvPr id="5" name="Oval 4"/>
          <p:cNvSpPr/>
          <p:nvPr/>
        </p:nvSpPr>
        <p:spPr bwMode="auto">
          <a:xfrm>
            <a:off x="6740435" y="1117373"/>
            <a:ext cx="1925592" cy="2030776"/>
          </a:xfrm>
          <a:prstGeom prst="ellipse">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9600" b="1" dirty="0">
                <a:latin typeface="Arial" charset="0"/>
              </a:rPr>
              <a:t>?</a:t>
            </a:r>
            <a:endParaRPr kumimoji="0" lang="cs-CZ" sz="96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xmlns="" val="13875692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Titulek dává hlavní odpověď na zadaní</a:t>
            </a:r>
            <a:endParaRPr lang="cs-CZ"/>
          </a:p>
        </p:txBody>
      </p:sp>
      <p:sp>
        <p:nvSpPr>
          <p:cNvPr id="3" name="Content Placeholder 2"/>
          <p:cNvSpPr>
            <a:spLocks noGrp="1"/>
          </p:cNvSpPr>
          <p:nvPr>
            <p:ph idx="1"/>
          </p:nvPr>
        </p:nvSpPr>
        <p:spPr>
          <a:xfrm>
            <a:off x="455613" y="1412875"/>
            <a:ext cx="4116387" cy="2267303"/>
          </a:xfrm>
        </p:spPr>
        <p:txBody>
          <a:bodyPr/>
          <a:lstStyle/>
          <a:p>
            <a:pPr>
              <a:buNone/>
            </a:pPr>
            <a:r>
              <a:rPr lang="cs-CZ" sz="1200" b="1" dirty="0" smtClean="0">
                <a:latin typeface="EYInterstate" pitchFamily="2" charset="0"/>
              </a:rPr>
              <a:t>Klíčová otázka nebo téma #1:</a:t>
            </a:r>
          </a:p>
          <a:p>
            <a:pPr>
              <a:buClr>
                <a:srgbClr val="FFD200"/>
              </a:buClr>
              <a:buFont typeface="Arial" charset="0"/>
              <a:buChar char="►"/>
              <a:defRPr/>
            </a:pPr>
            <a:r>
              <a:rPr lang="cs-CZ" sz="1200" dirty="0" smtClean="0">
                <a:solidFill>
                  <a:srgbClr val="646464"/>
                </a:solidFill>
                <a:latin typeface="EYInterstate" pitchFamily="2" charset="0"/>
              </a:rPr>
              <a:t>Stručná a aktivní slovesa pro zvýšení jejich dopadu.</a:t>
            </a:r>
          </a:p>
          <a:p>
            <a:pPr>
              <a:buClr>
                <a:srgbClr val="FFD200"/>
              </a:buClr>
              <a:buFont typeface="Arial" charset="0"/>
              <a:buChar char="►"/>
              <a:defRPr/>
            </a:pPr>
            <a:r>
              <a:rPr lang="cs-CZ" sz="1200" dirty="0" smtClean="0">
                <a:solidFill>
                  <a:srgbClr val="646464"/>
                </a:solidFill>
                <a:latin typeface="EYInterstate" pitchFamily="2" charset="0"/>
              </a:rPr>
              <a:t>Pořekadlo "</a:t>
            </a:r>
            <a:r>
              <a:rPr lang="cs-CZ" sz="1200" dirty="0" err="1" smtClean="0">
                <a:solidFill>
                  <a:srgbClr val="646464"/>
                </a:solidFill>
                <a:latin typeface="EYInterstate" pitchFamily="2" charset="0"/>
              </a:rPr>
              <a:t>Keep</a:t>
            </a:r>
            <a:r>
              <a:rPr lang="cs-CZ" sz="1200" dirty="0" smtClean="0">
                <a:solidFill>
                  <a:srgbClr val="646464"/>
                </a:solidFill>
                <a:latin typeface="EYInterstate" pitchFamily="2" charset="0"/>
              </a:rPr>
              <a:t> </a:t>
            </a:r>
            <a:r>
              <a:rPr lang="cs-CZ" sz="1200" dirty="0" err="1" smtClean="0">
                <a:solidFill>
                  <a:srgbClr val="646464"/>
                </a:solidFill>
                <a:latin typeface="EYInterstate" pitchFamily="2" charset="0"/>
              </a:rPr>
              <a:t>It</a:t>
            </a:r>
            <a:r>
              <a:rPr lang="cs-CZ" sz="1200" dirty="0" smtClean="0">
                <a:solidFill>
                  <a:srgbClr val="646464"/>
                </a:solidFill>
                <a:latin typeface="EYInterstate" pitchFamily="2" charset="0"/>
              </a:rPr>
              <a:t> </a:t>
            </a:r>
            <a:r>
              <a:rPr lang="cs-CZ" sz="1200" dirty="0" err="1" smtClean="0">
                <a:solidFill>
                  <a:srgbClr val="646464"/>
                </a:solidFill>
                <a:latin typeface="EYInterstate" pitchFamily="2" charset="0"/>
              </a:rPr>
              <a:t>Simple</a:t>
            </a:r>
            <a:r>
              <a:rPr lang="cs-CZ" sz="1200" dirty="0" smtClean="0">
                <a:solidFill>
                  <a:srgbClr val="646464"/>
                </a:solidFill>
                <a:latin typeface="EYInterstate" pitchFamily="2" charset="0"/>
              </a:rPr>
              <a:t> </a:t>
            </a:r>
            <a:r>
              <a:rPr lang="cs-CZ" sz="1200" dirty="0" err="1" smtClean="0">
                <a:solidFill>
                  <a:srgbClr val="646464"/>
                </a:solidFill>
                <a:latin typeface="EYInterstate" pitchFamily="2" charset="0"/>
              </a:rPr>
              <a:t>and</a:t>
            </a:r>
            <a:r>
              <a:rPr lang="cs-CZ" sz="1200" dirty="0" smtClean="0">
                <a:solidFill>
                  <a:srgbClr val="646464"/>
                </a:solidFill>
                <a:latin typeface="EYInterstate" pitchFamily="2" charset="0"/>
              </a:rPr>
              <a:t> </a:t>
            </a:r>
            <a:r>
              <a:rPr lang="cs-CZ" sz="1200" dirty="0" err="1" smtClean="0">
                <a:solidFill>
                  <a:srgbClr val="646464"/>
                </a:solidFill>
                <a:latin typeface="EYInterstate" pitchFamily="2" charset="0"/>
              </a:rPr>
              <a:t>Short</a:t>
            </a:r>
            <a:r>
              <a:rPr lang="cs-CZ" sz="1200" dirty="0" smtClean="0">
                <a:solidFill>
                  <a:srgbClr val="646464"/>
                </a:solidFill>
                <a:latin typeface="EYInterstate" pitchFamily="2" charset="0"/>
              </a:rPr>
              <a:t>" je pravda.</a:t>
            </a:r>
          </a:p>
          <a:p>
            <a:pPr>
              <a:buClr>
                <a:srgbClr val="FFD200"/>
              </a:buClr>
              <a:buFont typeface="Arial" charset="0"/>
              <a:buChar char="►"/>
              <a:defRPr/>
            </a:pPr>
            <a:r>
              <a:rPr lang="cs-CZ" sz="1200" dirty="0" smtClean="0">
                <a:solidFill>
                  <a:srgbClr val="646464"/>
                </a:solidFill>
                <a:latin typeface="EYInterstate" pitchFamily="2" charset="0"/>
              </a:rPr>
              <a:t>Pokud nemůžete něco potvrdit, řekněte to.</a:t>
            </a:r>
          </a:p>
          <a:p>
            <a:pPr>
              <a:buClr>
                <a:srgbClr val="FFD200"/>
              </a:buClr>
              <a:buFont typeface="Arial" charset="0"/>
              <a:buChar char="►"/>
              <a:defRPr/>
            </a:pPr>
            <a:r>
              <a:rPr lang="cs-CZ" sz="1200" dirty="0" smtClean="0">
                <a:solidFill>
                  <a:srgbClr val="646464"/>
                </a:solidFill>
                <a:latin typeface="EYInterstate" pitchFamily="2" charset="0"/>
              </a:rPr>
              <a:t>Také jim řekněte Váš názor.</a:t>
            </a:r>
          </a:p>
        </p:txBody>
      </p:sp>
      <p:sp>
        <p:nvSpPr>
          <p:cNvPr id="4" name="Rectangle 3"/>
          <p:cNvSpPr/>
          <p:nvPr/>
        </p:nvSpPr>
        <p:spPr bwMode="auto">
          <a:xfrm>
            <a:off x="4572000" y="1332088"/>
            <a:ext cx="4199467" cy="2314222"/>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mtClean="0"/>
              <a:t>Visual</a:t>
            </a:r>
            <a:endParaRPr kumimoji="0" lang="cs-CZ" sz="1600" b="0" i="0" u="none" strike="noStrike" cap="none" normalizeH="0" baseline="0">
              <a:ln>
                <a:noFill/>
              </a:ln>
              <a:solidFill>
                <a:schemeClr val="tx1"/>
              </a:solidFill>
              <a:effectLst/>
              <a:latin typeface="Arial" charset="0"/>
            </a:endParaRPr>
          </a:p>
        </p:txBody>
      </p:sp>
      <p:sp>
        <p:nvSpPr>
          <p:cNvPr id="5" name="Rectangle 4"/>
          <p:cNvSpPr/>
          <p:nvPr/>
        </p:nvSpPr>
        <p:spPr bwMode="auto">
          <a:xfrm>
            <a:off x="372533" y="3685821"/>
            <a:ext cx="4199467" cy="2314222"/>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mtClean="0"/>
              <a:t>Visual</a:t>
            </a:r>
            <a:endParaRPr kumimoji="0" lang="cs-CZ" sz="1600" b="0" i="0" u="none" strike="noStrike" cap="none" normalizeH="0" baseline="0">
              <a:ln>
                <a:noFill/>
              </a:ln>
              <a:solidFill>
                <a:schemeClr val="tx1"/>
              </a:solidFill>
              <a:effectLst/>
              <a:latin typeface="Arial" charset="0"/>
            </a:endParaRPr>
          </a:p>
        </p:txBody>
      </p:sp>
      <p:sp>
        <p:nvSpPr>
          <p:cNvPr id="6" name="Content Placeholder 2"/>
          <p:cNvSpPr txBox="1">
            <a:spLocks/>
          </p:cNvSpPr>
          <p:nvPr/>
        </p:nvSpPr>
        <p:spPr bwMode="auto">
          <a:xfrm>
            <a:off x="4605867" y="3723393"/>
            <a:ext cx="4116387" cy="226730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buNone/>
            </a:pPr>
            <a:r>
              <a:rPr lang="cs-CZ" sz="1200" b="1" dirty="0" smtClean="0">
                <a:latin typeface="EYInterstate" pitchFamily="2" charset="0"/>
              </a:rPr>
              <a:t>Klíčová otázka nebo téma #2:</a:t>
            </a:r>
          </a:p>
          <a:p>
            <a:pPr marL="360363" lvl="0" indent="-360363">
              <a:spcBef>
                <a:spcPct val="20000"/>
              </a:spcBef>
              <a:buClr>
                <a:srgbClr val="FFD200"/>
              </a:buClr>
              <a:buSzPct val="75000"/>
              <a:buFont typeface="Arial" charset="0"/>
              <a:buChar char="►"/>
              <a:defRPr/>
            </a:pPr>
            <a:r>
              <a:rPr lang="cs-CZ" sz="1200" kern="0" dirty="0" smtClean="0">
                <a:solidFill>
                  <a:srgbClr val="646464"/>
                </a:solidFill>
                <a:latin typeface="EYInterstate" pitchFamily="2" charset="0"/>
              </a:rPr>
              <a:t>Prezentujte tři hlavní nosné myšlenky.</a:t>
            </a:r>
          </a:p>
          <a:p>
            <a:pPr marL="360363" lvl="0" indent="-360363">
              <a:spcBef>
                <a:spcPct val="20000"/>
              </a:spcBef>
              <a:buClr>
                <a:srgbClr val="FFD200"/>
              </a:buClr>
              <a:buSzPct val="75000"/>
              <a:buFont typeface="Arial" charset="0"/>
              <a:buChar char="►"/>
              <a:defRPr/>
            </a:pPr>
            <a:r>
              <a:rPr lang="cs-CZ" sz="1200" kern="0" dirty="0" smtClean="0">
                <a:solidFill>
                  <a:srgbClr val="646464"/>
                </a:solidFill>
                <a:latin typeface="EYInterstate" pitchFamily="2" charset="0"/>
              </a:rPr>
              <a:t>Zaměřte se na to, co je potřeba.</a:t>
            </a:r>
          </a:p>
          <a:p>
            <a:pPr marL="360363" lvl="0" indent="-360363">
              <a:spcBef>
                <a:spcPct val="20000"/>
              </a:spcBef>
              <a:buClr>
                <a:srgbClr val="FFD200"/>
              </a:buClr>
              <a:buSzPct val="75000"/>
              <a:buFont typeface="Arial" charset="0"/>
              <a:buChar char="►"/>
              <a:defRPr/>
            </a:pPr>
            <a:r>
              <a:rPr lang="cs-CZ" sz="1200" kern="0" dirty="0" smtClean="0">
                <a:solidFill>
                  <a:srgbClr val="646464"/>
                </a:solidFill>
                <a:latin typeface="EYInterstate" pitchFamily="2" charset="0"/>
              </a:rPr>
              <a:t>Další podrobnosti půjdou do příloh.</a:t>
            </a:r>
          </a:p>
        </p:txBody>
      </p:sp>
    </p:spTree>
    <p:extLst>
      <p:ext uri="{BB962C8B-B14F-4D97-AF65-F5344CB8AC3E}">
        <p14:creationId xmlns:p14="http://schemas.microsoft.com/office/powerpoint/2010/main" xmlns="" val="95432387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ctangle 13"/>
          <p:cNvSpPr txBox="1">
            <a:spLocks noChangeArrowheads="1"/>
          </p:cNvSpPr>
          <p:nvPr/>
        </p:nvSpPr>
        <p:spPr bwMode="auto">
          <a:xfrm>
            <a:off x="457200" y="1185336"/>
            <a:ext cx="8229600" cy="4470397"/>
          </a:xfrm>
          <a:prstGeom prst="rect">
            <a:avLst/>
          </a:prstGeom>
          <a:noFill/>
          <a:ln w="9525">
            <a:noFill/>
            <a:miter lim="800000"/>
            <a:headEnd/>
            <a:tailEnd/>
          </a:ln>
          <a:effectLst/>
        </p:spPr>
        <p:txBody>
          <a:bodyPr lIns="0" tIns="0" rIns="0" bIns="0"/>
          <a:lstStyle/>
          <a:p>
            <a:pPr algn="l">
              <a:buClr>
                <a:srgbClr val="FFD200"/>
              </a:buClr>
              <a:buSzPct val="75000"/>
              <a:buFont typeface="Arial" charset="0"/>
              <a:buNone/>
              <a:defRPr/>
            </a:pPr>
            <a:r>
              <a:rPr lang="en-US" sz="1400" b="1" dirty="0">
                <a:solidFill>
                  <a:srgbClr val="000000"/>
                </a:solidFill>
                <a:latin typeface="Calibri" pitchFamily="34" charset="0"/>
              </a:rPr>
              <a:t>In terms of EY, competitors believe EY’s North American TAS revenues likely declined slightly in 2009 because of service mix, although its outlook for 2010 should improve.</a:t>
            </a:r>
          </a:p>
          <a:p>
            <a:pPr marL="228600" indent="-228600" algn="just">
              <a:spcBef>
                <a:spcPts val="1200"/>
              </a:spcBef>
              <a:buClr>
                <a:schemeClr val="accent2"/>
              </a:buClr>
              <a:buSzPct val="80000"/>
              <a:buFont typeface="Arial" charset="0"/>
              <a:buChar char="►"/>
              <a:defRPr/>
            </a:pPr>
            <a:r>
              <a:rPr lang="en-US" sz="1200" dirty="0">
                <a:solidFill>
                  <a:schemeClr val="bg2">
                    <a:lumMod val="50000"/>
                  </a:schemeClr>
                </a:solidFill>
                <a:latin typeface="Calibri" pitchFamily="34" charset="0"/>
              </a:rPr>
              <a:t>Competitors such as Deloitte, PwC, and Alvarez still see EY as developing its position in TAS restructuring, so they “assume” it has “missed out on some of that growth.”  However, they see EY as still strong in corporate finance and related diligence, valuation, and tax work, segments that did not do as well as restructuring in 2009.  Finally, Deloitte and PwC still view EY as being “slow” to bring back its consulting and IT services, which are viewed as growth areas in 2010 and 2011.</a:t>
            </a:r>
          </a:p>
          <a:p>
            <a:pPr marL="228600" indent="-228600" algn="just">
              <a:spcBef>
                <a:spcPts val="1200"/>
              </a:spcBef>
              <a:buClr>
                <a:schemeClr val="accent2"/>
              </a:buClr>
              <a:buSzPct val="80000"/>
              <a:buFont typeface="Arial" charset="0"/>
              <a:buChar char="►"/>
              <a:defRPr/>
            </a:pPr>
            <a:r>
              <a:rPr lang="en-US" sz="1200" dirty="0">
                <a:solidFill>
                  <a:schemeClr val="bg2">
                    <a:lumMod val="50000"/>
                  </a:schemeClr>
                </a:solidFill>
                <a:latin typeface="Calibri" pitchFamily="34" charset="0"/>
              </a:rPr>
              <a:t>Still, all the competitors respect the quality of EY’s work, its methodologies, and its people.  According to PwC, “EY always does good work, they just don’t like expanding outside of their comfort zones so they miss out on work they could compete for.”  For example, EY appears to have made strides in the middle market, which is growing, but Deloitte believes “EY still views this as a side line until their big public clients kick back into gear.  We question how committed they really are to the middle market.”  Also, front-end strategy-related work appears poised for a rebound in 2010, but competitors assert EY “hasn’t taken the opportunity to hire people with that background because they aren’t tax or accounting guys.”  Front-end strategy work includes </a:t>
            </a:r>
            <a:r>
              <a:rPr lang="en-US" sz="1200" kern="0" dirty="0">
                <a:solidFill>
                  <a:schemeClr val="bg2">
                    <a:lumMod val="50000"/>
                  </a:schemeClr>
                </a:solidFill>
                <a:latin typeface="Calibri" pitchFamily="34" charset="0"/>
              </a:rPr>
              <a:t>strategic planning, business opportunity assessment, and deal/synergy validation and identification.</a:t>
            </a:r>
          </a:p>
          <a:p>
            <a:pPr marL="228600" indent="-228600" algn="just">
              <a:spcBef>
                <a:spcPts val="1200"/>
              </a:spcBef>
              <a:buClr>
                <a:schemeClr val="accent2"/>
              </a:buClr>
              <a:buSzPct val="80000"/>
              <a:buFont typeface="Arial" charset="0"/>
              <a:buChar char="►"/>
              <a:defRPr/>
            </a:pPr>
            <a:r>
              <a:rPr lang="en-US" sz="1200" kern="0" dirty="0">
                <a:solidFill>
                  <a:schemeClr val="bg2">
                    <a:lumMod val="50000"/>
                  </a:schemeClr>
                </a:solidFill>
                <a:latin typeface="Calibri" pitchFamily="34" charset="0"/>
              </a:rPr>
              <a:t>With regard to strategy work, while most competitors talk about hiring additional strategy resources to focus on this type of work in 2010 and 2011, they are not actually hiring significant numbers of people.  Instead, they are typically looking to bring on a very small group of senior, well connected individuals to sell the work and make introductions at key prospective accounts (“rainmakers”).  They are not hiring large groups of people to actually do strategy work.  Instead, the actual work will be done by existing personnel with relevant industry experience.  As a result, to compete for more front-end strategy work EY does not need to hire additional staff to do the work (it can rely on existing staff), but it should consider adding one or two well connected individuals with strong vertical industry experience able to provide inroads into key prospective accounts/industries.</a:t>
            </a:r>
            <a:endParaRPr lang="en-US" sz="1200" kern="0" dirty="0">
              <a:solidFill>
                <a:srgbClr val="000000"/>
              </a:solidFill>
              <a:latin typeface="Calibri" pitchFamily="34" charset="0"/>
            </a:endParaRPr>
          </a:p>
        </p:txBody>
      </p:sp>
      <p:sp>
        <p:nvSpPr>
          <p:cNvPr id="215" name="Rectangle 2"/>
          <p:cNvSpPr txBox="1">
            <a:spLocks noChangeArrowheads="1"/>
          </p:cNvSpPr>
          <p:nvPr/>
        </p:nvSpPr>
        <p:spPr bwMode="auto">
          <a:xfrm>
            <a:off x="457200" y="228600"/>
            <a:ext cx="8232775" cy="485775"/>
          </a:xfrm>
          <a:prstGeom prst="rect">
            <a:avLst/>
          </a:prstGeom>
          <a:noFill/>
          <a:ln w="9525">
            <a:noFill/>
            <a:miter lim="800000"/>
            <a:headEnd/>
            <a:tailEnd/>
          </a:ln>
          <a:effectLst/>
        </p:spPr>
        <p:txBody>
          <a:bodyPr lIns="0" tIns="36000" rIns="0" bIns="0"/>
          <a:lstStyle/>
          <a:p>
            <a:pPr algn="l">
              <a:lnSpc>
                <a:spcPct val="85000"/>
              </a:lnSpc>
              <a:defRPr/>
            </a:pPr>
            <a:r>
              <a:rPr lang="en-US" sz="2400" b="1" kern="0" dirty="0">
                <a:solidFill>
                  <a:srgbClr val="000000"/>
                </a:solidFill>
                <a:latin typeface="Calibri" pitchFamily="34" charset="0"/>
                <a:ea typeface="+mj-ea"/>
                <a:cs typeface="+mj-cs"/>
              </a:rPr>
              <a:t>Executive Summary						</a:t>
            </a:r>
            <a:endParaRPr lang="en-US" sz="2000" kern="0" dirty="0">
              <a:solidFill>
                <a:srgbClr val="000000"/>
              </a:solidFill>
              <a:latin typeface="Calibri" pitchFamily="34" charset="0"/>
              <a:ea typeface="+mj-ea"/>
              <a:cs typeface="+mj-cs"/>
            </a:endParaRPr>
          </a:p>
        </p:txBody>
      </p:sp>
      <p:sp>
        <p:nvSpPr>
          <p:cNvPr id="4" name="Rectangle 3"/>
          <p:cNvSpPr/>
          <p:nvPr/>
        </p:nvSpPr>
        <p:spPr bwMode="auto">
          <a:xfrm>
            <a:off x="4427984" y="4630561"/>
            <a:ext cx="4390173" cy="1535289"/>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Tento slide </a:t>
            </a:r>
            <a:r>
              <a:rPr kumimoji="0" lang="cs-CZ" sz="2000" b="1" i="0" u="none" strike="noStrike" cap="none" normalizeH="0" baseline="0" dirty="0" smtClean="0">
                <a:ln>
                  <a:noFill/>
                </a:ln>
                <a:solidFill>
                  <a:schemeClr val="tx1"/>
                </a:solidFill>
                <a:effectLst/>
                <a:latin typeface="Arial" charset="0"/>
              </a:rPr>
              <a:t>nesděluje</a:t>
            </a:r>
            <a:r>
              <a:rPr kumimoji="0" lang="cs-CZ" sz="2000" b="0" i="0" u="none" strike="noStrike" cap="none" normalizeH="0" baseline="0" dirty="0" smtClean="0">
                <a:ln>
                  <a:noFill/>
                </a:ln>
                <a:solidFill>
                  <a:schemeClr val="tx1"/>
                </a:solidFill>
                <a:effectLst/>
                <a:latin typeface="Arial" charset="0"/>
              </a:rPr>
              <a:t> </a:t>
            </a:r>
            <a:r>
              <a:rPr kumimoji="0" lang="cs-CZ" sz="1600" b="0" i="0" u="none" strike="noStrike" cap="none" normalizeH="0" baseline="0" dirty="0" smtClean="0">
                <a:ln>
                  <a:noFill/>
                </a:ln>
                <a:solidFill>
                  <a:schemeClr val="tx1"/>
                </a:solidFill>
                <a:effectLst/>
                <a:latin typeface="Arial" charset="0"/>
              </a:rPr>
              <a:t>jednoduše</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klíčové sdělení</a:t>
            </a:r>
            <a:r>
              <a:rPr kumimoji="0" lang="cs-CZ" sz="1600" b="0" i="0" u="none" strike="noStrike" cap="none" normalizeH="0" dirty="0" smtClean="0">
                <a:ln>
                  <a:noFill/>
                </a:ln>
                <a:solidFill>
                  <a:schemeClr val="tx1"/>
                </a:solidFill>
                <a:effectLst/>
                <a:latin typeface="Arial" charset="0"/>
              </a:rPr>
              <a:t> ani </a:t>
            </a:r>
            <a:r>
              <a:rPr kumimoji="0" lang="cs-CZ" sz="2000" b="1" i="0" u="none" strike="noStrike" cap="none" normalizeH="0" dirty="0" smtClean="0">
                <a:ln>
                  <a:noFill/>
                </a:ln>
                <a:solidFill>
                  <a:schemeClr val="tx1"/>
                </a:solidFill>
                <a:effectLst/>
                <a:latin typeface="Arial" charset="0"/>
              </a:rPr>
              <a:t>nepomáhá čtenáři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dirty="0" smtClean="0">
                <a:ln>
                  <a:noFill/>
                </a:ln>
                <a:solidFill>
                  <a:schemeClr val="tx1"/>
                </a:solidFill>
                <a:effectLst/>
                <a:latin typeface="Arial" charset="0"/>
              </a:rPr>
              <a:t>soustředit pozornost </a:t>
            </a:r>
            <a:r>
              <a:rPr kumimoji="0" lang="cs-CZ" sz="1600" b="0" i="0" u="none" strike="noStrike" cap="none" normalizeH="0" dirty="0" smtClean="0">
                <a:ln>
                  <a:noFill/>
                </a:ln>
                <a:solidFill>
                  <a:schemeClr val="tx1"/>
                </a:solidFill>
                <a:effectLst/>
                <a:latin typeface="Arial" charset="0"/>
              </a:rPr>
              <a:t>na důležité fakta </a:t>
            </a:r>
          </a:p>
          <a:p>
            <a:pPr marL="0" marR="0" indent="0" algn="ctr" defTabSz="914400" rtl="0" eaLnBrk="1" fontAlgn="base" latinLnBrk="0" hangingPunct="1">
              <a:lnSpc>
                <a:spcPct val="100000"/>
              </a:lnSpc>
              <a:spcBef>
                <a:spcPct val="0"/>
              </a:spcBef>
              <a:spcAft>
                <a:spcPct val="0"/>
              </a:spcAft>
              <a:buClrTx/>
              <a:buSzTx/>
              <a:buFontTx/>
              <a:buNone/>
              <a:tabLst/>
            </a:pPr>
            <a:r>
              <a:rPr lang="cs-CZ" sz="1600" baseline="0" dirty="0" smtClean="0"/>
              <a:t>pro rozhodnutí.</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dirty="0" smtClean="0">
                <a:ln>
                  <a:noFill/>
                </a:ln>
                <a:solidFill>
                  <a:schemeClr val="tx1"/>
                </a:solidFill>
                <a:effectLst/>
                <a:latin typeface="Arial" charset="0"/>
              </a:rPr>
              <a:t>Co pomůže?</a:t>
            </a:r>
            <a:endParaRPr kumimoji="0" lang="en-US" sz="2000" b="1" i="0" u="none" strike="noStrike" cap="none" normalizeH="0" baseline="0" dirty="0">
              <a:ln>
                <a:noFill/>
              </a:ln>
              <a:solidFill>
                <a:schemeClr val="tx1"/>
              </a:solidFill>
              <a:effectLst/>
              <a:latin typeface="Arial" charset="0"/>
            </a:endParaRPr>
          </a:p>
        </p:txBody>
      </p:sp>
      <p:sp>
        <p:nvSpPr>
          <p:cNvPr id="5" name="Rectangle 4"/>
          <p:cNvSpPr/>
          <p:nvPr/>
        </p:nvSpPr>
        <p:spPr>
          <a:xfrm>
            <a:off x="5580112" y="0"/>
            <a:ext cx="3563888"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Ukázka 1</a:t>
            </a:r>
            <a:endParaRPr lang="cs-CZ" dirty="0"/>
          </a:p>
        </p:txBody>
      </p:sp>
    </p:spTree>
    <p:extLst>
      <p:ext uri="{BB962C8B-B14F-4D97-AF65-F5344CB8AC3E}">
        <p14:creationId xmlns:p14="http://schemas.microsoft.com/office/powerpoint/2010/main" xmlns="" val="69406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Overview of activities 2008 - 2010</a:t>
            </a:r>
          </a:p>
        </p:txBody>
      </p:sp>
      <p:sp>
        <p:nvSpPr>
          <p:cNvPr id="5" name="TextBox 4"/>
          <p:cNvSpPr txBox="1"/>
          <p:nvPr/>
        </p:nvSpPr>
        <p:spPr>
          <a:xfrm>
            <a:off x="457200" y="4634805"/>
            <a:ext cx="2948243" cy="215444"/>
          </a:xfrm>
          <a:prstGeom prst="rect">
            <a:avLst/>
          </a:prstGeom>
          <a:noFill/>
        </p:spPr>
        <p:txBody>
          <a:bodyPr wrap="none" rtlCol="0">
            <a:spAutoFit/>
          </a:bodyPr>
          <a:lstStyle/>
          <a:p>
            <a:r>
              <a:rPr lang="en-US" sz="800" dirty="0"/>
              <a:t>* In some cases, the transaction included more than one SL.</a:t>
            </a:r>
          </a:p>
        </p:txBody>
      </p:sp>
      <p:graphicFrame>
        <p:nvGraphicFramePr>
          <p:cNvPr id="6" name="Table 5"/>
          <p:cNvGraphicFramePr>
            <a:graphicFrameLocks noGrp="1"/>
          </p:cNvGraphicFramePr>
          <p:nvPr/>
        </p:nvGraphicFramePr>
        <p:xfrm>
          <a:off x="533400" y="1150428"/>
          <a:ext cx="4114800" cy="1219200"/>
        </p:xfrm>
        <a:graphic>
          <a:graphicData uri="http://schemas.openxmlformats.org/drawingml/2006/table">
            <a:tbl>
              <a:tblPr firstRow="1" bandRow="1">
                <a:tableStyleId>{5C22544A-7EE6-4342-B048-85BDC9FD1C3A}</a:tableStyleId>
              </a:tblPr>
              <a:tblGrid>
                <a:gridCol w="838200"/>
                <a:gridCol w="1219200"/>
                <a:gridCol w="1028700"/>
                <a:gridCol w="1028700"/>
              </a:tblGrid>
              <a:tr h="152400">
                <a:tc>
                  <a:txBody>
                    <a:bodyPr/>
                    <a:lstStyle/>
                    <a:p>
                      <a:pPr algn="ctr"/>
                      <a:r>
                        <a:rPr lang="en-US" sz="1000" dirty="0"/>
                        <a:t>Areas</a:t>
                      </a:r>
                    </a:p>
                  </a:txBody>
                  <a:tcPr/>
                </a:tc>
                <a:tc>
                  <a:txBody>
                    <a:bodyPr/>
                    <a:lstStyle/>
                    <a:p>
                      <a:pPr algn="ctr"/>
                      <a:r>
                        <a:rPr lang="en-US" sz="1000" dirty="0"/>
                        <a:t>Americas</a:t>
                      </a:r>
                    </a:p>
                  </a:txBody>
                  <a:tcPr/>
                </a:tc>
                <a:tc>
                  <a:txBody>
                    <a:bodyPr/>
                    <a:lstStyle/>
                    <a:p>
                      <a:pPr algn="ctr"/>
                      <a:r>
                        <a:rPr lang="en-US" sz="1000" dirty="0"/>
                        <a:t>EMEIA</a:t>
                      </a:r>
                    </a:p>
                  </a:txBody>
                  <a:tcPr/>
                </a:tc>
                <a:tc>
                  <a:txBody>
                    <a:bodyPr/>
                    <a:lstStyle/>
                    <a:p>
                      <a:pPr algn="ctr"/>
                      <a:r>
                        <a:rPr lang="en-US" sz="1000" dirty="0"/>
                        <a:t>Asia Pacific</a:t>
                      </a:r>
                    </a:p>
                  </a:txBody>
                  <a:tcPr/>
                </a:tc>
              </a:tr>
              <a:tr h="152400">
                <a:tc>
                  <a:txBody>
                    <a:bodyPr/>
                    <a:lstStyle/>
                    <a:p>
                      <a:r>
                        <a:rPr lang="en-US" sz="1000" dirty="0"/>
                        <a:t>EY**</a:t>
                      </a:r>
                    </a:p>
                  </a:txBody>
                  <a:tcPr/>
                </a:tc>
                <a:tc>
                  <a:txBody>
                    <a:bodyPr/>
                    <a:lstStyle/>
                    <a:p>
                      <a:pPr algn="ctr"/>
                      <a:r>
                        <a:rPr lang="en-US" sz="1000" dirty="0"/>
                        <a:t>5</a:t>
                      </a:r>
                    </a:p>
                  </a:txBody>
                  <a:tcPr/>
                </a:tc>
                <a:tc>
                  <a:txBody>
                    <a:bodyPr/>
                    <a:lstStyle/>
                    <a:p>
                      <a:pPr algn="ctr"/>
                      <a:r>
                        <a:rPr lang="en-US" sz="1000" dirty="0"/>
                        <a:t>0</a:t>
                      </a:r>
                    </a:p>
                  </a:txBody>
                  <a:tcPr/>
                </a:tc>
                <a:tc>
                  <a:txBody>
                    <a:bodyPr/>
                    <a:lstStyle/>
                    <a:p>
                      <a:pPr algn="ctr"/>
                      <a:r>
                        <a:rPr lang="en-US" sz="1000" dirty="0"/>
                        <a:t>0</a:t>
                      </a:r>
                    </a:p>
                  </a:txBody>
                  <a:tcPr/>
                </a:tc>
              </a:tr>
              <a:tr h="152400">
                <a:tc>
                  <a:txBody>
                    <a:bodyPr/>
                    <a:lstStyle/>
                    <a:p>
                      <a:r>
                        <a:rPr lang="en-US" sz="1000" dirty="0"/>
                        <a:t>Deloitte</a:t>
                      </a:r>
                    </a:p>
                  </a:txBody>
                  <a:tcPr/>
                </a:tc>
                <a:tc>
                  <a:txBody>
                    <a:bodyPr/>
                    <a:lstStyle/>
                    <a:p>
                      <a:pPr algn="ctr"/>
                      <a:r>
                        <a:rPr lang="en-US" sz="1000" dirty="0"/>
                        <a:t>6</a:t>
                      </a:r>
                    </a:p>
                  </a:txBody>
                  <a:tcPr/>
                </a:tc>
                <a:tc>
                  <a:txBody>
                    <a:bodyPr/>
                    <a:lstStyle/>
                    <a:p>
                      <a:pPr algn="ctr"/>
                      <a:r>
                        <a:rPr lang="en-US" sz="1000" dirty="0"/>
                        <a:t>6</a:t>
                      </a:r>
                    </a:p>
                  </a:txBody>
                  <a:tcPr/>
                </a:tc>
                <a:tc>
                  <a:txBody>
                    <a:bodyPr/>
                    <a:lstStyle/>
                    <a:p>
                      <a:pPr algn="ctr"/>
                      <a:r>
                        <a:rPr lang="en-US" sz="1000" dirty="0"/>
                        <a:t>5</a:t>
                      </a:r>
                    </a:p>
                  </a:txBody>
                  <a:tcPr/>
                </a:tc>
              </a:tr>
              <a:tr h="152400">
                <a:tc>
                  <a:txBody>
                    <a:bodyPr/>
                    <a:lstStyle/>
                    <a:p>
                      <a:r>
                        <a:rPr lang="en-US" sz="1000" dirty="0"/>
                        <a:t>KPMG</a:t>
                      </a:r>
                    </a:p>
                  </a:txBody>
                  <a:tcPr/>
                </a:tc>
                <a:tc>
                  <a:txBody>
                    <a:bodyPr/>
                    <a:lstStyle/>
                    <a:p>
                      <a:pPr algn="ctr"/>
                      <a:r>
                        <a:rPr lang="en-US" sz="1000" dirty="0"/>
                        <a:t>4</a:t>
                      </a:r>
                    </a:p>
                  </a:txBody>
                  <a:tcPr/>
                </a:tc>
                <a:tc>
                  <a:txBody>
                    <a:bodyPr/>
                    <a:lstStyle/>
                    <a:p>
                      <a:pPr algn="ctr"/>
                      <a:r>
                        <a:rPr lang="en-US" sz="1000" dirty="0"/>
                        <a:t>1</a:t>
                      </a:r>
                    </a:p>
                  </a:txBody>
                  <a:tcPr/>
                </a:tc>
                <a:tc>
                  <a:txBody>
                    <a:bodyPr/>
                    <a:lstStyle/>
                    <a:p>
                      <a:pPr algn="ctr"/>
                      <a:r>
                        <a:rPr lang="en-US" sz="1000" dirty="0"/>
                        <a:t>0</a:t>
                      </a:r>
                    </a:p>
                  </a:txBody>
                  <a:tcPr/>
                </a:tc>
              </a:tr>
              <a:tr h="152400">
                <a:tc>
                  <a:txBody>
                    <a:bodyPr/>
                    <a:lstStyle/>
                    <a:p>
                      <a:r>
                        <a:rPr lang="en-US" sz="1000" dirty="0"/>
                        <a:t>PwC</a:t>
                      </a:r>
                    </a:p>
                  </a:txBody>
                  <a:tcPr/>
                </a:tc>
                <a:tc>
                  <a:txBody>
                    <a:bodyPr/>
                    <a:lstStyle/>
                    <a:p>
                      <a:pPr algn="ctr"/>
                      <a:r>
                        <a:rPr lang="en-US" sz="1000" dirty="0"/>
                        <a:t>5</a:t>
                      </a:r>
                    </a:p>
                  </a:txBody>
                  <a:tcPr/>
                </a:tc>
                <a:tc>
                  <a:txBody>
                    <a:bodyPr/>
                    <a:lstStyle/>
                    <a:p>
                      <a:pPr algn="ctr"/>
                      <a:r>
                        <a:rPr lang="en-US" sz="1000" dirty="0"/>
                        <a:t>15</a:t>
                      </a:r>
                    </a:p>
                  </a:txBody>
                  <a:tcPr/>
                </a:tc>
                <a:tc>
                  <a:txBody>
                    <a:bodyPr/>
                    <a:lstStyle/>
                    <a:p>
                      <a:pPr algn="ctr"/>
                      <a:r>
                        <a:rPr lang="en-US" sz="1000" dirty="0"/>
                        <a:t>9</a:t>
                      </a:r>
                    </a:p>
                  </a:txBody>
                  <a:tcPr/>
                </a:tc>
              </a:tr>
            </a:tbl>
          </a:graphicData>
        </a:graphic>
      </p:graphicFrame>
      <p:graphicFrame>
        <p:nvGraphicFramePr>
          <p:cNvPr id="7" name="Table 6"/>
          <p:cNvGraphicFramePr>
            <a:graphicFrameLocks noGrp="1"/>
          </p:cNvGraphicFramePr>
          <p:nvPr/>
        </p:nvGraphicFramePr>
        <p:xfrm>
          <a:off x="457200" y="3339405"/>
          <a:ext cx="5105400" cy="1219200"/>
        </p:xfrm>
        <a:graphic>
          <a:graphicData uri="http://schemas.openxmlformats.org/drawingml/2006/table">
            <a:tbl>
              <a:tblPr firstRow="1" bandRow="1">
                <a:tableStyleId>{5C22544A-7EE6-4342-B048-85BDC9FD1C3A}</a:tableStyleId>
              </a:tblPr>
              <a:tblGrid>
                <a:gridCol w="1021080"/>
                <a:gridCol w="1021080"/>
                <a:gridCol w="1021080"/>
                <a:gridCol w="1021080"/>
                <a:gridCol w="1021080"/>
              </a:tblGrid>
              <a:tr h="0">
                <a:tc>
                  <a:txBody>
                    <a:bodyPr/>
                    <a:lstStyle/>
                    <a:p>
                      <a:pPr algn="ctr"/>
                      <a:r>
                        <a:rPr lang="en-US" sz="1000" dirty="0"/>
                        <a:t>Service</a:t>
                      </a:r>
                      <a:r>
                        <a:rPr lang="en-US" sz="1000" baseline="0" dirty="0"/>
                        <a:t> Lines</a:t>
                      </a:r>
                      <a:endParaRPr lang="en-US" sz="1000" dirty="0"/>
                    </a:p>
                  </a:txBody>
                  <a:tcPr/>
                </a:tc>
                <a:tc>
                  <a:txBody>
                    <a:bodyPr/>
                    <a:lstStyle/>
                    <a:p>
                      <a:pPr algn="ctr"/>
                      <a:r>
                        <a:rPr lang="en-US" sz="1000" dirty="0"/>
                        <a:t>Assurance</a:t>
                      </a:r>
                    </a:p>
                  </a:txBody>
                  <a:tcPr/>
                </a:tc>
                <a:tc>
                  <a:txBody>
                    <a:bodyPr/>
                    <a:lstStyle/>
                    <a:p>
                      <a:pPr algn="ctr"/>
                      <a:r>
                        <a:rPr lang="en-US" sz="1000" dirty="0"/>
                        <a:t>Advisory</a:t>
                      </a:r>
                    </a:p>
                  </a:txBody>
                  <a:tcPr/>
                </a:tc>
                <a:tc>
                  <a:txBody>
                    <a:bodyPr/>
                    <a:lstStyle/>
                    <a:p>
                      <a:pPr algn="ctr"/>
                      <a:r>
                        <a:rPr lang="en-US" sz="1000" dirty="0"/>
                        <a:t>Tax</a:t>
                      </a:r>
                    </a:p>
                  </a:txBody>
                  <a:tcPr/>
                </a:tc>
                <a:tc>
                  <a:txBody>
                    <a:bodyPr/>
                    <a:lstStyle/>
                    <a:p>
                      <a:pPr algn="ctr"/>
                      <a:r>
                        <a:rPr lang="en-US" sz="1000" dirty="0"/>
                        <a:t>TAS</a:t>
                      </a:r>
                    </a:p>
                  </a:txBody>
                  <a:tcPr/>
                </a:tc>
              </a:tr>
              <a:tr h="0">
                <a:tc>
                  <a:txBody>
                    <a:bodyPr/>
                    <a:lstStyle/>
                    <a:p>
                      <a:r>
                        <a:rPr lang="en-US" sz="1000" dirty="0"/>
                        <a:t>EY</a:t>
                      </a:r>
                    </a:p>
                  </a:txBody>
                  <a:tcPr/>
                </a:tc>
                <a:tc>
                  <a:txBody>
                    <a:bodyPr/>
                    <a:lstStyle/>
                    <a:p>
                      <a:pPr algn="ctr"/>
                      <a:r>
                        <a:rPr lang="en-US" sz="1000" dirty="0"/>
                        <a:t>1*</a:t>
                      </a:r>
                    </a:p>
                  </a:txBody>
                  <a:tcPr/>
                </a:tc>
                <a:tc>
                  <a:txBody>
                    <a:bodyPr/>
                    <a:lstStyle/>
                    <a:p>
                      <a:pPr algn="ctr"/>
                      <a:r>
                        <a:rPr lang="en-US" sz="1000" dirty="0"/>
                        <a:t>5*</a:t>
                      </a:r>
                    </a:p>
                  </a:txBody>
                  <a:tcPr/>
                </a:tc>
                <a:tc>
                  <a:txBody>
                    <a:bodyPr/>
                    <a:lstStyle/>
                    <a:p>
                      <a:pPr algn="ctr"/>
                      <a:r>
                        <a:rPr lang="en-US" sz="1000" dirty="0"/>
                        <a:t>1*</a:t>
                      </a:r>
                    </a:p>
                  </a:txBody>
                  <a:tcPr/>
                </a:tc>
                <a:tc>
                  <a:txBody>
                    <a:bodyPr/>
                    <a:lstStyle/>
                    <a:p>
                      <a:pPr algn="ctr"/>
                      <a:r>
                        <a:rPr lang="en-US" sz="1000" dirty="0"/>
                        <a:t>0</a:t>
                      </a:r>
                    </a:p>
                  </a:txBody>
                  <a:tcPr/>
                </a:tc>
              </a:tr>
              <a:tr h="0">
                <a:tc>
                  <a:txBody>
                    <a:bodyPr/>
                    <a:lstStyle/>
                    <a:p>
                      <a:r>
                        <a:rPr lang="en-US" sz="1000" dirty="0"/>
                        <a:t>Deloitte</a:t>
                      </a:r>
                    </a:p>
                  </a:txBody>
                  <a:tcPr/>
                </a:tc>
                <a:tc>
                  <a:txBody>
                    <a:bodyPr/>
                    <a:lstStyle/>
                    <a:p>
                      <a:pPr algn="ctr"/>
                      <a:r>
                        <a:rPr lang="en-US" sz="1000" dirty="0"/>
                        <a:t>6*</a:t>
                      </a:r>
                    </a:p>
                  </a:txBody>
                  <a:tcPr/>
                </a:tc>
                <a:tc>
                  <a:txBody>
                    <a:bodyPr/>
                    <a:lstStyle/>
                    <a:p>
                      <a:pPr algn="ctr"/>
                      <a:r>
                        <a:rPr lang="en-US" sz="1000" dirty="0"/>
                        <a:t>12</a:t>
                      </a:r>
                    </a:p>
                  </a:txBody>
                  <a:tcPr/>
                </a:tc>
                <a:tc>
                  <a:txBody>
                    <a:bodyPr/>
                    <a:lstStyle/>
                    <a:p>
                      <a:pPr algn="ctr"/>
                      <a:r>
                        <a:rPr lang="en-US" sz="1000" dirty="0"/>
                        <a:t>5*</a:t>
                      </a:r>
                    </a:p>
                  </a:txBody>
                  <a:tcPr/>
                </a:tc>
                <a:tc>
                  <a:txBody>
                    <a:bodyPr/>
                    <a:lstStyle/>
                    <a:p>
                      <a:pPr algn="ctr"/>
                      <a:r>
                        <a:rPr lang="en-US" sz="1000" dirty="0"/>
                        <a:t>1</a:t>
                      </a:r>
                    </a:p>
                  </a:txBody>
                  <a:tcPr/>
                </a:tc>
              </a:tr>
              <a:tr h="0">
                <a:tc>
                  <a:txBody>
                    <a:bodyPr/>
                    <a:lstStyle/>
                    <a:p>
                      <a:r>
                        <a:rPr lang="en-US" sz="1000" dirty="0"/>
                        <a:t>KPMG</a:t>
                      </a:r>
                    </a:p>
                  </a:txBody>
                  <a:tcPr/>
                </a:tc>
                <a:tc>
                  <a:txBody>
                    <a:bodyPr/>
                    <a:lstStyle/>
                    <a:p>
                      <a:pPr algn="ctr"/>
                      <a:r>
                        <a:rPr lang="en-US" sz="1000" dirty="0"/>
                        <a:t>0</a:t>
                      </a:r>
                    </a:p>
                  </a:txBody>
                  <a:tcPr/>
                </a:tc>
                <a:tc>
                  <a:txBody>
                    <a:bodyPr/>
                    <a:lstStyle/>
                    <a:p>
                      <a:pPr algn="ctr"/>
                      <a:r>
                        <a:rPr lang="en-US" sz="1000" dirty="0"/>
                        <a:t>5</a:t>
                      </a:r>
                    </a:p>
                  </a:txBody>
                  <a:tcPr/>
                </a:tc>
                <a:tc>
                  <a:txBody>
                    <a:bodyPr/>
                    <a:lstStyle/>
                    <a:p>
                      <a:pPr algn="ctr"/>
                      <a:r>
                        <a:rPr lang="en-US" sz="1000" dirty="0"/>
                        <a:t>0</a:t>
                      </a:r>
                    </a:p>
                  </a:txBody>
                  <a:tcPr/>
                </a:tc>
                <a:tc>
                  <a:txBody>
                    <a:bodyPr/>
                    <a:lstStyle/>
                    <a:p>
                      <a:pPr algn="ctr"/>
                      <a:r>
                        <a:rPr lang="en-US" sz="1000" dirty="0"/>
                        <a:t>0</a:t>
                      </a:r>
                    </a:p>
                  </a:txBody>
                  <a:tcPr/>
                </a:tc>
              </a:tr>
              <a:tr h="0">
                <a:tc>
                  <a:txBody>
                    <a:bodyPr/>
                    <a:lstStyle/>
                    <a:p>
                      <a:r>
                        <a:rPr lang="en-US" sz="1000" dirty="0"/>
                        <a:t>PwC</a:t>
                      </a:r>
                    </a:p>
                  </a:txBody>
                  <a:tcPr/>
                </a:tc>
                <a:tc>
                  <a:txBody>
                    <a:bodyPr/>
                    <a:lstStyle/>
                    <a:p>
                      <a:pPr algn="ctr"/>
                      <a:r>
                        <a:rPr lang="en-US" sz="1000" dirty="0"/>
                        <a:t>5*</a:t>
                      </a:r>
                    </a:p>
                  </a:txBody>
                  <a:tcPr/>
                </a:tc>
                <a:tc>
                  <a:txBody>
                    <a:bodyPr/>
                    <a:lstStyle/>
                    <a:p>
                      <a:pPr algn="ctr"/>
                      <a:r>
                        <a:rPr lang="en-US" sz="1000" dirty="0"/>
                        <a:t>24</a:t>
                      </a:r>
                    </a:p>
                  </a:txBody>
                  <a:tcPr/>
                </a:tc>
                <a:tc>
                  <a:txBody>
                    <a:bodyPr/>
                    <a:lstStyle/>
                    <a:p>
                      <a:pPr algn="ctr"/>
                      <a:r>
                        <a:rPr lang="en-US" sz="1000" dirty="0"/>
                        <a:t>4*</a:t>
                      </a:r>
                    </a:p>
                  </a:txBody>
                  <a:tcPr/>
                </a:tc>
                <a:tc>
                  <a:txBody>
                    <a:bodyPr/>
                    <a:lstStyle/>
                    <a:p>
                      <a:pPr algn="ctr"/>
                      <a:r>
                        <a:rPr lang="en-US" sz="1000" dirty="0"/>
                        <a:t>2</a:t>
                      </a:r>
                    </a:p>
                  </a:txBody>
                  <a:tcPr/>
                </a:tc>
              </a:tr>
            </a:tbl>
          </a:graphicData>
        </a:graphic>
      </p:graphicFrame>
      <p:sp>
        <p:nvSpPr>
          <p:cNvPr id="9" name="TextBox 8"/>
          <p:cNvSpPr txBox="1"/>
          <p:nvPr/>
        </p:nvSpPr>
        <p:spPr>
          <a:xfrm>
            <a:off x="533400" y="2369628"/>
            <a:ext cx="1156086" cy="215444"/>
          </a:xfrm>
          <a:prstGeom prst="rect">
            <a:avLst/>
          </a:prstGeom>
          <a:noFill/>
        </p:spPr>
        <p:txBody>
          <a:bodyPr wrap="none" rtlCol="0">
            <a:spAutoFit/>
          </a:bodyPr>
          <a:lstStyle/>
          <a:p>
            <a:r>
              <a:rPr lang="en-US" sz="800" dirty="0"/>
              <a:t>**Closed/announced.</a:t>
            </a:r>
          </a:p>
        </p:txBody>
      </p:sp>
      <p:sp>
        <p:nvSpPr>
          <p:cNvPr id="10" name="TextBox 9"/>
          <p:cNvSpPr txBox="1"/>
          <p:nvPr/>
        </p:nvSpPr>
        <p:spPr>
          <a:xfrm>
            <a:off x="4953000" y="1074228"/>
            <a:ext cx="3886200" cy="1354217"/>
          </a:xfrm>
          <a:prstGeom prst="rect">
            <a:avLst/>
          </a:prstGeom>
          <a:noFill/>
        </p:spPr>
        <p:txBody>
          <a:bodyPr wrap="square" rtlCol="0">
            <a:spAutoFit/>
          </a:bodyPr>
          <a:lstStyle/>
          <a:p>
            <a:pPr algn="l"/>
            <a:r>
              <a:rPr lang="en-US" sz="1200" b="1" dirty="0"/>
              <a:t>Impact and changes to market</a:t>
            </a:r>
          </a:p>
          <a:p>
            <a:pPr algn="l"/>
            <a:r>
              <a:rPr lang="en-US" sz="1000" dirty="0"/>
              <a:t>Each Area has witnessed a number of consolidation or acquisition activities in the last two years. </a:t>
            </a:r>
            <a:r>
              <a:rPr lang="en-US" sz="1000" b="1" dirty="0"/>
              <a:t>In Asia Pacific</a:t>
            </a:r>
            <a:r>
              <a:rPr lang="en-US" sz="1000" dirty="0"/>
              <a:t>, a number of smaller offices or individual practices have been acquired by both Deloitte and PwC to gain regional footholds or entry to new markets, such as PwC’s acquisition of key influencers in healthcare in China, or Deloitte’s acquisitions of data analytics in Australia.</a:t>
            </a:r>
          </a:p>
        </p:txBody>
      </p:sp>
      <p:cxnSp>
        <p:nvCxnSpPr>
          <p:cNvPr id="12" name="Straight Connector 11"/>
          <p:cNvCxnSpPr/>
          <p:nvPr/>
        </p:nvCxnSpPr>
        <p:spPr>
          <a:xfrm>
            <a:off x="457200" y="3499233"/>
            <a:ext cx="83058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4800600"/>
            <a:ext cx="8382000" cy="1508105"/>
          </a:xfrm>
          <a:prstGeom prst="rect">
            <a:avLst/>
          </a:prstGeom>
          <a:noFill/>
        </p:spPr>
        <p:txBody>
          <a:bodyPr wrap="square" rtlCol="0">
            <a:spAutoFit/>
          </a:bodyPr>
          <a:lstStyle/>
          <a:p>
            <a:pPr algn="l"/>
            <a:r>
              <a:rPr lang="en-US" sz="1200" b="1" dirty="0"/>
              <a:t>Impact and changes to market</a:t>
            </a:r>
          </a:p>
          <a:p>
            <a:pPr algn="l"/>
            <a:r>
              <a:rPr lang="en-US" sz="1000" dirty="0"/>
              <a:t>Undoubtedly, the overwhelming focus for acquisition activity has been in the Advisory space. Even the small public accounting firms acquired have been focused on advising SME or private companies through their growth and expansion.,</a:t>
            </a:r>
            <a:r>
              <a:rPr lang="en-US" sz="1000" b="1" dirty="0"/>
              <a:t> In Assurance</a:t>
            </a:r>
            <a:r>
              <a:rPr lang="en-US" sz="1000" dirty="0"/>
              <a:t>  </a:t>
            </a:r>
            <a:r>
              <a:rPr lang="en-US" sz="1000" b="1" dirty="0"/>
              <a:t>and Tax</a:t>
            </a:r>
            <a:r>
              <a:rPr lang="en-US" sz="1000" dirty="0"/>
              <a:t>, the combined entities have increased capabilities for supporting private companies and SMEs in Canada and Australia, as well as Brazil, underscoring the increased interest in this market segment. </a:t>
            </a:r>
            <a:r>
              <a:rPr lang="en-US" sz="1000" b="1" dirty="0"/>
              <a:t>In Advisory</a:t>
            </a:r>
            <a:r>
              <a:rPr lang="en-US" sz="1000" dirty="0"/>
              <a:t>, most of the acquisitions have been in IT Advisory or other process improvement arenas.  Both PwC and KPMG have acquired skills to replace lost resources during the divestitures of their consulting practices, just as EY has been attempting with its acquisitions in the Americas. Deloitte’s tremendous investment in the GPS practice from BearingPoint , as well as PwC’s acquisitions of the Commercial Services practice from BearingPoint and the recent Diamond Management transaction have all changed the playing field in Advisory – expanding the services and challenging the notion that auditors can not address IT issues.</a:t>
            </a:r>
          </a:p>
        </p:txBody>
      </p:sp>
      <p:sp>
        <p:nvSpPr>
          <p:cNvPr id="15" name="TextBox 14"/>
          <p:cNvSpPr txBox="1"/>
          <p:nvPr/>
        </p:nvSpPr>
        <p:spPr>
          <a:xfrm>
            <a:off x="457200" y="2522028"/>
            <a:ext cx="4191000" cy="707886"/>
          </a:xfrm>
          <a:prstGeom prst="rect">
            <a:avLst/>
          </a:prstGeom>
          <a:noFill/>
        </p:spPr>
        <p:txBody>
          <a:bodyPr wrap="square" rtlCol="0">
            <a:spAutoFit/>
          </a:bodyPr>
          <a:lstStyle/>
          <a:p>
            <a:pPr algn="l"/>
            <a:r>
              <a:rPr lang="en-US" sz="1000" b="1" dirty="0"/>
              <a:t>In the Americas</a:t>
            </a:r>
            <a:r>
              <a:rPr lang="en-US" sz="1000" dirty="0"/>
              <a:t>, the acquisitions by Deloitte and PwC in the Advisory space as well as within Canada have increased both reputation and the ability of both firms to provide services. Deloitte’s penetration and continued success in GPS  is one example</a:t>
            </a:r>
            <a:r>
              <a:rPr lang="en-US" sz="1000" dirty="0" smtClean="0"/>
              <a:t>.</a:t>
            </a:r>
            <a:endParaRPr lang="en-US" sz="1000" dirty="0"/>
          </a:p>
        </p:txBody>
      </p:sp>
      <p:sp>
        <p:nvSpPr>
          <p:cNvPr id="16" name="TextBox 15"/>
          <p:cNvSpPr txBox="1"/>
          <p:nvPr/>
        </p:nvSpPr>
        <p:spPr>
          <a:xfrm>
            <a:off x="4800600" y="2445828"/>
            <a:ext cx="4191000" cy="707886"/>
          </a:xfrm>
          <a:prstGeom prst="rect">
            <a:avLst/>
          </a:prstGeom>
          <a:noFill/>
        </p:spPr>
        <p:txBody>
          <a:bodyPr wrap="square" rtlCol="0">
            <a:spAutoFit/>
          </a:bodyPr>
          <a:lstStyle/>
          <a:p>
            <a:pPr algn="l"/>
            <a:r>
              <a:rPr lang="en-US" sz="1000" b="1" dirty="0"/>
              <a:t>In EMEIA</a:t>
            </a:r>
            <a:r>
              <a:rPr lang="en-US" sz="1000" dirty="0"/>
              <a:t>, PwC in particular has been very active in acquiring local level resources to expand and diversify scope of services throughout  its equivalent Advisory practices, particularly in IT Advisory and Climate Change services and gain resources in  Spain, France, UK and India. </a:t>
            </a:r>
          </a:p>
        </p:txBody>
      </p:sp>
      <p:sp>
        <p:nvSpPr>
          <p:cNvPr id="18" name="Rectangle 17"/>
          <p:cNvSpPr/>
          <p:nvPr/>
        </p:nvSpPr>
        <p:spPr>
          <a:xfrm>
            <a:off x="5580112" y="0"/>
            <a:ext cx="3563888"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Ukázka 2</a:t>
            </a:r>
            <a:endParaRPr lang="cs-CZ" dirty="0"/>
          </a:p>
        </p:txBody>
      </p:sp>
      <p:sp>
        <p:nvSpPr>
          <p:cNvPr id="17" name="Rectangle 16"/>
          <p:cNvSpPr/>
          <p:nvPr/>
        </p:nvSpPr>
        <p:spPr bwMode="auto">
          <a:xfrm>
            <a:off x="5407047" y="3255963"/>
            <a:ext cx="3736953" cy="1584176"/>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Co se snaží tento slide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zodpovědět? Lze to ze </a:t>
            </a:r>
            <a:r>
              <a:rPr kumimoji="0" lang="cs-CZ" sz="1600" b="0" i="0" u="none" strike="noStrike" cap="none" normalizeH="0" baseline="0" dirty="0" err="1" smtClean="0">
                <a:ln>
                  <a:noFill/>
                </a:ln>
                <a:solidFill>
                  <a:schemeClr val="tx1"/>
                </a:solidFill>
                <a:effectLst/>
                <a:latin typeface="Arial" charset="0"/>
              </a:rPr>
              <a:t>slidu</a:t>
            </a:r>
            <a:r>
              <a:rPr kumimoji="0" lang="cs-CZ" sz="1600" b="0" i="0" u="none" strike="noStrike" cap="none" normalizeH="0" baseline="0" dirty="0" smtClean="0">
                <a:ln>
                  <a:noFill/>
                </a:ln>
                <a:solidFill>
                  <a:schemeClr val="tx1"/>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Arial" charset="0"/>
              </a:rPr>
              <a:t>poznat? </a:t>
            </a:r>
            <a:r>
              <a:rPr lang="cs-CZ" sz="1600" dirty="0" smtClean="0"/>
              <a:t>Jaké změny jsou potřeba </a:t>
            </a:r>
          </a:p>
          <a:p>
            <a:pPr marL="0" marR="0" indent="0" algn="ctr" defTabSz="914400" rtl="0" eaLnBrk="1" fontAlgn="base" latinLnBrk="0" hangingPunct="1">
              <a:lnSpc>
                <a:spcPct val="100000"/>
              </a:lnSpc>
              <a:spcBef>
                <a:spcPct val="0"/>
              </a:spcBef>
              <a:spcAft>
                <a:spcPct val="0"/>
              </a:spcAft>
              <a:buClrTx/>
              <a:buSzTx/>
              <a:buFontTx/>
              <a:buNone/>
              <a:tabLst/>
            </a:pPr>
            <a:r>
              <a:rPr lang="cs-CZ" sz="1600" dirty="0" smtClean="0"/>
              <a:t>pro zlepšení </a:t>
            </a:r>
            <a:r>
              <a:rPr lang="cs-CZ" sz="1600" dirty="0" err="1" smtClean="0"/>
              <a:t>slidu</a:t>
            </a:r>
            <a:r>
              <a:rPr lang="cs-CZ" sz="1600" dirty="0" smtClean="0"/>
              <a:t>?</a:t>
            </a:r>
            <a:endParaRPr lang="en-US" dirty="0"/>
          </a:p>
        </p:txBody>
      </p:sp>
    </p:spTree>
    <p:extLst>
      <p:ext uri="{BB962C8B-B14F-4D97-AF65-F5344CB8AC3E}">
        <p14:creationId xmlns:p14="http://schemas.microsoft.com/office/powerpoint/2010/main" xmlns="" val="237035988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and tricks</a:t>
            </a:r>
          </a:p>
        </p:txBody>
      </p:sp>
      <p:sp>
        <p:nvSpPr>
          <p:cNvPr id="3" name="TextBox 2"/>
          <p:cNvSpPr txBox="1"/>
          <p:nvPr/>
        </p:nvSpPr>
        <p:spPr>
          <a:xfrm>
            <a:off x="466639" y="1307684"/>
            <a:ext cx="8270961" cy="3970318"/>
          </a:xfrm>
          <a:prstGeom prst="rect">
            <a:avLst/>
          </a:prstGeom>
          <a:noFill/>
        </p:spPr>
        <p:txBody>
          <a:bodyPr wrap="square" rtlCol="0">
            <a:spAutoFit/>
          </a:bodyPr>
          <a:lstStyle/>
          <a:p>
            <a:pPr marL="342900" indent="-342900" algn="l">
              <a:buAutoNum type="arabicPeriod"/>
            </a:pPr>
            <a:r>
              <a:rPr lang="cs-CZ" dirty="0" smtClean="0"/>
              <a:t>Identifikujte klíčové aspekty v položených otázkách a odpovídejte na ně.</a:t>
            </a:r>
            <a:endParaRPr lang="en-US" dirty="0"/>
          </a:p>
          <a:p>
            <a:pPr marL="342900" indent="-342900" algn="l">
              <a:buAutoNum type="arabicPeriod"/>
            </a:pPr>
            <a:endParaRPr lang="en-US" dirty="0"/>
          </a:p>
          <a:p>
            <a:pPr marL="342900" indent="-342900" algn="l">
              <a:buAutoNum type="arabicPeriod"/>
            </a:pPr>
            <a:r>
              <a:rPr lang="cs-CZ" dirty="0" smtClean="0"/>
              <a:t>Používejte aktivní formu sloves. Eliminujte podmiňovací formu – slova jako „mohl bych“ „měl bych“.</a:t>
            </a:r>
            <a:endParaRPr lang="en-US" dirty="0"/>
          </a:p>
          <a:p>
            <a:pPr marL="342900" indent="-342900" algn="l">
              <a:buAutoNum type="arabicPeriod"/>
            </a:pPr>
            <a:endParaRPr lang="en-US" dirty="0"/>
          </a:p>
          <a:p>
            <a:pPr marL="342900" indent="-342900" algn="l">
              <a:buAutoNum type="arabicPeriod"/>
            </a:pPr>
            <a:r>
              <a:rPr lang="cs-CZ" dirty="0" smtClean="0"/>
              <a:t>Vžijte se do pozice příjemce. Co byste dělali na jeho místě?</a:t>
            </a:r>
            <a:endParaRPr lang="en-US" dirty="0"/>
          </a:p>
          <a:p>
            <a:pPr marL="342900" indent="-342900" algn="l">
              <a:buFont typeface="+mj-lt"/>
              <a:buAutoNum type="arabicPeriod"/>
            </a:pPr>
            <a:endParaRPr lang="en-US" dirty="0"/>
          </a:p>
          <a:p>
            <a:pPr marL="342900" indent="-342900" algn="l">
              <a:buFont typeface="+mj-lt"/>
              <a:buAutoNum type="arabicPeriod"/>
            </a:pPr>
            <a:r>
              <a:rPr lang="cs-CZ" dirty="0" smtClean="0"/>
              <a:t>V čem je doopravdy problém – odpovídáte na tento problém? Pokud ne – změňte výstup. </a:t>
            </a:r>
            <a:endParaRPr lang="en-US" dirty="0"/>
          </a:p>
          <a:p>
            <a:pPr marL="342900" indent="-342900" algn="l">
              <a:buFont typeface="+mj-lt"/>
              <a:buAutoNum type="arabicPeriod"/>
            </a:pPr>
            <a:endParaRPr lang="en-US" dirty="0"/>
          </a:p>
          <a:p>
            <a:pPr marL="342900" indent="-342900" algn="l">
              <a:buFont typeface="+mj-lt"/>
              <a:buAutoNum type="arabicPeriod"/>
            </a:pPr>
            <a:r>
              <a:rPr lang="cs-CZ" dirty="0" smtClean="0"/>
              <a:t>Nahraďte text grafikou nebo obrázkem, abyste usnadnili vnímání napříč kulturami i osobnostmi.</a:t>
            </a:r>
            <a:endParaRPr lang="en-US" dirty="0"/>
          </a:p>
          <a:p>
            <a:pPr marL="342900" indent="-342900" algn="l">
              <a:buFont typeface="+mj-lt"/>
              <a:buAutoNum type="arabicPeriod"/>
            </a:pPr>
            <a:endParaRPr lang="cs-CZ" dirty="0" smtClean="0"/>
          </a:p>
          <a:p>
            <a:pPr marL="342900" indent="-342900">
              <a:buFont typeface="+mj-lt"/>
              <a:buAutoNum type="arabicPeriod"/>
            </a:pPr>
            <a:r>
              <a:rPr lang="cs-CZ" dirty="0" smtClean="0"/>
              <a:t>Když se zaseknete – požádejte o pomoc kolegu </a:t>
            </a:r>
            <a:r>
              <a:rPr lang="cs-CZ" dirty="0" smtClean="0">
                <a:sym typeface="Wingdings" pitchFamily="2" charset="2"/>
              </a:rPr>
              <a:t></a:t>
            </a:r>
            <a:endParaRPr lang="en-US" dirty="0"/>
          </a:p>
        </p:txBody>
      </p:sp>
    </p:spTree>
    <p:extLst>
      <p:ext uri="{BB962C8B-B14F-4D97-AF65-F5344CB8AC3E}">
        <p14:creationId xmlns:p14="http://schemas.microsoft.com/office/powerpoint/2010/main" xmlns="" val="126322493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Peer </a:t>
            </a:r>
            <a:r>
              <a:rPr lang="cs-CZ" dirty="0" err="1" smtClean="0"/>
              <a:t>review</a:t>
            </a:r>
            <a:endParaRPr lang="en-GB" dirty="0"/>
          </a:p>
        </p:txBody>
      </p:sp>
    </p:spTree>
    <p:extLst>
      <p:ext uri="{BB962C8B-B14F-4D97-AF65-F5344CB8AC3E}">
        <p14:creationId xmlns:p14="http://schemas.microsoft.com/office/powerpoint/2010/main" xmlns="" val="194142296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latin typeface="EYInterstate" pitchFamily="2" charset="0"/>
              </a:rPr>
              <a:t>Peer review</a:t>
            </a:r>
          </a:p>
        </p:txBody>
      </p:sp>
      <p:sp>
        <p:nvSpPr>
          <p:cNvPr id="21507" name="Rectangle 4"/>
          <p:cNvSpPr>
            <a:spLocks noChangeArrowheads="1"/>
          </p:cNvSpPr>
          <p:nvPr/>
        </p:nvSpPr>
        <p:spPr bwMode="auto">
          <a:xfrm>
            <a:off x="1447800" y="1143000"/>
            <a:ext cx="7391400" cy="369332"/>
          </a:xfrm>
          <a:prstGeom prst="rect">
            <a:avLst/>
          </a:prstGeom>
          <a:noFill/>
          <a:ln w="9525">
            <a:noFill/>
            <a:miter lim="800000"/>
            <a:headEnd/>
            <a:tailEnd/>
          </a:ln>
        </p:spPr>
        <p:txBody>
          <a:bodyPr>
            <a:spAutoFit/>
          </a:bodyPr>
          <a:lstStyle/>
          <a:p>
            <a:pPr algn="r"/>
            <a:r>
              <a:rPr lang="en-US" dirty="0" smtClean="0"/>
              <a:t>“</a:t>
            </a:r>
            <a:r>
              <a:rPr lang="cs-CZ" dirty="0" smtClean="0"/>
              <a:t>Slušnost je zhouba spolupráce</a:t>
            </a:r>
            <a:r>
              <a:rPr lang="en-US" dirty="0" smtClean="0"/>
              <a:t>”.  </a:t>
            </a:r>
            <a:r>
              <a:rPr lang="en-US" dirty="0"/>
              <a:t>Edwin Land.</a:t>
            </a:r>
          </a:p>
        </p:txBody>
      </p:sp>
      <p:sp>
        <p:nvSpPr>
          <p:cNvPr id="21508" name="Oval 7"/>
          <p:cNvSpPr>
            <a:spLocks noChangeArrowheads="1"/>
          </p:cNvSpPr>
          <p:nvPr/>
        </p:nvSpPr>
        <p:spPr bwMode="auto">
          <a:xfrm>
            <a:off x="3505200" y="2552700"/>
            <a:ext cx="2632075" cy="2514600"/>
          </a:xfrm>
          <a:prstGeom prst="ellipse">
            <a:avLst/>
          </a:prstGeom>
          <a:solidFill>
            <a:schemeClr val="accent2"/>
          </a:solidFill>
          <a:ln w="12700" cap="rnd" algn="ctr">
            <a:solidFill>
              <a:schemeClr val="bg2"/>
            </a:solidFill>
            <a:round/>
            <a:headEnd type="none" w="sm" len="sm"/>
            <a:tailEnd type="none" w="sm" len="sm"/>
          </a:ln>
        </p:spPr>
        <p:txBody>
          <a:bodyPr wrap="none" anchor="ctr"/>
          <a:lstStyle/>
          <a:p>
            <a:endParaRPr lang="cs-CZ"/>
          </a:p>
        </p:txBody>
      </p:sp>
      <p:sp>
        <p:nvSpPr>
          <p:cNvPr id="21509" name="Oval 8"/>
          <p:cNvSpPr>
            <a:spLocks noChangeArrowheads="1"/>
          </p:cNvSpPr>
          <p:nvPr/>
        </p:nvSpPr>
        <p:spPr bwMode="auto">
          <a:xfrm>
            <a:off x="3830638" y="2857500"/>
            <a:ext cx="1981200" cy="1905000"/>
          </a:xfrm>
          <a:prstGeom prst="ellipse">
            <a:avLst/>
          </a:prstGeom>
          <a:solidFill>
            <a:schemeClr val="bg2"/>
          </a:solidFill>
          <a:ln w="12700" cap="rnd" algn="ctr">
            <a:solidFill>
              <a:schemeClr val="bg2"/>
            </a:solidFill>
            <a:round/>
            <a:headEnd type="none" w="sm" len="sm"/>
            <a:tailEnd type="none" w="sm" len="sm"/>
          </a:ln>
        </p:spPr>
        <p:txBody>
          <a:bodyPr wrap="none" anchor="ctr"/>
          <a:lstStyle/>
          <a:p>
            <a:endParaRPr lang="cs-CZ"/>
          </a:p>
        </p:txBody>
      </p:sp>
      <p:sp>
        <p:nvSpPr>
          <p:cNvPr id="21510" name="AutoShape 10"/>
          <p:cNvSpPr>
            <a:spLocks noChangeArrowheads="1"/>
          </p:cNvSpPr>
          <p:nvPr/>
        </p:nvSpPr>
        <p:spPr bwMode="auto">
          <a:xfrm>
            <a:off x="4668838" y="2438400"/>
            <a:ext cx="290512"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1" name="AutoShape 11"/>
          <p:cNvSpPr>
            <a:spLocks noChangeArrowheads="1"/>
          </p:cNvSpPr>
          <p:nvPr/>
        </p:nvSpPr>
        <p:spPr bwMode="auto">
          <a:xfrm rot="5400000">
            <a:off x="5798344" y="3566319"/>
            <a:ext cx="290513"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2" name="AutoShape 12"/>
          <p:cNvSpPr>
            <a:spLocks noChangeArrowheads="1"/>
          </p:cNvSpPr>
          <p:nvPr/>
        </p:nvSpPr>
        <p:spPr bwMode="auto">
          <a:xfrm flipH="1" flipV="1">
            <a:off x="4668838" y="4619625"/>
            <a:ext cx="290512"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3" name="AutoShape 13"/>
          <p:cNvSpPr>
            <a:spLocks noChangeArrowheads="1"/>
          </p:cNvSpPr>
          <p:nvPr/>
        </p:nvSpPr>
        <p:spPr bwMode="auto">
          <a:xfrm rot="-5063899">
            <a:off x="3540919" y="3566319"/>
            <a:ext cx="290513"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4" name="AutoShape 14"/>
          <p:cNvSpPr>
            <a:spLocks noChangeArrowheads="1"/>
          </p:cNvSpPr>
          <p:nvPr/>
        </p:nvSpPr>
        <p:spPr bwMode="auto">
          <a:xfrm rot="5400000">
            <a:off x="4647407" y="1897856"/>
            <a:ext cx="290512" cy="485775"/>
          </a:xfrm>
          <a:prstGeom prst="chevron">
            <a:avLst>
              <a:gd name="adj" fmla="val 77597"/>
            </a:avLst>
          </a:prstGeom>
          <a:solidFill>
            <a:srgbClr val="C0C0C0"/>
          </a:solidFill>
          <a:ln w="12700" cap="rnd" algn="ctr">
            <a:solidFill>
              <a:srgbClr val="C0C0C0"/>
            </a:solidFill>
            <a:miter lim="800000"/>
            <a:headEnd type="none" w="sm" len="sm"/>
            <a:tailEnd type="none" w="sm" len="sm"/>
          </a:ln>
        </p:spPr>
        <p:txBody>
          <a:bodyPr wrap="none" anchor="ctr"/>
          <a:lstStyle/>
          <a:p>
            <a:endParaRPr lang="cs-CZ"/>
          </a:p>
        </p:txBody>
      </p:sp>
      <p:sp>
        <p:nvSpPr>
          <p:cNvPr id="21515" name="Text Box 15"/>
          <p:cNvSpPr txBox="1">
            <a:spLocks noChangeArrowheads="1"/>
          </p:cNvSpPr>
          <p:nvPr/>
        </p:nvSpPr>
        <p:spPr bwMode="auto">
          <a:xfrm>
            <a:off x="4492625" y="1714500"/>
            <a:ext cx="612775" cy="338138"/>
          </a:xfrm>
          <a:prstGeom prst="rect">
            <a:avLst/>
          </a:prstGeom>
          <a:noFill/>
          <a:ln w="12700" cap="rnd" algn="ctr">
            <a:noFill/>
            <a:miter lim="800000"/>
            <a:headEnd type="none" w="sm" len="sm"/>
            <a:tailEnd type="none" w="sm" len="sm"/>
          </a:ln>
        </p:spPr>
        <p:txBody>
          <a:bodyPr wrap="none">
            <a:spAutoFit/>
          </a:bodyPr>
          <a:lstStyle/>
          <a:p>
            <a:r>
              <a:rPr lang="en-US" sz="1600" b="1">
                <a:solidFill>
                  <a:schemeClr val="hlink"/>
                </a:solidFill>
              </a:rPr>
              <a:t>KITs</a:t>
            </a:r>
          </a:p>
        </p:txBody>
      </p:sp>
      <p:sp>
        <p:nvSpPr>
          <p:cNvPr id="21516" name="Text Box 16"/>
          <p:cNvSpPr txBox="1">
            <a:spLocks noChangeArrowheads="1"/>
          </p:cNvSpPr>
          <p:nvPr/>
        </p:nvSpPr>
        <p:spPr bwMode="auto">
          <a:xfrm>
            <a:off x="5867400" y="2781300"/>
            <a:ext cx="639919" cy="338554"/>
          </a:xfrm>
          <a:prstGeom prst="rect">
            <a:avLst/>
          </a:prstGeom>
          <a:noFill/>
          <a:ln w="12700" cap="rnd" algn="ctr">
            <a:noFill/>
            <a:miter lim="800000"/>
            <a:headEnd type="none" w="sm" len="sm"/>
            <a:tailEnd type="none" w="sm" len="sm"/>
          </a:ln>
        </p:spPr>
        <p:txBody>
          <a:bodyPr wrap="none">
            <a:spAutoFit/>
          </a:bodyPr>
          <a:lstStyle/>
          <a:p>
            <a:r>
              <a:rPr lang="cs-CZ" sz="1600" b="1" dirty="0" smtClean="0">
                <a:solidFill>
                  <a:schemeClr val="hlink"/>
                </a:solidFill>
              </a:rPr>
              <a:t>Sběr</a:t>
            </a:r>
            <a:endParaRPr lang="en-US" sz="1600" b="1" dirty="0">
              <a:solidFill>
                <a:schemeClr val="hlink"/>
              </a:solidFill>
            </a:endParaRPr>
          </a:p>
        </p:txBody>
      </p:sp>
      <p:sp>
        <p:nvSpPr>
          <p:cNvPr id="21517" name="Text Box 17"/>
          <p:cNvSpPr txBox="1">
            <a:spLocks noChangeArrowheads="1"/>
          </p:cNvSpPr>
          <p:nvPr/>
        </p:nvSpPr>
        <p:spPr bwMode="auto">
          <a:xfrm>
            <a:off x="5943600" y="4800600"/>
            <a:ext cx="958917" cy="338554"/>
          </a:xfrm>
          <a:prstGeom prst="rect">
            <a:avLst/>
          </a:prstGeom>
          <a:noFill/>
          <a:ln w="12700" cap="rnd" algn="ctr">
            <a:noFill/>
            <a:miter lim="800000"/>
            <a:headEnd type="none" w="sm" len="sm"/>
            <a:tailEnd type="none" w="sm" len="sm"/>
          </a:ln>
        </p:spPr>
        <p:txBody>
          <a:bodyPr wrap="none">
            <a:spAutoFit/>
          </a:bodyPr>
          <a:lstStyle/>
          <a:p>
            <a:r>
              <a:rPr lang="cs-CZ" sz="1600" b="1" dirty="0" smtClean="0">
                <a:solidFill>
                  <a:schemeClr val="hlink"/>
                </a:solidFill>
              </a:rPr>
              <a:t>Analýza</a:t>
            </a:r>
            <a:endParaRPr lang="en-US" sz="1600" b="1" dirty="0">
              <a:solidFill>
                <a:schemeClr val="hlink"/>
              </a:solidFill>
            </a:endParaRPr>
          </a:p>
        </p:txBody>
      </p:sp>
      <p:sp>
        <p:nvSpPr>
          <p:cNvPr id="21518" name="Text Box 18"/>
          <p:cNvSpPr txBox="1">
            <a:spLocks noChangeArrowheads="1"/>
          </p:cNvSpPr>
          <p:nvPr/>
        </p:nvSpPr>
        <p:spPr bwMode="auto">
          <a:xfrm>
            <a:off x="2038350" y="4610100"/>
            <a:ext cx="1164101" cy="338554"/>
          </a:xfrm>
          <a:prstGeom prst="rect">
            <a:avLst/>
          </a:prstGeom>
          <a:noFill/>
          <a:ln w="12700" cap="rnd" algn="ctr">
            <a:noFill/>
            <a:miter lim="800000"/>
            <a:headEnd type="none" w="sm" len="sm"/>
            <a:tailEnd type="none" w="sm" len="sm"/>
          </a:ln>
        </p:spPr>
        <p:txBody>
          <a:bodyPr wrap="none">
            <a:spAutoFit/>
          </a:bodyPr>
          <a:lstStyle/>
          <a:p>
            <a:r>
              <a:rPr lang="cs-CZ" sz="1600" b="1" dirty="0" smtClean="0">
                <a:solidFill>
                  <a:schemeClr val="hlink"/>
                </a:solidFill>
              </a:rPr>
              <a:t>Předávání</a:t>
            </a:r>
            <a:endParaRPr lang="en-US" sz="1600" b="1" dirty="0">
              <a:solidFill>
                <a:schemeClr val="hlink"/>
              </a:solidFill>
            </a:endParaRPr>
          </a:p>
        </p:txBody>
      </p:sp>
      <p:sp>
        <p:nvSpPr>
          <p:cNvPr id="21519" name="Text Box 19"/>
          <p:cNvSpPr txBox="1">
            <a:spLocks noChangeArrowheads="1"/>
          </p:cNvSpPr>
          <p:nvPr/>
        </p:nvSpPr>
        <p:spPr bwMode="auto">
          <a:xfrm>
            <a:off x="2362200" y="2552700"/>
            <a:ext cx="673582" cy="338554"/>
          </a:xfrm>
          <a:prstGeom prst="rect">
            <a:avLst/>
          </a:prstGeom>
          <a:noFill/>
          <a:ln w="12700" cap="rnd" algn="ctr">
            <a:noFill/>
            <a:miter lim="800000"/>
            <a:headEnd type="none" w="sm" len="sm"/>
            <a:tailEnd type="none" w="sm" len="sm"/>
          </a:ln>
        </p:spPr>
        <p:txBody>
          <a:bodyPr wrap="none">
            <a:spAutoFit/>
          </a:bodyPr>
          <a:lstStyle/>
          <a:p>
            <a:r>
              <a:rPr lang="cs-CZ" sz="1600" b="1" dirty="0" smtClean="0">
                <a:solidFill>
                  <a:schemeClr val="hlink"/>
                </a:solidFill>
              </a:rPr>
              <a:t>Akce</a:t>
            </a:r>
            <a:endParaRPr lang="en-US" sz="1600" b="1" dirty="0">
              <a:solidFill>
                <a:schemeClr val="hlink"/>
              </a:solidFill>
            </a:endParaRPr>
          </a:p>
        </p:txBody>
      </p:sp>
      <p:sp>
        <p:nvSpPr>
          <p:cNvPr id="21520" name="Text Box 20"/>
          <p:cNvSpPr txBox="1">
            <a:spLocks noChangeArrowheads="1"/>
          </p:cNvSpPr>
          <p:nvPr/>
        </p:nvSpPr>
        <p:spPr bwMode="auto">
          <a:xfrm>
            <a:off x="4179888" y="3581400"/>
            <a:ext cx="1458912" cy="581025"/>
          </a:xfrm>
          <a:prstGeom prst="rect">
            <a:avLst/>
          </a:prstGeom>
          <a:noFill/>
          <a:ln w="12700" cap="rnd" algn="ctr">
            <a:noFill/>
            <a:miter lim="800000"/>
            <a:headEnd type="none" w="sm" len="sm"/>
            <a:tailEnd type="none" w="sm" len="sm"/>
          </a:ln>
        </p:spPr>
        <p:txBody>
          <a:bodyPr>
            <a:spAutoFit/>
          </a:bodyPr>
          <a:lstStyle/>
          <a:p>
            <a:pPr algn="ctr"/>
            <a:r>
              <a:rPr lang="en-US" sz="1600" b="1" dirty="0">
                <a:solidFill>
                  <a:schemeClr val="bg1"/>
                </a:solidFill>
              </a:rPr>
              <a:t>Intelligence Cycle</a:t>
            </a:r>
          </a:p>
        </p:txBody>
      </p:sp>
      <p:sp>
        <p:nvSpPr>
          <p:cNvPr id="28" name="Rectangle 27"/>
          <p:cNvSpPr>
            <a:spLocks noChangeArrowheads="1"/>
          </p:cNvSpPr>
          <p:nvPr/>
        </p:nvSpPr>
        <p:spPr bwMode="auto">
          <a:xfrm>
            <a:off x="1295400" y="5715000"/>
            <a:ext cx="7391400" cy="369332"/>
          </a:xfrm>
          <a:prstGeom prst="rect">
            <a:avLst/>
          </a:prstGeom>
          <a:solidFill>
            <a:schemeClr val="bg1">
              <a:lumMod val="75000"/>
            </a:schemeClr>
          </a:solidFill>
          <a:ln w="9525">
            <a:solidFill>
              <a:schemeClr val="bg1">
                <a:lumMod val="65000"/>
              </a:schemeClr>
            </a:solidFill>
            <a:miter lim="800000"/>
            <a:headEnd/>
            <a:tailEnd/>
          </a:ln>
        </p:spPr>
        <p:txBody>
          <a:bodyPr>
            <a:spAutoFit/>
          </a:bodyPr>
          <a:lstStyle/>
          <a:p>
            <a:pPr algn="ctr">
              <a:defRPr/>
            </a:pPr>
            <a:r>
              <a:rPr lang="en-US" b="1" dirty="0">
                <a:solidFill>
                  <a:srgbClr val="FF0000"/>
                </a:solidFill>
              </a:rPr>
              <a:t>Peer review </a:t>
            </a:r>
            <a:r>
              <a:rPr lang="cs-CZ" b="1" dirty="0" smtClean="0">
                <a:solidFill>
                  <a:srgbClr val="FF0000"/>
                </a:solidFill>
              </a:rPr>
              <a:t>není jen o opravě stylu a gramatiky</a:t>
            </a:r>
            <a:r>
              <a:rPr lang="en-US" b="1" dirty="0" smtClean="0">
                <a:solidFill>
                  <a:srgbClr val="FF0000"/>
                </a:solidFill>
              </a:rPr>
              <a:t>.</a:t>
            </a:r>
            <a:endParaRPr lang="en-US" b="1" dirty="0">
              <a:solidFill>
                <a:srgbClr val="FF0000"/>
              </a:solidFill>
            </a:endParaRPr>
          </a:p>
        </p:txBody>
      </p:sp>
      <p:sp>
        <p:nvSpPr>
          <p:cNvPr id="29" name="Rectangle 28"/>
          <p:cNvSpPr>
            <a:spLocks noChangeArrowheads="1"/>
          </p:cNvSpPr>
          <p:nvPr/>
        </p:nvSpPr>
        <p:spPr bwMode="auto">
          <a:xfrm>
            <a:off x="6248400" y="2438400"/>
            <a:ext cx="2362200" cy="369888"/>
          </a:xfrm>
          <a:prstGeom prst="rect">
            <a:avLst/>
          </a:prstGeom>
          <a:noFill/>
          <a:ln w="9525">
            <a:solidFill>
              <a:schemeClr val="bg1">
                <a:lumMod val="65000"/>
              </a:schemeClr>
            </a:solidFill>
            <a:miter lim="800000"/>
            <a:headEnd/>
            <a:tailEnd/>
          </a:ln>
        </p:spPr>
        <p:txBody>
          <a:bodyPr>
            <a:spAutoFit/>
          </a:bodyPr>
          <a:lstStyle/>
          <a:p>
            <a:pPr algn="r">
              <a:defRPr/>
            </a:pPr>
            <a:r>
              <a:rPr lang="cs-CZ" b="1" dirty="0" smtClean="0">
                <a:solidFill>
                  <a:schemeClr val="accent1">
                    <a:lumMod val="50000"/>
                  </a:schemeClr>
                </a:solidFill>
              </a:rPr>
              <a:t>Lepší vstupy</a:t>
            </a:r>
            <a:endParaRPr lang="en-US" b="1" dirty="0">
              <a:solidFill>
                <a:schemeClr val="accent1">
                  <a:lumMod val="50000"/>
                </a:schemeClr>
              </a:solidFill>
            </a:endParaRPr>
          </a:p>
        </p:txBody>
      </p:sp>
      <p:sp>
        <p:nvSpPr>
          <p:cNvPr id="30" name="Rectangle 29"/>
          <p:cNvSpPr>
            <a:spLocks noChangeArrowheads="1"/>
          </p:cNvSpPr>
          <p:nvPr/>
        </p:nvSpPr>
        <p:spPr bwMode="auto">
          <a:xfrm>
            <a:off x="6324600" y="4343400"/>
            <a:ext cx="2362200" cy="369888"/>
          </a:xfrm>
          <a:prstGeom prst="rect">
            <a:avLst/>
          </a:prstGeom>
          <a:noFill/>
          <a:ln w="9525">
            <a:solidFill>
              <a:schemeClr val="bg1">
                <a:lumMod val="65000"/>
              </a:schemeClr>
            </a:solidFill>
            <a:miter lim="800000"/>
            <a:headEnd/>
            <a:tailEnd/>
          </a:ln>
        </p:spPr>
        <p:txBody>
          <a:bodyPr>
            <a:spAutoFit/>
          </a:bodyPr>
          <a:lstStyle/>
          <a:p>
            <a:pPr algn="r">
              <a:defRPr/>
            </a:pPr>
            <a:r>
              <a:rPr lang="cs-CZ" b="1" dirty="0" smtClean="0">
                <a:solidFill>
                  <a:schemeClr val="accent1">
                    <a:lumMod val="50000"/>
                  </a:schemeClr>
                </a:solidFill>
              </a:rPr>
              <a:t>Lepší porozumění</a:t>
            </a:r>
            <a:endParaRPr lang="en-US" b="1" dirty="0">
              <a:solidFill>
                <a:schemeClr val="accent1">
                  <a:lumMod val="50000"/>
                </a:schemeClr>
              </a:solidFill>
            </a:endParaRPr>
          </a:p>
        </p:txBody>
      </p:sp>
      <p:sp>
        <p:nvSpPr>
          <p:cNvPr id="31" name="Rectangle 30"/>
          <p:cNvSpPr>
            <a:spLocks noChangeArrowheads="1"/>
          </p:cNvSpPr>
          <p:nvPr/>
        </p:nvSpPr>
        <p:spPr bwMode="auto">
          <a:xfrm>
            <a:off x="685800" y="3886200"/>
            <a:ext cx="2362200" cy="369332"/>
          </a:xfrm>
          <a:prstGeom prst="rect">
            <a:avLst/>
          </a:prstGeom>
          <a:noFill/>
          <a:ln w="9525">
            <a:solidFill>
              <a:schemeClr val="bg1">
                <a:lumMod val="65000"/>
              </a:schemeClr>
            </a:solidFill>
            <a:miter lim="800000"/>
            <a:headEnd/>
            <a:tailEnd/>
          </a:ln>
        </p:spPr>
        <p:txBody>
          <a:bodyPr>
            <a:spAutoFit/>
          </a:bodyPr>
          <a:lstStyle/>
          <a:p>
            <a:pPr algn="r">
              <a:defRPr/>
            </a:pPr>
            <a:r>
              <a:rPr lang="cs-CZ" b="1" dirty="0" smtClean="0">
                <a:solidFill>
                  <a:schemeClr val="accent1">
                    <a:lumMod val="50000"/>
                  </a:schemeClr>
                </a:solidFill>
              </a:rPr>
              <a:t>Lepší doporučení</a:t>
            </a:r>
            <a:endParaRPr lang="en-US" b="1" dirty="0">
              <a:solidFill>
                <a:schemeClr val="accent1">
                  <a:lumMod val="50000"/>
                </a:schemeClr>
              </a:solidFill>
            </a:endParaRPr>
          </a:p>
        </p:txBody>
      </p:sp>
      <p:sp>
        <p:nvSpPr>
          <p:cNvPr id="32" name="Rectangle 31"/>
          <p:cNvSpPr>
            <a:spLocks noChangeArrowheads="1"/>
          </p:cNvSpPr>
          <p:nvPr/>
        </p:nvSpPr>
        <p:spPr bwMode="auto">
          <a:xfrm>
            <a:off x="1371600" y="1752600"/>
            <a:ext cx="2362200" cy="369888"/>
          </a:xfrm>
          <a:prstGeom prst="rect">
            <a:avLst/>
          </a:prstGeom>
          <a:noFill/>
          <a:ln w="9525">
            <a:solidFill>
              <a:schemeClr val="bg1">
                <a:lumMod val="65000"/>
              </a:schemeClr>
            </a:solidFill>
            <a:miter lim="800000"/>
            <a:headEnd/>
            <a:tailEnd/>
          </a:ln>
        </p:spPr>
        <p:txBody>
          <a:bodyPr>
            <a:spAutoFit/>
          </a:bodyPr>
          <a:lstStyle/>
          <a:p>
            <a:pPr algn="r">
              <a:defRPr/>
            </a:pPr>
            <a:r>
              <a:rPr lang="cs-CZ" b="1" dirty="0" smtClean="0">
                <a:solidFill>
                  <a:schemeClr val="accent1">
                    <a:lumMod val="50000"/>
                  </a:schemeClr>
                </a:solidFill>
              </a:rPr>
              <a:t>Lepší rozhodování</a:t>
            </a:r>
            <a:endParaRPr lang="en-US" b="1" dirty="0">
              <a:solidFill>
                <a:schemeClr val="accent1">
                  <a:lumMod val="50000"/>
                </a:schemeClr>
              </a:solidFill>
            </a:endParaRPr>
          </a:p>
        </p:txBody>
      </p:sp>
    </p:spTree>
    <p:extLst>
      <p:ext uri="{BB962C8B-B14F-4D97-AF65-F5344CB8AC3E}">
        <p14:creationId xmlns:p14="http://schemas.microsoft.com/office/powerpoint/2010/main" xmlns="" val="568345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CI proces</a:t>
            </a:r>
            <a:endParaRPr lang="en-GB" dirty="0"/>
          </a:p>
        </p:txBody>
      </p:sp>
    </p:spTree>
    <p:extLst>
      <p:ext uri="{BB962C8B-B14F-4D97-AF65-F5344CB8AC3E}">
        <p14:creationId xmlns:p14="http://schemas.microsoft.com/office/powerpoint/2010/main" xmlns="" val="379967777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CI zdroje a materiály</a:t>
            </a:r>
            <a:endParaRPr lang="en-GB" dirty="0"/>
          </a:p>
        </p:txBody>
      </p:sp>
    </p:spTree>
    <p:extLst>
      <p:ext uri="{BB962C8B-B14F-4D97-AF65-F5344CB8AC3E}">
        <p14:creationId xmlns:p14="http://schemas.microsoft.com/office/powerpoint/2010/main" xmlns="" val="315388251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Zdroje a další možnosti sebevzdělávání</a:t>
            </a:r>
            <a:endParaRPr lang="cs-CZ" dirty="0"/>
          </a:p>
        </p:txBody>
      </p:sp>
      <p:sp>
        <p:nvSpPr>
          <p:cNvPr id="4" name="Content Placeholder 3"/>
          <p:cNvSpPr>
            <a:spLocks noGrp="1"/>
          </p:cNvSpPr>
          <p:nvPr>
            <p:ph idx="1"/>
          </p:nvPr>
        </p:nvSpPr>
        <p:spPr/>
        <p:txBody>
          <a:bodyPr/>
          <a:lstStyle/>
          <a:p>
            <a:r>
              <a:rPr lang="cs-CZ" dirty="0" smtClean="0">
                <a:hlinkClick r:id="rId2"/>
              </a:rPr>
              <a:t>SCIP </a:t>
            </a:r>
            <a:r>
              <a:rPr lang="cs-CZ" dirty="0" smtClean="0"/>
              <a:t>– kurzy, konference, časopis, komunita</a:t>
            </a:r>
          </a:p>
          <a:p>
            <a:r>
              <a:rPr lang="cs-CZ" dirty="0" smtClean="0">
                <a:hlinkClick r:id="rId3"/>
              </a:rPr>
              <a:t>ICI</a:t>
            </a:r>
            <a:r>
              <a:rPr lang="cs-CZ" dirty="0" smtClean="0"/>
              <a:t> – kurzy, konference</a:t>
            </a:r>
          </a:p>
          <a:p>
            <a:r>
              <a:rPr lang="cs-CZ" dirty="0" smtClean="0">
                <a:hlinkClick r:id="rId4"/>
              </a:rPr>
              <a:t>Xing </a:t>
            </a:r>
            <a:r>
              <a:rPr lang="cs-CZ" dirty="0" smtClean="0"/>
              <a:t>- komunita</a:t>
            </a:r>
          </a:p>
          <a:p>
            <a:r>
              <a:rPr lang="cs-CZ" dirty="0" smtClean="0">
                <a:hlinkClick r:id="rId5"/>
              </a:rPr>
              <a:t>Aurora </a:t>
            </a:r>
            <a:r>
              <a:rPr lang="cs-CZ" dirty="0" smtClean="0"/>
              <a:t>– komunita, </a:t>
            </a:r>
            <a:r>
              <a:rPr lang="cs-CZ" dirty="0" err="1" smtClean="0"/>
              <a:t>webinars</a:t>
            </a:r>
            <a:r>
              <a:rPr lang="cs-CZ" dirty="0" smtClean="0"/>
              <a:t> (zdarma)</a:t>
            </a:r>
          </a:p>
          <a:p>
            <a:endParaRPr lang="cs-CZ" dirty="0"/>
          </a:p>
          <a:p>
            <a:r>
              <a:rPr lang="cs-CZ" dirty="0" smtClean="0"/>
              <a:t>Knihy: velké množství, i přístupné na internetu</a:t>
            </a:r>
          </a:p>
          <a:p>
            <a:endParaRPr lang="cs-CZ" dirty="0"/>
          </a:p>
          <a:p>
            <a:r>
              <a:rPr lang="cs-CZ" dirty="0" smtClean="0"/>
              <a:t>Praktikové: např. Aurora, </a:t>
            </a:r>
            <a:r>
              <a:rPr lang="cs-CZ" dirty="0" smtClean="0">
                <a:hlinkClick r:id="rId6"/>
              </a:rPr>
              <a:t>Fuld+Company</a:t>
            </a:r>
            <a:r>
              <a:rPr lang="cs-CZ" dirty="0" smtClean="0"/>
              <a:t>,…</a:t>
            </a:r>
          </a:p>
          <a:p>
            <a:endParaRPr lang="cs-CZ" dirty="0" smtClean="0"/>
          </a:p>
          <a:p>
            <a:endParaRPr lang="cs-CZ" dirty="0"/>
          </a:p>
        </p:txBody>
      </p:sp>
    </p:spTree>
    <p:extLst>
      <p:ext uri="{BB962C8B-B14F-4D97-AF65-F5344CB8AC3E}">
        <p14:creationId xmlns:p14="http://schemas.microsoft.com/office/powerpoint/2010/main" xmlns="" val="3579539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5" name="TextBox 4"/>
          <p:cNvSpPr txBox="1"/>
          <p:nvPr/>
        </p:nvSpPr>
        <p:spPr>
          <a:xfrm>
            <a:off x="818785" y="1444978"/>
            <a:ext cx="6270638" cy="1083374"/>
          </a:xfrm>
          <a:prstGeom prst="rect">
            <a:avLst/>
          </a:prstGeom>
          <a:solidFill>
            <a:schemeClr val="accent1"/>
          </a:solidFill>
        </p:spPr>
        <p:txBody>
          <a:bodyPr wrap="square" lIns="0" tIns="36576" rIns="0" bIns="0" rtlCol="0">
            <a:spAutoFit/>
          </a:bodyPr>
          <a:lstStyle/>
          <a:p>
            <a:pPr>
              <a:lnSpc>
                <a:spcPct val="85000"/>
              </a:lnSpc>
              <a:spcAft>
                <a:spcPts val="600"/>
              </a:spcAft>
              <a:buClr>
                <a:srgbClr val="FFD200"/>
              </a:buClr>
              <a:buSzPct val="70000"/>
            </a:pPr>
            <a:r>
              <a:rPr lang="cs-CZ" sz="4000" b="1" dirty="0" smtClean="0">
                <a:solidFill>
                  <a:srgbClr val="FFD200"/>
                </a:solidFill>
              </a:rPr>
              <a:t>Splnil jsem Vaše očekávání?</a:t>
            </a:r>
            <a:endParaRPr lang="en-US" sz="4000" b="1" dirty="0" smtClean="0">
              <a:solidFill>
                <a:srgbClr val="FFD200"/>
              </a:solidFill>
            </a:endParaRPr>
          </a:p>
        </p:txBody>
      </p:sp>
    </p:spTree>
    <p:extLst>
      <p:ext uri="{BB962C8B-B14F-4D97-AF65-F5344CB8AC3E}">
        <p14:creationId xmlns:p14="http://schemas.microsoft.com/office/powerpoint/2010/main" xmlns="" val="206156750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Na co se chcete zeptat</a:t>
            </a:r>
            <a:r>
              <a:rPr lang="en-US" dirty="0" smtClean="0"/>
              <a:t>…….</a:t>
            </a:r>
            <a:endParaRPr lang="en-US" dirty="0"/>
          </a:p>
        </p:txBody>
      </p:sp>
      <p:pic>
        <p:nvPicPr>
          <p:cNvPr id="6" name="Content Placeholder 5" descr="question.gif"/>
          <p:cNvPicPr>
            <a:picLocks noGrp="1" noChangeAspect="1"/>
          </p:cNvPicPr>
          <p:nvPr>
            <p:ph idx="1"/>
          </p:nvPr>
        </p:nvPicPr>
        <p:blipFill>
          <a:blip r:embed="rId2" cstate="print"/>
          <a:stretch>
            <a:fillRect/>
          </a:stretch>
        </p:blipFill>
        <p:spPr>
          <a:xfrm>
            <a:off x="3493683" y="1412875"/>
            <a:ext cx="2155047" cy="4519613"/>
          </a:xfrm>
        </p:spPr>
      </p:pic>
    </p:spTree>
    <p:extLst>
      <p:ext uri="{BB962C8B-B14F-4D97-AF65-F5344CB8AC3E}">
        <p14:creationId xmlns:p14="http://schemas.microsoft.com/office/powerpoint/2010/main" xmlns="" val="233462839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7701" y="3098733"/>
            <a:ext cx="5603646" cy="254067"/>
          </a:xfrm>
        </p:spPr>
        <p:txBody>
          <a:bodyPr/>
          <a:lstStyle/>
          <a:p>
            <a:pPr>
              <a:buNone/>
            </a:pPr>
            <a:r>
              <a:rPr lang="cs-CZ" sz="3200" dirty="0" smtClean="0">
                <a:latin typeface="Arial" pitchFamily="34" charset="0"/>
                <a:cs typeface="Arial" pitchFamily="34" charset="0"/>
              </a:rPr>
              <a:t>Děkuji za pozornost</a:t>
            </a:r>
            <a:endParaRPr lang="en-US" sz="3200" dirty="0" smtClean="0">
              <a:latin typeface="Arial" pitchFamily="34" charset="0"/>
              <a:cs typeface="Arial" pitchFamily="34" charset="0"/>
            </a:endParaRPr>
          </a:p>
        </p:txBody>
      </p:sp>
    </p:spTree>
    <p:extLst>
      <p:ext uri="{BB962C8B-B14F-4D97-AF65-F5344CB8AC3E}">
        <p14:creationId xmlns:p14="http://schemas.microsoft.com/office/powerpoint/2010/main" xmlns="" val="187522983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cs-CZ"/>
          </a:p>
        </p:txBody>
      </p:sp>
      <p:sp>
        <p:nvSpPr>
          <p:cNvPr id="5" name="Content Placeholder 4"/>
          <p:cNvSpPr>
            <a:spLocks noGrp="1"/>
          </p:cNvSpPr>
          <p:nvPr>
            <p:ph idx="1"/>
          </p:nvPr>
        </p:nvSpPr>
        <p:spPr/>
        <p:txBody>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a:p>
        </p:txBody>
      </p:sp>
    </p:spTree>
    <p:extLst>
      <p:ext uri="{BB962C8B-B14F-4D97-AF65-F5344CB8AC3E}">
        <p14:creationId xmlns:p14="http://schemas.microsoft.com/office/powerpoint/2010/main" xmlns="" val="31583411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Dodatky, zdroje, atd.</a:t>
            </a:r>
            <a:endParaRPr lang="en-GB" dirty="0"/>
          </a:p>
        </p:txBody>
      </p:sp>
    </p:spTree>
    <p:extLst>
      <p:ext uri="{BB962C8B-B14F-4D97-AF65-F5344CB8AC3E}">
        <p14:creationId xmlns:p14="http://schemas.microsoft.com/office/powerpoint/2010/main" xmlns="" val="411566038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sz="3600" dirty="0" smtClean="0"/>
              <a:t>terminologie</a:t>
            </a:r>
            <a:endParaRPr lang="cs-CZ" sz="3600"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extLst>
      <p:ext uri="{BB962C8B-B14F-4D97-AF65-F5344CB8AC3E}">
        <p14:creationId xmlns:p14="http://schemas.microsoft.com/office/powerpoint/2010/main" xmlns="" val="107791013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Terminologie</a:t>
            </a:r>
            <a:endParaRPr lang="cs-CZ" dirty="0"/>
          </a:p>
        </p:txBody>
      </p:sp>
      <p:sp>
        <p:nvSpPr>
          <p:cNvPr id="5" name="Content Placeholder 4"/>
          <p:cNvSpPr>
            <a:spLocks noGrp="1"/>
          </p:cNvSpPr>
          <p:nvPr>
            <p:ph sz="half" idx="1"/>
          </p:nvPr>
        </p:nvSpPr>
        <p:spPr/>
        <p:txBody>
          <a:bodyPr/>
          <a:lstStyle/>
          <a:p>
            <a:r>
              <a:rPr lang="cs-CZ" dirty="0" smtClean="0"/>
              <a:t>Účetní závěrka	</a:t>
            </a:r>
          </a:p>
          <a:p>
            <a:endParaRPr lang="cs-CZ" dirty="0" smtClean="0"/>
          </a:p>
          <a:p>
            <a:pPr lvl="1"/>
            <a:r>
              <a:rPr lang="cs-CZ" dirty="0" smtClean="0"/>
              <a:t>Rozvaha</a:t>
            </a:r>
          </a:p>
          <a:p>
            <a:pPr lvl="1"/>
            <a:r>
              <a:rPr lang="cs-CZ" dirty="0" smtClean="0"/>
              <a:t>Výkaz zisků a ztrát / Výkazy / Výsledovka</a:t>
            </a:r>
          </a:p>
          <a:p>
            <a:pPr lvl="1"/>
            <a:r>
              <a:rPr lang="cs-CZ" dirty="0" smtClean="0"/>
              <a:t>Příloha</a:t>
            </a:r>
            <a:endParaRPr lang="cs-CZ" dirty="0"/>
          </a:p>
        </p:txBody>
      </p:sp>
      <p:sp>
        <p:nvSpPr>
          <p:cNvPr id="6" name="Content Placeholder 5"/>
          <p:cNvSpPr>
            <a:spLocks noGrp="1"/>
          </p:cNvSpPr>
          <p:nvPr>
            <p:ph sz="half" idx="2"/>
          </p:nvPr>
        </p:nvSpPr>
        <p:spPr/>
        <p:txBody>
          <a:bodyPr/>
          <a:lstStyle/>
          <a:p>
            <a:r>
              <a:rPr lang="cs-CZ" dirty="0" err="1" smtClean="0"/>
              <a:t>Financial</a:t>
            </a:r>
            <a:r>
              <a:rPr lang="cs-CZ" dirty="0" smtClean="0"/>
              <a:t> </a:t>
            </a:r>
            <a:r>
              <a:rPr lang="cs-CZ" dirty="0" err="1" smtClean="0"/>
              <a:t>statements</a:t>
            </a:r>
            <a:r>
              <a:rPr lang="cs-CZ" dirty="0" smtClean="0"/>
              <a:t> / </a:t>
            </a:r>
            <a:r>
              <a:rPr lang="cs-CZ" dirty="0" err="1" smtClean="0"/>
              <a:t>Financials</a:t>
            </a:r>
            <a:endParaRPr lang="cs-CZ" dirty="0" smtClean="0"/>
          </a:p>
          <a:p>
            <a:pPr lvl="1"/>
            <a:r>
              <a:rPr lang="cs-CZ" dirty="0" smtClean="0"/>
              <a:t>Balance </a:t>
            </a:r>
            <a:r>
              <a:rPr lang="cs-CZ" dirty="0" err="1" smtClean="0"/>
              <a:t>sheet</a:t>
            </a:r>
            <a:endParaRPr lang="cs-CZ" dirty="0" smtClean="0"/>
          </a:p>
          <a:p>
            <a:pPr lvl="1"/>
            <a:r>
              <a:rPr lang="cs-CZ" dirty="0" smtClean="0"/>
              <a:t>PLN </a:t>
            </a:r>
            <a:r>
              <a:rPr lang="cs-CZ" dirty="0" err="1" smtClean="0"/>
              <a:t>account</a:t>
            </a:r>
            <a:r>
              <a:rPr lang="cs-CZ" dirty="0" smtClean="0"/>
              <a:t> / Profit </a:t>
            </a:r>
            <a:r>
              <a:rPr lang="cs-CZ" dirty="0" err="1" smtClean="0"/>
              <a:t>and</a:t>
            </a:r>
            <a:r>
              <a:rPr lang="cs-CZ" dirty="0" smtClean="0"/>
              <a:t> </a:t>
            </a:r>
            <a:r>
              <a:rPr lang="cs-CZ" dirty="0" err="1" smtClean="0"/>
              <a:t>loss</a:t>
            </a:r>
            <a:r>
              <a:rPr lang="cs-CZ" dirty="0" smtClean="0"/>
              <a:t> </a:t>
            </a:r>
            <a:r>
              <a:rPr lang="cs-CZ" dirty="0" err="1" smtClean="0"/>
              <a:t>account</a:t>
            </a:r>
            <a:endParaRPr lang="cs-CZ" dirty="0" smtClean="0"/>
          </a:p>
          <a:p>
            <a:pPr lvl="1"/>
            <a:r>
              <a:rPr lang="cs-CZ" dirty="0" err="1" smtClean="0"/>
              <a:t>Disclosers</a:t>
            </a:r>
            <a:endParaRPr lang="cs-CZ" dirty="0"/>
          </a:p>
        </p:txBody>
      </p:sp>
    </p:spTree>
    <p:extLst>
      <p:ext uri="{BB962C8B-B14F-4D97-AF65-F5344CB8AC3E}">
        <p14:creationId xmlns:p14="http://schemas.microsoft.com/office/powerpoint/2010/main" xmlns="" val="34832601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smtClean="0"/>
              <a:t>Terminologie - Rozvaha</a:t>
            </a:r>
            <a:endParaRPr lang="cs-CZ" dirty="0"/>
          </a:p>
        </p:txBody>
      </p:sp>
      <p:sp>
        <p:nvSpPr>
          <p:cNvPr id="3" name="Content Placeholder 2"/>
          <p:cNvSpPr>
            <a:spLocks noGrp="1"/>
          </p:cNvSpPr>
          <p:nvPr>
            <p:ph idx="1"/>
          </p:nvPr>
        </p:nvSpPr>
        <p:spPr/>
        <p:txBody>
          <a:bodyPr>
            <a:normAutofit fontScale="85000" lnSpcReduction="20000"/>
          </a:bodyPr>
          <a:lstStyle/>
          <a:p>
            <a:r>
              <a:rPr lang="cs-CZ" dirty="0" smtClean="0"/>
              <a:t>Rozvaha</a:t>
            </a:r>
          </a:p>
          <a:p>
            <a:pPr lvl="1"/>
            <a:r>
              <a:rPr lang="cs-CZ" sz="1700" dirty="0" smtClean="0"/>
              <a:t>Podává přehled o majetku podniku (aktivech) a zdrojích jeho krytí (pasivech) v peněžním vyjádření k určitému datu a umožňuje tak posoudit finanční pozici podniku.  Na rozdíl od jiných účetních výkazů zobrazuje rozvaha hodnoty platné k určitému okamžiku (stavové veličiny).</a:t>
            </a:r>
          </a:p>
          <a:p>
            <a:pPr lvl="1"/>
            <a:r>
              <a:rPr lang="cs-CZ" sz="1700" dirty="0" smtClean="0"/>
              <a:t>Formálně správně sestavená rozvaha musí splňovat základní bilanční rovnici – tzn. součet aktiv se musí rovnat součtu pasiv.</a:t>
            </a:r>
          </a:p>
          <a:p>
            <a:pPr lvl="1"/>
            <a:endParaRPr lang="cs-CZ" sz="1700" dirty="0" smtClean="0"/>
          </a:p>
          <a:p>
            <a:pPr>
              <a:buNone/>
              <a:tabLst>
                <a:tab pos="5565775" algn="l"/>
              </a:tabLst>
            </a:pPr>
            <a:r>
              <a:rPr lang="cs-CZ" sz="1700" dirty="0" smtClean="0"/>
              <a:t>Aktiva - majetek, který spol. vlastní (peníze, budovy, stroje,…)		</a:t>
            </a:r>
            <a:r>
              <a:rPr lang="cs-CZ" sz="1700" dirty="0" err="1" smtClean="0"/>
              <a:t>Assets</a:t>
            </a:r>
            <a:endParaRPr lang="cs-CZ" sz="1700" dirty="0" smtClean="0"/>
          </a:p>
          <a:p>
            <a:pPr>
              <a:buNone/>
              <a:tabLst>
                <a:tab pos="5565775" algn="l"/>
              </a:tabLst>
            </a:pPr>
            <a:r>
              <a:rPr lang="cs-CZ" sz="1700" dirty="0" smtClean="0"/>
              <a:t> </a:t>
            </a:r>
          </a:p>
          <a:p>
            <a:pPr>
              <a:buNone/>
              <a:tabLst>
                <a:tab pos="5565775" algn="l"/>
              </a:tabLst>
            </a:pPr>
            <a:r>
              <a:rPr lang="cs-CZ" sz="1700" dirty="0" smtClean="0"/>
              <a:t>Dlouhodobý - budovy, pozemky, software, …		</a:t>
            </a:r>
            <a:r>
              <a:rPr lang="cs-CZ" sz="1700" dirty="0" err="1" smtClean="0"/>
              <a:t>Fixed</a:t>
            </a:r>
            <a:endParaRPr lang="cs-CZ" sz="1700" dirty="0" smtClean="0"/>
          </a:p>
          <a:p>
            <a:pPr>
              <a:buNone/>
              <a:tabLst>
                <a:tab pos="5565775" algn="l"/>
              </a:tabLst>
            </a:pPr>
            <a:r>
              <a:rPr lang="cs-CZ" sz="1700" dirty="0" smtClean="0"/>
              <a:t> </a:t>
            </a:r>
          </a:p>
          <a:p>
            <a:pPr>
              <a:buNone/>
              <a:tabLst>
                <a:tab pos="5565775" algn="l"/>
              </a:tabLst>
            </a:pPr>
            <a:r>
              <a:rPr lang="cs-CZ" sz="1700" dirty="0" smtClean="0"/>
              <a:t>Oběžný - zásoby, materiál, pohledávka		</a:t>
            </a:r>
            <a:r>
              <a:rPr lang="cs-CZ" sz="1700" dirty="0" err="1" smtClean="0"/>
              <a:t>Current</a:t>
            </a:r>
            <a:endParaRPr lang="cs-CZ" sz="1700" dirty="0" smtClean="0"/>
          </a:p>
          <a:p>
            <a:pPr>
              <a:buNone/>
              <a:tabLst>
                <a:tab pos="5565775" algn="l"/>
              </a:tabLst>
            </a:pPr>
            <a:r>
              <a:rPr lang="cs-CZ" sz="1700" dirty="0" smtClean="0"/>
              <a:t>	</a:t>
            </a:r>
          </a:p>
          <a:p>
            <a:pPr>
              <a:buNone/>
              <a:tabLst>
                <a:tab pos="5565775" algn="l"/>
              </a:tabLst>
            </a:pPr>
            <a:r>
              <a:rPr lang="cs-CZ" sz="1700" dirty="0" smtClean="0"/>
              <a:t>Pasiva - zdroje financování (úvěry, půjčky, závazky, …)		</a:t>
            </a:r>
            <a:r>
              <a:rPr lang="cs-CZ" sz="1700" dirty="0" err="1" smtClean="0"/>
              <a:t>Liabilities</a:t>
            </a:r>
            <a:endParaRPr lang="cs-CZ" sz="1700" dirty="0" smtClean="0"/>
          </a:p>
          <a:p>
            <a:pPr>
              <a:buNone/>
              <a:tabLst>
                <a:tab pos="5565775" algn="l"/>
              </a:tabLst>
            </a:pPr>
            <a:r>
              <a:rPr lang="cs-CZ" sz="1700" dirty="0" smtClean="0"/>
              <a:t> </a:t>
            </a:r>
          </a:p>
          <a:p>
            <a:pPr>
              <a:buNone/>
              <a:tabLst>
                <a:tab pos="5565775" algn="l"/>
              </a:tabLst>
            </a:pPr>
            <a:r>
              <a:rPr lang="cs-CZ" sz="1700" dirty="0" smtClean="0"/>
              <a:t>Oběžná pasiva		</a:t>
            </a:r>
            <a:r>
              <a:rPr lang="cs-CZ" sz="1700" dirty="0" err="1" smtClean="0"/>
              <a:t>Current</a:t>
            </a:r>
            <a:r>
              <a:rPr lang="cs-CZ" sz="1700" dirty="0" smtClean="0"/>
              <a:t> </a:t>
            </a:r>
            <a:r>
              <a:rPr lang="cs-CZ" sz="1700" dirty="0" err="1" smtClean="0"/>
              <a:t>liabilities</a:t>
            </a:r>
            <a:endParaRPr lang="cs-CZ" sz="1700" dirty="0" smtClean="0"/>
          </a:p>
          <a:p>
            <a:pPr>
              <a:buNone/>
              <a:tabLst>
                <a:tab pos="5565775" algn="l"/>
              </a:tabLst>
            </a:pPr>
            <a:r>
              <a:rPr lang="cs-CZ" sz="1700" dirty="0" smtClean="0"/>
              <a:t> </a:t>
            </a:r>
          </a:p>
          <a:p>
            <a:pPr>
              <a:buNone/>
              <a:tabLst>
                <a:tab pos="5565775" algn="l"/>
              </a:tabLst>
            </a:pPr>
            <a:r>
              <a:rPr lang="cs-CZ" sz="1700" dirty="0" smtClean="0"/>
              <a:t>Celková pasiva		</a:t>
            </a:r>
            <a:r>
              <a:rPr lang="cs-CZ" sz="1700" dirty="0" err="1" smtClean="0"/>
              <a:t>Total</a:t>
            </a:r>
            <a:r>
              <a:rPr lang="cs-CZ" sz="1700" dirty="0" smtClean="0"/>
              <a:t> </a:t>
            </a:r>
            <a:r>
              <a:rPr lang="cs-CZ" sz="1700" dirty="0" err="1" smtClean="0"/>
              <a:t>liabilities</a:t>
            </a:r>
            <a:endParaRPr lang="cs-CZ" sz="1700" dirty="0" smtClean="0"/>
          </a:p>
          <a:p>
            <a:pPr>
              <a:buNone/>
              <a:tabLst>
                <a:tab pos="5565775" algn="l"/>
              </a:tabLst>
            </a:pPr>
            <a:endParaRPr lang="cs-CZ" sz="1700" dirty="0" smtClean="0"/>
          </a:p>
          <a:p>
            <a:pPr>
              <a:buNone/>
              <a:tabLst>
                <a:tab pos="5565775" algn="l"/>
              </a:tabLst>
            </a:pPr>
            <a:r>
              <a:rPr lang="cs-CZ" sz="1700" dirty="0" smtClean="0"/>
              <a:t>Vlastní kapitál - Majetek společnosti – stroje, nemovitosti, peníze na účtech	</a:t>
            </a:r>
            <a:r>
              <a:rPr lang="cs-CZ" sz="1700" dirty="0" err="1" smtClean="0"/>
              <a:t>Shareholders</a:t>
            </a:r>
            <a:r>
              <a:rPr lang="cs-CZ" sz="1700" dirty="0" smtClean="0"/>
              <a:t> </a:t>
            </a:r>
            <a:r>
              <a:rPr lang="cs-CZ" sz="1700" dirty="0" err="1" smtClean="0"/>
              <a:t>funds</a:t>
            </a:r>
            <a:r>
              <a:rPr lang="cs-CZ" dirty="0" smtClean="0"/>
              <a:t>	</a:t>
            </a:r>
          </a:p>
          <a:p>
            <a:pPr>
              <a:buNone/>
            </a:pPr>
            <a:endParaRPr lang="cs-CZ" dirty="0"/>
          </a:p>
        </p:txBody>
      </p:sp>
    </p:spTree>
    <p:extLst>
      <p:ext uri="{BB962C8B-B14F-4D97-AF65-F5344CB8AC3E}">
        <p14:creationId xmlns:p14="http://schemas.microsoft.com/office/powerpoint/2010/main" xmlns="" val="4071572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Úrovně CI</a:t>
            </a:r>
            <a:endParaRPr lang="cs-CZ" dirty="0"/>
          </a:p>
        </p:txBody>
      </p:sp>
      <p:sp>
        <p:nvSpPr>
          <p:cNvPr id="3" name="Zástupný symbol pro obsah 2"/>
          <p:cNvSpPr>
            <a:spLocks noGrp="1"/>
          </p:cNvSpPr>
          <p:nvPr>
            <p:ph idx="1"/>
          </p:nvPr>
        </p:nvSpPr>
        <p:spPr>
          <a:xfrm>
            <a:off x="455613" y="1412875"/>
            <a:ext cx="8158162" cy="1829089"/>
          </a:xfrm>
          <a:solidFill>
            <a:schemeClr val="bg2"/>
          </a:solidFill>
        </p:spPr>
        <p:txBody>
          <a:bodyPr anchor="ctr"/>
          <a:lstStyle/>
          <a:p>
            <a:r>
              <a:rPr lang="cs-CZ" dirty="0" smtClean="0">
                <a:solidFill>
                  <a:schemeClr val="bg1"/>
                </a:solidFill>
              </a:rPr>
              <a:t>Taktická</a:t>
            </a:r>
          </a:p>
          <a:p>
            <a:pPr lvl="1"/>
            <a:r>
              <a:rPr lang="cs-CZ" dirty="0" smtClean="0">
                <a:solidFill>
                  <a:schemeClr val="bg1"/>
                </a:solidFill>
              </a:rPr>
              <a:t>Lépe měřitelná, krátkodobější</a:t>
            </a:r>
          </a:p>
          <a:p>
            <a:pPr lvl="1"/>
            <a:r>
              <a:rPr lang="cs-CZ" dirty="0" smtClean="0">
                <a:solidFill>
                  <a:schemeClr val="bg1"/>
                </a:solidFill>
              </a:rPr>
              <a:t>Sledují se ceny, dodavatelé, odběratelé, …</a:t>
            </a:r>
          </a:p>
          <a:p>
            <a:pPr lvl="1"/>
            <a:r>
              <a:rPr lang="cs-CZ" dirty="0" smtClean="0">
                <a:solidFill>
                  <a:schemeClr val="bg1"/>
                </a:solidFill>
              </a:rPr>
              <a:t>Přímá podpora základní činnosti podniku</a:t>
            </a:r>
          </a:p>
        </p:txBody>
      </p:sp>
      <p:sp>
        <p:nvSpPr>
          <p:cNvPr id="5" name="Zástupný symbol pro obsah 2"/>
          <p:cNvSpPr txBox="1">
            <a:spLocks/>
          </p:cNvSpPr>
          <p:nvPr/>
        </p:nvSpPr>
        <p:spPr bwMode="auto">
          <a:xfrm>
            <a:off x="455608" y="3712738"/>
            <a:ext cx="8158162" cy="1981485"/>
          </a:xfrm>
          <a:prstGeom prst="rect">
            <a:avLst/>
          </a:prstGeom>
          <a:solidFill>
            <a:schemeClr val="bg1">
              <a:lumMod val="95000"/>
            </a:schemeClr>
          </a:solidFill>
          <a:ln w="9525">
            <a:noFill/>
            <a:miter lim="800000"/>
            <a:headEnd/>
            <a:tailEnd/>
          </a:ln>
          <a:effectLst/>
        </p:spPr>
        <p:txBody>
          <a:bodyPr vert="horz" wrap="square" lIns="0" tIns="0" rIns="0" bIns="0" numCol="1" anchor="ctr" anchorCtr="0" compatLnSpc="1">
            <a:prstTxWarp prst="textNoShape">
              <a:avLst/>
            </a:prstTxWarp>
          </a:bodyPr>
          <a:lstStyle>
            <a:lvl1pPr marL="360363" indent="-360363" algn="l" rtl="0" fontAlgn="base">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fontAlgn="base">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fontAlgn="base">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a:lstStyle>
          <a:p>
            <a:r>
              <a:rPr lang="cs-CZ" kern="0" dirty="0" smtClean="0"/>
              <a:t>Strategická</a:t>
            </a:r>
          </a:p>
          <a:p>
            <a:pPr lvl="1"/>
            <a:r>
              <a:rPr lang="cs-CZ" kern="0" dirty="0" smtClean="0"/>
              <a:t>Dlouhodobější, určena pro nejvyšší management</a:t>
            </a:r>
          </a:p>
          <a:p>
            <a:pPr lvl="1"/>
            <a:r>
              <a:rPr lang="cs-CZ" kern="0" dirty="0" smtClean="0"/>
              <a:t>Sledují se obecné trendy, celkový vývoj prostředí</a:t>
            </a:r>
          </a:p>
          <a:p>
            <a:pPr lvl="1"/>
            <a:r>
              <a:rPr lang="cs-CZ" kern="0" dirty="0" smtClean="0"/>
              <a:t>Snaha najít nejvhodnější směr, kterým se bude podnik ubírat</a:t>
            </a:r>
          </a:p>
        </p:txBody>
      </p:sp>
    </p:spTree>
    <p:extLst>
      <p:ext uri="{BB962C8B-B14F-4D97-AF65-F5344CB8AC3E}">
        <p14:creationId xmlns:p14="http://schemas.microsoft.com/office/powerpoint/2010/main" xmlns="" val="15359347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Terminologie - Výsledovka</a:t>
            </a:r>
            <a:endParaRPr lang="cs-CZ" dirty="0"/>
          </a:p>
        </p:txBody>
      </p:sp>
      <p:sp>
        <p:nvSpPr>
          <p:cNvPr id="3" name="Content Placeholder 2"/>
          <p:cNvSpPr>
            <a:spLocks noGrp="1"/>
          </p:cNvSpPr>
          <p:nvPr>
            <p:ph idx="1"/>
          </p:nvPr>
        </p:nvSpPr>
        <p:spPr/>
        <p:txBody>
          <a:bodyPr>
            <a:normAutofit/>
          </a:bodyPr>
          <a:lstStyle/>
          <a:p>
            <a:r>
              <a:rPr lang="cs-CZ" dirty="0" smtClean="0"/>
              <a:t>Výkazy / Výsledovka</a:t>
            </a:r>
          </a:p>
          <a:p>
            <a:pPr lvl="1"/>
            <a:r>
              <a:rPr lang="cs-CZ" sz="1800" dirty="0" smtClean="0"/>
              <a:t>Ukazuje, jakého hospodářského výsledku společnost dosáhla za sledované a minulé období.</a:t>
            </a:r>
          </a:p>
          <a:p>
            <a:pPr lvl="1"/>
            <a:r>
              <a:rPr lang="cs-CZ" sz="1800" dirty="0" smtClean="0"/>
              <a:t>Jestliže rozvaha je statická a zachycuje aktiva a pasiva v daném okamžiku sestavování rozvahy, tak výkaz zisků a ztrát se vztahuje vždy k určitému časovému intervalu. </a:t>
            </a:r>
          </a:p>
          <a:p>
            <a:pPr lvl="1"/>
            <a:r>
              <a:rPr lang="cs-CZ" sz="1800" dirty="0" smtClean="0"/>
              <a:t>Zisk měří rozsah, v jakém výnosy překročily v účetním období náklady vynaložené na tvorbu příjmu. Základní funkcí výsledovky je zjistit hospodářský výsledek běžného účetního období ve struktuře výnosů a nákladů, ale je také podkladem pro hodnocení ziskovosti vložených prostředků. Výsledovka se obvykle dělí na dva segmenty, a to na provozní a neprovozní. Provozní segment odráží výsledky hlavních, dlouhotrvajících činností společnosti. Neprovozní část sumarizuje účetní výsledky všech ostatních aktivit.</a:t>
            </a:r>
          </a:p>
          <a:p>
            <a:pPr lvl="1"/>
            <a:endParaRPr lang="cs-CZ" dirty="0" smtClean="0"/>
          </a:p>
          <a:p>
            <a:pPr lvl="1"/>
            <a:endParaRPr lang="cs-CZ" dirty="0"/>
          </a:p>
        </p:txBody>
      </p:sp>
    </p:spTree>
    <p:extLst>
      <p:ext uri="{BB962C8B-B14F-4D97-AF65-F5344CB8AC3E}">
        <p14:creationId xmlns:p14="http://schemas.microsoft.com/office/powerpoint/2010/main" xmlns="" val="151841854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Výkazy / Výsledovka</a:t>
            </a:r>
            <a:br>
              <a:rPr lang="cs-CZ" dirty="0" smtClean="0"/>
            </a:br>
            <a:endParaRPr lang="cs-CZ" dirty="0"/>
          </a:p>
        </p:txBody>
      </p:sp>
      <p:sp>
        <p:nvSpPr>
          <p:cNvPr id="3" name="Content Placeholder 2"/>
          <p:cNvSpPr>
            <a:spLocks noGrp="1"/>
          </p:cNvSpPr>
          <p:nvPr>
            <p:ph idx="1"/>
          </p:nvPr>
        </p:nvSpPr>
        <p:spPr/>
        <p:txBody>
          <a:bodyPr>
            <a:noAutofit/>
          </a:bodyPr>
          <a:lstStyle/>
          <a:p>
            <a:pPr>
              <a:buNone/>
              <a:tabLst>
                <a:tab pos="5565775" algn="l"/>
              </a:tabLst>
            </a:pPr>
            <a:r>
              <a:rPr lang="cs-CZ" sz="1200" b="1" dirty="0" smtClean="0"/>
              <a:t>Hospodářský výsledek</a:t>
            </a:r>
            <a:r>
              <a:rPr lang="cs-CZ" sz="1200" dirty="0" smtClean="0"/>
              <a:t> (výsledek hospodaření) je rozdíl mezi výnosy a náklady:	Zisk = Výnosy - Náklady</a:t>
            </a:r>
          </a:p>
          <a:p>
            <a:pPr>
              <a:buNone/>
              <a:tabLst>
                <a:tab pos="5565775" algn="l"/>
              </a:tabLst>
            </a:pPr>
            <a:r>
              <a:rPr lang="cs-CZ" sz="1200" b="1" dirty="0" smtClean="0"/>
              <a:t>Zisk - </a:t>
            </a:r>
            <a:r>
              <a:rPr lang="cs-CZ" sz="1200" dirty="0" smtClean="0"/>
              <a:t>Pokud je hospodářský výsledek kladný, jde o zisk. Dosahování zisku je klíčovým cílem fungování podniku v soukromém sektoru. Vysoké hodnoty zisku umožňují buď reinvestování zisku do podniku a jeho rozvoj, nebo jeho vyplácení majitelům a podílníkům podniku (akcionářům apod.).</a:t>
            </a:r>
          </a:p>
          <a:p>
            <a:pPr>
              <a:buNone/>
              <a:tabLst>
                <a:tab pos="5565775" algn="l"/>
              </a:tabLst>
            </a:pPr>
            <a:r>
              <a:rPr lang="cs-CZ" sz="1200" b="1" dirty="0" smtClean="0"/>
              <a:t>Ztráta - </a:t>
            </a:r>
            <a:r>
              <a:rPr lang="cs-CZ" sz="1200" dirty="0" smtClean="0"/>
              <a:t>Pokud je hospodářský výsledek záporný, jde o ztrátu. Pokud je podnik dlouhodobě ve ztrátě, vyčerpá své finanční zdroje a musí ukončit podnikání. </a:t>
            </a:r>
          </a:p>
          <a:p>
            <a:pPr>
              <a:buNone/>
              <a:tabLst>
                <a:tab pos="5565775" algn="l"/>
              </a:tabLst>
            </a:pPr>
            <a:r>
              <a:rPr lang="cs-CZ" sz="1200" dirty="0" smtClean="0"/>
              <a:t> </a:t>
            </a:r>
          </a:p>
          <a:p>
            <a:pPr>
              <a:buNone/>
              <a:tabLst>
                <a:tab pos="5565775" algn="l"/>
              </a:tabLst>
            </a:pPr>
            <a:r>
              <a:rPr lang="cs-CZ" sz="1200" b="1" dirty="0" smtClean="0"/>
              <a:t>Výnosy</a:t>
            </a:r>
            <a:r>
              <a:rPr lang="cs-CZ" sz="1200" dirty="0" smtClean="0"/>
              <a:t> jsou souhrnem peněžních prostředků, které podnik získá ze všech svých činností (produkce výrobků nebo služeb) za určité období. Výnosy se dělí na:</a:t>
            </a:r>
          </a:p>
          <a:p>
            <a:pPr>
              <a:tabLst>
                <a:tab pos="5565775" algn="l"/>
              </a:tabLst>
            </a:pPr>
            <a:r>
              <a:rPr lang="cs-CZ" sz="1200" b="1" dirty="0" smtClean="0"/>
              <a:t>Provozní výnosy</a:t>
            </a:r>
            <a:r>
              <a:rPr lang="cs-CZ" sz="1200" dirty="0" smtClean="0"/>
              <a:t> - získané z provozně-ekonomické činnosti - tržby za prodej výrobků nebo služeb</a:t>
            </a:r>
          </a:p>
          <a:p>
            <a:pPr>
              <a:tabLst>
                <a:tab pos="5565775" algn="l"/>
              </a:tabLst>
            </a:pPr>
            <a:r>
              <a:rPr lang="cs-CZ" sz="1200" b="1" dirty="0" smtClean="0"/>
              <a:t>Finanční výnosy</a:t>
            </a:r>
            <a:r>
              <a:rPr lang="cs-CZ" sz="1200" dirty="0" smtClean="0"/>
              <a:t> - získané z finanční investic, cenných</a:t>
            </a:r>
            <a:r>
              <a:rPr lang="cs-CZ" sz="1200" u="sng" dirty="0" smtClean="0"/>
              <a:t> </a:t>
            </a:r>
            <a:r>
              <a:rPr lang="cs-CZ" sz="1200" dirty="0" smtClean="0"/>
              <a:t>papírů, vkladů aj.</a:t>
            </a:r>
          </a:p>
          <a:p>
            <a:pPr>
              <a:tabLst>
                <a:tab pos="5565775" algn="l"/>
              </a:tabLst>
            </a:pPr>
            <a:r>
              <a:rPr lang="cs-CZ" sz="1200" b="1" dirty="0" smtClean="0"/>
              <a:t>Mimořádné výnosy</a:t>
            </a:r>
            <a:r>
              <a:rPr lang="cs-CZ" sz="1200" dirty="0" smtClean="0"/>
              <a:t> - získané mimořádně, například prodejem odepsaného výrobního zařízení</a:t>
            </a:r>
          </a:p>
          <a:p>
            <a:pPr>
              <a:buNone/>
              <a:tabLst>
                <a:tab pos="5565775" algn="l"/>
              </a:tabLst>
            </a:pPr>
            <a:r>
              <a:rPr lang="cs-CZ" sz="1200" dirty="0" smtClean="0"/>
              <a:t> </a:t>
            </a:r>
          </a:p>
          <a:p>
            <a:pPr>
              <a:buNone/>
              <a:tabLst>
                <a:tab pos="5565775" algn="l"/>
              </a:tabLst>
            </a:pPr>
            <a:r>
              <a:rPr lang="cs-CZ" sz="1200" b="1" dirty="0" smtClean="0"/>
              <a:t>Náklady</a:t>
            </a:r>
            <a:r>
              <a:rPr lang="cs-CZ" sz="1200" dirty="0" smtClean="0"/>
              <a:t> znamenají vyjádření peněžní hodnoty všech spotřebovaných vstupů při produkci výrobků nebo služeb. Náklady je suma peněžních hodnot, které organizace účelně vynaložila na získání výnosů, bez ohledu na to, zda byly v daném období skutečně zaplaceny. Náklady lze také vyjádřit jako spotřebu zdrojů. </a:t>
            </a:r>
          </a:p>
          <a:p>
            <a:pPr>
              <a:buNone/>
              <a:tabLst>
                <a:tab pos="5565775" algn="l"/>
              </a:tabLst>
            </a:pPr>
            <a:endParaRPr lang="cs-CZ" sz="1200" dirty="0" smtClean="0"/>
          </a:p>
        </p:txBody>
      </p:sp>
    </p:spTree>
    <p:extLst>
      <p:ext uri="{BB962C8B-B14F-4D97-AF65-F5344CB8AC3E}">
        <p14:creationId xmlns:p14="http://schemas.microsoft.com/office/powerpoint/2010/main" xmlns="" val="15633102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Výkazy / Výsledovka</a:t>
            </a:r>
            <a:br>
              <a:rPr lang="cs-CZ" dirty="0" smtClean="0"/>
            </a:br>
            <a:endParaRPr lang="cs-CZ" dirty="0"/>
          </a:p>
        </p:txBody>
      </p:sp>
      <p:sp>
        <p:nvSpPr>
          <p:cNvPr id="3" name="Content Placeholder 2"/>
          <p:cNvSpPr>
            <a:spLocks noGrp="1"/>
          </p:cNvSpPr>
          <p:nvPr>
            <p:ph idx="1"/>
          </p:nvPr>
        </p:nvSpPr>
        <p:spPr/>
        <p:txBody>
          <a:bodyPr>
            <a:noAutofit/>
          </a:bodyPr>
          <a:lstStyle/>
          <a:p>
            <a:pPr>
              <a:buNone/>
              <a:tabLst>
                <a:tab pos="5915025" algn="l"/>
              </a:tabLst>
            </a:pPr>
            <a:r>
              <a:rPr lang="cs-CZ" sz="1200" dirty="0" smtClean="0"/>
              <a:t>Tržby - Suma, za kterou prodali výrobky nebo služby	</a:t>
            </a:r>
            <a:r>
              <a:rPr lang="cs-CZ" sz="1200" dirty="0" err="1" smtClean="0"/>
              <a:t>Sales</a:t>
            </a:r>
            <a:r>
              <a:rPr lang="cs-CZ" sz="1200" dirty="0" smtClean="0"/>
              <a:t>	</a:t>
            </a:r>
          </a:p>
          <a:p>
            <a:pPr>
              <a:buNone/>
              <a:tabLst>
                <a:tab pos="5915025" algn="l"/>
              </a:tabLst>
            </a:pPr>
            <a:r>
              <a:rPr lang="cs-CZ" sz="1200" dirty="0" smtClean="0"/>
              <a:t> </a:t>
            </a:r>
          </a:p>
          <a:p>
            <a:pPr>
              <a:buNone/>
              <a:tabLst>
                <a:tab pos="5915025" algn="l"/>
              </a:tabLst>
            </a:pPr>
            <a:r>
              <a:rPr lang="cs-CZ" sz="1200" dirty="0" smtClean="0"/>
              <a:t>Obrat - Suma výnosu, suma celkových transakcí	</a:t>
            </a:r>
            <a:r>
              <a:rPr lang="cs-CZ" sz="1200" dirty="0" err="1" smtClean="0"/>
              <a:t>Turnover</a:t>
            </a:r>
            <a:r>
              <a:rPr lang="cs-CZ" sz="1200" dirty="0" smtClean="0"/>
              <a:t>/</a:t>
            </a:r>
            <a:r>
              <a:rPr lang="cs-CZ" sz="1200" dirty="0" err="1" smtClean="0"/>
              <a:t>Revenue</a:t>
            </a:r>
            <a:r>
              <a:rPr lang="cs-CZ" sz="1200" dirty="0" smtClean="0"/>
              <a:t>	</a:t>
            </a:r>
          </a:p>
          <a:p>
            <a:pPr>
              <a:buNone/>
              <a:tabLst>
                <a:tab pos="5915025" algn="l"/>
              </a:tabLst>
            </a:pPr>
            <a:endParaRPr lang="cs-CZ" sz="1200" dirty="0" smtClean="0"/>
          </a:p>
          <a:p>
            <a:pPr>
              <a:buNone/>
              <a:tabLst>
                <a:tab pos="5915025" algn="l"/>
              </a:tabLst>
            </a:pPr>
            <a:r>
              <a:rPr lang="cs-CZ" sz="1200" dirty="0" smtClean="0"/>
              <a:t>Náklady - Suma výdajů	</a:t>
            </a:r>
            <a:r>
              <a:rPr lang="cs-CZ" sz="1200" dirty="0" err="1" smtClean="0"/>
              <a:t>Costs</a:t>
            </a:r>
            <a:endParaRPr lang="cs-CZ" sz="1200" dirty="0" smtClean="0"/>
          </a:p>
          <a:p>
            <a:pPr>
              <a:buNone/>
              <a:tabLst>
                <a:tab pos="5915025" algn="l"/>
              </a:tabLst>
            </a:pPr>
            <a:r>
              <a:rPr lang="cs-CZ" sz="1200" dirty="0" smtClean="0"/>
              <a:t> </a:t>
            </a:r>
          </a:p>
          <a:p>
            <a:pPr>
              <a:buNone/>
              <a:tabLst>
                <a:tab pos="5915025" algn="l"/>
              </a:tabLst>
            </a:pPr>
            <a:r>
              <a:rPr lang="cs-CZ" sz="1200" dirty="0" smtClean="0"/>
              <a:t>Marže - Rozdíl mezi cenou materiálu/pořizovací cenou a konečnou prodejní cenou	</a:t>
            </a:r>
            <a:r>
              <a:rPr lang="cs-CZ" sz="1200" dirty="0" err="1" smtClean="0"/>
              <a:t>Margin</a:t>
            </a:r>
            <a:r>
              <a:rPr lang="cs-CZ" sz="1200" dirty="0" smtClean="0"/>
              <a:t>	</a:t>
            </a:r>
          </a:p>
          <a:p>
            <a:pPr>
              <a:buNone/>
              <a:tabLst>
                <a:tab pos="5915025" algn="l"/>
              </a:tabLst>
            </a:pPr>
            <a:r>
              <a:rPr lang="cs-CZ" sz="1200" dirty="0" smtClean="0"/>
              <a:t> </a:t>
            </a:r>
          </a:p>
          <a:p>
            <a:pPr>
              <a:buNone/>
              <a:tabLst>
                <a:tab pos="5915025" algn="l"/>
              </a:tabLst>
            </a:pPr>
            <a:r>
              <a:rPr lang="cs-CZ" sz="1200" dirty="0" smtClean="0"/>
              <a:t>Provozní hospodářský výsledek - </a:t>
            </a:r>
            <a:r>
              <a:rPr lang="cs-CZ" sz="1200" dirty="0" err="1" smtClean="0"/>
              <a:t>Výsledek</a:t>
            </a:r>
            <a:r>
              <a:rPr lang="cs-CZ" sz="1200" dirty="0" smtClean="0"/>
              <a:t> běžné činnosti (celkové tržby – náklady)	</a:t>
            </a:r>
            <a:r>
              <a:rPr lang="cs-CZ" sz="1200" dirty="0" err="1" smtClean="0"/>
              <a:t>Operating</a:t>
            </a:r>
            <a:r>
              <a:rPr lang="cs-CZ" sz="1200" dirty="0" smtClean="0"/>
              <a:t> Profit / </a:t>
            </a:r>
            <a:r>
              <a:rPr lang="cs-CZ" sz="1200" dirty="0" err="1" smtClean="0"/>
              <a:t>Loss</a:t>
            </a:r>
            <a:endParaRPr lang="cs-CZ" sz="1200" dirty="0" smtClean="0"/>
          </a:p>
          <a:p>
            <a:pPr>
              <a:buNone/>
              <a:tabLst>
                <a:tab pos="5915025" algn="l"/>
              </a:tabLst>
            </a:pPr>
            <a:r>
              <a:rPr lang="cs-CZ" sz="1200" dirty="0" smtClean="0"/>
              <a:t> </a:t>
            </a:r>
          </a:p>
          <a:p>
            <a:pPr>
              <a:buNone/>
              <a:tabLst>
                <a:tab pos="5915025" algn="l"/>
              </a:tabLst>
            </a:pPr>
            <a:r>
              <a:rPr lang="cs-CZ" sz="1200" dirty="0" smtClean="0"/>
              <a:t>Hospod. výsledek za účetní období 	Profit </a:t>
            </a:r>
            <a:r>
              <a:rPr lang="cs-CZ" sz="1200" smtClean="0"/>
              <a:t>Loss </a:t>
            </a:r>
            <a:r>
              <a:rPr lang="cs-CZ" sz="1200" dirty="0" err="1" smtClean="0"/>
              <a:t>for</a:t>
            </a:r>
            <a:r>
              <a:rPr lang="cs-CZ" sz="1200" dirty="0" smtClean="0"/>
              <a:t> period </a:t>
            </a:r>
          </a:p>
          <a:p>
            <a:pPr>
              <a:buNone/>
              <a:tabLst>
                <a:tab pos="5915025" algn="l"/>
              </a:tabLst>
            </a:pPr>
            <a:r>
              <a:rPr lang="cs-CZ" sz="1200" dirty="0" smtClean="0"/>
              <a:t>	</a:t>
            </a:r>
          </a:p>
          <a:p>
            <a:pPr>
              <a:buNone/>
              <a:tabLst>
                <a:tab pos="5915025" algn="l"/>
              </a:tabLst>
            </a:pPr>
            <a:r>
              <a:rPr lang="cs-CZ" sz="1200" dirty="0" smtClean="0"/>
              <a:t>Výsledek hospodaření před zdaněním 	Profit </a:t>
            </a:r>
            <a:r>
              <a:rPr lang="cs-CZ" sz="1200" dirty="0" err="1" smtClean="0"/>
              <a:t>before</a:t>
            </a:r>
            <a:r>
              <a:rPr lang="cs-CZ" sz="1200" dirty="0" smtClean="0"/>
              <a:t> tax	</a:t>
            </a:r>
          </a:p>
          <a:p>
            <a:pPr>
              <a:buNone/>
              <a:tabLst>
                <a:tab pos="5915025" algn="l"/>
              </a:tabLst>
            </a:pPr>
            <a:r>
              <a:rPr lang="cs-CZ" sz="1200" dirty="0" smtClean="0"/>
              <a:t>- aby se daly srovnat výsledky v různých zemích s různým zdaněním</a:t>
            </a:r>
          </a:p>
          <a:p>
            <a:pPr>
              <a:buNone/>
              <a:tabLst>
                <a:tab pos="5915025" algn="l"/>
              </a:tabLst>
            </a:pPr>
            <a:r>
              <a:rPr lang="cs-CZ" sz="1200" dirty="0" smtClean="0"/>
              <a:t>- Viz. také Zisk před zdaněním a úroky 	EBIT</a:t>
            </a:r>
          </a:p>
          <a:p>
            <a:pPr>
              <a:buNone/>
              <a:tabLst>
                <a:tab pos="5565775" algn="l"/>
              </a:tabLst>
            </a:pPr>
            <a:endParaRPr lang="cs-CZ" sz="1200" dirty="0" smtClean="0"/>
          </a:p>
        </p:txBody>
      </p:sp>
    </p:spTree>
    <p:extLst>
      <p:ext uri="{BB962C8B-B14F-4D97-AF65-F5344CB8AC3E}">
        <p14:creationId xmlns:p14="http://schemas.microsoft.com/office/powerpoint/2010/main" xmlns="" val="293926788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Poměrové ukazatele / Ratio</a:t>
            </a:r>
            <a:endParaRPr lang="cs-CZ" dirty="0"/>
          </a:p>
        </p:txBody>
      </p:sp>
      <p:sp>
        <p:nvSpPr>
          <p:cNvPr id="3" name="Content Placeholder 2"/>
          <p:cNvSpPr>
            <a:spLocks noGrp="1"/>
          </p:cNvSpPr>
          <p:nvPr>
            <p:ph sz="half" idx="1"/>
          </p:nvPr>
        </p:nvSpPr>
        <p:spPr/>
        <p:txBody>
          <a:bodyPr>
            <a:noAutofit/>
          </a:bodyPr>
          <a:lstStyle/>
          <a:p>
            <a:pPr>
              <a:buNone/>
            </a:pPr>
            <a:r>
              <a:rPr lang="cs-CZ" sz="900" b="1" u="sng" dirty="0" smtClean="0"/>
              <a:t>Nejpoužívanější ukazatele rentability:</a:t>
            </a:r>
          </a:p>
          <a:p>
            <a:pPr>
              <a:buNone/>
            </a:pPr>
            <a:endParaRPr lang="cs-CZ" sz="900" b="1" u="sng" dirty="0" smtClean="0"/>
          </a:p>
          <a:p>
            <a:pPr>
              <a:buNone/>
            </a:pPr>
            <a:r>
              <a:rPr lang="cs-CZ" sz="900" b="1" dirty="0" smtClean="0"/>
              <a:t>ROI (</a:t>
            </a:r>
            <a:r>
              <a:rPr lang="cs-CZ" sz="900" b="1" dirty="0" err="1" smtClean="0"/>
              <a:t>return</a:t>
            </a:r>
            <a:r>
              <a:rPr lang="cs-CZ" sz="900" b="1" dirty="0" smtClean="0"/>
              <a:t> on </a:t>
            </a:r>
            <a:r>
              <a:rPr lang="cs-CZ" sz="900" b="1" dirty="0" err="1" smtClean="0"/>
              <a:t>investment</a:t>
            </a:r>
            <a:r>
              <a:rPr lang="cs-CZ" sz="900" b="1" dirty="0" smtClean="0"/>
              <a:t>) - rentabilita vloženého kapitálu - </a:t>
            </a:r>
            <a:r>
              <a:rPr lang="cs-CZ" sz="900" dirty="0" smtClean="0"/>
              <a:t>Tento ukazatel vypovídá o tom, s jakou účinností pracuje kapitál vložený do podnikání,    a to bez ohledu na to, z jakých zdrojů pochází (vlastní či cizí). Tímto ukazatelem vyjadřujeme míru zisku za nějaké období. </a:t>
            </a:r>
          </a:p>
          <a:p>
            <a:pPr lvl="0">
              <a:buNone/>
            </a:pPr>
            <a:endParaRPr lang="cs-CZ" sz="900" dirty="0" smtClean="0"/>
          </a:p>
          <a:p>
            <a:pPr>
              <a:buNone/>
            </a:pPr>
            <a:r>
              <a:rPr lang="cs-CZ" sz="900" dirty="0" smtClean="0"/>
              <a:t>ROI = </a:t>
            </a:r>
          </a:p>
          <a:p>
            <a:pPr>
              <a:buNone/>
            </a:pPr>
            <a:endParaRPr lang="cs-CZ" sz="900" b="1" dirty="0" smtClean="0"/>
          </a:p>
          <a:p>
            <a:pPr>
              <a:buNone/>
            </a:pPr>
            <a:r>
              <a:rPr lang="cs-CZ" sz="900" b="1" dirty="0" smtClean="0"/>
              <a:t>ROA (</a:t>
            </a:r>
            <a:r>
              <a:rPr lang="cs-CZ" sz="900" b="1" dirty="0" err="1" smtClean="0"/>
              <a:t>return</a:t>
            </a:r>
            <a:r>
              <a:rPr lang="cs-CZ" sz="900" b="1" dirty="0" smtClean="0"/>
              <a:t> on </a:t>
            </a:r>
            <a:r>
              <a:rPr lang="cs-CZ" sz="900" b="1" dirty="0" err="1" smtClean="0"/>
              <a:t>assets</a:t>
            </a:r>
            <a:r>
              <a:rPr lang="cs-CZ" sz="900" b="1" dirty="0" smtClean="0"/>
              <a:t>) - rentabilita celkových vložených aktiv - </a:t>
            </a:r>
            <a:r>
              <a:rPr lang="cs-CZ" sz="900" dirty="0" smtClean="0"/>
              <a:t>Ukazatel rentability celkových vložených aktiv poměřuje zisk s celkovými aktivy          bez rozlišení zdroje financování aktiv. V čitateli se můžeme setkat s různými modifikacemi zisku, EBIT měří hrubou produkční sílu aktiv firmy před zaplacením daní   a úroků. Tento ukazatel je vhodný při porovnávání firem s rozdílnými podmínkami zdanění a rozdílnou kapitálovou strukturou.</a:t>
            </a:r>
          </a:p>
          <a:p>
            <a:pPr lvl="0">
              <a:buNone/>
            </a:pPr>
            <a:endParaRPr lang="cs-CZ" sz="900" dirty="0" smtClean="0"/>
          </a:p>
          <a:p>
            <a:pPr>
              <a:buNone/>
            </a:pPr>
            <a:r>
              <a:rPr lang="cs-CZ" sz="900" dirty="0" smtClean="0"/>
              <a:t>ROA = </a:t>
            </a:r>
          </a:p>
          <a:p>
            <a:pPr>
              <a:buNone/>
            </a:pPr>
            <a:endParaRPr lang="cs-CZ" sz="900" b="1" u="sng" dirty="0" smtClean="0"/>
          </a:p>
          <a:p>
            <a:pPr>
              <a:buNone/>
            </a:pPr>
            <a:endParaRPr lang="cs-CZ" sz="900" b="1" u="sng" dirty="0" smtClean="0"/>
          </a:p>
          <a:p>
            <a:pPr>
              <a:buNone/>
            </a:pPr>
            <a:r>
              <a:rPr lang="cs-CZ" sz="900" b="1" u="sng" dirty="0" smtClean="0"/>
              <a:t>Nejpoužívanější ukazatele zadluženosti a finanční struktury:</a:t>
            </a:r>
          </a:p>
          <a:p>
            <a:pPr>
              <a:buNone/>
            </a:pPr>
            <a:r>
              <a:rPr lang="cs-CZ" sz="900" b="1" dirty="0" smtClean="0"/>
              <a:t>Celková zadluženost (</a:t>
            </a:r>
            <a:r>
              <a:rPr lang="cs-CZ" sz="900" b="1" dirty="0" err="1" smtClean="0"/>
              <a:t>debt</a:t>
            </a:r>
            <a:r>
              <a:rPr lang="cs-CZ" sz="900" b="1" dirty="0" smtClean="0"/>
              <a:t> ratio) - </a:t>
            </a:r>
            <a:r>
              <a:rPr lang="cs-CZ" sz="900" dirty="0" smtClean="0"/>
              <a:t>Tento ukazatel vyjadřuje finanční závislost firmy. Věřitelé firmy mají větší jistotu splacení závazku, pokud je hodnota tohoto ukazatele nízká, pro firmu je ale výhodnější vyšší hodnota tohoto ukazatele, protože, jak už víme z předcházejícího textu, cizí kapitál je levnější než vlastní.</a:t>
            </a:r>
          </a:p>
          <a:p>
            <a:pPr lvl="0">
              <a:buNone/>
            </a:pPr>
            <a:endParaRPr lang="cs-CZ" sz="900" dirty="0" smtClean="0"/>
          </a:p>
          <a:p>
            <a:pPr>
              <a:buNone/>
            </a:pPr>
            <a:r>
              <a:rPr lang="cs-CZ" sz="900" dirty="0" smtClean="0"/>
              <a:t>celková zadluženost = </a:t>
            </a:r>
          </a:p>
        </p:txBody>
      </p:sp>
      <p:sp>
        <p:nvSpPr>
          <p:cNvPr id="6" name="Content Placeholder 5"/>
          <p:cNvSpPr>
            <a:spLocks noGrp="1"/>
          </p:cNvSpPr>
          <p:nvPr>
            <p:ph sz="half" idx="2"/>
          </p:nvPr>
        </p:nvSpPr>
        <p:spPr/>
        <p:txBody>
          <a:bodyPr>
            <a:noAutofit/>
          </a:bodyPr>
          <a:lstStyle/>
          <a:p>
            <a:pPr>
              <a:buNone/>
            </a:pPr>
            <a:r>
              <a:rPr lang="cs-CZ" sz="900" b="1" u="sng" dirty="0" smtClean="0"/>
              <a:t>Nejpoužívanější ukazatele likvidity:</a:t>
            </a:r>
          </a:p>
          <a:p>
            <a:pPr>
              <a:buNone/>
            </a:pPr>
            <a:endParaRPr lang="cs-CZ" sz="900" b="1" u="sng" dirty="0" smtClean="0"/>
          </a:p>
          <a:p>
            <a:pPr>
              <a:buNone/>
            </a:pPr>
            <a:r>
              <a:rPr lang="cs-CZ" sz="900" b="1" dirty="0" smtClean="0"/>
              <a:t>Běžná likvidita (</a:t>
            </a:r>
            <a:r>
              <a:rPr lang="cs-CZ" sz="900" b="1" dirty="0" err="1" smtClean="0"/>
              <a:t>current</a:t>
            </a:r>
            <a:r>
              <a:rPr lang="cs-CZ" sz="900" b="1" dirty="0" smtClean="0"/>
              <a:t> ratio) - </a:t>
            </a:r>
            <a:r>
              <a:rPr lang="cs-CZ" sz="900" dirty="0" smtClean="0"/>
              <a:t>Běžná likvidita měří pokrytí krátkodobých závazků oběžnými aktivy. Objektivnost ukazatele závisí na stavu zásob a pohledávek. U zásob je důležité, aby byly správně oceněny. Také záleží na velikosti zásob, protože přeměna zásob v peníze může být někdy dlouhý proces. Období mezi jejich zapojením do výroby až po úhradu za výrobky může trvat i několik měsíců. U pohledávek pak posuzujeme, zda je již překročena doba splatnosti či zda jsou některé pohledávky již nedobytné. Hodnota ukazatele by měla být vyšší než 1,5.</a:t>
            </a:r>
          </a:p>
          <a:p>
            <a:pPr lvl="0">
              <a:buNone/>
            </a:pPr>
            <a:endParaRPr lang="cs-CZ" sz="900" dirty="0" smtClean="0"/>
          </a:p>
          <a:p>
            <a:pPr>
              <a:buNone/>
            </a:pPr>
            <a:r>
              <a:rPr lang="cs-CZ" sz="900" dirty="0" smtClean="0"/>
              <a:t>běžná likvidita = </a:t>
            </a:r>
          </a:p>
          <a:p>
            <a:pPr lvl="0">
              <a:buNone/>
            </a:pPr>
            <a:endParaRPr lang="cs-CZ" sz="900" b="1" dirty="0" smtClean="0"/>
          </a:p>
          <a:p>
            <a:pPr>
              <a:buNone/>
            </a:pPr>
            <a:r>
              <a:rPr lang="cs-CZ" sz="900" b="1" dirty="0" smtClean="0"/>
              <a:t>Pohotová likvidita (</a:t>
            </a:r>
            <a:r>
              <a:rPr lang="cs-CZ" sz="900" b="1" dirty="0" err="1" smtClean="0"/>
              <a:t>quick</a:t>
            </a:r>
            <a:r>
              <a:rPr lang="cs-CZ" sz="900" b="1" dirty="0" smtClean="0"/>
              <a:t> ratio) - </a:t>
            </a:r>
            <a:r>
              <a:rPr lang="cs-CZ" sz="900" dirty="0" smtClean="0"/>
              <a:t>Tento ukazatel odstraňuje nedokonalosti ukazatele běžné likvidity. Vylučuje z OA zásoby, takže do čitatele zahrnuje jen peněžní prostředky (v hotovosti a na bankovních účtech), krátkodobé CP a krátkodobé pohledávky očištěné od pochybných a těžko vymahatelných pohledávek. Ve finanční analýze se zkoumá také vztah mezi běžnou a pohotovou likviditou. Pokud je pohotová likvidita výrazně nižší než běžná </a:t>
            </a:r>
            <a:r>
              <a:rPr lang="cs-CZ" sz="900" dirty="0" smtClean="0">
                <a:sym typeface="Symbol"/>
              </a:rPr>
              <a:t></a:t>
            </a:r>
            <a:r>
              <a:rPr lang="cs-CZ" sz="900" dirty="0" smtClean="0"/>
              <a:t> zásoby hrají v OA firmy významnou roli (např. obchodní firmy zabývající se prodejem zboží - předpokládá se zde vysoká likvidita zásob). Pohotová likvidita by měla být vyšší než 1.</a:t>
            </a:r>
          </a:p>
          <a:p>
            <a:pPr lvl="0">
              <a:buNone/>
            </a:pPr>
            <a:endParaRPr lang="cs-CZ" sz="900" dirty="0" smtClean="0"/>
          </a:p>
          <a:p>
            <a:pPr>
              <a:buNone/>
            </a:pPr>
            <a:r>
              <a:rPr lang="cs-CZ" sz="900" dirty="0" smtClean="0"/>
              <a:t>pohotová likvidita = </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2049" name="Object 1"/>
          <p:cNvGraphicFramePr>
            <a:graphicFrameLocks noChangeAspect="1"/>
          </p:cNvGraphicFramePr>
          <p:nvPr/>
        </p:nvGraphicFramePr>
        <p:xfrm>
          <a:off x="755576" y="2348880"/>
          <a:ext cx="2476500" cy="428625"/>
        </p:xfrm>
        <a:graphic>
          <a:graphicData uri="http://schemas.openxmlformats.org/presentationml/2006/ole">
            <p:oleObj spid="_x0000_s4173" name="Rovnice" r:id="rId3" imgW="2476500" imgH="431800" progId="Equation.3">
              <p:embed/>
            </p:oleObj>
          </a:graphicData>
        </a:graphic>
      </p:graphicFrame>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2051" name="Object 3"/>
          <p:cNvGraphicFramePr>
            <a:graphicFrameLocks noChangeAspect="1"/>
          </p:cNvGraphicFramePr>
          <p:nvPr/>
        </p:nvGraphicFramePr>
        <p:xfrm>
          <a:off x="899592" y="3861048"/>
          <a:ext cx="447675" cy="390525"/>
        </p:xfrm>
        <a:graphic>
          <a:graphicData uri="http://schemas.openxmlformats.org/presentationml/2006/ole">
            <p:oleObj spid="_x0000_s4174" name="Rovnice" r:id="rId4" imgW="444307" imgH="393529" progId="Equation.3">
              <p:embed/>
            </p:oleObj>
          </a:graphicData>
        </a:graphic>
      </p:graphicFrame>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2053" name="Object 5"/>
          <p:cNvGraphicFramePr>
            <a:graphicFrameLocks noChangeAspect="1"/>
          </p:cNvGraphicFramePr>
          <p:nvPr/>
        </p:nvGraphicFramePr>
        <p:xfrm>
          <a:off x="1691680" y="5373216"/>
          <a:ext cx="952500" cy="428625"/>
        </p:xfrm>
        <a:graphic>
          <a:graphicData uri="http://schemas.openxmlformats.org/presentationml/2006/ole">
            <p:oleObj spid="_x0000_s4175" name="Rovnice" r:id="rId5" imgW="952087" imgH="431613" progId="Equation.3">
              <p:embed/>
            </p:oleObj>
          </a:graphicData>
        </a:graphic>
      </p:graphicFrame>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2055" name="Object 7"/>
          <p:cNvGraphicFramePr>
            <a:graphicFrameLocks noChangeAspect="1"/>
          </p:cNvGraphicFramePr>
          <p:nvPr/>
        </p:nvGraphicFramePr>
        <p:xfrm>
          <a:off x="5508104" y="2881511"/>
          <a:ext cx="1295400" cy="428625"/>
        </p:xfrm>
        <a:graphic>
          <a:graphicData uri="http://schemas.openxmlformats.org/presentationml/2006/ole">
            <p:oleObj spid="_x0000_s4176" name="Rovnice" r:id="rId6" imgW="1295400" imgH="431800" progId="Equation.3">
              <p:embed/>
            </p:oleObj>
          </a:graphicData>
        </a:graphic>
      </p:graphicFrame>
      <p:sp>
        <p:nvSpPr>
          <p:cNvPr id="20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2057" name="Object 9"/>
          <p:cNvGraphicFramePr>
            <a:graphicFrameLocks noChangeAspect="1"/>
          </p:cNvGraphicFramePr>
          <p:nvPr/>
        </p:nvGraphicFramePr>
        <p:xfrm>
          <a:off x="5652120" y="4685134"/>
          <a:ext cx="1485900" cy="428625"/>
        </p:xfrm>
        <a:graphic>
          <a:graphicData uri="http://schemas.openxmlformats.org/presentationml/2006/ole">
            <p:oleObj spid="_x0000_s4177" name="Rovnice" r:id="rId7" imgW="1485900" imgH="431800" progId="Equation.3">
              <p:embed/>
            </p:oleObj>
          </a:graphicData>
        </a:graphic>
      </p:graphicFrame>
    </p:spTree>
    <p:extLst>
      <p:ext uri="{BB962C8B-B14F-4D97-AF65-F5344CB8AC3E}">
        <p14:creationId xmlns:p14="http://schemas.microsoft.com/office/powerpoint/2010/main" xmlns="" val="56453054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sz="3600" dirty="0" smtClean="0"/>
              <a:t>Běžné činnosti informačního brokera - přiblížení</a:t>
            </a:r>
            <a:endParaRPr lang="cs-CZ" sz="3600"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extLst>
      <p:ext uri="{BB962C8B-B14F-4D97-AF65-F5344CB8AC3E}">
        <p14:creationId xmlns:p14="http://schemas.microsoft.com/office/powerpoint/2010/main" xmlns="" val="213898289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Profil firmy</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Více druhů, podle určení</a:t>
            </a:r>
          </a:p>
          <a:p>
            <a:r>
              <a:rPr lang="cs-CZ" dirty="0" smtClean="0"/>
              <a:t>Příprava na služební cestu </a:t>
            </a:r>
          </a:p>
          <a:p>
            <a:pPr lvl="1"/>
            <a:r>
              <a:rPr lang="cs-CZ" dirty="0" smtClean="0"/>
              <a:t>Poslední novinky, profil lidí se kterými proběhne setkání, shrnutí klíčových informací, historie vztahů</a:t>
            </a:r>
          </a:p>
          <a:p>
            <a:r>
              <a:rPr lang="cs-CZ" dirty="0" smtClean="0"/>
              <a:t>Zjistit možnost akvizice</a:t>
            </a:r>
          </a:p>
          <a:p>
            <a:pPr lvl="1"/>
            <a:r>
              <a:rPr lang="cs-CZ" dirty="0" smtClean="0"/>
              <a:t>Seznam aktivit rozdělen podle produktů a regionů, finanční informace, klíčový zákazníci, silné a slabé stránky, odhad hodnoty firmy podle předchozích nabídek a vlastní analýzy</a:t>
            </a:r>
          </a:p>
          <a:p>
            <a:r>
              <a:rPr lang="cs-CZ" dirty="0" smtClean="0"/>
              <a:t>Popis konkurenční firmy</a:t>
            </a:r>
          </a:p>
          <a:p>
            <a:pPr lvl="1"/>
            <a:r>
              <a:rPr lang="cs-CZ" dirty="0" smtClean="0"/>
              <a:t>Popis aktivit, obchodní systém, ceny, klienti,…</a:t>
            </a:r>
          </a:p>
          <a:p>
            <a:r>
              <a:rPr lang="cs-CZ" dirty="0" smtClean="0"/>
              <a:t>Pochopit příležitost k partnerství</a:t>
            </a:r>
          </a:p>
          <a:p>
            <a:pPr lvl="1"/>
            <a:r>
              <a:rPr lang="cs-CZ" dirty="0" smtClean="0"/>
              <a:t>Trhy podle produktů a regionů, profil managementu a jejich background, chování managementu v historii, příklady existujících partnerství, analýza existujících spoluprací</a:t>
            </a:r>
          </a:p>
          <a:p>
            <a:r>
              <a:rPr lang="cs-CZ" dirty="0" smtClean="0"/>
              <a:t>Zhodnotit životaschopnost dodavatelů</a:t>
            </a:r>
          </a:p>
          <a:p>
            <a:pPr lvl="1"/>
            <a:r>
              <a:rPr lang="cs-CZ" dirty="0" smtClean="0"/>
              <a:t>Kreditní hodnocení, profil managementu a jejich background, vztahy se zákazníky, produktový </a:t>
            </a:r>
            <a:r>
              <a:rPr lang="cs-CZ" dirty="0" err="1" smtClean="0"/>
              <a:t>benchmarking</a:t>
            </a:r>
            <a:endParaRPr lang="cs-CZ" dirty="0" smtClean="0"/>
          </a:p>
          <a:p>
            <a:pPr lvl="1"/>
            <a:endParaRPr lang="cs-CZ" dirty="0"/>
          </a:p>
        </p:txBody>
      </p:sp>
    </p:spTree>
    <p:extLst>
      <p:ext uri="{BB962C8B-B14F-4D97-AF65-F5344CB8AC3E}">
        <p14:creationId xmlns:p14="http://schemas.microsoft.com/office/powerpoint/2010/main" xmlns="" val="364075645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Zhodnocení, prověření</a:t>
            </a:r>
            <a:endParaRPr lang="cs-CZ" dirty="0"/>
          </a:p>
        </p:txBody>
      </p:sp>
      <p:sp>
        <p:nvSpPr>
          <p:cNvPr id="3" name="Content Placeholder 2"/>
          <p:cNvSpPr>
            <a:spLocks noGrp="1"/>
          </p:cNvSpPr>
          <p:nvPr>
            <p:ph idx="1"/>
          </p:nvPr>
        </p:nvSpPr>
        <p:spPr/>
        <p:txBody>
          <a:bodyPr/>
          <a:lstStyle/>
          <a:p>
            <a:r>
              <a:rPr lang="cs-CZ" dirty="0" smtClean="0"/>
              <a:t>Ratingové agentury – </a:t>
            </a:r>
            <a:r>
              <a:rPr lang="cs-CZ" dirty="0" err="1" smtClean="0"/>
              <a:t>Creditinfo</a:t>
            </a:r>
            <a:r>
              <a:rPr lang="cs-CZ" dirty="0" smtClean="0"/>
              <a:t>, </a:t>
            </a:r>
            <a:r>
              <a:rPr lang="cs-CZ" dirty="0" err="1" smtClean="0"/>
              <a:t>Creditreform</a:t>
            </a:r>
            <a:endParaRPr lang="cs-CZ" dirty="0" smtClean="0"/>
          </a:p>
          <a:p>
            <a:endParaRPr lang="cs-CZ" dirty="0" smtClean="0"/>
          </a:p>
          <a:p>
            <a:r>
              <a:rPr lang="cs-CZ" dirty="0" err="1" smtClean="0"/>
              <a:t>Press</a:t>
            </a:r>
            <a:r>
              <a:rPr lang="cs-CZ" dirty="0" smtClean="0"/>
              <a:t> </a:t>
            </a:r>
            <a:r>
              <a:rPr lang="cs-CZ" dirty="0" err="1" smtClean="0"/>
              <a:t>search</a:t>
            </a:r>
            <a:endParaRPr lang="cs-CZ" dirty="0" smtClean="0"/>
          </a:p>
          <a:p>
            <a:pPr lvl="2"/>
            <a:r>
              <a:rPr lang="cs-CZ" dirty="0" err="1" smtClean="0"/>
              <a:t>Annopress</a:t>
            </a:r>
            <a:r>
              <a:rPr lang="cs-CZ" dirty="0" smtClean="0"/>
              <a:t> - </a:t>
            </a:r>
            <a:r>
              <a:rPr lang="cs-CZ" dirty="0" smtClean="0">
                <a:hlinkClick r:id="rId2"/>
              </a:rPr>
              <a:t>http://www.</a:t>
            </a:r>
            <a:r>
              <a:rPr lang="cs-CZ" dirty="0" err="1" smtClean="0">
                <a:hlinkClick r:id="rId2"/>
              </a:rPr>
              <a:t>anopress.cz</a:t>
            </a:r>
            <a:r>
              <a:rPr lang="cs-CZ" dirty="0" smtClean="0">
                <a:hlinkClick r:id="rId2"/>
              </a:rPr>
              <a:t>/Web/</a:t>
            </a:r>
            <a:r>
              <a:rPr lang="cs-CZ" dirty="0" err="1" smtClean="0">
                <a:hlinkClick r:id="rId2"/>
              </a:rPr>
              <a:t>PagesFree</a:t>
            </a:r>
            <a:r>
              <a:rPr lang="cs-CZ" dirty="0" smtClean="0">
                <a:hlinkClick r:id="rId2"/>
              </a:rPr>
              <a:t>/</a:t>
            </a:r>
            <a:r>
              <a:rPr lang="cs-CZ" dirty="0" err="1" smtClean="0">
                <a:hlinkClick r:id="rId2"/>
              </a:rPr>
              <a:t>Sources.aspx</a:t>
            </a:r>
            <a:endParaRPr lang="cs-CZ" dirty="0" smtClean="0"/>
          </a:p>
          <a:p>
            <a:pPr lvl="2"/>
            <a:r>
              <a:rPr lang="cs-CZ" dirty="0" smtClean="0"/>
              <a:t>EMIS – ISI </a:t>
            </a:r>
            <a:r>
              <a:rPr lang="cs-CZ" dirty="0" err="1" smtClean="0"/>
              <a:t>Emerging</a:t>
            </a:r>
            <a:r>
              <a:rPr lang="cs-CZ" dirty="0" smtClean="0"/>
              <a:t> </a:t>
            </a:r>
            <a:r>
              <a:rPr lang="cs-CZ" dirty="0" err="1" smtClean="0"/>
              <a:t>Markets</a:t>
            </a:r>
            <a:r>
              <a:rPr lang="cs-CZ" dirty="0" smtClean="0"/>
              <a:t> - </a:t>
            </a:r>
            <a:r>
              <a:rPr lang="cs-CZ" dirty="0" smtClean="0">
                <a:hlinkClick r:id="rId3"/>
              </a:rPr>
              <a:t>http://www.</a:t>
            </a:r>
            <a:r>
              <a:rPr lang="cs-CZ" dirty="0" err="1" smtClean="0">
                <a:hlinkClick r:id="rId3"/>
              </a:rPr>
              <a:t>securities.com</a:t>
            </a:r>
            <a:endParaRPr lang="cs-CZ" dirty="0" smtClean="0"/>
          </a:p>
          <a:p>
            <a:endParaRPr lang="cs-CZ" dirty="0" smtClean="0"/>
          </a:p>
          <a:p>
            <a:r>
              <a:rPr lang="cs-CZ" dirty="0" err="1" smtClean="0"/>
              <a:t>Insolvenční</a:t>
            </a:r>
            <a:r>
              <a:rPr lang="cs-CZ" dirty="0" smtClean="0"/>
              <a:t> rejstřík atd. - </a:t>
            </a:r>
            <a:r>
              <a:rPr lang="cs-CZ" dirty="0" smtClean="0">
                <a:hlinkClick r:id="rId4"/>
              </a:rPr>
              <a:t>http://portal.justice.cz</a:t>
            </a:r>
            <a:endParaRPr lang="cs-CZ" dirty="0" smtClean="0"/>
          </a:p>
          <a:p>
            <a:endParaRPr lang="cs-CZ" dirty="0" smtClean="0"/>
          </a:p>
          <a:p>
            <a:r>
              <a:rPr lang="cs-CZ" dirty="0" err="1" smtClean="0"/>
              <a:t>Intelligence</a:t>
            </a:r>
            <a:r>
              <a:rPr lang="cs-CZ" dirty="0" smtClean="0"/>
              <a:t> &amp; </a:t>
            </a:r>
            <a:r>
              <a:rPr lang="cs-CZ" dirty="0" err="1" smtClean="0"/>
              <a:t>Analyses</a:t>
            </a:r>
            <a:r>
              <a:rPr lang="cs-CZ" dirty="0" smtClean="0"/>
              <a:t> – např. </a:t>
            </a:r>
            <a:r>
              <a:rPr lang="cs-CZ" dirty="0" err="1" smtClean="0"/>
              <a:t>MergerMarket</a:t>
            </a:r>
            <a:r>
              <a:rPr lang="cs-CZ" dirty="0" smtClean="0"/>
              <a:t>, ISI</a:t>
            </a:r>
          </a:p>
        </p:txBody>
      </p:sp>
    </p:spTree>
    <p:extLst>
      <p:ext uri="{BB962C8B-B14F-4D97-AF65-F5344CB8AC3E}">
        <p14:creationId xmlns:p14="http://schemas.microsoft.com/office/powerpoint/2010/main" xmlns="" val="324345382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Průmyslová odvětví</a:t>
            </a:r>
            <a:endParaRPr lang="cs-CZ" dirty="0"/>
          </a:p>
        </p:txBody>
      </p:sp>
      <p:sp>
        <p:nvSpPr>
          <p:cNvPr id="3" name="Content Placeholder 2"/>
          <p:cNvSpPr>
            <a:spLocks noGrp="1"/>
          </p:cNvSpPr>
          <p:nvPr>
            <p:ph idx="1"/>
          </p:nvPr>
        </p:nvSpPr>
        <p:spPr/>
        <p:txBody>
          <a:bodyPr/>
          <a:lstStyle/>
          <a:p>
            <a:r>
              <a:rPr lang="cs-CZ" dirty="0" err="1" smtClean="0"/>
              <a:t>BusinessInfo</a:t>
            </a:r>
            <a:r>
              <a:rPr lang="cs-CZ" dirty="0" smtClean="0"/>
              <a:t> – proč dělat analýzu odvětví</a:t>
            </a:r>
          </a:p>
          <a:p>
            <a:pPr lvl="2"/>
            <a:r>
              <a:rPr lang="cs-CZ" dirty="0" smtClean="0"/>
              <a:t>http://www.</a:t>
            </a:r>
            <a:r>
              <a:rPr lang="cs-CZ" dirty="0" err="1" smtClean="0"/>
              <a:t>businessinfo.cz</a:t>
            </a:r>
            <a:r>
              <a:rPr lang="cs-CZ" dirty="0" smtClean="0"/>
              <a:t>/</a:t>
            </a:r>
            <a:r>
              <a:rPr lang="cs-CZ" dirty="0" err="1" smtClean="0"/>
              <a:t>cz</a:t>
            </a:r>
            <a:r>
              <a:rPr lang="cs-CZ" dirty="0" smtClean="0"/>
              <a:t>/</a:t>
            </a:r>
            <a:r>
              <a:rPr lang="cs-CZ" dirty="0" err="1" smtClean="0"/>
              <a:t>clanek</a:t>
            </a:r>
            <a:r>
              <a:rPr lang="cs-CZ" dirty="0" smtClean="0"/>
              <a:t>/</a:t>
            </a:r>
            <a:r>
              <a:rPr lang="cs-CZ" dirty="0" err="1" smtClean="0"/>
              <a:t>podnikatelske</a:t>
            </a:r>
            <a:r>
              <a:rPr lang="cs-CZ" dirty="0" smtClean="0"/>
              <a:t>-</a:t>
            </a:r>
            <a:r>
              <a:rPr lang="cs-CZ" dirty="0" err="1" smtClean="0"/>
              <a:t>prostredi</a:t>
            </a:r>
            <a:r>
              <a:rPr lang="cs-CZ" dirty="0" smtClean="0"/>
              <a:t>/</a:t>
            </a:r>
            <a:r>
              <a:rPr lang="cs-CZ" dirty="0" err="1" smtClean="0"/>
              <a:t>firemni</a:t>
            </a:r>
            <a:r>
              <a:rPr lang="cs-CZ" dirty="0" smtClean="0"/>
              <a:t>-strategie-pro-</a:t>
            </a:r>
            <a:r>
              <a:rPr lang="cs-CZ" dirty="0" err="1" smtClean="0"/>
              <a:t>jednotny</a:t>
            </a:r>
            <a:r>
              <a:rPr lang="cs-CZ" dirty="0" smtClean="0"/>
              <a:t>-trh/1000520/6665/</a:t>
            </a:r>
          </a:p>
          <a:p>
            <a:r>
              <a:rPr lang="cs-CZ" dirty="0" smtClean="0"/>
              <a:t>Makroekonomické ukazatele</a:t>
            </a:r>
          </a:p>
          <a:p>
            <a:pPr lvl="2"/>
            <a:r>
              <a:rPr lang="cs-CZ" dirty="0" smtClean="0"/>
              <a:t>MFČR - </a:t>
            </a:r>
            <a:r>
              <a:rPr lang="cs-CZ" dirty="0" smtClean="0">
                <a:hlinkClick r:id="rId2"/>
              </a:rPr>
              <a:t>http://www.</a:t>
            </a:r>
            <a:r>
              <a:rPr lang="cs-CZ" dirty="0" err="1" smtClean="0">
                <a:hlinkClick r:id="rId2"/>
              </a:rPr>
              <a:t>mfcr.cz</a:t>
            </a:r>
            <a:r>
              <a:rPr lang="cs-CZ" dirty="0" smtClean="0">
                <a:hlinkClick r:id="rId2"/>
              </a:rPr>
              <a:t>/</a:t>
            </a:r>
            <a:r>
              <a:rPr lang="cs-CZ" dirty="0" err="1" smtClean="0">
                <a:hlinkClick r:id="rId2"/>
              </a:rPr>
              <a:t>cps</a:t>
            </a:r>
            <a:r>
              <a:rPr lang="cs-CZ" dirty="0" smtClean="0">
                <a:hlinkClick r:id="rId2"/>
              </a:rPr>
              <a:t>/</a:t>
            </a:r>
            <a:r>
              <a:rPr lang="cs-CZ" dirty="0" err="1" smtClean="0">
                <a:hlinkClick r:id="rId2"/>
              </a:rPr>
              <a:t>rde</a:t>
            </a:r>
            <a:r>
              <a:rPr lang="cs-CZ" dirty="0" smtClean="0">
                <a:hlinkClick r:id="rId2"/>
              </a:rPr>
              <a:t>/</a:t>
            </a:r>
            <a:r>
              <a:rPr lang="cs-CZ" dirty="0" err="1" smtClean="0">
                <a:hlinkClick r:id="rId2"/>
              </a:rPr>
              <a:t>xchg</a:t>
            </a:r>
            <a:r>
              <a:rPr lang="cs-CZ" dirty="0" smtClean="0">
                <a:hlinkClick r:id="rId2"/>
              </a:rPr>
              <a:t>/</a:t>
            </a:r>
            <a:r>
              <a:rPr lang="cs-CZ" dirty="0" err="1" smtClean="0">
                <a:hlinkClick r:id="rId2"/>
              </a:rPr>
              <a:t>mfcr</a:t>
            </a:r>
            <a:r>
              <a:rPr lang="cs-CZ" dirty="0" smtClean="0">
                <a:hlinkClick r:id="rId2"/>
              </a:rPr>
              <a:t>/</a:t>
            </a:r>
            <a:r>
              <a:rPr lang="cs-CZ" dirty="0" err="1" smtClean="0">
                <a:hlinkClick r:id="rId2"/>
              </a:rPr>
              <a:t>xsl</a:t>
            </a:r>
            <a:r>
              <a:rPr lang="cs-CZ" dirty="0" smtClean="0">
                <a:hlinkClick r:id="rId2"/>
              </a:rPr>
              <a:t>/makroekonom.</a:t>
            </a:r>
            <a:r>
              <a:rPr lang="cs-CZ" dirty="0" err="1" smtClean="0">
                <a:hlinkClick r:id="rId2"/>
              </a:rPr>
              <a:t>html</a:t>
            </a:r>
            <a:endParaRPr lang="cs-CZ" dirty="0" smtClean="0"/>
          </a:p>
          <a:p>
            <a:pPr lvl="2"/>
            <a:r>
              <a:rPr lang="cs-CZ" dirty="0" smtClean="0"/>
              <a:t>ČSÚ - </a:t>
            </a:r>
            <a:r>
              <a:rPr lang="cs-CZ" dirty="0" smtClean="0">
                <a:hlinkClick r:id="rId3"/>
              </a:rPr>
              <a:t>http://www.</a:t>
            </a:r>
            <a:r>
              <a:rPr lang="cs-CZ" dirty="0" err="1" smtClean="0">
                <a:hlinkClick r:id="rId3"/>
              </a:rPr>
              <a:t>czso.cz</a:t>
            </a:r>
            <a:endParaRPr lang="cs-CZ" dirty="0" smtClean="0"/>
          </a:p>
          <a:p>
            <a:pPr lvl="2"/>
            <a:r>
              <a:rPr lang="cs-CZ" dirty="0" err="1" smtClean="0"/>
              <a:t>Global</a:t>
            </a:r>
            <a:r>
              <a:rPr lang="cs-CZ" dirty="0" smtClean="0"/>
              <a:t> </a:t>
            </a:r>
            <a:r>
              <a:rPr lang="cs-CZ" dirty="0" err="1" smtClean="0"/>
              <a:t>Insight</a:t>
            </a:r>
            <a:r>
              <a:rPr lang="cs-CZ" dirty="0" smtClean="0"/>
              <a:t> - </a:t>
            </a:r>
            <a:r>
              <a:rPr lang="cs-CZ" dirty="0" smtClean="0">
                <a:hlinkClick r:id="rId4"/>
              </a:rPr>
              <a:t>http://www.</a:t>
            </a:r>
            <a:r>
              <a:rPr lang="cs-CZ" dirty="0" err="1" smtClean="0">
                <a:hlinkClick r:id="rId4"/>
              </a:rPr>
              <a:t>ihsglobalinsight.com</a:t>
            </a:r>
            <a:endParaRPr lang="cs-CZ" dirty="0" smtClean="0"/>
          </a:p>
          <a:p>
            <a:r>
              <a:rPr lang="cs-CZ" dirty="0" err="1" smtClean="0"/>
              <a:t>Ready</a:t>
            </a:r>
            <a:r>
              <a:rPr lang="cs-CZ" dirty="0" smtClean="0"/>
              <a:t> to Use </a:t>
            </a:r>
            <a:r>
              <a:rPr lang="cs-CZ" dirty="0" err="1" smtClean="0"/>
              <a:t>Analyses</a:t>
            </a:r>
            <a:endParaRPr lang="cs-CZ" dirty="0" smtClean="0"/>
          </a:p>
          <a:p>
            <a:pPr lvl="2"/>
            <a:r>
              <a:rPr lang="cs-CZ" dirty="0" smtClean="0"/>
              <a:t>BMI - </a:t>
            </a:r>
            <a:r>
              <a:rPr lang="cs-CZ" dirty="0" smtClean="0">
                <a:hlinkClick r:id="rId5"/>
              </a:rPr>
              <a:t>http://www.</a:t>
            </a:r>
            <a:r>
              <a:rPr lang="cs-CZ" dirty="0" err="1" smtClean="0">
                <a:hlinkClick r:id="rId5"/>
              </a:rPr>
              <a:t>businessmonitor.com</a:t>
            </a:r>
            <a:endParaRPr lang="cs-CZ" dirty="0" smtClean="0"/>
          </a:p>
          <a:p>
            <a:pPr lvl="2"/>
            <a:r>
              <a:rPr lang="cs-CZ" dirty="0" err="1" smtClean="0"/>
              <a:t>Datamonitor</a:t>
            </a:r>
            <a:r>
              <a:rPr lang="cs-CZ" dirty="0" smtClean="0"/>
              <a:t> - </a:t>
            </a:r>
            <a:r>
              <a:rPr lang="cs-CZ" dirty="0" smtClean="0">
                <a:hlinkClick r:id="rId6"/>
              </a:rPr>
              <a:t>www.</a:t>
            </a:r>
            <a:r>
              <a:rPr lang="cs-CZ" dirty="0" err="1" smtClean="0">
                <a:hlinkClick r:id="rId6"/>
              </a:rPr>
              <a:t>datamonitor.com</a:t>
            </a:r>
            <a:endParaRPr lang="cs-CZ" dirty="0" smtClean="0"/>
          </a:p>
          <a:p>
            <a:r>
              <a:rPr lang="cs-CZ" dirty="0" smtClean="0"/>
              <a:t>Market </a:t>
            </a:r>
            <a:r>
              <a:rPr lang="cs-CZ" dirty="0" err="1" smtClean="0"/>
              <a:t>Research</a:t>
            </a:r>
            <a:r>
              <a:rPr lang="cs-CZ" dirty="0" smtClean="0"/>
              <a:t> rozcestník</a:t>
            </a:r>
          </a:p>
          <a:p>
            <a:pPr lvl="2"/>
            <a:r>
              <a:rPr lang="cs-CZ" dirty="0" smtClean="0">
                <a:hlinkClick r:id="rId7"/>
              </a:rPr>
              <a:t>http://www.</a:t>
            </a:r>
            <a:r>
              <a:rPr lang="cs-CZ" dirty="0" err="1" smtClean="0">
                <a:hlinkClick r:id="rId7"/>
              </a:rPr>
              <a:t>rba.co.uk</a:t>
            </a:r>
            <a:r>
              <a:rPr lang="cs-CZ" dirty="0" smtClean="0">
                <a:hlinkClick r:id="rId7"/>
              </a:rPr>
              <a:t>/</a:t>
            </a:r>
            <a:r>
              <a:rPr lang="cs-CZ" dirty="0" err="1" smtClean="0">
                <a:hlinkClick r:id="rId7"/>
              </a:rPr>
              <a:t>sources</a:t>
            </a:r>
            <a:r>
              <a:rPr lang="cs-CZ" dirty="0" smtClean="0">
                <a:hlinkClick r:id="rId7"/>
              </a:rPr>
              <a:t>/</a:t>
            </a:r>
            <a:r>
              <a:rPr lang="cs-CZ" dirty="0" err="1" smtClean="0">
                <a:hlinkClick r:id="rId7"/>
              </a:rPr>
              <a:t>mr.htm</a:t>
            </a:r>
            <a:endParaRPr lang="cs-CZ" dirty="0" smtClean="0"/>
          </a:p>
          <a:p>
            <a:pPr lvl="2"/>
            <a:endParaRPr lang="cs-CZ" dirty="0"/>
          </a:p>
        </p:txBody>
      </p:sp>
    </p:spTree>
    <p:extLst>
      <p:ext uri="{BB962C8B-B14F-4D97-AF65-F5344CB8AC3E}">
        <p14:creationId xmlns:p14="http://schemas.microsoft.com/office/powerpoint/2010/main" xmlns="" val="332572224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Konexe a vazby – lidí i firem</a:t>
            </a:r>
            <a:br>
              <a:rPr lang="cs-CZ" dirty="0" smtClean="0"/>
            </a:br>
            <a:endParaRPr lang="cs-CZ" dirty="0"/>
          </a:p>
        </p:txBody>
      </p:sp>
      <p:sp>
        <p:nvSpPr>
          <p:cNvPr id="3" name="Zástupný symbol pro obsah 2"/>
          <p:cNvSpPr>
            <a:spLocks noGrp="1"/>
          </p:cNvSpPr>
          <p:nvPr>
            <p:ph idx="1"/>
          </p:nvPr>
        </p:nvSpPr>
        <p:spPr/>
        <p:txBody>
          <a:bodyPr/>
          <a:lstStyle/>
          <a:p>
            <a:r>
              <a:rPr lang="cs-CZ" dirty="0" smtClean="0"/>
              <a:t>Tovek </a:t>
            </a:r>
            <a:r>
              <a:rPr lang="cs-CZ" dirty="0" err="1" smtClean="0"/>
              <a:t>Tools</a:t>
            </a:r>
            <a:r>
              <a:rPr lang="cs-CZ" dirty="0" smtClean="0"/>
              <a:t> – </a:t>
            </a:r>
            <a:r>
              <a:rPr lang="cs-CZ" dirty="0" err="1" smtClean="0"/>
              <a:t>Analyst</a:t>
            </a:r>
            <a:r>
              <a:rPr lang="cs-CZ" dirty="0" smtClean="0"/>
              <a:t> notebook  </a:t>
            </a:r>
            <a:r>
              <a:rPr lang="cs-CZ" dirty="0" smtClean="0">
                <a:hlinkClick r:id="rId2"/>
              </a:rPr>
              <a:t>http://www.cis.</a:t>
            </a:r>
            <a:r>
              <a:rPr lang="cs-CZ" dirty="0" err="1" smtClean="0">
                <a:hlinkClick r:id="rId2"/>
              </a:rPr>
              <a:t>uab.edu</a:t>
            </a:r>
            <a:r>
              <a:rPr lang="cs-CZ" dirty="0" smtClean="0">
                <a:hlinkClick r:id="rId2"/>
              </a:rPr>
              <a:t>/</a:t>
            </a:r>
            <a:r>
              <a:rPr lang="cs-CZ" dirty="0" err="1" smtClean="0">
                <a:hlinkClick r:id="rId2"/>
              </a:rPr>
              <a:t>forensics</a:t>
            </a:r>
            <a:r>
              <a:rPr lang="cs-CZ" dirty="0" smtClean="0">
                <a:hlinkClick r:id="rId2"/>
              </a:rPr>
              <a:t>/blog/</a:t>
            </a:r>
            <a:r>
              <a:rPr lang="cs-CZ" dirty="0" err="1" smtClean="0">
                <a:hlinkClick r:id="rId2"/>
              </a:rPr>
              <a:t>Operation.Phish.Phry.jpg</a:t>
            </a:r>
            <a:endParaRPr lang="cs-CZ" dirty="0" smtClean="0"/>
          </a:p>
          <a:p>
            <a:endParaRPr lang="cs-CZ" dirty="0" smtClean="0"/>
          </a:p>
          <a:p>
            <a:r>
              <a:rPr lang="cs-CZ" dirty="0" smtClean="0"/>
              <a:t>Lze i ručně za pomoci např. justice.</a:t>
            </a:r>
            <a:r>
              <a:rPr lang="cs-CZ" dirty="0" err="1" smtClean="0"/>
              <a:t>cz</a:t>
            </a:r>
            <a:r>
              <a:rPr lang="cs-CZ" dirty="0" smtClean="0"/>
              <a:t> a </a:t>
            </a:r>
            <a:r>
              <a:rPr lang="cs-CZ" dirty="0" err="1" smtClean="0"/>
              <a:t>excelu</a:t>
            </a:r>
            <a:endParaRPr lang="cs-CZ" dirty="0" smtClean="0"/>
          </a:p>
          <a:p>
            <a:endParaRPr lang="cs-CZ" dirty="0"/>
          </a:p>
        </p:txBody>
      </p:sp>
      <p:pic>
        <p:nvPicPr>
          <p:cNvPr id="4" name="Picture 3"/>
          <p:cNvPicPr>
            <a:picLocks noChangeAspect="1"/>
          </p:cNvPicPr>
          <p:nvPr/>
        </p:nvPicPr>
        <p:blipFill>
          <a:blip r:embed="rId3" cstate="print"/>
          <a:stretch>
            <a:fillRect/>
          </a:stretch>
        </p:blipFill>
        <p:spPr>
          <a:xfrm>
            <a:off x="706582" y="3429001"/>
            <a:ext cx="4655128" cy="2901280"/>
          </a:xfrm>
          <a:prstGeom prst="rect">
            <a:avLst/>
          </a:prstGeom>
        </p:spPr>
      </p:pic>
    </p:spTree>
    <p:extLst>
      <p:ext uri="{BB962C8B-B14F-4D97-AF65-F5344CB8AC3E}">
        <p14:creationId xmlns:p14="http://schemas.microsoft.com/office/powerpoint/2010/main" xmlns="" val="305649465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sz="3600" dirty="0" smtClean="0"/>
              <a:t>Detaily </a:t>
            </a:r>
            <a:r>
              <a:rPr lang="cs-CZ" sz="3600" dirty="0" err="1" smtClean="0"/>
              <a:t>Ci</a:t>
            </a:r>
            <a:r>
              <a:rPr lang="cs-CZ" sz="3600" dirty="0" smtClean="0"/>
              <a:t> procesu</a:t>
            </a:r>
            <a:endParaRPr lang="cs-CZ" sz="3600"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extLst>
      <p:ext uri="{BB962C8B-B14F-4D97-AF65-F5344CB8AC3E}">
        <p14:creationId xmlns:p14="http://schemas.microsoft.com/office/powerpoint/2010/main" xmlns="" val="389581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Informační / zpravodajský cyklus</a:t>
            </a: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4976813" y="1340768"/>
            <a:ext cx="3810000" cy="203835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571500" y="1857375"/>
            <a:ext cx="3810000" cy="3724275"/>
          </a:xfrm>
          <a:prstGeom prst="rect">
            <a:avLst/>
          </a:prstGeom>
          <a:noFill/>
          <a:ln w="9525">
            <a:noFill/>
            <a:miter lim="800000"/>
            <a:headEnd/>
            <a:tailEnd/>
          </a:ln>
        </p:spPr>
      </p:pic>
      <p:sp>
        <p:nvSpPr>
          <p:cNvPr id="6" name="Rectangle 5"/>
          <p:cNvSpPr/>
          <p:nvPr/>
        </p:nvSpPr>
        <p:spPr>
          <a:xfrm>
            <a:off x="5076056" y="3557915"/>
            <a:ext cx="3493264" cy="2031325"/>
          </a:xfrm>
          <a:prstGeom prst="rect">
            <a:avLst/>
          </a:prstGeom>
        </p:spPr>
        <p:txBody>
          <a:bodyPr wrap="none">
            <a:spAutoFit/>
          </a:bodyPr>
          <a:lstStyle/>
          <a:p>
            <a:r>
              <a:rPr lang="cs-CZ" b="1" dirty="0" smtClean="0"/>
              <a:t>Fáze cyklu</a:t>
            </a:r>
          </a:p>
          <a:p>
            <a:endParaRPr lang="cs-CZ" dirty="0" smtClean="0"/>
          </a:p>
          <a:p>
            <a:pPr marL="177800" indent="-177800">
              <a:buFont typeface="Wingdings" pitchFamily="2" charset="2"/>
              <a:buChar char="§"/>
            </a:pPr>
            <a:r>
              <a:rPr lang="cs-CZ" dirty="0" smtClean="0"/>
              <a:t>Plánování – </a:t>
            </a:r>
            <a:r>
              <a:rPr lang="cs-CZ" dirty="0" err="1" smtClean="0"/>
              <a:t>time</a:t>
            </a:r>
            <a:r>
              <a:rPr lang="cs-CZ" dirty="0" smtClean="0"/>
              <a:t> management</a:t>
            </a:r>
          </a:p>
          <a:p>
            <a:pPr marL="177800" indent="-177800">
              <a:buFont typeface="Wingdings" pitchFamily="2" charset="2"/>
              <a:buChar char="§"/>
            </a:pPr>
            <a:r>
              <a:rPr lang="cs-CZ" dirty="0" smtClean="0"/>
              <a:t>Sběr – není jedinou fází!</a:t>
            </a:r>
          </a:p>
          <a:p>
            <a:pPr marL="177800" indent="-177800">
              <a:buFont typeface="Wingdings" pitchFamily="2" charset="2"/>
              <a:buChar char="§"/>
            </a:pPr>
            <a:r>
              <a:rPr lang="cs-CZ" dirty="0" smtClean="0"/>
              <a:t>Analýza – někdy jen v hlavě</a:t>
            </a:r>
          </a:p>
          <a:p>
            <a:pPr marL="177800" indent="-177800">
              <a:buFont typeface="Wingdings" pitchFamily="2" charset="2"/>
              <a:buChar char="§"/>
            </a:pPr>
            <a:r>
              <a:rPr lang="cs-CZ" dirty="0" smtClean="0"/>
              <a:t>Odevzdání</a:t>
            </a:r>
          </a:p>
          <a:p>
            <a:endParaRPr lang="cs-CZ" dirty="0"/>
          </a:p>
        </p:txBody>
      </p:sp>
    </p:spTree>
    <p:extLst>
      <p:ext uri="{BB962C8B-B14F-4D97-AF65-F5344CB8AC3E}">
        <p14:creationId xmlns:p14="http://schemas.microsoft.com/office/powerpoint/2010/main" xmlns="" val="108779040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CI cyklus - detaily</a:t>
            </a:r>
            <a:endParaRPr lang="cs-CZ" dirty="0"/>
          </a:p>
        </p:txBody>
      </p:sp>
      <p:sp>
        <p:nvSpPr>
          <p:cNvPr id="3" name="Zástupný symbol pro obsah 2"/>
          <p:cNvSpPr>
            <a:spLocks noGrp="1"/>
          </p:cNvSpPr>
          <p:nvPr>
            <p:ph idx="1"/>
          </p:nvPr>
        </p:nvSpPr>
        <p:spPr/>
        <p:txBody>
          <a:bodyPr>
            <a:normAutofit fontScale="85000" lnSpcReduction="20000"/>
          </a:bodyPr>
          <a:lstStyle/>
          <a:p>
            <a:pPr>
              <a:spcBef>
                <a:spcPts val="1200"/>
              </a:spcBef>
              <a:buNone/>
            </a:pPr>
            <a:r>
              <a:rPr lang="cs-CZ" dirty="0" smtClean="0"/>
              <a:t>Koncept zpravodajského cyklu lze stručně představit takto:</a:t>
            </a:r>
          </a:p>
          <a:p>
            <a:pPr marL="819150" lvl="1" indent="-457200">
              <a:spcBef>
                <a:spcPts val="1200"/>
              </a:spcBef>
              <a:buFont typeface="+mj-lt"/>
              <a:buAutoNum type="arabicPeriod"/>
            </a:pPr>
            <a:r>
              <a:rPr lang="cs-CZ" dirty="0" smtClean="0"/>
              <a:t>Zpravodajská činnost začíná tím, že (nějakou nadřízenou autoritou) je vznesen požadavek na získání dosud nedostupných, ale potřebných informací.</a:t>
            </a:r>
          </a:p>
          <a:p>
            <a:pPr marL="819150" lvl="1" indent="-457200">
              <a:spcBef>
                <a:spcPts val="1200"/>
              </a:spcBef>
              <a:buFont typeface="+mj-lt"/>
              <a:buAutoNum type="arabicPeriod"/>
            </a:pPr>
            <a:r>
              <a:rPr lang="cs-CZ" dirty="0" smtClean="0"/>
              <a:t>Pokračuje se naplánováním dalšího postupu (odkud, kdo, jak, za jakou cenu…).</a:t>
            </a:r>
          </a:p>
          <a:p>
            <a:pPr marL="819150" lvl="1" indent="-457200">
              <a:spcBef>
                <a:spcPts val="1200"/>
              </a:spcBef>
              <a:buFont typeface="+mj-lt"/>
              <a:buAutoNum type="arabicPeriod"/>
            </a:pPr>
            <a:r>
              <a:rPr lang="cs-CZ" dirty="0" smtClean="0"/>
              <a:t>Následuje samotný sběr5 potřebných informací utajenými (ale i neutajenými) způsoby a prostředky – tedy to, co je exkluzivním specifikem zpravodajské činnosti.</a:t>
            </a:r>
          </a:p>
          <a:p>
            <a:pPr marL="819150" lvl="1" indent="-457200">
              <a:spcBef>
                <a:spcPts val="1200"/>
              </a:spcBef>
              <a:buFont typeface="+mj-lt"/>
              <a:buAutoNum type="arabicPeriod"/>
            </a:pPr>
            <a:r>
              <a:rPr lang="cs-CZ" dirty="0" smtClean="0"/>
              <a:t>Nasbírané surové informace musí být vhodným způsobem zpracovány – připraveny pro eventuální využití v další fázi.</a:t>
            </a:r>
          </a:p>
          <a:p>
            <a:pPr marL="819150" lvl="1" indent="-457200">
              <a:spcBef>
                <a:spcPts val="1200"/>
              </a:spcBef>
              <a:buFont typeface="+mj-lt"/>
              <a:buAutoNum type="arabicPeriod"/>
            </a:pPr>
            <a:r>
              <a:rPr lang="cs-CZ" dirty="0" smtClean="0"/>
              <a:t>Surové informace jsou v analytickém procesu analyzovány a vyústí ve zpracovanou zpravodajskou informaci, která není pouhou sumou původních dat, ale přináší významnou přidanou hodnotu.</a:t>
            </a:r>
          </a:p>
          <a:p>
            <a:pPr marL="819150" lvl="1" indent="-457200">
              <a:spcBef>
                <a:spcPts val="1200"/>
              </a:spcBef>
              <a:buFont typeface="+mj-lt"/>
              <a:buAutoNum type="arabicPeriod"/>
            </a:pPr>
            <a:r>
              <a:rPr lang="cs-CZ" dirty="0" smtClean="0"/>
              <a:t>Je vytvořen výstupní produkt, tj. odpověď na zadání.</a:t>
            </a:r>
          </a:p>
          <a:p>
            <a:pPr marL="819150" lvl="1" indent="-457200">
              <a:spcBef>
                <a:spcPts val="1200"/>
              </a:spcBef>
              <a:buFont typeface="+mj-lt"/>
              <a:buAutoNum type="arabicPeriod"/>
            </a:pPr>
            <a:r>
              <a:rPr lang="cs-CZ" dirty="0" smtClean="0"/>
              <a:t>Ten je předán původnímu tazateli nebo i jinému uživateli.</a:t>
            </a:r>
          </a:p>
          <a:p>
            <a:pPr lvl="2">
              <a:spcBef>
                <a:spcPts val="1200"/>
              </a:spcBef>
            </a:pPr>
            <a:endParaRPr lang="cs-CZ" dirty="0"/>
          </a:p>
        </p:txBody>
      </p:sp>
    </p:spTree>
    <p:extLst>
      <p:ext uri="{BB962C8B-B14F-4D97-AF65-F5344CB8AC3E}">
        <p14:creationId xmlns:p14="http://schemas.microsoft.com/office/powerpoint/2010/main" xmlns="" val="341274186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en-US" sz="2400" dirty="0" smtClean="0">
                <a:solidFill>
                  <a:schemeClr val="tx2"/>
                </a:solidFill>
              </a:rPr>
              <a:t>Benchmarking </a:t>
            </a:r>
            <a:r>
              <a:rPr lang="cs-CZ" sz="2400" dirty="0" smtClean="0">
                <a:solidFill>
                  <a:schemeClr val="tx2"/>
                </a:solidFill>
              </a:rPr>
              <a:t>– porovnání skupiny stejných firem</a:t>
            </a:r>
            <a:endParaRPr lang="en-US" sz="2600" b="0" dirty="0">
              <a:solidFill>
                <a:schemeClr val="tx2"/>
              </a:solidFill>
            </a:endParaRPr>
          </a:p>
        </p:txBody>
      </p:sp>
      <p:sp>
        <p:nvSpPr>
          <p:cNvPr id="51207" name="Rectangle 7"/>
          <p:cNvSpPr>
            <a:spLocks noGrp="1" noChangeArrowheads="1"/>
          </p:cNvSpPr>
          <p:nvPr>
            <p:ph idx="1"/>
          </p:nvPr>
        </p:nvSpPr>
        <p:spPr>
          <a:xfrm>
            <a:off x="457200" y="1143000"/>
            <a:ext cx="8234362" cy="4759325"/>
          </a:xfrm>
        </p:spPr>
        <p:txBody>
          <a:bodyPr/>
          <a:lstStyle/>
          <a:p>
            <a:r>
              <a:rPr lang="en-US" sz="1800" dirty="0" smtClean="0">
                <a:solidFill>
                  <a:schemeClr val="tx2"/>
                </a:solidFill>
              </a:rPr>
              <a:t>Benchmarking </a:t>
            </a:r>
            <a:r>
              <a:rPr lang="cs-CZ" sz="1800" dirty="0" smtClean="0">
                <a:solidFill>
                  <a:schemeClr val="tx2"/>
                </a:solidFill>
              </a:rPr>
              <a:t>zvyšuje kvalitu a pomáhá zjistit: </a:t>
            </a:r>
            <a:endParaRPr lang="en-US" sz="1800" dirty="0" smtClean="0">
              <a:solidFill>
                <a:schemeClr val="tx2"/>
              </a:solidFill>
            </a:endParaRPr>
          </a:p>
          <a:p>
            <a:pPr lvl="1"/>
            <a:r>
              <a:rPr lang="cs-CZ" sz="1600" dirty="0" smtClean="0">
                <a:solidFill>
                  <a:schemeClr val="tx2"/>
                </a:solidFill>
              </a:rPr>
              <a:t>Co hledaná firma dělá </a:t>
            </a:r>
            <a:endParaRPr lang="en-US" sz="1600" dirty="0" smtClean="0">
              <a:solidFill>
                <a:schemeClr val="tx2"/>
              </a:solidFill>
            </a:endParaRPr>
          </a:p>
          <a:p>
            <a:pPr lvl="1"/>
            <a:r>
              <a:rPr lang="cs-CZ" sz="1600" dirty="0" smtClean="0">
                <a:solidFill>
                  <a:schemeClr val="tx2"/>
                </a:solidFill>
              </a:rPr>
              <a:t>Jak to firma a ostatní dělají </a:t>
            </a:r>
            <a:endParaRPr lang="en-US" sz="1600" dirty="0" smtClean="0">
              <a:solidFill>
                <a:schemeClr val="tx2"/>
              </a:solidFill>
            </a:endParaRPr>
          </a:p>
          <a:p>
            <a:pPr lvl="1"/>
            <a:r>
              <a:rPr lang="cs-CZ" sz="1600" dirty="0" smtClean="0">
                <a:solidFill>
                  <a:schemeClr val="tx2"/>
                </a:solidFill>
              </a:rPr>
              <a:t>Jak dobře to daná firma dělá ve srovnání se sobě rovnými </a:t>
            </a:r>
            <a:endParaRPr lang="en-US" sz="1600" dirty="0" smtClean="0">
              <a:solidFill>
                <a:schemeClr val="tx2"/>
              </a:solidFill>
            </a:endParaRPr>
          </a:p>
          <a:p>
            <a:pPr lvl="1"/>
            <a:endParaRPr lang="en-US" sz="1800" dirty="0" smtClean="0">
              <a:solidFill>
                <a:schemeClr val="tx2"/>
              </a:solidFill>
            </a:endParaRPr>
          </a:p>
          <a:p>
            <a:r>
              <a:rPr lang="cs-CZ" sz="1800" dirty="0" smtClean="0">
                <a:solidFill>
                  <a:schemeClr val="tx2"/>
                </a:solidFill>
              </a:rPr>
              <a:t>Proč dělat </a:t>
            </a:r>
            <a:r>
              <a:rPr lang="cs-CZ" sz="1800" dirty="0" err="1" smtClean="0">
                <a:solidFill>
                  <a:schemeClr val="tx2"/>
                </a:solidFill>
              </a:rPr>
              <a:t>benchmarking</a:t>
            </a:r>
            <a:r>
              <a:rPr lang="cs-CZ" sz="1800" dirty="0" smtClean="0">
                <a:solidFill>
                  <a:schemeClr val="tx2"/>
                </a:solidFill>
              </a:rPr>
              <a:t>? </a:t>
            </a:r>
            <a:endParaRPr lang="en-US" sz="1800" dirty="0" smtClean="0">
              <a:solidFill>
                <a:schemeClr val="tx2"/>
              </a:solidFill>
            </a:endParaRPr>
          </a:p>
          <a:p>
            <a:pPr lvl="1"/>
            <a:r>
              <a:rPr lang="cs-CZ" sz="1600" dirty="0" smtClean="0">
                <a:solidFill>
                  <a:schemeClr val="tx2"/>
                </a:solidFill>
              </a:rPr>
              <a:t>Většina trhů je značně konkurenčních</a:t>
            </a:r>
            <a:endParaRPr lang="en-US" sz="1600" dirty="0" smtClean="0">
              <a:solidFill>
                <a:schemeClr val="tx2"/>
              </a:solidFill>
            </a:endParaRPr>
          </a:p>
          <a:p>
            <a:pPr lvl="1"/>
            <a:r>
              <a:rPr lang="cs-CZ" sz="1600" dirty="0" smtClean="0">
                <a:solidFill>
                  <a:schemeClr val="tx2"/>
                </a:solidFill>
              </a:rPr>
              <a:t>Když jsou ostatní lepší, můžeme se od nich učit</a:t>
            </a:r>
            <a:endParaRPr lang="en-US" sz="1600" dirty="0" smtClean="0">
              <a:solidFill>
                <a:schemeClr val="tx2"/>
              </a:solidFill>
            </a:endParaRPr>
          </a:p>
          <a:p>
            <a:pPr lvl="1"/>
            <a:endParaRPr lang="en-US" sz="1800" dirty="0" smtClean="0">
              <a:solidFill>
                <a:schemeClr val="tx2"/>
              </a:solidFill>
            </a:endParaRPr>
          </a:p>
          <a:p>
            <a:r>
              <a:rPr lang="cs-CZ" sz="1800" dirty="0" smtClean="0">
                <a:solidFill>
                  <a:schemeClr val="tx2"/>
                </a:solidFill>
              </a:rPr>
              <a:t>Musíme vědět co porovnávat</a:t>
            </a:r>
            <a:endParaRPr lang="en-US" sz="1800" dirty="0" smtClean="0">
              <a:solidFill>
                <a:schemeClr val="tx2"/>
              </a:solidFill>
            </a:endParaRPr>
          </a:p>
          <a:p>
            <a:pPr lvl="1"/>
            <a:r>
              <a:rPr lang="cs-CZ" sz="1600" dirty="0" smtClean="0">
                <a:solidFill>
                  <a:schemeClr val="tx2"/>
                </a:solidFill>
              </a:rPr>
              <a:t>Firmy musí být srovnatelné </a:t>
            </a:r>
            <a:r>
              <a:rPr lang="cs-CZ" sz="1600" dirty="0" err="1" smtClean="0">
                <a:solidFill>
                  <a:schemeClr val="tx2"/>
                </a:solidFill>
              </a:rPr>
              <a:t>Tescan</a:t>
            </a:r>
            <a:r>
              <a:rPr lang="cs-CZ" sz="1600" dirty="0" smtClean="0">
                <a:solidFill>
                  <a:schemeClr val="tx2"/>
                </a:solidFill>
              </a:rPr>
              <a:t> vs. </a:t>
            </a:r>
            <a:r>
              <a:rPr lang="cs-CZ" sz="1600" dirty="0" err="1" smtClean="0">
                <a:solidFill>
                  <a:schemeClr val="tx2"/>
                </a:solidFill>
              </a:rPr>
              <a:t>Olympus</a:t>
            </a:r>
            <a:endParaRPr lang="en-US" sz="1600" dirty="0" smtClean="0">
              <a:solidFill>
                <a:schemeClr val="tx2"/>
              </a:solidFill>
            </a:endParaRPr>
          </a:p>
          <a:p>
            <a:pPr lvl="1"/>
            <a:r>
              <a:rPr lang="cs-CZ" sz="1600" dirty="0" smtClean="0">
                <a:solidFill>
                  <a:schemeClr val="tx2"/>
                </a:solidFill>
              </a:rPr>
              <a:t>Porozumět významu nejvyššího, průměrného a nízkého výkonu ve skupině</a:t>
            </a:r>
            <a:endParaRPr lang="en-US" sz="1600" dirty="0" smtClean="0">
              <a:solidFill>
                <a:schemeClr val="tx2"/>
              </a:solidFill>
            </a:endParaRPr>
          </a:p>
          <a:p>
            <a:pPr lvl="1"/>
            <a:r>
              <a:rPr lang="cs-CZ" sz="1600" dirty="0" smtClean="0">
                <a:solidFill>
                  <a:schemeClr val="tx2"/>
                </a:solidFill>
              </a:rPr>
              <a:t>Použijte výsledky </a:t>
            </a:r>
            <a:r>
              <a:rPr lang="cs-CZ" sz="1600" dirty="0" err="1" smtClean="0">
                <a:solidFill>
                  <a:schemeClr val="tx2"/>
                </a:solidFill>
              </a:rPr>
              <a:t>benchmarkingu</a:t>
            </a:r>
            <a:r>
              <a:rPr lang="cs-CZ" sz="1600" dirty="0" smtClean="0">
                <a:solidFill>
                  <a:schemeClr val="tx2"/>
                </a:solidFill>
              </a:rPr>
              <a:t> k vyhledání klíčových faktorů a trendů </a:t>
            </a:r>
            <a:endParaRPr lang="en-US" sz="1600" dirty="0" smtClean="0">
              <a:solidFill>
                <a:schemeClr val="tx2"/>
              </a:solidFill>
            </a:endParaRPr>
          </a:p>
        </p:txBody>
      </p:sp>
    </p:spTree>
    <p:extLst>
      <p:ext uri="{BB962C8B-B14F-4D97-AF65-F5344CB8AC3E}">
        <p14:creationId xmlns:p14="http://schemas.microsoft.com/office/powerpoint/2010/main" xmlns="" val="259054044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cs-CZ" sz="2400" dirty="0" smtClean="0">
                <a:solidFill>
                  <a:schemeClr val="tx2"/>
                </a:solidFill>
              </a:rPr>
              <a:t>Pro </a:t>
            </a:r>
            <a:r>
              <a:rPr lang="cs-CZ" sz="2400" dirty="0" err="1" smtClean="0">
                <a:solidFill>
                  <a:schemeClr val="tx2"/>
                </a:solidFill>
              </a:rPr>
              <a:t>benchmarking</a:t>
            </a:r>
            <a:r>
              <a:rPr lang="cs-CZ" sz="2400" dirty="0" smtClean="0">
                <a:solidFill>
                  <a:schemeClr val="tx2"/>
                </a:solidFill>
              </a:rPr>
              <a:t> je </a:t>
            </a:r>
            <a:r>
              <a:rPr lang="cs-CZ" sz="2400" dirty="0" err="1" smtClean="0">
                <a:solidFill>
                  <a:schemeClr val="tx2"/>
                </a:solidFill>
              </a:rPr>
              <a:t>je</a:t>
            </a:r>
            <a:r>
              <a:rPr lang="cs-CZ" sz="2400" dirty="0" smtClean="0">
                <a:solidFill>
                  <a:schemeClr val="tx2"/>
                </a:solidFill>
              </a:rPr>
              <a:t> klíčové mít správné firmy</a:t>
            </a:r>
            <a:endParaRPr lang="en-US" sz="2600" b="0" dirty="0">
              <a:solidFill>
                <a:schemeClr val="tx2"/>
              </a:solidFill>
            </a:endParaRPr>
          </a:p>
        </p:txBody>
      </p:sp>
      <p:sp>
        <p:nvSpPr>
          <p:cNvPr id="51207" name="Rectangle 7"/>
          <p:cNvSpPr>
            <a:spLocks noGrp="1" noChangeArrowheads="1"/>
          </p:cNvSpPr>
          <p:nvPr>
            <p:ph idx="1"/>
          </p:nvPr>
        </p:nvSpPr>
        <p:spPr>
          <a:xfrm>
            <a:off x="457200" y="1143000"/>
            <a:ext cx="8234362" cy="5105400"/>
          </a:xfrm>
        </p:spPr>
        <p:txBody>
          <a:bodyPr/>
          <a:lstStyle/>
          <a:p>
            <a:r>
              <a:rPr lang="en-US" sz="1800" dirty="0" smtClean="0">
                <a:solidFill>
                  <a:schemeClr val="tx2"/>
                </a:solidFill>
              </a:rPr>
              <a:t>Apple vs. apple</a:t>
            </a:r>
          </a:p>
          <a:p>
            <a:pPr lvl="1"/>
            <a:r>
              <a:rPr lang="cs-CZ" sz="1600" dirty="0" smtClean="0">
                <a:solidFill>
                  <a:schemeClr val="tx2"/>
                </a:solidFill>
              </a:rPr>
              <a:t>Srovnání ve stejném sektoru či </a:t>
            </a:r>
            <a:r>
              <a:rPr lang="cs-CZ" sz="1600" dirty="0" err="1" smtClean="0">
                <a:solidFill>
                  <a:schemeClr val="tx2"/>
                </a:solidFill>
              </a:rPr>
              <a:t>subsektoru</a:t>
            </a:r>
            <a:r>
              <a:rPr lang="cs-CZ" sz="1600" dirty="0" smtClean="0">
                <a:solidFill>
                  <a:schemeClr val="tx2"/>
                </a:solidFill>
              </a:rPr>
              <a:t>, stejný typ zákazníků, stejný business model, produkty nebo služby</a:t>
            </a:r>
            <a:endParaRPr lang="en-US" sz="1600" dirty="0" smtClean="0">
              <a:solidFill>
                <a:schemeClr val="tx2"/>
              </a:solidFill>
            </a:endParaRPr>
          </a:p>
          <a:p>
            <a:pPr lvl="1"/>
            <a:endParaRPr lang="en-US" sz="1400" dirty="0" smtClean="0">
              <a:solidFill>
                <a:schemeClr val="tx2"/>
              </a:solidFill>
            </a:endParaRPr>
          </a:p>
          <a:p>
            <a:pPr marL="360363" lvl="1" indent="-360363"/>
            <a:r>
              <a:rPr lang="cs-CZ" sz="1800" dirty="0" smtClean="0">
                <a:solidFill>
                  <a:schemeClr val="tx2"/>
                </a:solidFill>
              </a:rPr>
              <a:t>Můžeme použít firmy i z jiného sektoru?</a:t>
            </a:r>
            <a:endParaRPr lang="en-US" sz="1800" dirty="0" smtClean="0">
              <a:solidFill>
                <a:schemeClr val="tx2"/>
              </a:solidFill>
            </a:endParaRPr>
          </a:p>
          <a:p>
            <a:pPr marL="723901" lvl="2" indent="-360363"/>
            <a:r>
              <a:rPr lang="cs-CZ" sz="1600" dirty="0" smtClean="0">
                <a:solidFill>
                  <a:schemeClr val="tx2"/>
                </a:solidFill>
              </a:rPr>
              <a:t>Musí mít stejné zbývající charakteristiky: např. přímý prodejci bez ohledu na produkt (vysavače – kosmetika, hypotéky – pojištění,…)</a:t>
            </a:r>
            <a:endParaRPr lang="en-US" sz="1600" dirty="0" smtClean="0">
              <a:solidFill>
                <a:schemeClr val="tx2"/>
              </a:solidFill>
            </a:endParaRPr>
          </a:p>
          <a:p>
            <a:pPr marL="723901" lvl="2" indent="-360363"/>
            <a:r>
              <a:rPr lang="cs-CZ" sz="1600" dirty="0" smtClean="0">
                <a:solidFill>
                  <a:schemeClr val="tx2"/>
                </a:solidFill>
              </a:rPr>
              <a:t>DŮLEŽITÉ</a:t>
            </a:r>
            <a:r>
              <a:rPr lang="en-US" sz="1600" dirty="0" smtClean="0">
                <a:solidFill>
                  <a:schemeClr val="tx2"/>
                </a:solidFill>
              </a:rPr>
              <a:t>: </a:t>
            </a:r>
            <a:r>
              <a:rPr lang="cs-CZ" sz="1600" dirty="0" smtClean="0">
                <a:solidFill>
                  <a:schemeClr val="tx2"/>
                </a:solidFill>
              </a:rPr>
              <a:t>nezapomeňte zvážit faktory z jiných oblastí, které ve vašem sektoru nejsou – např. státní regulace. Proveďte s nimi nezbytná přizpůsobení.</a:t>
            </a:r>
            <a:endParaRPr lang="en-US" sz="1600" dirty="0" smtClean="0">
              <a:solidFill>
                <a:schemeClr val="tx2"/>
              </a:solidFill>
            </a:endParaRPr>
          </a:p>
          <a:p>
            <a:pPr marL="723901" lvl="2" indent="-360363"/>
            <a:endParaRPr lang="en-US" sz="1400" dirty="0" smtClean="0">
              <a:solidFill>
                <a:schemeClr val="tx2"/>
              </a:solidFill>
            </a:endParaRPr>
          </a:p>
          <a:p>
            <a:r>
              <a:rPr lang="cs-CZ" sz="1800" dirty="0" smtClean="0">
                <a:solidFill>
                  <a:schemeClr val="tx2"/>
                </a:solidFill>
              </a:rPr>
              <a:t>Konkurenti pro hybridní firmy</a:t>
            </a:r>
            <a:endParaRPr lang="en-US" sz="1800" dirty="0" smtClean="0">
              <a:solidFill>
                <a:schemeClr val="tx2"/>
              </a:solidFill>
            </a:endParaRPr>
          </a:p>
          <a:p>
            <a:pPr lvl="1"/>
            <a:r>
              <a:rPr lang="en-US" sz="1600" dirty="0" smtClean="0">
                <a:solidFill>
                  <a:schemeClr val="tx2"/>
                </a:solidFill>
              </a:rPr>
              <a:t>2008 GE: 37% revenue from financial unit 63% from industrial</a:t>
            </a:r>
          </a:p>
          <a:p>
            <a:pPr lvl="1"/>
            <a:r>
              <a:rPr lang="en-US" sz="1600" dirty="0" smtClean="0">
                <a:solidFill>
                  <a:schemeClr val="tx2"/>
                </a:solidFill>
              </a:rPr>
              <a:t>Johnson &amp; Johnson: 23% CP; 38% Pharma and 39% medical devices</a:t>
            </a:r>
          </a:p>
          <a:p>
            <a:pPr lvl="1"/>
            <a:endParaRPr lang="cs-CZ" sz="1400" dirty="0" smtClean="0">
              <a:solidFill>
                <a:schemeClr val="tx2"/>
              </a:solidFill>
            </a:endParaRPr>
          </a:p>
          <a:p>
            <a:pPr lvl="1"/>
            <a:r>
              <a:rPr lang="cs-CZ" sz="1600" dirty="0" smtClean="0">
                <a:solidFill>
                  <a:schemeClr val="tx2"/>
                </a:solidFill>
              </a:rPr>
              <a:t>Použijte několik setů firem pro porovnání dané části firmy – tj. část GE porovnat s finančními institucemi a část s průmyslovými firmami</a:t>
            </a:r>
            <a:endParaRPr lang="en-US" sz="1600" dirty="0" smtClean="0">
              <a:solidFill>
                <a:schemeClr val="tx2"/>
              </a:solidFill>
            </a:endParaRPr>
          </a:p>
        </p:txBody>
      </p:sp>
    </p:spTree>
    <p:extLst>
      <p:ext uri="{BB962C8B-B14F-4D97-AF65-F5344CB8AC3E}">
        <p14:creationId xmlns:p14="http://schemas.microsoft.com/office/powerpoint/2010/main" xmlns="" val="126428613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cs-CZ" sz="2400" dirty="0" smtClean="0">
                <a:solidFill>
                  <a:schemeClr val="tx2"/>
                </a:solidFill>
              </a:rPr>
              <a:t>K interpretaci výsledů </a:t>
            </a:r>
            <a:r>
              <a:rPr lang="cs-CZ" sz="2400" dirty="0" err="1" smtClean="0">
                <a:solidFill>
                  <a:schemeClr val="tx2"/>
                </a:solidFill>
              </a:rPr>
              <a:t>benchmarkingu</a:t>
            </a:r>
            <a:r>
              <a:rPr lang="cs-CZ" sz="2400" dirty="0" smtClean="0">
                <a:solidFill>
                  <a:schemeClr val="tx2"/>
                </a:solidFill>
              </a:rPr>
              <a:t> jsou nutné znalosti</a:t>
            </a:r>
            <a:endParaRPr lang="en-US" sz="2600" b="0" dirty="0">
              <a:solidFill>
                <a:schemeClr val="tx2"/>
              </a:solidFill>
            </a:endParaRPr>
          </a:p>
        </p:txBody>
      </p:sp>
      <p:sp>
        <p:nvSpPr>
          <p:cNvPr id="51207" name="Rectangle 7"/>
          <p:cNvSpPr>
            <a:spLocks noGrp="1" noChangeArrowheads="1"/>
          </p:cNvSpPr>
          <p:nvPr>
            <p:ph idx="1"/>
          </p:nvPr>
        </p:nvSpPr>
        <p:spPr>
          <a:xfrm>
            <a:off x="457200" y="1143000"/>
            <a:ext cx="8234362" cy="5105400"/>
          </a:xfrm>
        </p:spPr>
        <p:txBody>
          <a:bodyPr/>
          <a:lstStyle/>
          <a:p>
            <a:r>
              <a:rPr lang="en-US" sz="1800" dirty="0" smtClean="0">
                <a:solidFill>
                  <a:schemeClr val="tx2"/>
                </a:solidFill>
              </a:rPr>
              <a:t>Benchmarking </a:t>
            </a:r>
            <a:r>
              <a:rPr lang="cs-CZ" sz="1800" dirty="0" smtClean="0">
                <a:solidFill>
                  <a:schemeClr val="tx2"/>
                </a:solidFill>
              </a:rPr>
              <a:t>není jen jednoduché prohlášení</a:t>
            </a:r>
            <a:r>
              <a:rPr lang="en-US" sz="1800" dirty="0" smtClean="0">
                <a:solidFill>
                  <a:schemeClr val="tx2"/>
                </a:solidFill>
              </a:rPr>
              <a:t>:</a:t>
            </a:r>
          </a:p>
          <a:p>
            <a:pPr lvl="1"/>
            <a:r>
              <a:rPr lang="en-US" sz="1600" dirty="0" smtClean="0">
                <a:solidFill>
                  <a:schemeClr val="tx2"/>
                </a:solidFill>
              </a:rPr>
              <a:t>Company A outperformed the peers by xx%</a:t>
            </a:r>
          </a:p>
          <a:p>
            <a:pPr lvl="1"/>
            <a:r>
              <a:rPr lang="en-US" sz="1600" dirty="0" smtClean="0">
                <a:solidFill>
                  <a:schemeClr val="tx2"/>
                </a:solidFill>
              </a:rPr>
              <a:t>Company A ranked #1 among the peer group</a:t>
            </a:r>
          </a:p>
          <a:p>
            <a:pPr lvl="1"/>
            <a:r>
              <a:rPr lang="en-US" sz="1600" dirty="0" smtClean="0">
                <a:solidFill>
                  <a:schemeClr val="tx2"/>
                </a:solidFill>
              </a:rPr>
              <a:t>Company A is below the peer average</a:t>
            </a:r>
          </a:p>
          <a:p>
            <a:pPr lvl="1"/>
            <a:endParaRPr lang="en-US" sz="1400" dirty="0" smtClean="0">
              <a:solidFill>
                <a:schemeClr val="tx2"/>
              </a:solidFill>
            </a:endParaRPr>
          </a:p>
          <a:p>
            <a:pPr marL="360363" lvl="1" indent="-360363"/>
            <a:r>
              <a:rPr lang="cs-CZ" sz="1800" dirty="0" smtClean="0">
                <a:solidFill>
                  <a:schemeClr val="tx2"/>
                </a:solidFill>
              </a:rPr>
              <a:t>Je potřeba identifikovat klíčové faktory výkonu firmy </a:t>
            </a:r>
            <a:endParaRPr lang="en-US" sz="1800" dirty="0" smtClean="0">
              <a:solidFill>
                <a:schemeClr val="tx2"/>
              </a:solidFill>
            </a:endParaRPr>
          </a:p>
          <a:p>
            <a:pPr marL="723901" lvl="2" indent="-360363"/>
            <a:r>
              <a:rPr lang="cs-CZ" sz="1600" dirty="0" smtClean="0">
                <a:solidFill>
                  <a:schemeClr val="tx2"/>
                </a:solidFill>
              </a:rPr>
              <a:t>Proč je daná firma nad/pod ostatními firmami ve výkonu? </a:t>
            </a:r>
            <a:endParaRPr lang="en-US" sz="1600" dirty="0" smtClean="0">
              <a:solidFill>
                <a:schemeClr val="tx2"/>
              </a:solidFill>
            </a:endParaRPr>
          </a:p>
          <a:p>
            <a:pPr marL="723901" lvl="2" indent="-360363"/>
            <a:r>
              <a:rPr lang="cs-CZ" sz="1600" dirty="0" smtClean="0">
                <a:solidFill>
                  <a:schemeClr val="tx2"/>
                </a:solidFill>
              </a:rPr>
              <a:t>Co můžeme na základě dat předvídat či očekávat?</a:t>
            </a:r>
            <a:endParaRPr lang="en-US" sz="1600" dirty="0" smtClean="0">
              <a:solidFill>
                <a:schemeClr val="tx2"/>
              </a:solidFill>
            </a:endParaRPr>
          </a:p>
          <a:p>
            <a:pPr marL="723901" lvl="2" indent="-360363"/>
            <a:r>
              <a:rPr lang="cs-CZ" sz="1600" dirty="0" smtClean="0">
                <a:solidFill>
                  <a:schemeClr val="tx2"/>
                </a:solidFill>
              </a:rPr>
              <a:t>Co to pro nás znamená? Pro dané oddělení/firmu?</a:t>
            </a:r>
            <a:endParaRPr lang="en-US" sz="1600" dirty="0" smtClean="0">
              <a:solidFill>
                <a:schemeClr val="tx2"/>
              </a:solidFill>
            </a:endParaRPr>
          </a:p>
          <a:p>
            <a:pPr marL="723901" lvl="2" indent="-360363"/>
            <a:endParaRPr lang="en-US" sz="1400" dirty="0" smtClean="0">
              <a:solidFill>
                <a:schemeClr val="tx2"/>
              </a:solidFill>
            </a:endParaRPr>
          </a:p>
          <a:p>
            <a:r>
              <a:rPr lang="cs-CZ" sz="1800" dirty="0" smtClean="0">
                <a:solidFill>
                  <a:schemeClr val="tx2"/>
                </a:solidFill>
              </a:rPr>
              <a:t>Co dělat když data nepodpořila naše očekávání a hypotézy? </a:t>
            </a:r>
            <a:endParaRPr lang="en-US" sz="1800" dirty="0" smtClean="0">
              <a:solidFill>
                <a:schemeClr val="tx2"/>
              </a:solidFill>
            </a:endParaRPr>
          </a:p>
          <a:p>
            <a:pPr lvl="1"/>
            <a:r>
              <a:rPr lang="cs-CZ" sz="1600" dirty="0" smtClean="0">
                <a:solidFill>
                  <a:schemeClr val="tx2"/>
                </a:solidFill>
              </a:rPr>
              <a:t>Ujistěte se, že porovnávaná skupina je skutečně srovnatelná </a:t>
            </a:r>
            <a:endParaRPr lang="en-US" sz="1600" dirty="0" smtClean="0">
              <a:solidFill>
                <a:schemeClr val="tx2"/>
              </a:solidFill>
            </a:endParaRPr>
          </a:p>
          <a:p>
            <a:pPr lvl="1"/>
            <a:r>
              <a:rPr lang="cs-CZ" sz="1600" dirty="0" smtClean="0">
                <a:solidFill>
                  <a:schemeClr val="tx2"/>
                </a:solidFill>
              </a:rPr>
              <a:t>Zkontrolujte data a ujistěte se, že jsou správná a srovnatelná </a:t>
            </a:r>
            <a:endParaRPr lang="en-US" sz="1600" dirty="0" smtClean="0">
              <a:solidFill>
                <a:schemeClr val="tx2"/>
              </a:solidFill>
            </a:endParaRPr>
          </a:p>
          <a:p>
            <a:pPr lvl="1"/>
            <a:r>
              <a:rPr lang="cs-CZ" sz="1600" dirty="0" smtClean="0">
                <a:solidFill>
                  <a:schemeClr val="tx2"/>
                </a:solidFill>
              </a:rPr>
              <a:t>Ověřte zdroje z nichž vychází očekávání – hypotéza je založena na neznámém blogu nebo světoznámé publikaci?</a:t>
            </a:r>
            <a:endParaRPr lang="en-US" sz="1600" dirty="0" smtClean="0">
              <a:solidFill>
                <a:schemeClr val="tx2"/>
              </a:solidFill>
            </a:endParaRPr>
          </a:p>
          <a:p>
            <a:pPr lvl="1"/>
            <a:endParaRPr lang="en-US" sz="1400" dirty="0" smtClean="0">
              <a:solidFill>
                <a:schemeClr val="tx2"/>
              </a:solidFill>
            </a:endParaRPr>
          </a:p>
        </p:txBody>
      </p:sp>
    </p:spTree>
    <p:extLst>
      <p:ext uri="{BB962C8B-B14F-4D97-AF65-F5344CB8AC3E}">
        <p14:creationId xmlns:p14="http://schemas.microsoft.com/office/powerpoint/2010/main" xmlns="" val="2914199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Cesta od dat k akci - CI</a:t>
            </a:r>
            <a:endParaRPr lang="cs-CZ" dirty="0"/>
          </a:p>
        </p:txBody>
      </p:sp>
      <p:sp>
        <p:nvSpPr>
          <p:cNvPr id="3" name="Content Placeholder 2"/>
          <p:cNvSpPr>
            <a:spLocks noGrp="1"/>
          </p:cNvSpPr>
          <p:nvPr>
            <p:ph idx="1"/>
          </p:nvPr>
        </p:nvSpPr>
        <p:spPr>
          <a:xfrm>
            <a:off x="457200" y="1418400"/>
            <a:ext cx="8254800" cy="1504909"/>
          </a:xfrm>
          <a:ln w="38100">
            <a:solidFill>
              <a:schemeClr val="bg1"/>
            </a:solidFill>
          </a:ln>
        </p:spPr>
        <p:txBody>
          <a:bodyPr/>
          <a:lstStyle/>
          <a:p>
            <a:r>
              <a:rPr lang="cs-CZ" dirty="0" smtClean="0"/>
              <a:t> Data </a:t>
            </a:r>
            <a:r>
              <a:rPr lang="cs-CZ" sz="1800" dirty="0" smtClean="0">
                <a:solidFill>
                  <a:schemeClr val="bg1">
                    <a:lumMod val="40000"/>
                    <a:lumOff val="60000"/>
                  </a:schemeClr>
                </a:solidFill>
              </a:rPr>
              <a:t>– nekonečný proud dat</a:t>
            </a:r>
          </a:p>
          <a:p>
            <a:r>
              <a:rPr lang="cs-CZ" dirty="0" smtClean="0"/>
              <a:t>       &gt; Informace </a:t>
            </a:r>
          </a:p>
          <a:p>
            <a:r>
              <a:rPr lang="cs-CZ" dirty="0"/>
              <a:t> </a:t>
            </a:r>
            <a:r>
              <a:rPr lang="cs-CZ" dirty="0" smtClean="0"/>
              <a:t>            &gt; Znalosti </a:t>
            </a:r>
          </a:p>
          <a:p>
            <a:r>
              <a:rPr lang="cs-CZ" dirty="0" smtClean="0"/>
              <a:t>                   </a:t>
            </a:r>
            <a:endParaRPr lang="cs-CZ" sz="2800" b="1" dirty="0"/>
          </a:p>
        </p:txBody>
      </p:sp>
      <p:sp>
        <p:nvSpPr>
          <p:cNvPr id="4" name="Content Placeholder 2"/>
          <p:cNvSpPr txBox="1">
            <a:spLocks/>
          </p:cNvSpPr>
          <p:nvPr/>
        </p:nvSpPr>
        <p:spPr>
          <a:xfrm>
            <a:off x="443340" y="3039383"/>
            <a:ext cx="8254800" cy="1323611"/>
          </a:xfrm>
          <a:prstGeom prst="rect">
            <a:avLst/>
          </a:prstGeom>
          <a:solidFill>
            <a:schemeClr val="bg1">
              <a:lumMod val="40000"/>
              <a:lumOff val="60000"/>
            </a:schemeClr>
          </a:solidFill>
        </p:spPr>
        <p:txBody>
          <a:bodyPr vert="horz" lIns="0" tIns="0" rIns="0" bIns="0" rtlCol="0" anchor="t" anchorCtr="0">
            <a:noAutofit/>
          </a:bodyPr>
          <a:lstStyle>
            <a:lvl1pPr marL="0" indent="0" algn="l" defTabSz="914400" rtl="0" eaLnBrk="1" latinLnBrk="0" hangingPunct="1">
              <a:spcBef>
                <a:spcPct val="20000"/>
              </a:spcBef>
              <a:buClr>
                <a:schemeClr val="accent2"/>
              </a:buClr>
              <a:buSzPct val="70000"/>
              <a:buFont typeface="Arial" pitchFamily="34" charset="0"/>
              <a:buNone/>
              <a:defRPr sz="2400" kern="1200">
                <a:solidFill>
                  <a:schemeClr val="bg1"/>
                </a:solidFill>
                <a:latin typeface="+mn-lt"/>
                <a:ea typeface="+mn-ea"/>
                <a:cs typeface="+mn-cs"/>
              </a:defRPr>
            </a:lvl1pPr>
            <a:lvl2pPr marL="360363" indent="-36036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720725" indent="-36036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081088" indent="-36036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431925" indent="-350838"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smtClean="0"/>
              <a:t>                    &gt; Porozumění (</a:t>
            </a:r>
            <a:r>
              <a:rPr lang="cs-CZ" dirty="0" err="1" smtClean="0"/>
              <a:t>Insights</a:t>
            </a:r>
            <a:r>
              <a:rPr lang="cs-CZ" dirty="0" smtClean="0"/>
              <a:t>) / </a:t>
            </a:r>
            <a:r>
              <a:rPr lang="cs-CZ" dirty="0" err="1" smtClean="0"/>
              <a:t>Intelligence</a:t>
            </a:r>
            <a:r>
              <a:rPr lang="cs-CZ" dirty="0" smtClean="0"/>
              <a:t> </a:t>
            </a:r>
          </a:p>
          <a:p>
            <a:r>
              <a:rPr lang="cs-CZ" sz="1600" dirty="0" smtClean="0"/>
              <a:t>– jak nás to ovlivňuje, kde a proč se data protínají a co to znamená pro naše klienty</a:t>
            </a:r>
          </a:p>
          <a:p>
            <a:r>
              <a:rPr lang="cs-CZ" dirty="0" smtClean="0"/>
              <a:t>                             &gt; </a:t>
            </a:r>
            <a:r>
              <a:rPr lang="cs-CZ" sz="2800" b="1" dirty="0" smtClean="0"/>
              <a:t>Akce – doporučení a plán akce</a:t>
            </a:r>
            <a:endParaRPr lang="cs-CZ" sz="2800" b="1" dirty="0"/>
          </a:p>
        </p:txBody>
      </p:sp>
      <p:sp>
        <p:nvSpPr>
          <p:cNvPr id="5" name="Content Placeholder 2"/>
          <p:cNvSpPr txBox="1">
            <a:spLocks/>
          </p:cNvSpPr>
          <p:nvPr/>
        </p:nvSpPr>
        <p:spPr>
          <a:xfrm>
            <a:off x="443335" y="4585062"/>
            <a:ext cx="8254800" cy="1442448"/>
          </a:xfrm>
          <a:prstGeom prst="rect">
            <a:avLst/>
          </a:prstGeom>
          <a:solidFill>
            <a:schemeClr val="accent2"/>
          </a:solidFill>
        </p:spPr>
        <p:txBody>
          <a:bodyPr vert="horz" lIns="36000" tIns="0" rIns="108000" bIns="0" rtlCol="0" anchor="ctr" anchorCtr="0">
            <a:noAutofit/>
          </a:bodyPr>
          <a:lstStyle>
            <a:lvl1pPr marL="0" indent="0" algn="l" defTabSz="914400" rtl="0" eaLnBrk="1" latinLnBrk="0" hangingPunct="1">
              <a:spcBef>
                <a:spcPct val="20000"/>
              </a:spcBef>
              <a:buClr>
                <a:schemeClr val="accent2"/>
              </a:buClr>
              <a:buSzPct val="70000"/>
              <a:buFont typeface="Arial" pitchFamily="34" charset="0"/>
              <a:buNone/>
              <a:defRPr sz="2400" kern="1200">
                <a:solidFill>
                  <a:schemeClr val="bg1"/>
                </a:solidFill>
                <a:latin typeface="+mn-lt"/>
                <a:ea typeface="+mn-ea"/>
                <a:cs typeface="+mn-cs"/>
              </a:defRPr>
            </a:lvl1pPr>
            <a:lvl2pPr marL="360363" indent="-36036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720725" indent="-36036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081088" indent="-36036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431925" indent="-350838"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2075" algn="just"/>
            <a:r>
              <a:rPr lang="cs-CZ" sz="2800" b="1" dirty="0" smtClean="0"/>
              <a:t>Není důležité co najdete nebo jak správně to pochopíte, ani to, zda to Váš klient pochopí, ale to, že na Vaše doporučení nějak zareaguje!</a:t>
            </a:r>
            <a:endParaRPr lang="cs-CZ" sz="2800" b="1" dirty="0"/>
          </a:p>
        </p:txBody>
      </p:sp>
    </p:spTree>
    <p:extLst>
      <p:ext uri="{BB962C8B-B14F-4D97-AF65-F5344CB8AC3E}">
        <p14:creationId xmlns:p14="http://schemas.microsoft.com/office/powerpoint/2010/main" xmlns="" val="3919107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Dva klíčové komponenty efektivnosti</a:t>
            </a:r>
            <a:endParaRPr lang="cs-CZ" dirty="0"/>
          </a:p>
        </p:txBody>
      </p:sp>
      <p:sp>
        <p:nvSpPr>
          <p:cNvPr id="5" name="Content Placeholder 4"/>
          <p:cNvSpPr>
            <a:spLocks noGrp="1"/>
          </p:cNvSpPr>
          <p:nvPr>
            <p:ph sz="half" idx="1"/>
          </p:nvPr>
        </p:nvSpPr>
        <p:spPr>
          <a:ln>
            <a:solidFill>
              <a:schemeClr val="bg1"/>
            </a:solidFill>
          </a:ln>
        </p:spPr>
        <p:txBody>
          <a:bodyPr lIns="72000" tIns="108000" rIns="72000"/>
          <a:lstStyle/>
          <a:p>
            <a:pPr marL="342900" indent="-342900">
              <a:buFont typeface="Arial" panose="020B0604020202020204" pitchFamily="34" charset="0"/>
              <a:buChar char="►"/>
            </a:pPr>
            <a:r>
              <a:rPr lang="cs-CZ" sz="1800" dirty="0">
                <a:solidFill>
                  <a:srgbClr val="646464"/>
                </a:solidFill>
              </a:rPr>
              <a:t>Potřebujeme správná a pravdivá data a informace.</a:t>
            </a:r>
          </a:p>
          <a:p>
            <a:pPr marL="342900" indent="-342900">
              <a:buFont typeface="Arial" panose="020B0604020202020204" pitchFamily="34" charset="0"/>
              <a:buChar char="►"/>
            </a:pPr>
            <a:r>
              <a:rPr lang="cs-CZ" sz="1800" dirty="0">
                <a:solidFill>
                  <a:srgbClr val="646464"/>
                </a:solidFill>
              </a:rPr>
              <a:t>Musíme vědět co je potřeba znát - KIQ / KIT.</a:t>
            </a:r>
          </a:p>
          <a:p>
            <a:pPr marL="342900" indent="-342900">
              <a:buFont typeface="Arial" panose="020B0604020202020204" pitchFamily="34" charset="0"/>
              <a:buChar char="►"/>
            </a:pPr>
            <a:r>
              <a:rPr lang="cs-CZ" sz="1800" dirty="0" smtClean="0">
                <a:solidFill>
                  <a:srgbClr val="646464"/>
                </a:solidFill>
              </a:rPr>
              <a:t>Analýza </a:t>
            </a:r>
            <a:r>
              <a:rPr lang="cs-CZ" sz="1800" dirty="0">
                <a:solidFill>
                  <a:srgbClr val="646464"/>
                </a:solidFill>
              </a:rPr>
              <a:t>dostupných informací nemusí </a:t>
            </a:r>
            <a:r>
              <a:rPr lang="cs-CZ" sz="1800" dirty="0" smtClean="0">
                <a:solidFill>
                  <a:srgbClr val="646464"/>
                </a:solidFill>
              </a:rPr>
              <a:t>stačit – je potřeba vybrat správný nástroj, vědět jak výstup interpretovat a jak to zapadá do kontextu.</a:t>
            </a:r>
            <a:endParaRPr lang="cs-CZ" sz="1800" dirty="0">
              <a:solidFill>
                <a:srgbClr val="646464"/>
              </a:solidFill>
            </a:endParaRPr>
          </a:p>
        </p:txBody>
      </p:sp>
      <p:sp>
        <p:nvSpPr>
          <p:cNvPr id="6" name="Content Placeholder 5"/>
          <p:cNvSpPr>
            <a:spLocks noGrp="1"/>
          </p:cNvSpPr>
          <p:nvPr>
            <p:ph sz="half" idx="2"/>
          </p:nvPr>
        </p:nvSpPr>
        <p:spPr>
          <a:ln>
            <a:solidFill>
              <a:schemeClr val="bg1"/>
            </a:solidFill>
          </a:ln>
        </p:spPr>
        <p:txBody>
          <a:bodyPr lIns="72000" tIns="108000" rIns="72000"/>
          <a:lstStyle/>
          <a:p>
            <a:pPr marL="342900" indent="-342900">
              <a:buFont typeface="Arial" pitchFamily="34" charset="0"/>
              <a:buChar char="►"/>
            </a:pPr>
            <a:r>
              <a:rPr lang="cs-CZ" sz="1800" dirty="0">
                <a:solidFill>
                  <a:srgbClr val="646464"/>
                </a:solidFill>
              </a:rPr>
              <a:t>Porozumění situaci je důležité, ale k ničemu, pokud nevede k žádné akci</a:t>
            </a:r>
          </a:p>
          <a:p>
            <a:pPr marL="342900" indent="-342900">
              <a:buFont typeface="Arial" pitchFamily="34" charset="0"/>
              <a:buChar char="►"/>
            </a:pPr>
            <a:r>
              <a:rPr lang="cs-CZ" sz="1800" dirty="0">
                <a:solidFill>
                  <a:srgbClr val="646464"/>
                </a:solidFill>
              </a:rPr>
              <a:t>Akce musí vycházet z realistických doporučení a být přizpůsobena okolnostem</a:t>
            </a:r>
          </a:p>
          <a:p>
            <a:pPr marL="342900" indent="-342900">
              <a:buFont typeface="Arial" pitchFamily="34" charset="0"/>
              <a:buChar char="►"/>
            </a:pPr>
            <a:r>
              <a:rPr lang="cs-CZ" sz="1800" dirty="0">
                <a:solidFill>
                  <a:srgbClr val="646464"/>
                </a:solidFill>
              </a:rPr>
              <a:t>Efektivní doporučení vyžadují </a:t>
            </a:r>
            <a:r>
              <a:rPr lang="cs-CZ" sz="1800" dirty="0" smtClean="0">
                <a:solidFill>
                  <a:srgbClr val="646464"/>
                </a:solidFill>
              </a:rPr>
              <a:t>otevřenost </a:t>
            </a:r>
            <a:r>
              <a:rPr lang="cs-CZ" sz="1800" dirty="0">
                <a:solidFill>
                  <a:srgbClr val="646464"/>
                </a:solidFill>
              </a:rPr>
              <a:t>přístupu a náklonost k tomu nějakou akci podniknout</a:t>
            </a:r>
          </a:p>
        </p:txBody>
      </p:sp>
      <p:sp>
        <p:nvSpPr>
          <p:cNvPr id="7" name="Text Placeholder 6"/>
          <p:cNvSpPr>
            <a:spLocks noGrp="1"/>
          </p:cNvSpPr>
          <p:nvPr>
            <p:ph type="body" sz="quarter" idx="12"/>
          </p:nvPr>
        </p:nvSpPr>
        <p:spPr/>
        <p:txBody>
          <a:bodyPr/>
          <a:lstStyle/>
          <a:p>
            <a:r>
              <a:rPr lang="cs-CZ" dirty="0" smtClean="0"/>
              <a:t>Porozumění / </a:t>
            </a:r>
            <a:r>
              <a:rPr lang="cs-CZ" dirty="0" err="1" smtClean="0"/>
              <a:t>Insight</a:t>
            </a:r>
            <a:endParaRPr lang="cs-CZ" dirty="0"/>
          </a:p>
        </p:txBody>
      </p:sp>
      <p:sp>
        <p:nvSpPr>
          <p:cNvPr id="8" name="Text Placeholder 7"/>
          <p:cNvSpPr>
            <a:spLocks noGrp="1"/>
          </p:cNvSpPr>
          <p:nvPr>
            <p:ph type="body" sz="quarter" idx="13"/>
          </p:nvPr>
        </p:nvSpPr>
        <p:spPr/>
        <p:txBody>
          <a:bodyPr/>
          <a:lstStyle/>
          <a:p>
            <a:r>
              <a:rPr lang="cs-CZ" dirty="0" smtClean="0"/>
              <a:t>Akce</a:t>
            </a:r>
            <a:endParaRPr lang="cs-CZ" dirty="0"/>
          </a:p>
        </p:txBody>
      </p:sp>
    </p:spTree>
    <p:extLst>
      <p:ext uri="{BB962C8B-B14F-4D97-AF65-F5344CB8AC3E}">
        <p14:creationId xmlns:p14="http://schemas.microsoft.com/office/powerpoint/2010/main" xmlns="" val="922090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Zapracujte na „vstřebatelnosti“ Vaší práce – zlepší se akceschopnost doporučení</a:t>
            </a:r>
            <a:endParaRPr lang="cs-CZ" dirty="0"/>
          </a:p>
        </p:txBody>
      </p:sp>
      <p:sp>
        <p:nvSpPr>
          <p:cNvPr id="3" name="Content Placeholder 2"/>
          <p:cNvSpPr>
            <a:spLocks noGrp="1"/>
          </p:cNvSpPr>
          <p:nvPr>
            <p:ph idx="1"/>
          </p:nvPr>
        </p:nvSpPr>
        <p:spPr/>
        <p:txBody>
          <a:bodyPr/>
          <a:lstStyle/>
          <a:p>
            <a:r>
              <a:rPr lang="cs-CZ" dirty="0"/>
              <a:t>Přidejte lidský element:</a:t>
            </a:r>
          </a:p>
          <a:p>
            <a:pPr marL="360363" indent="-360363" fontAlgn="base">
              <a:spcAft>
                <a:spcPct val="0"/>
              </a:spcAft>
              <a:buClr>
                <a:srgbClr val="FFD200"/>
              </a:buClr>
              <a:buSzPct val="75000"/>
              <a:buFont typeface="Arial" charset="0"/>
              <a:buChar char="►"/>
            </a:pPr>
            <a:r>
              <a:rPr lang="cs-CZ" dirty="0" err="1" smtClean="0">
                <a:solidFill>
                  <a:srgbClr val="646464"/>
                </a:solidFill>
              </a:rPr>
              <a:t>Storytelling</a:t>
            </a:r>
            <a:r>
              <a:rPr lang="cs-CZ" dirty="0" smtClean="0">
                <a:solidFill>
                  <a:srgbClr val="646464"/>
                </a:solidFill>
              </a:rPr>
              <a:t> </a:t>
            </a:r>
            <a:endParaRPr lang="cs-CZ" dirty="0">
              <a:solidFill>
                <a:srgbClr val="646464"/>
              </a:solidFill>
            </a:endParaRPr>
          </a:p>
          <a:p>
            <a:pPr marL="360363" indent="-360363" fontAlgn="base">
              <a:spcAft>
                <a:spcPct val="0"/>
              </a:spcAft>
              <a:buClr>
                <a:srgbClr val="FFD200"/>
              </a:buClr>
              <a:buSzPct val="75000"/>
              <a:buFont typeface="Arial" charset="0"/>
              <a:buChar char="►"/>
            </a:pPr>
            <a:r>
              <a:rPr lang="cs-CZ" dirty="0" smtClean="0">
                <a:solidFill>
                  <a:srgbClr val="646464"/>
                </a:solidFill>
              </a:rPr>
              <a:t>Vtipy </a:t>
            </a:r>
            <a:endParaRPr lang="cs-CZ" dirty="0">
              <a:solidFill>
                <a:srgbClr val="646464"/>
              </a:solidFill>
            </a:endParaRPr>
          </a:p>
          <a:p>
            <a:pPr marL="360363" indent="-360363" fontAlgn="base">
              <a:spcAft>
                <a:spcPct val="0"/>
              </a:spcAft>
              <a:buClr>
                <a:srgbClr val="FFD200"/>
              </a:buClr>
              <a:buSzPct val="75000"/>
              <a:buFont typeface="Arial" charset="0"/>
              <a:buChar char="►"/>
            </a:pPr>
            <a:r>
              <a:rPr lang="cs-CZ" dirty="0" smtClean="0">
                <a:solidFill>
                  <a:srgbClr val="646464"/>
                </a:solidFill>
              </a:rPr>
              <a:t>Postřehy zákazníků</a:t>
            </a:r>
            <a:r>
              <a:rPr lang="cs-CZ" dirty="0">
                <a:solidFill>
                  <a:srgbClr val="646464"/>
                </a:solidFill>
              </a:rPr>
              <a:t>, citace</a:t>
            </a:r>
          </a:p>
          <a:p>
            <a:pPr marL="360363" indent="-360363" fontAlgn="base">
              <a:spcAft>
                <a:spcPct val="0"/>
              </a:spcAft>
              <a:buClr>
                <a:srgbClr val="FFD200"/>
              </a:buClr>
              <a:buSzPct val="75000"/>
              <a:buFont typeface="Arial" charset="0"/>
              <a:buChar char="►"/>
            </a:pPr>
            <a:r>
              <a:rPr lang="cs-CZ" dirty="0" smtClean="0">
                <a:solidFill>
                  <a:srgbClr val="646464"/>
                </a:solidFill>
              </a:rPr>
              <a:t>Historické souvislosti</a:t>
            </a:r>
          </a:p>
          <a:p>
            <a:pPr fontAlgn="base">
              <a:spcAft>
                <a:spcPct val="0"/>
              </a:spcAft>
              <a:buClr>
                <a:srgbClr val="FFD200"/>
              </a:buClr>
              <a:buSzPct val="75000"/>
            </a:pPr>
            <a:endParaRPr lang="cs-CZ" dirty="0" smtClean="0">
              <a:solidFill>
                <a:srgbClr val="646464"/>
              </a:solidFill>
            </a:endParaRPr>
          </a:p>
          <a:p>
            <a:pPr fontAlgn="base">
              <a:spcAft>
                <a:spcPct val="0"/>
              </a:spcAft>
              <a:buClr>
                <a:srgbClr val="FFD200"/>
              </a:buClr>
              <a:buSzPct val="75000"/>
            </a:pPr>
            <a:r>
              <a:rPr lang="cs-CZ" dirty="0" smtClean="0">
                <a:solidFill>
                  <a:srgbClr val="646464"/>
                </a:solidFill>
              </a:rPr>
              <a:t>Přidejte souvislosti:</a:t>
            </a:r>
          </a:p>
          <a:p>
            <a:pPr marL="360363" indent="-360363" fontAlgn="base">
              <a:spcAft>
                <a:spcPct val="0"/>
              </a:spcAft>
              <a:buClr>
                <a:srgbClr val="FFD200"/>
              </a:buClr>
              <a:buSzPct val="75000"/>
              <a:buFont typeface="Arial" charset="0"/>
              <a:buChar char="►"/>
            </a:pPr>
            <a:r>
              <a:rPr lang="cs-CZ" dirty="0">
                <a:solidFill>
                  <a:srgbClr val="646464"/>
                </a:solidFill>
              </a:rPr>
              <a:t>Jak tento fakt ovlivní naše zákazníky, naši firmu, celé odvětví?</a:t>
            </a:r>
          </a:p>
          <a:p>
            <a:pPr marL="360363" indent="-360363" fontAlgn="base">
              <a:spcAft>
                <a:spcPct val="0"/>
              </a:spcAft>
              <a:buClr>
                <a:srgbClr val="FFD200"/>
              </a:buClr>
              <a:buSzPct val="75000"/>
              <a:buFont typeface="Arial" charset="0"/>
              <a:buChar char="►"/>
            </a:pPr>
            <a:r>
              <a:rPr lang="cs-CZ" dirty="0">
                <a:solidFill>
                  <a:srgbClr val="646464"/>
                </a:solidFill>
              </a:rPr>
              <a:t>Jak souvisí data X s daty Y?</a:t>
            </a:r>
          </a:p>
          <a:p>
            <a:pPr marL="360363" indent="-360363" fontAlgn="base">
              <a:spcAft>
                <a:spcPct val="0"/>
              </a:spcAft>
              <a:buClr>
                <a:srgbClr val="FFD200"/>
              </a:buClr>
              <a:buSzPct val="75000"/>
              <a:buFont typeface="Arial" charset="0"/>
              <a:buChar char="►"/>
            </a:pPr>
            <a:endParaRPr lang="cs-CZ" dirty="0">
              <a:solidFill>
                <a:srgbClr val="646464"/>
              </a:solidFill>
            </a:endParaRPr>
          </a:p>
        </p:txBody>
      </p:sp>
      <p:sp>
        <p:nvSpPr>
          <p:cNvPr id="5" name="Cloud Callout 4"/>
          <p:cNvSpPr/>
          <p:nvPr/>
        </p:nvSpPr>
        <p:spPr>
          <a:xfrm>
            <a:off x="5290461" y="1436909"/>
            <a:ext cx="3422468" cy="2168435"/>
          </a:xfrm>
          <a:prstGeom prst="cloudCallou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2400" b="1" dirty="0" err="1" smtClean="0">
                <a:solidFill>
                  <a:srgbClr val="808080"/>
                </a:solidFill>
              </a:rPr>
              <a:t>What‘s</a:t>
            </a:r>
            <a:r>
              <a:rPr lang="cs-CZ" sz="2400" b="1" dirty="0" smtClean="0">
                <a:solidFill>
                  <a:srgbClr val="808080"/>
                </a:solidFill>
              </a:rPr>
              <a:t> </a:t>
            </a:r>
            <a:r>
              <a:rPr lang="cs-CZ" sz="2400" b="1" dirty="0" err="1" smtClean="0">
                <a:solidFill>
                  <a:srgbClr val="808080"/>
                </a:solidFill>
              </a:rPr>
              <a:t>your</a:t>
            </a:r>
            <a:r>
              <a:rPr lang="cs-CZ" sz="2400" b="1" dirty="0" smtClean="0">
                <a:solidFill>
                  <a:srgbClr val="808080"/>
                </a:solidFill>
              </a:rPr>
              <a:t> story?</a:t>
            </a:r>
            <a:endParaRPr lang="cs-CZ" sz="2400" b="1" dirty="0">
              <a:solidFill>
                <a:srgbClr val="808080"/>
              </a:solidFill>
            </a:endParaRPr>
          </a:p>
        </p:txBody>
      </p:sp>
    </p:spTree>
    <p:extLst>
      <p:ext uri="{BB962C8B-B14F-4D97-AF65-F5344CB8AC3E}">
        <p14:creationId xmlns:p14="http://schemas.microsoft.com/office/powerpoint/2010/main" xmlns="" val="1004958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CI dovednosti a kompetence</a:t>
            </a:r>
            <a:endParaRPr lang="en-GB" dirty="0"/>
          </a:p>
        </p:txBody>
      </p:sp>
    </p:spTree>
    <p:extLst>
      <p:ext uri="{BB962C8B-B14F-4D97-AF65-F5344CB8AC3E}">
        <p14:creationId xmlns:p14="http://schemas.microsoft.com/office/powerpoint/2010/main" xmlns="" val="1426519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tretch>
            <a:fillRect/>
          </a:stretch>
        </p:blipFill>
        <p:spPr>
          <a:xfrm>
            <a:off x="2607945" y="4129301"/>
            <a:ext cx="1733550" cy="1924050"/>
          </a:xfrm>
          <a:prstGeom prst="rect">
            <a:avLst/>
          </a:prstGeom>
        </p:spPr>
      </p:pic>
      <p:sp>
        <p:nvSpPr>
          <p:cNvPr id="2" name="Title 1"/>
          <p:cNvSpPr>
            <a:spLocks noGrp="1"/>
          </p:cNvSpPr>
          <p:nvPr>
            <p:ph type="title"/>
          </p:nvPr>
        </p:nvSpPr>
        <p:spPr/>
        <p:txBody>
          <a:bodyPr/>
          <a:lstStyle/>
          <a:p>
            <a:r>
              <a:rPr lang="cs-CZ" dirty="0" smtClean="0"/>
              <a:t>Jaký by měl být CI profesionál?</a:t>
            </a:r>
            <a:endParaRPr lang="en-GB" dirty="0"/>
          </a:p>
        </p:txBody>
      </p:sp>
      <p:sp>
        <p:nvSpPr>
          <p:cNvPr id="3" name="Content Placeholder 2"/>
          <p:cNvSpPr>
            <a:spLocks noGrp="1"/>
          </p:cNvSpPr>
          <p:nvPr>
            <p:ph sz="half" idx="1"/>
          </p:nvPr>
        </p:nvSpPr>
        <p:spPr/>
        <p:txBody>
          <a:bodyPr/>
          <a:lstStyle/>
          <a:p>
            <a:r>
              <a:rPr lang="cs-CZ" sz="2000" dirty="0"/>
              <a:t>Orientovaný na procesy</a:t>
            </a:r>
          </a:p>
          <a:p>
            <a:r>
              <a:rPr lang="cs-CZ" sz="2000" dirty="0"/>
              <a:t>Definování KIT/KIQ</a:t>
            </a:r>
          </a:p>
          <a:p>
            <a:r>
              <a:rPr lang="cs-CZ" sz="2000" dirty="0"/>
              <a:t>Používání tradičních CI zdrojů</a:t>
            </a:r>
          </a:p>
          <a:p>
            <a:r>
              <a:rPr lang="cs-CZ" sz="2000" dirty="0"/>
              <a:t>Používání třetích stran ke sběru dat</a:t>
            </a:r>
          </a:p>
          <a:p>
            <a:r>
              <a:rPr lang="cs-CZ" sz="2000" dirty="0"/>
              <a:t>Rozhovory s relevantními osobami</a:t>
            </a:r>
          </a:p>
          <a:p>
            <a:r>
              <a:rPr lang="cs-CZ" sz="2000" dirty="0"/>
              <a:t>Analýza dat</a:t>
            </a:r>
          </a:p>
          <a:p>
            <a:r>
              <a:rPr lang="cs-CZ" sz="2000" dirty="0"/>
              <a:t>Psaní reportů</a:t>
            </a:r>
          </a:p>
          <a:p>
            <a:r>
              <a:rPr lang="cs-CZ" sz="2000" dirty="0"/>
              <a:t>Samostatná práce</a:t>
            </a:r>
          </a:p>
          <a:p>
            <a:endParaRPr lang="cs-CZ" sz="2000" dirty="0"/>
          </a:p>
        </p:txBody>
      </p:sp>
      <p:sp>
        <p:nvSpPr>
          <p:cNvPr id="5" name="Content Placeholder 4"/>
          <p:cNvSpPr>
            <a:spLocks noGrp="1"/>
          </p:cNvSpPr>
          <p:nvPr>
            <p:ph sz="half" idx="2"/>
          </p:nvPr>
        </p:nvSpPr>
        <p:spPr/>
        <p:txBody>
          <a:bodyPr/>
          <a:lstStyle/>
          <a:p>
            <a:r>
              <a:rPr lang="cs-CZ" sz="2000" dirty="0"/>
              <a:t>Orientace na tým</a:t>
            </a:r>
          </a:p>
          <a:p>
            <a:r>
              <a:rPr lang="cs-CZ" sz="2000" dirty="0"/>
              <a:t>Konsensus ohledně KIT/KIQ</a:t>
            </a:r>
          </a:p>
          <a:p>
            <a:r>
              <a:rPr lang="cs-CZ" sz="2000" dirty="0"/>
              <a:t>Sjednotit cíle a úkoly vedení a CI dodavatelů</a:t>
            </a:r>
          </a:p>
          <a:p>
            <a:r>
              <a:rPr lang="cs-CZ" sz="2000" dirty="0"/>
              <a:t>Využívání moderních nástrojů</a:t>
            </a:r>
          </a:p>
          <a:p>
            <a:r>
              <a:rPr lang="cs-CZ" sz="2000" dirty="0"/>
              <a:t>Navrhnout přehled problémů a komunikovat doporučení týmu</a:t>
            </a:r>
            <a:endParaRPr lang="en-US" sz="2000" dirty="0"/>
          </a:p>
          <a:p>
            <a:endParaRPr lang="cs-CZ" sz="2000" dirty="0"/>
          </a:p>
        </p:txBody>
      </p:sp>
      <p:sp>
        <p:nvSpPr>
          <p:cNvPr id="6" name="Text Placeholder 5"/>
          <p:cNvSpPr>
            <a:spLocks noGrp="1"/>
          </p:cNvSpPr>
          <p:nvPr>
            <p:ph type="body" sz="quarter" idx="12"/>
          </p:nvPr>
        </p:nvSpPr>
        <p:spPr/>
        <p:txBody>
          <a:bodyPr/>
          <a:lstStyle/>
          <a:p>
            <a:r>
              <a:rPr lang="cs-CZ" dirty="0" smtClean="0"/>
              <a:t>Dříve:	</a:t>
            </a:r>
            <a:endParaRPr lang="cs-CZ" dirty="0"/>
          </a:p>
        </p:txBody>
      </p:sp>
      <p:sp>
        <p:nvSpPr>
          <p:cNvPr id="7" name="Text Placeholder 6"/>
          <p:cNvSpPr>
            <a:spLocks noGrp="1"/>
          </p:cNvSpPr>
          <p:nvPr>
            <p:ph type="body" sz="quarter" idx="13"/>
          </p:nvPr>
        </p:nvSpPr>
        <p:spPr/>
        <p:txBody>
          <a:bodyPr/>
          <a:lstStyle/>
          <a:p>
            <a:r>
              <a:rPr lang="cs-CZ" dirty="0" smtClean="0"/>
              <a:t>Nynější model</a:t>
            </a:r>
            <a:endParaRPr lang="cs-CZ" dirty="0"/>
          </a:p>
        </p:txBody>
      </p:sp>
      <p:pic>
        <p:nvPicPr>
          <p:cNvPr id="10" name="Picture 9"/>
          <p:cNvPicPr>
            <a:picLocks noChangeAspect="1"/>
          </p:cNvPicPr>
          <p:nvPr/>
        </p:nvPicPr>
        <p:blipFill>
          <a:blip r:embed="rId4" cstate="print"/>
          <a:stretch>
            <a:fillRect/>
          </a:stretch>
        </p:blipFill>
        <p:spPr>
          <a:xfrm>
            <a:off x="6769826" y="4661081"/>
            <a:ext cx="1813063" cy="1431744"/>
          </a:xfrm>
          <a:prstGeom prst="rect">
            <a:avLst/>
          </a:prstGeom>
        </p:spPr>
      </p:pic>
    </p:spTree>
    <p:extLst>
      <p:ext uri="{BB962C8B-B14F-4D97-AF65-F5344CB8AC3E}">
        <p14:creationId xmlns:p14="http://schemas.microsoft.com/office/powerpoint/2010/main" xmlns="" val="1702870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CI nástroje minulosti ... jsou dnes nahrazeny </a:t>
            </a:r>
            <a:r>
              <a:rPr lang="cs-CZ" dirty="0" smtClean="0"/>
              <a:t>moderními</a:t>
            </a:r>
            <a:endParaRPr lang="en-GB" dirty="0"/>
          </a:p>
        </p:txBody>
      </p:sp>
      <p:sp>
        <p:nvSpPr>
          <p:cNvPr id="3" name="Content Placeholder 2"/>
          <p:cNvSpPr>
            <a:spLocks noGrp="1"/>
          </p:cNvSpPr>
          <p:nvPr>
            <p:ph sz="half" idx="1"/>
          </p:nvPr>
        </p:nvSpPr>
        <p:spPr>
          <a:xfrm>
            <a:off x="457200" y="2131820"/>
            <a:ext cx="3629891" cy="3994963"/>
          </a:xfrm>
        </p:spPr>
        <p:txBody>
          <a:bodyPr/>
          <a:lstStyle/>
          <a:p>
            <a:r>
              <a:rPr lang="cs-CZ" sz="1800" dirty="0"/>
              <a:t>Literatura</a:t>
            </a:r>
          </a:p>
          <a:p>
            <a:r>
              <a:rPr lang="cs-CZ" sz="1800" dirty="0"/>
              <a:t>Databáze</a:t>
            </a:r>
          </a:p>
          <a:p>
            <a:r>
              <a:rPr lang="cs-CZ" sz="1800" dirty="0"/>
              <a:t>Základní prohledávání webu</a:t>
            </a:r>
          </a:p>
          <a:p>
            <a:r>
              <a:rPr lang="cs-CZ" sz="1800" dirty="0"/>
              <a:t>Velmi málo/nijak sofistikované sociální média</a:t>
            </a:r>
          </a:p>
        </p:txBody>
      </p:sp>
      <p:sp>
        <p:nvSpPr>
          <p:cNvPr id="5" name="Content Placeholder 4"/>
          <p:cNvSpPr>
            <a:spLocks noGrp="1"/>
          </p:cNvSpPr>
          <p:nvPr>
            <p:ph sz="half" idx="2"/>
          </p:nvPr>
        </p:nvSpPr>
        <p:spPr>
          <a:xfrm>
            <a:off x="4253345" y="2131820"/>
            <a:ext cx="4440655" cy="3994963"/>
          </a:xfrm>
        </p:spPr>
        <p:txBody>
          <a:bodyPr/>
          <a:lstStyle/>
          <a:p>
            <a:r>
              <a:rPr lang="cs-CZ" sz="1800" dirty="0" err="1"/>
              <a:t>Facebook</a:t>
            </a:r>
            <a:endParaRPr lang="cs-CZ" sz="1800" dirty="0"/>
          </a:p>
          <a:p>
            <a:r>
              <a:rPr lang="cs-CZ" sz="1800" dirty="0" err="1"/>
              <a:t>Twitter</a:t>
            </a:r>
            <a:endParaRPr lang="cs-CZ" sz="1800" dirty="0"/>
          </a:p>
          <a:p>
            <a:r>
              <a:rPr lang="cs-CZ" sz="1800" dirty="0" err="1"/>
              <a:t>LinkedIn</a:t>
            </a:r>
            <a:endParaRPr lang="cs-CZ" sz="1800" dirty="0"/>
          </a:p>
          <a:p>
            <a:r>
              <a:rPr lang="cs-CZ" sz="1800" dirty="0"/>
              <a:t>Řada dalších sociálních služeb</a:t>
            </a:r>
          </a:p>
          <a:p>
            <a:r>
              <a:rPr lang="cs-CZ" sz="1800" dirty="0"/>
              <a:t>Sofistikované prohledávání webu</a:t>
            </a:r>
          </a:p>
          <a:p>
            <a:r>
              <a:rPr lang="cs-CZ" sz="1800" dirty="0"/>
              <a:t>Sofistikované CI agentury</a:t>
            </a:r>
          </a:p>
          <a:p>
            <a:r>
              <a:rPr lang="cs-CZ" sz="1800" dirty="0" err="1" smtClean="0"/>
              <a:t>Smartfony</a:t>
            </a:r>
            <a:r>
              <a:rPr lang="cs-CZ" sz="1800" dirty="0" smtClean="0"/>
              <a:t> umožňující v reálném čase sdílet, vyhledávat i shromažďovat</a:t>
            </a:r>
          </a:p>
          <a:p>
            <a:endParaRPr lang="cs-CZ" sz="1800" dirty="0"/>
          </a:p>
        </p:txBody>
      </p:sp>
      <p:sp>
        <p:nvSpPr>
          <p:cNvPr id="6" name="Text Placeholder 5"/>
          <p:cNvSpPr>
            <a:spLocks noGrp="1"/>
          </p:cNvSpPr>
          <p:nvPr>
            <p:ph type="body" sz="quarter" idx="12"/>
          </p:nvPr>
        </p:nvSpPr>
        <p:spPr/>
        <p:txBody>
          <a:bodyPr/>
          <a:lstStyle/>
          <a:p>
            <a:r>
              <a:rPr lang="cs-CZ" dirty="0"/>
              <a:t>Zastaralé nástroje:</a:t>
            </a:r>
            <a:r>
              <a:rPr lang="cs-CZ" dirty="0" smtClean="0"/>
              <a:t>	</a:t>
            </a:r>
            <a:endParaRPr lang="cs-CZ" dirty="0"/>
          </a:p>
        </p:txBody>
      </p:sp>
      <p:sp>
        <p:nvSpPr>
          <p:cNvPr id="7" name="Text Placeholder 6"/>
          <p:cNvSpPr>
            <a:spLocks noGrp="1"/>
          </p:cNvSpPr>
          <p:nvPr>
            <p:ph type="body" sz="quarter" idx="13"/>
          </p:nvPr>
        </p:nvSpPr>
        <p:spPr/>
        <p:txBody>
          <a:bodyPr/>
          <a:lstStyle/>
          <a:p>
            <a:r>
              <a:rPr lang="cs-CZ" dirty="0"/>
              <a:t>Dnešní </a:t>
            </a:r>
            <a:r>
              <a:rPr lang="cs-CZ" dirty="0" smtClean="0"/>
              <a:t>nástroje:</a:t>
            </a:r>
            <a:endParaRPr lang="cs-CZ" dirty="0"/>
          </a:p>
        </p:txBody>
      </p:sp>
      <p:pic>
        <p:nvPicPr>
          <p:cNvPr id="4" name="Picture 3"/>
          <p:cNvPicPr>
            <a:picLocks noChangeAspect="1"/>
          </p:cNvPicPr>
          <p:nvPr/>
        </p:nvPicPr>
        <p:blipFill>
          <a:blip r:embed="rId3" cstate="print"/>
          <a:stretch>
            <a:fillRect/>
          </a:stretch>
        </p:blipFill>
        <p:spPr>
          <a:xfrm>
            <a:off x="326572" y="4607466"/>
            <a:ext cx="8213008" cy="1606893"/>
          </a:xfrm>
          <a:prstGeom prst="rect">
            <a:avLst/>
          </a:prstGeom>
        </p:spPr>
      </p:pic>
    </p:spTree>
    <p:extLst>
      <p:ext uri="{BB962C8B-B14F-4D97-AF65-F5344CB8AC3E}">
        <p14:creationId xmlns:p14="http://schemas.microsoft.com/office/powerpoint/2010/main" xmlns="" val="1699637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Shrnutí problematiky</a:t>
            </a:r>
            <a:endParaRPr lang="en-GB" dirty="0"/>
          </a:p>
        </p:txBody>
      </p:sp>
      <p:sp>
        <p:nvSpPr>
          <p:cNvPr id="4" name="Footer Placeholder 3"/>
          <p:cNvSpPr>
            <a:spLocks noGrp="1"/>
          </p:cNvSpPr>
          <p:nvPr>
            <p:ph type="ftr" sz="quarter" idx="10"/>
          </p:nvPr>
        </p:nvSpPr>
        <p:spPr/>
        <p:txBody>
          <a:bodyPr/>
          <a:lstStyle/>
          <a:p>
            <a:r>
              <a:rPr lang="en-US" smtClean="0"/>
              <a:t>Presentation title</a:t>
            </a:r>
            <a:endParaRPr lang="en-US" dirty="0"/>
          </a:p>
        </p:txBody>
      </p:sp>
    </p:spTree>
    <p:extLst>
      <p:ext uri="{BB962C8B-B14F-4D97-AF65-F5344CB8AC3E}">
        <p14:creationId xmlns:p14="http://schemas.microsoft.com/office/powerpoint/2010/main" xmlns="" val="1174798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4025" y="4807132"/>
            <a:ext cx="8232775" cy="139582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sp>
        <p:nvSpPr>
          <p:cNvPr id="9" name="Title 8"/>
          <p:cNvSpPr>
            <a:spLocks noGrp="1"/>
          </p:cNvSpPr>
          <p:nvPr>
            <p:ph type="title"/>
          </p:nvPr>
        </p:nvSpPr>
        <p:spPr/>
        <p:txBody>
          <a:bodyPr/>
          <a:lstStyle/>
          <a:p>
            <a:r>
              <a:rPr lang="cs-CZ" dirty="0" smtClean="0"/>
              <a:t>Další dovednosti</a:t>
            </a:r>
            <a:endParaRPr lang="cs-CZ" dirty="0"/>
          </a:p>
        </p:txBody>
      </p:sp>
      <p:sp>
        <p:nvSpPr>
          <p:cNvPr id="10" name="Content Placeholder 9"/>
          <p:cNvSpPr>
            <a:spLocks noGrp="1"/>
          </p:cNvSpPr>
          <p:nvPr>
            <p:ph idx="1"/>
          </p:nvPr>
        </p:nvSpPr>
        <p:spPr/>
        <p:txBody>
          <a:bodyPr/>
          <a:lstStyle/>
          <a:p>
            <a:r>
              <a:rPr lang="cs-CZ" dirty="0" smtClean="0"/>
              <a:t>Komunikační dovednosti – klíč ke zvládnutí toho, co očekává vedení</a:t>
            </a:r>
          </a:p>
          <a:p>
            <a:r>
              <a:rPr lang="cs-CZ" dirty="0" smtClean="0"/>
              <a:t>Organizační dovednosti – klíč k hladkému uskutečnění</a:t>
            </a:r>
          </a:p>
          <a:p>
            <a:pPr lvl="1"/>
            <a:r>
              <a:rPr lang="cs-CZ" dirty="0" smtClean="0"/>
              <a:t>Pracujte efektivně a spolupracujte</a:t>
            </a:r>
          </a:p>
          <a:p>
            <a:pPr lvl="1"/>
            <a:r>
              <a:rPr lang="cs-CZ" dirty="0" smtClean="0"/>
              <a:t>Myslete strategicky a globálně</a:t>
            </a:r>
          </a:p>
          <a:p>
            <a:pPr lvl="1"/>
            <a:r>
              <a:rPr lang="cs-CZ" dirty="0" smtClean="0"/>
              <a:t>Myslete i na zdroje a finance</a:t>
            </a:r>
          </a:p>
          <a:p>
            <a:pPr lvl="1"/>
            <a:r>
              <a:rPr lang="cs-CZ" dirty="0" smtClean="0"/>
              <a:t>Nastavujte priority</a:t>
            </a:r>
          </a:p>
          <a:p>
            <a:pPr lvl="1"/>
            <a:r>
              <a:rPr lang="cs-CZ" dirty="0" smtClean="0"/>
              <a:t>Přidávejte hodnotu</a:t>
            </a:r>
          </a:p>
          <a:p>
            <a:endParaRPr lang="cs-CZ" sz="2000" dirty="0"/>
          </a:p>
          <a:p>
            <a:r>
              <a:rPr lang="cs-CZ" sz="3000" b="1" dirty="0" err="1" smtClean="0">
                <a:solidFill>
                  <a:schemeClr val="tx1"/>
                </a:solidFill>
              </a:rPr>
              <a:t>Information</a:t>
            </a:r>
            <a:r>
              <a:rPr lang="cs-CZ" sz="3000" b="1" dirty="0" smtClean="0">
                <a:solidFill>
                  <a:schemeClr val="tx1"/>
                </a:solidFill>
              </a:rPr>
              <a:t> </a:t>
            </a:r>
            <a:r>
              <a:rPr lang="cs-CZ" sz="3000" b="1" dirty="0" err="1" smtClean="0">
                <a:solidFill>
                  <a:schemeClr val="tx1"/>
                </a:solidFill>
              </a:rPr>
              <a:t>Overload</a:t>
            </a:r>
            <a:r>
              <a:rPr lang="cs-CZ" sz="3000" b="1" dirty="0" smtClean="0">
                <a:solidFill>
                  <a:schemeClr val="tx1"/>
                </a:solidFill>
              </a:rPr>
              <a:t> – </a:t>
            </a:r>
            <a:r>
              <a:rPr lang="cs-CZ" sz="3000" b="1" dirty="0" err="1" smtClean="0">
                <a:solidFill>
                  <a:schemeClr val="tx1"/>
                </a:solidFill>
              </a:rPr>
              <a:t>Filter</a:t>
            </a:r>
            <a:r>
              <a:rPr lang="cs-CZ" sz="3000" b="1" dirty="0" smtClean="0">
                <a:solidFill>
                  <a:schemeClr val="tx1"/>
                </a:solidFill>
              </a:rPr>
              <a:t>. </a:t>
            </a:r>
            <a:r>
              <a:rPr lang="cs-CZ" sz="3000" b="1" dirty="0" err="1" smtClean="0">
                <a:solidFill>
                  <a:schemeClr val="tx1"/>
                </a:solidFill>
              </a:rPr>
              <a:t>Facts</a:t>
            </a:r>
            <a:r>
              <a:rPr lang="cs-CZ" sz="3000" b="1" dirty="0" smtClean="0">
                <a:solidFill>
                  <a:schemeClr val="tx1"/>
                </a:solidFill>
              </a:rPr>
              <a:t>. </a:t>
            </a:r>
            <a:r>
              <a:rPr lang="cs-CZ" sz="3000" b="1" dirty="0" err="1" smtClean="0">
                <a:solidFill>
                  <a:schemeClr val="tx1"/>
                </a:solidFill>
              </a:rPr>
              <a:t>Faster</a:t>
            </a:r>
            <a:r>
              <a:rPr lang="cs-CZ" sz="3000" b="1" dirty="0" smtClean="0">
                <a:solidFill>
                  <a:schemeClr val="tx1"/>
                </a:solidFill>
              </a:rPr>
              <a:t>.</a:t>
            </a:r>
          </a:p>
          <a:p>
            <a:pPr lvl="1"/>
            <a:r>
              <a:rPr lang="cs-CZ" dirty="0" smtClean="0">
                <a:solidFill>
                  <a:schemeClr val="tx2"/>
                </a:solidFill>
              </a:rPr>
              <a:t>Co je opravdu důležité a co ne?</a:t>
            </a:r>
          </a:p>
          <a:p>
            <a:pPr lvl="1"/>
            <a:r>
              <a:rPr lang="cs-CZ" dirty="0" smtClean="0">
                <a:solidFill>
                  <a:schemeClr val="tx2"/>
                </a:solidFill>
              </a:rPr>
              <a:t>Vede to k nějaké akci? K jakému rozhodnutí to vede?</a:t>
            </a:r>
            <a:endParaRPr lang="cs-CZ" dirty="0">
              <a:solidFill>
                <a:schemeClr val="tx2"/>
              </a:solidFill>
            </a:endParaRPr>
          </a:p>
        </p:txBody>
      </p:sp>
    </p:spTree>
    <p:extLst>
      <p:ext uri="{BB962C8B-B14F-4D97-AF65-F5344CB8AC3E}">
        <p14:creationId xmlns:p14="http://schemas.microsoft.com/office/powerpoint/2010/main" xmlns="" val="296683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CI jako povolání</a:t>
            </a:r>
            <a:br>
              <a:rPr lang="cs-CZ" dirty="0" smtClean="0"/>
            </a:br>
            <a:endParaRPr lang="en-GB" dirty="0"/>
          </a:p>
        </p:txBody>
      </p:sp>
    </p:spTree>
    <p:extLst>
      <p:ext uri="{BB962C8B-B14F-4D97-AF65-F5344CB8AC3E}">
        <p14:creationId xmlns:p14="http://schemas.microsoft.com/office/powerpoint/2010/main" xmlns="" val="2407407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3200" dirty="0" smtClean="0"/>
              <a:t>Typy úkolů pro informačního brokera</a:t>
            </a:r>
            <a:endParaRPr lang="cs-CZ" dirty="0"/>
          </a:p>
        </p:txBody>
      </p:sp>
      <p:sp>
        <p:nvSpPr>
          <p:cNvPr id="4" name="Content Placeholder 3"/>
          <p:cNvSpPr>
            <a:spLocks noGrp="1"/>
          </p:cNvSpPr>
          <p:nvPr>
            <p:ph idx="1"/>
          </p:nvPr>
        </p:nvSpPr>
        <p:spPr>
          <a:xfrm>
            <a:off x="455613" y="1268761"/>
            <a:ext cx="8234362" cy="4752528"/>
          </a:xfrm>
        </p:spPr>
        <p:txBody>
          <a:bodyPr>
            <a:normAutofit lnSpcReduction="10000"/>
          </a:bodyPr>
          <a:lstStyle/>
          <a:p>
            <a:r>
              <a:rPr lang="cs-CZ" dirty="0" smtClean="0"/>
              <a:t>Profil</a:t>
            </a:r>
          </a:p>
          <a:p>
            <a:r>
              <a:rPr lang="cs-CZ" dirty="0" smtClean="0"/>
              <a:t>Zhodnocení, prověření – tisk, názor, analýza</a:t>
            </a:r>
          </a:p>
          <a:p>
            <a:r>
              <a:rPr lang="cs-CZ" dirty="0" smtClean="0"/>
              <a:t>Odvětvová, průmyslová analýza – přehledy, srovnání, trendy</a:t>
            </a:r>
          </a:p>
          <a:p>
            <a:r>
              <a:rPr lang="cs-CZ" dirty="0" smtClean="0"/>
              <a:t>Kontinuální sledování – CI, EWS, M&amp;A</a:t>
            </a:r>
          </a:p>
          <a:p>
            <a:r>
              <a:rPr lang="cs-CZ" dirty="0" smtClean="0"/>
              <a:t>Konkurenti – CI</a:t>
            </a:r>
          </a:p>
          <a:p>
            <a:r>
              <a:rPr lang="cs-CZ" dirty="0" smtClean="0"/>
              <a:t>Ad-hoc dotazy – cokoliv</a:t>
            </a:r>
          </a:p>
          <a:p>
            <a:r>
              <a:rPr lang="cs-CZ" dirty="0" err="1" smtClean="0"/>
              <a:t>People</a:t>
            </a:r>
            <a:r>
              <a:rPr lang="cs-CZ" dirty="0" smtClean="0"/>
              <a:t> </a:t>
            </a:r>
            <a:r>
              <a:rPr lang="cs-CZ" dirty="0" err="1" smtClean="0"/>
              <a:t>search</a:t>
            </a:r>
            <a:endParaRPr lang="cs-CZ" dirty="0" smtClean="0"/>
          </a:p>
          <a:p>
            <a:r>
              <a:rPr lang="cs-CZ" dirty="0" smtClean="0"/>
              <a:t>Konexe a vazby – lidí i firem</a:t>
            </a:r>
          </a:p>
          <a:p>
            <a:r>
              <a:rPr lang="cs-CZ" dirty="0" smtClean="0"/>
              <a:t>Peer </a:t>
            </a:r>
            <a:r>
              <a:rPr lang="cs-CZ" dirty="0" err="1" smtClean="0"/>
              <a:t>group</a:t>
            </a:r>
            <a:endParaRPr lang="cs-CZ" dirty="0" smtClean="0"/>
          </a:p>
          <a:p>
            <a:r>
              <a:rPr lang="cs-CZ" dirty="0" smtClean="0"/>
              <a:t>Seznamy – klienti, </a:t>
            </a:r>
            <a:r>
              <a:rPr lang="cs-CZ" dirty="0" err="1" smtClean="0"/>
              <a:t>targets</a:t>
            </a:r>
            <a:endParaRPr lang="cs-CZ" dirty="0" smtClean="0"/>
          </a:p>
          <a:p>
            <a:r>
              <a:rPr lang="cs-CZ" dirty="0" smtClean="0"/>
              <a:t>Negativní informace - </a:t>
            </a:r>
            <a:r>
              <a:rPr lang="cs-CZ" dirty="0" err="1" smtClean="0"/>
              <a:t>Digging</a:t>
            </a:r>
            <a:r>
              <a:rPr lang="cs-CZ" dirty="0" smtClean="0"/>
              <a:t> </a:t>
            </a:r>
            <a:r>
              <a:rPr lang="cs-CZ" dirty="0" err="1" smtClean="0"/>
              <a:t>the</a:t>
            </a:r>
            <a:r>
              <a:rPr lang="cs-CZ" dirty="0" smtClean="0"/>
              <a:t> </a:t>
            </a:r>
            <a:r>
              <a:rPr lang="cs-CZ" dirty="0" err="1" smtClean="0"/>
              <a:t>Dirt</a:t>
            </a:r>
            <a:endParaRPr lang="cs-CZ" dirty="0" smtClean="0"/>
          </a:p>
          <a:p>
            <a:pPr>
              <a:spcBef>
                <a:spcPts val="400"/>
              </a:spcBef>
              <a:spcAft>
                <a:spcPts val="600"/>
              </a:spcAft>
              <a:buNone/>
            </a:pPr>
            <a:endParaRPr lang="cs-CZ" dirty="0"/>
          </a:p>
        </p:txBody>
      </p:sp>
    </p:spTree>
    <p:extLst>
      <p:ext uri="{BB962C8B-B14F-4D97-AF65-F5344CB8AC3E}">
        <p14:creationId xmlns:p14="http://schemas.microsoft.com/office/powerpoint/2010/main" xmlns="" val="3395095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Obecné tipy</a:t>
            </a:r>
            <a:endParaRPr lang="cs-CZ" dirty="0"/>
          </a:p>
        </p:txBody>
      </p:sp>
      <p:sp>
        <p:nvSpPr>
          <p:cNvPr id="3" name="Zástupný symbol pro obsah 2"/>
          <p:cNvSpPr>
            <a:spLocks noGrp="1"/>
          </p:cNvSpPr>
          <p:nvPr>
            <p:ph idx="1"/>
          </p:nvPr>
        </p:nvSpPr>
        <p:spPr/>
        <p:txBody>
          <a:bodyPr/>
          <a:lstStyle/>
          <a:p>
            <a:r>
              <a:rPr lang="cs-CZ" b="1" dirty="0">
                <a:solidFill>
                  <a:schemeClr val="tx1">
                    <a:lumMod val="50000"/>
                  </a:schemeClr>
                </a:solidFill>
              </a:rPr>
              <a:t>Extrapolovat</a:t>
            </a:r>
            <a:r>
              <a:rPr lang="cs-CZ" dirty="0" smtClean="0"/>
              <a:t>, např. velikost trhu podle historických čísel ve vztahu k obratu několika hlavních firem</a:t>
            </a:r>
          </a:p>
          <a:p>
            <a:r>
              <a:rPr lang="cs-CZ" b="1" dirty="0">
                <a:solidFill>
                  <a:schemeClr val="tx1">
                    <a:lumMod val="50000"/>
                  </a:schemeClr>
                </a:solidFill>
              </a:rPr>
              <a:t>Dopočítávat</a:t>
            </a:r>
            <a:r>
              <a:rPr lang="cs-CZ" dirty="0" smtClean="0"/>
              <a:t> - např. známe průměrný obrat na zaměstnance v daném průmyslu, tak podle množství zaměstnanců můžeme odhadnout obrat firmy</a:t>
            </a:r>
          </a:p>
          <a:p>
            <a:r>
              <a:rPr lang="cs-CZ" b="1" dirty="0">
                <a:solidFill>
                  <a:schemeClr val="tx1">
                    <a:lumMod val="50000"/>
                  </a:schemeClr>
                </a:solidFill>
              </a:rPr>
              <a:t>Použít srovnatelné ukazatele</a:t>
            </a:r>
            <a:r>
              <a:rPr lang="cs-CZ" dirty="0" smtClean="0"/>
              <a:t>, srovnání s něčím, co klient zná (např. CIA </a:t>
            </a:r>
            <a:r>
              <a:rPr lang="cs-CZ" dirty="0" err="1" smtClean="0"/>
              <a:t>Factbook</a:t>
            </a:r>
            <a:r>
              <a:rPr lang="cs-CZ" dirty="0" smtClean="0"/>
              <a:t> a srovnávání velikostí zemí s jednotlivými státy USA)</a:t>
            </a:r>
          </a:p>
          <a:p>
            <a:r>
              <a:rPr lang="cs-CZ" dirty="0" smtClean="0"/>
              <a:t>Neexistuje už někde </a:t>
            </a:r>
            <a:r>
              <a:rPr lang="cs-CZ" b="1" dirty="0">
                <a:solidFill>
                  <a:schemeClr val="tx1">
                    <a:lumMod val="50000"/>
                  </a:schemeClr>
                </a:solidFill>
              </a:rPr>
              <a:t>hotové</a:t>
            </a:r>
            <a:r>
              <a:rPr lang="cs-CZ" dirty="0" smtClean="0"/>
              <a:t> to co požadují?</a:t>
            </a:r>
          </a:p>
          <a:p>
            <a:pPr algn="ctr">
              <a:buNone/>
            </a:pPr>
            <a:r>
              <a:rPr lang="cs-CZ" dirty="0" smtClean="0"/>
              <a:t>…</a:t>
            </a:r>
          </a:p>
          <a:p>
            <a:endParaRPr lang="cs-CZ" dirty="0"/>
          </a:p>
        </p:txBody>
      </p:sp>
    </p:spTree>
    <p:extLst>
      <p:ext uri="{BB962C8B-B14F-4D97-AF65-F5344CB8AC3E}">
        <p14:creationId xmlns:p14="http://schemas.microsoft.com/office/powerpoint/2010/main" xmlns="" val="198255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Postup při provádění CI</a:t>
            </a:r>
            <a:endParaRPr lang="en-GB" dirty="0"/>
          </a:p>
        </p:txBody>
      </p:sp>
    </p:spTree>
    <p:extLst>
      <p:ext uri="{BB962C8B-B14F-4D97-AF65-F5344CB8AC3E}">
        <p14:creationId xmlns:p14="http://schemas.microsoft.com/office/powerpoint/2010/main" xmlns="" val="2696189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Project </a:t>
            </a:r>
            <a:r>
              <a:rPr lang="cs-CZ" dirty="0" err="1" smtClean="0"/>
              <a:t>scoping</a:t>
            </a:r>
            <a:endParaRPr lang="cs-CZ" dirty="0"/>
          </a:p>
        </p:txBody>
      </p:sp>
      <p:sp>
        <p:nvSpPr>
          <p:cNvPr id="5" name="Text Placeholder 4"/>
          <p:cNvSpPr>
            <a:spLocks noGrp="1"/>
          </p:cNvSpPr>
          <p:nvPr>
            <p:ph type="body" idx="1"/>
          </p:nvPr>
        </p:nvSpPr>
        <p:spPr/>
        <p:txBody>
          <a:bodyPr/>
          <a:lstStyle/>
          <a:p>
            <a:pPr indent="88900"/>
            <a:r>
              <a:rPr lang="cs-CZ" dirty="0" smtClean="0"/>
              <a:t>Informační průmysl</a:t>
            </a:r>
            <a:endParaRPr lang="cs-CZ" dirty="0"/>
          </a:p>
        </p:txBody>
      </p:sp>
    </p:spTree>
    <p:extLst>
      <p:ext uri="{BB962C8B-B14F-4D97-AF65-F5344CB8AC3E}">
        <p14:creationId xmlns:p14="http://schemas.microsoft.com/office/powerpoint/2010/main" xmlns="" val="2491649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6774866" y="1957204"/>
            <a:ext cx="1981200" cy="1981200"/>
          </a:xfrm>
          <a:prstGeom prst="ellipse">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9600" b="1" i="0" u="none" strike="noStrike" cap="none" normalizeH="0" baseline="0" dirty="0" smtClean="0">
                <a:ln>
                  <a:noFill/>
                </a:ln>
                <a:solidFill>
                  <a:schemeClr val="tx1"/>
                </a:solidFill>
                <a:effectLst/>
                <a:latin typeface="Arial" charset="0"/>
              </a:rPr>
              <a:t>=</a:t>
            </a:r>
          </a:p>
        </p:txBody>
      </p:sp>
      <p:sp>
        <p:nvSpPr>
          <p:cNvPr id="13314" name="Rectangle 2"/>
          <p:cNvSpPr>
            <a:spLocks noGrp="1" noChangeArrowheads="1"/>
          </p:cNvSpPr>
          <p:nvPr>
            <p:ph type="title"/>
          </p:nvPr>
        </p:nvSpPr>
        <p:spPr>
          <a:noFill/>
          <a:ln w="9525">
            <a:noFill/>
            <a:miter lim="800000"/>
            <a:headEnd/>
            <a:tailEnd/>
          </a:ln>
        </p:spPr>
        <p:txBody>
          <a:bodyPr vert="horz" wrap="square" lIns="0" tIns="36000" rIns="0" bIns="0" numCol="1" anchor="t" anchorCtr="0" compatLnSpc="1">
            <a:prstTxWarp prst="textNoShape">
              <a:avLst/>
            </a:prstTxWarp>
          </a:bodyPr>
          <a:lstStyle/>
          <a:p>
            <a:r>
              <a:rPr lang="cs-CZ" dirty="0" smtClean="0">
                <a:solidFill>
                  <a:schemeClr val="tx1"/>
                </a:solidFill>
              </a:rPr>
              <a:t>Definice </a:t>
            </a:r>
            <a:r>
              <a:rPr lang="cs-CZ" dirty="0" err="1" smtClean="0">
                <a:solidFill>
                  <a:schemeClr val="tx1"/>
                </a:solidFill>
              </a:rPr>
              <a:t>project</a:t>
            </a:r>
            <a:r>
              <a:rPr lang="cs-CZ" dirty="0" smtClean="0">
                <a:solidFill>
                  <a:schemeClr val="tx1"/>
                </a:solidFill>
              </a:rPr>
              <a:t> </a:t>
            </a:r>
            <a:r>
              <a:rPr lang="cs-CZ" dirty="0" err="1" smtClean="0">
                <a:solidFill>
                  <a:schemeClr val="tx1"/>
                </a:solidFill>
              </a:rPr>
              <a:t>scopingu</a:t>
            </a:r>
            <a:endParaRPr lang="cs-CZ" dirty="0">
              <a:solidFill>
                <a:schemeClr val="tx1"/>
              </a:solidFill>
            </a:endParaRPr>
          </a:p>
        </p:txBody>
      </p:sp>
      <p:sp>
        <p:nvSpPr>
          <p:cNvPr id="8" name="Content Placeholder 7"/>
          <p:cNvSpPr>
            <a:spLocks noGrp="1"/>
          </p:cNvSpPr>
          <p:nvPr>
            <p:ph idx="1"/>
          </p:nvPr>
        </p:nvSpPr>
        <p:spPr>
          <a:xfrm>
            <a:off x="480665" y="1146719"/>
            <a:ext cx="8231187" cy="1801085"/>
          </a:xfrm>
          <a:noFill/>
          <a:ln>
            <a:noFill/>
          </a:ln>
        </p:spPr>
        <p:style>
          <a:lnRef idx="2">
            <a:schemeClr val="dk1"/>
          </a:lnRef>
          <a:fillRef idx="1">
            <a:schemeClr val="lt1"/>
          </a:fillRef>
          <a:effectRef idx="0">
            <a:schemeClr val="dk1"/>
          </a:effectRef>
          <a:fontRef idx="minor">
            <a:schemeClr val="dk1"/>
          </a:fontRef>
        </p:style>
        <p:txBody>
          <a:bodyPr wrap="square">
            <a:normAutofit/>
          </a:bodyPr>
          <a:lstStyle/>
          <a:p>
            <a:pPr>
              <a:spcBef>
                <a:spcPts val="1200"/>
              </a:spcBef>
            </a:pPr>
            <a:r>
              <a:rPr lang="cs-CZ" b="1" dirty="0" smtClean="0">
                <a:solidFill>
                  <a:schemeClr val="tx1"/>
                </a:solidFill>
              </a:rPr>
              <a:t>Referenční interview / </a:t>
            </a:r>
            <a:r>
              <a:rPr lang="cs-CZ" b="1" dirty="0" err="1" smtClean="0">
                <a:solidFill>
                  <a:schemeClr val="tx1"/>
                </a:solidFill>
              </a:rPr>
              <a:t>client</a:t>
            </a:r>
            <a:r>
              <a:rPr lang="cs-CZ" b="1" dirty="0" smtClean="0">
                <a:solidFill>
                  <a:schemeClr val="tx1"/>
                </a:solidFill>
              </a:rPr>
              <a:t> interview</a:t>
            </a:r>
            <a:r>
              <a:rPr lang="cs-CZ" dirty="0" smtClean="0">
                <a:solidFill>
                  <a:schemeClr val="tx1"/>
                </a:solidFill>
              </a:rPr>
              <a:t> </a:t>
            </a:r>
            <a:r>
              <a:rPr lang="cs-CZ" b="1" dirty="0" smtClean="0">
                <a:solidFill>
                  <a:schemeClr val="tx1"/>
                </a:solidFill>
              </a:rPr>
              <a:t>/ </a:t>
            </a:r>
            <a:r>
              <a:rPr lang="cs-CZ" b="1" dirty="0" err="1" smtClean="0">
                <a:solidFill>
                  <a:schemeClr val="tx1"/>
                </a:solidFill>
              </a:rPr>
              <a:t>client</a:t>
            </a:r>
            <a:r>
              <a:rPr lang="cs-CZ" b="1" dirty="0" smtClean="0">
                <a:solidFill>
                  <a:schemeClr val="tx1"/>
                </a:solidFill>
              </a:rPr>
              <a:t> </a:t>
            </a:r>
            <a:r>
              <a:rPr lang="cs-CZ" b="1" dirty="0" err="1" smtClean="0">
                <a:solidFill>
                  <a:schemeClr val="tx1"/>
                </a:solidFill>
              </a:rPr>
              <a:t>debriefing</a:t>
            </a:r>
            <a:r>
              <a:rPr lang="cs-CZ" b="1" dirty="0" smtClean="0">
                <a:solidFill>
                  <a:schemeClr val="tx1"/>
                </a:solidFill>
              </a:rPr>
              <a:t>   </a:t>
            </a:r>
          </a:p>
          <a:p>
            <a:pPr lvl="1">
              <a:spcBef>
                <a:spcPts val="1200"/>
              </a:spcBef>
            </a:pPr>
            <a:r>
              <a:rPr lang="cs-CZ" dirty="0" smtClean="0">
                <a:solidFill>
                  <a:schemeClr val="tx1"/>
                </a:solidFill>
              </a:rPr>
              <a:t>Dialog vedený s klientem za účelem identifikování specifických potřeb</a:t>
            </a:r>
            <a:endParaRPr lang="cs-CZ" dirty="0">
              <a:solidFill>
                <a:schemeClr val="tx1"/>
              </a:solidFill>
            </a:endParaRPr>
          </a:p>
        </p:txBody>
      </p:sp>
      <p:sp>
        <p:nvSpPr>
          <p:cNvPr id="4" name="Content Placeholder 7"/>
          <p:cNvSpPr txBox="1">
            <a:spLocks/>
          </p:cNvSpPr>
          <p:nvPr/>
        </p:nvSpPr>
        <p:spPr bwMode="auto">
          <a:xfrm>
            <a:off x="480660" y="3183339"/>
            <a:ext cx="8231187" cy="2978761"/>
          </a:xfrm>
          <a:prstGeom prst="rect">
            <a:avLst/>
          </a:prstGeom>
          <a:noFill/>
          <a:ln w="25400" cap="flat" cmpd="sng" algn="ctr">
            <a:no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t" anchorCtr="0" compatLnSpc="1">
            <a:prstTxWarp prst="textNoShape">
              <a:avLst/>
            </a:prstTxWarp>
            <a:normAutofit/>
          </a:bodyPr>
          <a:lstStyle>
            <a:lvl1pPr marL="360363" indent="-360363" algn="l" rtl="0" fontAlgn="base">
              <a:spcBef>
                <a:spcPct val="20000"/>
              </a:spcBef>
              <a:spcAft>
                <a:spcPct val="0"/>
              </a:spcAft>
              <a:buClr>
                <a:srgbClr val="FFD200"/>
              </a:buClr>
              <a:buSzPct val="75000"/>
              <a:buFont typeface="Arial" charset="0"/>
              <a:buChar char="►"/>
              <a:defRPr sz="2400">
                <a:solidFill>
                  <a:schemeClr val="dk1"/>
                </a:solidFill>
                <a:latin typeface="+mn-lt"/>
                <a:ea typeface="+mn-ea"/>
                <a:cs typeface="+mn-cs"/>
              </a:defRPr>
            </a:lvl1pPr>
            <a:lvl2pPr marL="717550" indent="-355600" algn="l" rtl="0" fontAlgn="base">
              <a:spcBef>
                <a:spcPct val="20000"/>
              </a:spcBef>
              <a:spcAft>
                <a:spcPct val="0"/>
              </a:spcAft>
              <a:buClr>
                <a:srgbClr val="FFD200"/>
              </a:buClr>
              <a:buSzPct val="75000"/>
              <a:buFont typeface="Arial" charset="0"/>
              <a:buChar char="►"/>
              <a:defRPr sz="2000">
                <a:solidFill>
                  <a:schemeClr val="dk1"/>
                </a:solidFill>
                <a:latin typeface="+mn-lt"/>
                <a:ea typeface="+mn-ea"/>
                <a:cs typeface="+mn-cs"/>
              </a:defRPr>
            </a:lvl2pPr>
            <a:lvl3pPr marL="1081088" indent="-361950" algn="l" rtl="0" fontAlgn="base">
              <a:spcBef>
                <a:spcPct val="20000"/>
              </a:spcBef>
              <a:spcAft>
                <a:spcPct val="0"/>
              </a:spcAft>
              <a:buClr>
                <a:srgbClr val="FFD200"/>
              </a:buClr>
              <a:buSzPct val="75000"/>
              <a:buFont typeface="Arial" charset="0"/>
              <a:buChar char="►"/>
              <a:defRPr>
                <a:solidFill>
                  <a:schemeClr val="dk1"/>
                </a:solidFill>
                <a:latin typeface="+mn-lt"/>
                <a:ea typeface="+mn-ea"/>
                <a:cs typeface="+mn-cs"/>
              </a:defRPr>
            </a:lvl3pPr>
            <a:lvl4pPr marL="1441450" indent="-358775" algn="l" rtl="0" fontAlgn="base">
              <a:spcBef>
                <a:spcPct val="20000"/>
              </a:spcBef>
              <a:spcAft>
                <a:spcPct val="0"/>
              </a:spcAft>
              <a:buClr>
                <a:srgbClr val="FFD200"/>
              </a:buClr>
              <a:buSzPct val="75000"/>
              <a:buFont typeface="Arial" charset="0"/>
              <a:buChar char="►"/>
              <a:defRPr sz="1600">
                <a:solidFill>
                  <a:schemeClr val="dk1"/>
                </a:solidFill>
                <a:latin typeface="+mn-lt"/>
                <a:ea typeface="+mn-ea"/>
                <a:cs typeface="+mn-cs"/>
              </a:defRPr>
            </a:lvl4pPr>
            <a:lvl5pPr marL="1800225" indent="-357188" algn="l" rtl="0" fontAlgn="base">
              <a:spcBef>
                <a:spcPct val="20000"/>
              </a:spcBef>
              <a:spcAft>
                <a:spcPct val="0"/>
              </a:spcAft>
              <a:buClr>
                <a:srgbClr val="FFD200"/>
              </a:buClr>
              <a:buSzPct val="75000"/>
              <a:buFont typeface="Arial" charset="0"/>
              <a:buChar char="►"/>
              <a:defRPr sz="1600">
                <a:solidFill>
                  <a:schemeClr val="dk1"/>
                </a:solidFill>
                <a:latin typeface="+mn-lt"/>
                <a:ea typeface="+mn-ea"/>
                <a:cs typeface="+mn-cs"/>
              </a:defRPr>
            </a:lvl5pPr>
            <a:lvl6pPr marL="2257425" indent="-357188" algn="l" rtl="0" fontAlgn="base">
              <a:spcBef>
                <a:spcPct val="20000"/>
              </a:spcBef>
              <a:spcAft>
                <a:spcPct val="0"/>
              </a:spcAft>
              <a:buClr>
                <a:srgbClr val="FFD200"/>
              </a:buClr>
              <a:buSzPct val="75000"/>
              <a:buFont typeface="Arial" charset="0"/>
              <a:buChar char="►"/>
              <a:defRPr sz="1600">
                <a:solidFill>
                  <a:schemeClr val="dk1"/>
                </a:solidFill>
                <a:latin typeface="+mn-lt"/>
                <a:ea typeface="+mn-ea"/>
                <a:cs typeface="+mn-cs"/>
              </a:defRPr>
            </a:lvl6pPr>
            <a:lvl7pPr marL="2714625" indent="-357188" algn="l" rtl="0" fontAlgn="base">
              <a:spcBef>
                <a:spcPct val="20000"/>
              </a:spcBef>
              <a:spcAft>
                <a:spcPct val="0"/>
              </a:spcAft>
              <a:buClr>
                <a:srgbClr val="FFD200"/>
              </a:buClr>
              <a:buSzPct val="75000"/>
              <a:buFont typeface="Arial" charset="0"/>
              <a:buChar char="►"/>
              <a:defRPr sz="1600">
                <a:solidFill>
                  <a:schemeClr val="dk1"/>
                </a:solidFill>
                <a:latin typeface="+mn-lt"/>
                <a:ea typeface="+mn-ea"/>
                <a:cs typeface="+mn-cs"/>
              </a:defRPr>
            </a:lvl7pPr>
            <a:lvl8pPr marL="3171825" indent="-357188" algn="l" rtl="0" fontAlgn="base">
              <a:spcBef>
                <a:spcPct val="20000"/>
              </a:spcBef>
              <a:spcAft>
                <a:spcPct val="0"/>
              </a:spcAft>
              <a:buClr>
                <a:srgbClr val="FFD200"/>
              </a:buClr>
              <a:buSzPct val="75000"/>
              <a:buFont typeface="Arial" charset="0"/>
              <a:buChar char="►"/>
              <a:defRPr sz="1600">
                <a:solidFill>
                  <a:schemeClr val="dk1"/>
                </a:solidFill>
                <a:latin typeface="+mn-lt"/>
                <a:ea typeface="+mn-ea"/>
                <a:cs typeface="+mn-cs"/>
              </a:defRPr>
            </a:lvl8pPr>
            <a:lvl9pPr marL="3629025" indent="-357188" algn="l" rtl="0" fontAlgn="base">
              <a:spcBef>
                <a:spcPct val="20000"/>
              </a:spcBef>
              <a:spcAft>
                <a:spcPct val="0"/>
              </a:spcAft>
              <a:buClr>
                <a:srgbClr val="FFD200"/>
              </a:buClr>
              <a:buSzPct val="75000"/>
              <a:buFont typeface="Arial" charset="0"/>
              <a:buChar char="►"/>
              <a:defRPr sz="1600">
                <a:solidFill>
                  <a:schemeClr val="dk1"/>
                </a:solidFill>
                <a:latin typeface="+mn-lt"/>
                <a:ea typeface="+mn-ea"/>
                <a:cs typeface="+mn-cs"/>
              </a:defRPr>
            </a:lvl9pPr>
          </a:lstStyle>
          <a:p>
            <a:pPr>
              <a:spcBef>
                <a:spcPts val="1200"/>
              </a:spcBef>
            </a:pPr>
            <a:r>
              <a:rPr lang="cs-CZ" b="1" kern="0" dirty="0" smtClean="0">
                <a:solidFill>
                  <a:schemeClr val="tx1"/>
                </a:solidFill>
              </a:rPr>
              <a:t>Project </a:t>
            </a:r>
            <a:r>
              <a:rPr lang="cs-CZ" b="1" kern="0" dirty="0" err="1" smtClean="0">
                <a:solidFill>
                  <a:schemeClr val="tx1"/>
                </a:solidFill>
              </a:rPr>
              <a:t>scoping</a:t>
            </a:r>
            <a:endParaRPr lang="cs-CZ" b="1" kern="0" dirty="0" smtClean="0">
              <a:solidFill>
                <a:schemeClr val="tx1"/>
              </a:solidFill>
            </a:endParaRPr>
          </a:p>
          <a:p>
            <a:pPr lvl="1">
              <a:spcBef>
                <a:spcPts val="1200"/>
              </a:spcBef>
            </a:pPr>
            <a:r>
              <a:rPr lang="cs-CZ" kern="0" dirty="0" smtClean="0">
                <a:solidFill>
                  <a:schemeClr val="tx1"/>
                </a:solidFill>
              </a:rPr>
              <a:t>Fáze, ve které rozhodujete o proveditelnosti </a:t>
            </a:r>
            <a:r>
              <a:rPr lang="cs-CZ" kern="0" dirty="0" err="1" smtClean="0">
                <a:solidFill>
                  <a:schemeClr val="tx1"/>
                </a:solidFill>
              </a:rPr>
              <a:t>řešenívýzkumu</a:t>
            </a:r>
            <a:r>
              <a:rPr lang="cs-CZ" kern="0" dirty="0" smtClean="0">
                <a:solidFill>
                  <a:schemeClr val="tx1"/>
                </a:solidFill>
              </a:rPr>
              <a:t> či analýzy, podle informací o potřebách získaných při interview</a:t>
            </a:r>
          </a:p>
          <a:p>
            <a:pPr lvl="1">
              <a:spcBef>
                <a:spcPts val="1200"/>
              </a:spcBef>
            </a:pPr>
            <a:r>
              <a:rPr lang="cs-CZ" kern="0" dirty="0" smtClean="0">
                <a:solidFill>
                  <a:schemeClr val="tx1"/>
                </a:solidFill>
              </a:rPr>
              <a:t>Jaké zdroje budou použity? Obsah a omezení výzkumu? Formát výstupu?</a:t>
            </a:r>
            <a:endParaRPr lang="cs-CZ" strike="sngStrike" kern="0" dirty="0" smtClean="0">
              <a:solidFill>
                <a:schemeClr val="tx1"/>
              </a:solidFill>
            </a:endParaRPr>
          </a:p>
          <a:p>
            <a:pPr>
              <a:spcBef>
                <a:spcPts val="1200"/>
              </a:spcBef>
            </a:pPr>
            <a:r>
              <a:rPr lang="cs-CZ" kern="0" dirty="0" smtClean="0">
                <a:solidFill>
                  <a:schemeClr val="tx1"/>
                </a:solidFill>
              </a:rPr>
              <a:t>RI a fáze </a:t>
            </a:r>
            <a:r>
              <a:rPr lang="cs-CZ" kern="0" dirty="0" err="1" smtClean="0">
                <a:solidFill>
                  <a:schemeClr val="tx1"/>
                </a:solidFill>
              </a:rPr>
              <a:t>project</a:t>
            </a:r>
            <a:r>
              <a:rPr lang="cs-CZ" kern="0" dirty="0" smtClean="0">
                <a:solidFill>
                  <a:schemeClr val="tx1"/>
                </a:solidFill>
              </a:rPr>
              <a:t> </a:t>
            </a:r>
            <a:r>
              <a:rPr lang="cs-CZ" kern="0" dirty="0" err="1" smtClean="0">
                <a:solidFill>
                  <a:schemeClr val="tx1"/>
                </a:solidFill>
              </a:rPr>
              <a:t>scopingu</a:t>
            </a:r>
            <a:r>
              <a:rPr lang="cs-CZ" kern="0" dirty="0" smtClean="0">
                <a:solidFill>
                  <a:schemeClr val="tx1"/>
                </a:solidFill>
              </a:rPr>
              <a:t> mohou splývat či se překrývat. Někdy jsou termíny používány zaměnitelně</a:t>
            </a:r>
            <a:endParaRPr lang="cs-CZ" kern="0" dirty="0">
              <a:solidFill>
                <a:schemeClr val="tx1"/>
              </a:solidFill>
            </a:endParaRPr>
          </a:p>
        </p:txBody>
      </p:sp>
    </p:spTree>
    <p:extLst>
      <p:ext uri="{BB962C8B-B14F-4D97-AF65-F5344CB8AC3E}">
        <p14:creationId xmlns:p14="http://schemas.microsoft.com/office/powerpoint/2010/main" xmlns="" val="353289354"/>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Organizování práce / </a:t>
            </a:r>
            <a:r>
              <a:rPr lang="cs-CZ" dirty="0" err="1" smtClean="0"/>
              <a:t>project</a:t>
            </a:r>
            <a:r>
              <a:rPr lang="cs-CZ" dirty="0" smtClean="0"/>
              <a:t> </a:t>
            </a:r>
            <a:r>
              <a:rPr lang="cs-CZ" dirty="0" err="1" smtClean="0"/>
              <a:t>scoping</a:t>
            </a:r>
            <a:endParaRPr lang="cs-CZ" dirty="0"/>
          </a:p>
        </p:txBody>
      </p:sp>
      <p:sp>
        <p:nvSpPr>
          <p:cNvPr id="3" name="Content Placeholder 2"/>
          <p:cNvSpPr>
            <a:spLocks noGrp="1"/>
          </p:cNvSpPr>
          <p:nvPr>
            <p:ph idx="1"/>
          </p:nvPr>
        </p:nvSpPr>
        <p:spPr>
          <a:xfrm>
            <a:off x="455613" y="1412875"/>
            <a:ext cx="4725987" cy="4679949"/>
          </a:xfrm>
          <a:solidFill>
            <a:schemeClr val="bg1">
              <a:lumMod val="95000"/>
            </a:schemeClr>
          </a:solidFill>
        </p:spPr>
        <p:txBody>
          <a:bodyPr/>
          <a:lstStyle/>
          <a:p>
            <a:r>
              <a:rPr lang="cs-CZ" dirty="0" smtClean="0"/>
              <a:t>Stanovit pevně daný rámec</a:t>
            </a:r>
          </a:p>
          <a:p>
            <a:pPr lvl="1"/>
            <a:r>
              <a:rPr lang="cs-CZ" dirty="0" smtClean="0"/>
              <a:t>Řádně stanovené cíle a účel analýzy</a:t>
            </a:r>
          </a:p>
          <a:p>
            <a:pPr lvl="1"/>
            <a:r>
              <a:rPr lang="cs-CZ" dirty="0" smtClean="0"/>
              <a:t>Částečný překryv s referenčním interview</a:t>
            </a:r>
          </a:p>
          <a:p>
            <a:pPr lvl="1"/>
            <a:r>
              <a:rPr lang="cs-CZ" dirty="0" smtClean="0"/>
              <a:t>Analytik by měl vědět: Proč se to po něm požaduje, pro koho bude sloužit výstup, k čemu budou výsledky určeny,… </a:t>
            </a:r>
            <a:r>
              <a:rPr lang="cs-CZ" b="1" dirty="0" err="1" smtClean="0"/>
              <a:t>What</a:t>
            </a:r>
            <a:r>
              <a:rPr lang="cs-CZ" b="1" dirty="0" smtClean="0"/>
              <a:t>?</a:t>
            </a:r>
          </a:p>
          <a:p>
            <a:pPr lvl="1"/>
            <a:r>
              <a:rPr lang="cs-CZ" dirty="0" smtClean="0"/>
              <a:t>Důležitá otázka: </a:t>
            </a:r>
            <a:r>
              <a:rPr lang="cs-CZ" b="1" dirty="0" smtClean="0"/>
              <a:t>So </a:t>
            </a:r>
            <a:r>
              <a:rPr lang="cs-CZ" b="1" dirty="0" err="1" smtClean="0"/>
              <a:t>what</a:t>
            </a:r>
            <a:r>
              <a:rPr lang="cs-CZ" b="1" dirty="0" smtClean="0"/>
              <a:t>?</a:t>
            </a:r>
            <a:r>
              <a:rPr lang="cs-CZ" dirty="0" smtClean="0"/>
              <a:t> No a co? </a:t>
            </a:r>
          </a:p>
          <a:p>
            <a:pPr lvl="2"/>
            <a:r>
              <a:rPr lang="cs-CZ" dirty="0" smtClean="0"/>
              <a:t>&gt; Co plyne z uvedených dat, co je spojuje, v čem se liší…</a:t>
            </a:r>
          </a:p>
          <a:p>
            <a:pPr lvl="1"/>
            <a:r>
              <a:rPr lang="cs-CZ" dirty="0" smtClean="0"/>
              <a:t>Feedback</a:t>
            </a:r>
            <a:endParaRPr lang="cs-CZ" b="1" dirty="0"/>
          </a:p>
        </p:txBody>
      </p:sp>
      <p:sp>
        <p:nvSpPr>
          <p:cNvPr id="4" name="Content Placeholder 2"/>
          <p:cNvSpPr txBox="1">
            <a:spLocks/>
          </p:cNvSpPr>
          <p:nvPr/>
        </p:nvSpPr>
        <p:spPr bwMode="auto">
          <a:xfrm>
            <a:off x="6234545" y="1428239"/>
            <a:ext cx="2481553" cy="4664585"/>
          </a:xfrm>
          <a:prstGeom prst="rect">
            <a:avLst/>
          </a:prstGeom>
          <a:solidFill>
            <a:schemeClr val="bg1">
              <a:lumMod val="85000"/>
            </a:schemeClr>
          </a:solidFill>
          <a:ln w="9525">
            <a:noFill/>
            <a:miter lim="800000"/>
            <a:headEnd/>
            <a:tailEnd/>
          </a:ln>
          <a:effectLst/>
        </p:spPr>
        <p:txBody>
          <a:bodyPr vert="horz" wrap="square" lIns="0" tIns="0" rIns="0" bIns="0" numCol="1" anchor="t" anchorCtr="0" compatLnSpc="1">
            <a:prstTxWarp prst="textNoShape">
              <a:avLst/>
            </a:prstTxWarp>
          </a:bodyPr>
          <a:lstStyle>
            <a:lvl1pPr marL="360363" indent="-360363" algn="l" rtl="0" fontAlgn="base">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fontAlgn="base">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fontAlgn="base">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a:lstStyle>
          <a:p>
            <a:pPr marL="361950" lvl="1" indent="0">
              <a:buNone/>
            </a:pPr>
            <a:r>
              <a:rPr lang="cs-CZ" kern="0" dirty="0" smtClean="0"/>
              <a:t>Pamatovat na to</a:t>
            </a:r>
          </a:p>
          <a:p>
            <a:pPr marL="819150" lvl="1" indent="-457200">
              <a:buFont typeface="+mj-lt"/>
              <a:buAutoNum type="arabicPeriod"/>
            </a:pPr>
            <a:r>
              <a:rPr lang="cs-CZ" b="1" kern="0" dirty="0" smtClean="0"/>
              <a:t>Kdo je příjemce / klient?</a:t>
            </a:r>
          </a:p>
          <a:p>
            <a:pPr marL="819150" lvl="1" indent="-457200">
              <a:buFont typeface="+mj-lt"/>
              <a:buAutoNum type="arabicPeriod"/>
            </a:pPr>
            <a:r>
              <a:rPr lang="cs-CZ" b="1" kern="0" dirty="0" smtClean="0"/>
              <a:t>Co se snažíme sdělit?</a:t>
            </a:r>
          </a:p>
          <a:p>
            <a:pPr marL="819150" lvl="1" indent="-457200">
              <a:buFont typeface="+mj-lt"/>
              <a:buAutoNum type="arabicPeriod"/>
            </a:pPr>
            <a:r>
              <a:rPr lang="cs-CZ" b="1" kern="0" dirty="0" smtClean="0"/>
              <a:t>Proč se to snažíme sdělit?</a:t>
            </a:r>
            <a:endParaRPr lang="cs-CZ" b="1" kern="0" dirty="0"/>
          </a:p>
        </p:txBody>
      </p:sp>
      <p:sp>
        <p:nvSpPr>
          <p:cNvPr id="6" name="Left Arrow 5"/>
          <p:cNvSpPr/>
          <p:nvPr/>
        </p:nvSpPr>
        <p:spPr bwMode="auto">
          <a:xfrm>
            <a:off x="5430982" y="2313709"/>
            <a:ext cx="498763" cy="2161309"/>
          </a:xfrm>
          <a:prstGeom prst="leftArrow">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341407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1303" y="192521"/>
            <a:ext cx="8412176" cy="863600"/>
          </a:xfrm>
          <a:noFill/>
          <a:ln w="9525">
            <a:noFill/>
            <a:miter lim="800000"/>
            <a:headEnd/>
            <a:tailEnd/>
          </a:ln>
        </p:spPr>
        <p:txBody>
          <a:bodyPr vert="horz" wrap="square" lIns="0" tIns="36000" rIns="0" bIns="0" numCol="1" anchor="t" anchorCtr="0" compatLnSpc="1">
            <a:prstTxWarp prst="textNoShape">
              <a:avLst/>
            </a:prstTxWarp>
          </a:bodyPr>
          <a:lstStyle/>
          <a:p>
            <a:r>
              <a:rPr lang="cs-CZ" dirty="0" smtClean="0">
                <a:solidFill>
                  <a:schemeClr val="tx1"/>
                </a:solidFill>
              </a:rPr>
              <a:t>Co a jak dělat v této fázi?</a:t>
            </a:r>
            <a:endParaRPr lang="en-US" dirty="0">
              <a:solidFill>
                <a:schemeClr val="tx1"/>
              </a:solidFill>
            </a:endParaRPr>
          </a:p>
        </p:txBody>
      </p:sp>
      <p:sp>
        <p:nvSpPr>
          <p:cNvPr id="7" name="Content Placeholder 6"/>
          <p:cNvSpPr>
            <a:spLocks noGrp="1"/>
          </p:cNvSpPr>
          <p:nvPr>
            <p:ph idx="1"/>
          </p:nvPr>
        </p:nvSpPr>
        <p:spPr>
          <a:xfrm>
            <a:off x="455613" y="1418419"/>
            <a:ext cx="8158162" cy="1094795"/>
          </a:xfrm>
          <a:solidFill>
            <a:schemeClr val="bg1">
              <a:lumMod val="95000"/>
            </a:schemeClr>
          </a:solidFill>
        </p:spPr>
        <p:txBody>
          <a:bodyPr lIns="72000" anchor="ctr">
            <a:normAutofit/>
          </a:bodyPr>
          <a:lstStyle/>
          <a:p>
            <a:pPr marL="342900" indent="-342900">
              <a:spcBef>
                <a:spcPts val="600"/>
              </a:spcBef>
              <a:buNone/>
            </a:pPr>
            <a:r>
              <a:rPr lang="cs-CZ" sz="2000" b="1" dirty="0" smtClean="0">
                <a:solidFill>
                  <a:schemeClr val="tx1"/>
                </a:solidFill>
              </a:rPr>
              <a:t>Naslouchat aktivně / </a:t>
            </a:r>
            <a:r>
              <a:rPr lang="en-GB" sz="2000" b="1" dirty="0" smtClean="0">
                <a:solidFill>
                  <a:schemeClr val="tx1"/>
                </a:solidFill>
              </a:rPr>
              <a:t>Use strong listening skills</a:t>
            </a:r>
            <a:endParaRPr lang="cs-CZ" sz="2000" b="1" dirty="0" smtClean="0">
              <a:solidFill>
                <a:schemeClr val="tx1"/>
              </a:solidFill>
            </a:endParaRPr>
          </a:p>
          <a:p>
            <a:pPr marL="700087" lvl="1" indent="-342900">
              <a:spcBef>
                <a:spcPts val="600"/>
              </a:spcBef>
            </a:pPr>
            <a:r>
              <a:rPr lang="cs-CZ" dirty="0" smtClean="0">
                <a:solidFill>
                  <a:schemeClr val="tx1"/>
                </a:solidFill>
              </a:rPr>
              <a:t>Být objektivní, udělat si čas, opakovat důležité aspekty</a:t>
            </a:r>
          </a:p>
        </p:txBody>
      </p:sp>
      <p:sp>
        <p:nvSpPr>
          <p:cNvPr id="5" name="Content Placeholder 6"/>
          <p:cNvSpPr txBox="1">
            <a:spLocks/>
          </p:cNvSpPr>
          <p:nvPr/>
        </p:nvSpPr>
        <p:spPr bwMode="auto">
          <a:xfrm>
            <a:off x="441753" y="2756263"/>
            <a:ext cx="8158162" cy="3270465"/>
          </a:xfrm>
          <a:prstGeom prst="rect">
            <a:avLst/>
          </a:prstGeom>
          <a:solidFill>
            <a:schemeClr val="bg1">
              <a:lumMod val="85000"/>
            </a:schemeClr>
          </a:solidFill>
          <a:ln w="9525">
            <a:noFill/>
            <a:miter lim="800000"/>
            <a:headEnd/>
            <a:tailEnd/>
          </a:ln>
          <a:effectLst/>
        </p:spPr>
        <p:txBody>
          <a:bodyPr vert="horz" wrap="square" lIns="72000" tIns="0" rIns="72000" bIns="0" numCol="1" anchor="ctr" anchorCtr="0" compatLnSpc="1">
            <a:prstTxWarp prst="textNoShape">
              <a:avLst/>
            </a:prstTxWarp>
            <a:normAutofit/>
          </a:bodyPr>
          <a:lstStyle>
            <a:lvl1pPr marL="360363" indent="-360363" algn="l" rtl="0" fontAlgn="base">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fontAlgn="base">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fontAlgn="base">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a:lstStyle>
          <a:p>
            <a:pPr marL="342900" indent="-342900">
              <a:spcBef>
                <a:spcPts val="600"/>
              </a:spcBef>
              <a:buFont typeface="Arial" charset="0"/>
              <a:buNone/>
            </a:pPr>
            <a:r>
              <a:rPr lang="cs-CZ" sz="2000" b="1" kern="0" dirty="0" smtClean="0">
                <a:solidFill>
                  <a:schemeClr val="tx1"/>
                </a:solidFill>
              </a:rPr>
              <a:t>Ptát se / </a:t>
            </a:r>
            <a:r>
              <a:rPr lang="en-GB" sz="2000" b="1" kern="0" dirty="0" smtClean="0">
                <a:solidFill>
                  <a:schemeClr val="tx1"/>
                </a:solidFill>
              </a:rPr>
              <a:t>Use strong questioning skills</a:t>
            </a:r>
            <a:endParaRPr lang="cs-CZ" sz="2000" b="1" kern="0" dirty="0" smtClean="0">
              <a:solidFill>
                <a:schemeClr val="tx1"/>
              </a:solidFill>
            </a:endParaRPr>
          </a:p>
          <a:p>
            <a:pPr marL="342900" indent="-342900">
              <a:spcBef>
                <a:spcPts val="600"/>
              </a:spcBef>
            </a:pPr>
            <a:r>
              <a:rPr lang="en-GB" sz="2000" b="1" kern="0" dirty="0" smtClean="0">
                <a:solidFill>
                  <a:schemeClr val="tx1"/>
                </a:solidFill>
              </a:rPr>
              <a:t>In</a:t>
            </a:r>
            <a:r>
              <a:rPr lang="cs-CZ" sz="2000" b="1" kern="0" dirty="0" smtClean="0">
                <a:solidFill>
                  <a:schemeClr val="tx1"/>
                </a:solidFill>
              </a:rPr>
              <a:t>formovat se</a:t>
            </a:r>
            <a:endParaRPr lang="en-GB" sz="2000" b="1" kern="0" dirty="0" smtClean="0">
              <a:solidFill>
                <a:schemeClr val="tx1"/>
              </a:solidFill>
            </a:endParaRPr>
          </a:p>
          <a:p>
            <a:pPr marL="685800" lvl="1" indent="-342900">
              <a:spcBef>
                <a:spcPts val="600"/>
              </a:spcBef>
            </a:pPr>
            <a:r>
              <a:rPr lang="cs-CZ" kern="0" dirty="0" smtClean="0">
                <a:solidFill>
                  <a:schemeClr val="tx1"/>
                </a:solidFill>
              </a:rPr>
              <a:t>Otevřené otázky, vyjasnění základního tématu a potřeby</a:t>
            </a:r>
            <a:endParaRPr lang="en-GB" kern="0" dirty="0" smtClean="0">
              <a:solidFill>
                <a:schemeClr val="tx1"/>
              </a:solidFill>
            </a:endParaRPr>
          </a:p>
          <a:p>
            <a:pPr marL="342900" indent="-342900">
              <a:spcBef>
                <a:spcPts val="600"/>
              </a:spcBef>
            </a:pPr>
            <a:r>
              <a:rPr lang="en-US" sz="2000" b="1" kern="0" dirty="0" smtClean="0">
                <a:solidFill>
                  <a:schemeClr val="tx1"/>
                </a:solidFill>
              </a:rPr>
              <a:t>O</a:t>
            </a:r>
            <a:r>
              <a:rPr lang="cs-CZ" sz="2000" b="1" kern="0" dirty="0" err="1" smtClean="0">
                <a:solidFill>
                  <a:schemeClr val="tx1"/>
                </a:solidFill>
              </a:rPr>
              <a:t>tevřené</a:t>
            </a:r>
            <a:r>
              <a:rPr lang="cs-CZ" sz="2000" b="1" kern="0" dirty="0" smtClean="0">
                <a:solidFill>
                  <a:schemeClr val="tx1"/>
                </a:solidFill>
              </a:rPr>
              <a:t> otázky</a:t>
            </a:r>
            <a:endParaRPr lang="en-US" sz="2000" b="1" kern="0" dirty="0" smtClean="0">
              <a:solidFill>
                <a:schemeClr val="tx1"/>
              </a:solidFill>
            </a:endParaRPr>
          </a:p>
          <a:p>
            <a:pPr marL="685800" lvl="1" indent="-342900">
              <a:spcBef>
                <a:spcPts val="600"/>
              </a:spcBef>
            </a:pPr>
            <a:r>
              <a:rPr lang="cs-CZ" kern="0" dirty="0" smtClean="0">
                <a:solidFill>
                  <a:schemeClr val="tx1"/>
                </a:solidFill>
              </a:rPr>
              <a:t>Vedou k dalším informacím, nabídce dalších služeb, ale hlavně k detailnějšímu popisu problému a jeho možnému řešení</a:t>
            </a:r>
            <a:endParaRPr lang="en-US" kern="0" dirty="0" smtClean="0">
              <a:solidFill>
                <a:schemeClr val="tx1"/>
              </a:solidFill>
            </a:endParaRPr>
          </a:p>
          <a:p>
            <a:pPr marL="342900" indent="-342900">
              <a:spcBef>
                <a:spcPts val="600"/>
              </a:spcBef>
            </a:pPr>
            <a:r>
              <a:rPr lang="cs-CZ" sz="2000" b="1" kern="0" dirty="0" smtClean="0">
                <a:solidFill>
                  <a:schemeClr val="tx1"/>
                </a:solidFill>
              </a:rPr>
              <a:t>Uzavřené otázky</a:t>
            </a:r>
            <a:endParaRPr lang="en-US" sz="2000" b="1" kern="0" dirty="0" smtClean="0">
              <a:solidFill>
                <a:schemeClr val="tx1"/>
              </a:solidFill>
            </a:endParaRPr>
          </a:p>
          <a:p>
            <a:pPr marL="685800" lvl="1" indent="-342900">
              <a:spcBef>
                <a:spcPts val="600"/>
              </a:spcBef>
            </a:pPr>
            <a:r>
              <a:rPr lang="cs-CZ" kern="0" dirty="0" smtClean="0">
                <a:solidFill>
                  <a:schemeClr val="tx1"/>
                </a:solidFill>
              </a:rPr>
              <a:t>Ujišťování, ověřování</a:t>
            </a:r>
            <a:endParaRPr lang="cs-CZ" sz="1600" b="1" kern="0" dirty="0" smtClean="0">
              <a:solidFill>
                <a:schemeClr val="tx1"/>
              </a:solidFill>
            </a:endParaRPr>
          </a:p>
        </p:txBody>
      </p:sp>
    </p:spTree>
    <p:extLst>
      <p:ext uri="{BB962C8B-B14F-4D97-AF65-F5344CB8AC3E}">
        <p14:creationId xmlns:p14="http://schemas.microsoft.com/office/powerpoint/2010/main" xmlns="" val="3441994621"/>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Referenční interview</a:t>
            </a:r>
            <a:br>
              <a:rPr lang="cs-CZ" dirty="0" smtClean="0"/>
            </a:br>
            <a:r>
              <a:rPr lang="cs-CZ" dirty="0" smtClean="0"/>
              <a:t/>
            </a:r>
            <a:br>
              <a:rPr lang="cs-CZ" dirty="0" smtClean="0"/>
            </a:br>
            <a:endParaRPr lang="cs-CZ" dirty="0"/>
          </a:p>
        </p:txBody>
      </p:sp>
      <p:sp>
        <p:nvSpPr>
          <p:cNvPr id="5" name="Text Placeholder 4"/>
          <p:cNvSpPr>
            <a:spLocks noGrp="1"/>
          </p:cNvSpPr>
          <p:nvPr>
            <p:ph type="body" idx="1"/>
          </p:nvPr>
        </p:nvSpPr>
        <p:spPr/>
        <p:txBody>
          <a:bodyPr/>
          <a:lstStyle/>
          <a:p>
            <a:pPr indent="88900"/>
            <a:r>
              <a:rPr lang="cs-CZ" dirty="0" smtClean="0"/>
              <a:t>Informační průmysl</a:t>
            </a:r>
            <a:endParaRPr lang="cs-CZ" dirty="0"/>
          </a:p>
        </p:txBody>
      </p:sp>
    </p:spTree>
    <p:extLst>
      <p:ext uri="{BB962C8B-B14F-4D97-AF65-F5344CB8AC3E}">
        <p14:creationId xmlns:p14="http://schemas.microsoft.com/office/powerpoint/2010/main" xmlns="" val="1838492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 mě</a:t>
            </a:r>
            <a:endParaRPr lang="cs-CZ" dirty="0"/>
          </a:p>
        </p:txBody>
      </p:sp>
      <p:sp>
        <p:nvSpPr>
          <p:cNvPr id="3" name="Content Placeholder 2"/>
          <p:cNvSpPr>
            <a:spLocks noGrp="1"/>
          </p:cNvSpPr>
          <p:nvPr>
            <p:ph idx="1"/>
          </p:nvPr>
        </p:nvSpPr>
        <p:spPr>
          <a:xfrm>
            <a:off x="457200" y="1418400"/>
            <a:ext cx="4024313" cy="4705200"/>
          </a:xfrm>
        </p:spPr>
        <p:txBody>
          <a:bodyPr/>
          <a:lstStyle/>
          <a:p>
            <a:r>
              <a:rPr lang="cs-CZ" b="1" dirty="0" smtClean="0"/>
              <a:t>Petr Šmejkal</a:t>
            </a:r>
          </a:p>
          <a:p>
            <a:endParaRPr lang="cs-CZ" dirty="0"/>
          </a:p>
          <a:p>
            <a:pPr marL="360363" indent="-360363" fontAlgn="base">
              <a:spcAft>
                <a:spcPts val="600"/>
              </a:spcAft>
              <a:buClr>
                <a:srgbClr val="FFD200"/>
              </a:buClr>
              <a:buSzPct val="75000"/>
              <a:buFont typeface="Arial" charset="0"/>
              <a:buChar char="►"/>
            </a:pPr>
            <a:r>
              <a:rPr lang="cs-CZ" sz="2000" dirty="0">
                <a:solidFill>
                  <a:srgbClr val="646464"/>
                </a:solidFill>
              </a:rPr>
              <a:t>Absolvent </a:t>
            </a:r>
            <a:r>
              <a:rPr lang="cs-CZ" sz="2000" dirty="0" err="1" smtClean="0">
                <a:solidFill>
                  <a:srgbClr val="646464"/>
                </a:solidFill>
              </a:rPr>
              <a:t>KISKu</a:t>
            </a:r>
            <a:endParaRPr lang="cs-CZ" sz="2000" dirty="0" smtClean="0">
              <a:solidFill>
                <a:srgbClr val="646464"/>
              </a:solidFill>
            </a:endParaRPr>
          </a:p>
          <a:p>
            <a:pPr marL="360363" indent="-360363" fontAlgn="base">
              <a:spcAft>
                <a:spcPts val="600"/>
              </a:spcAft>
              <a:buClr>
                <a:srgbClr val="FFD200"/>
              </a:buClr>
              <a:buSzPct val="75000"/>
              <a:buFont typeface="Arial" charset="0"/>
              <a:buChar char="►"/>
            </a:pPr>
            <a:r>
              <a:rPr lang="cs-CZ" sz="2000" dirty="0" err="1" smtClean="0">
                <a:solidFill>
                  <a:srgbClr val="646464"/>
                </a:solidFill>
              </a:rPr>
              <a:t>Supervisor</a:t>
            </a:r>
            <a:r>
              <a:rPr lang="cs-CZ" sz="2000" dirty="0" smtClean="0">
                <a:solidFill>
                  <a:srgbClr val="646464"/>
                </a:solidFill>
              </a:rPr>
              <a:t> projektu </a:t>
            </a:r>
            <a:r>
              <a:rPr lang="cs-CZ" sz="2000" dirty="0" err="1" smtClean="0">
                <a:solidFill>
                  <a:srgbClr val="646464"/>
                </a:solidFill>
              </a:rPr>
              <a:t>PortalCI</a:t>
            </a:r>
            <a:endParaRPr lang="cs-CZ" sz="2000" dirty="0" smtClean="0">
              <a:solidFill>
                <a:srgbClr val="646464"/>
              </a:solidFill>
            </a:endParaRPr>
          </a:p>
          <a:p>
            <a:pPr marL="360363" indent="-360363" fontAlgn="base">
              <a:spcAft>
                <a:spcPts val="600"/>
              </a:spcAft>
              <a:buClr>
                <a:srgbClr val="FFD200"/>
              </a:buClr>
              <a:buSzPct val="75000"/>
              <a:buFont typeface="Arial" charset="0"/>
              <a:buChar char="►"/>
            </a:pPr>
            <a:r>
              <a:rPr lang="cs-CZ" sz="2000" dirty="0" smtClean="0">
                <a:solidFill>
                  <a:srgbClr val="646464"/>
                </a:solidFill>
              </a:rPr>
              <a:t>Zaměstnanec Ernst &amp; </a:t>
            </a:r>
            <a:r>
              <a:rPr lang="cs-CZ" sz="2000" dirty="0" err="1" smtClean="0">
                <a:solidFill>
                  <a:srgbClr val="646464"/>
                </a:solidFill>
              </a:rPr>
              <a:t>Young</a:t>
            </a:r>
            <a:endParaRPr lang="cs-CZ" sz="2000" dirty="0" smtClean="0">
              <a:solidFill>
                <a:srgbClr val="646464"/>
              </a:solidFill>
            </a:endParaRPr>
          </a:p>
          <a:p>
            <a:pPr marL="360363" indent="-360363" fontAlgn="base">
              <a:spcAft>
                <a:spcPts val="600"/>
              </a:spcAft>
              <a:buClr>
                <a:srgbClr val="FFD200"/>
              </a:buClr>
              <a:buSzPct val="75000"/>
              <a:buFont typeface="Arial" charset="0"/>
              <a:buChar char="►"/>
            </a:pPr>
            <a:r>
              <a:rPr lang="cs-CZ" sz="2000" dirty="0" smtClean="0">
                <a:solidFill>
                  <a:srgbClr val="646464"/>
                </a:solidFill>
              </a:rPr>
              <a:t>Pracovní pozice: </a:t>
            </a:r>
          </a:p>
          <a:p>
            <a:pPr marL="720726" lvl="1" fontAlgn="base">
              <a:spcAft>
                <a:spcPts val="600"/>
              </a:spcAft>
              <a:buClr>
                <a:srgbClr val="FFD200"/>
              </a:buClr>
              <a:buSzPct val="75000"/>
              <a:buFont typeface="Arial" charset="0"/>
              <a:buChar char="►"/>
            </a:pPr>
            <a:r>
              <a:rPr lang="cs-CZ" sz="1800" dirty="0" smtClean="0">
                <a:solidFill>
                  <a:srgbClr val="646464"/>
                </a:solidFill>
              </a:rPr>
              <a:t>Informační broker</a:t>
            </a:r>
          </a:p>
          <a:p>
            <a:pPr marL="720726" lvl="1" fontAlgn="base">
              <a:spcAft>
                <a:spcPts val="600"/>
              </a:spcAft>
              <a:buClr>
                <a:srgbClr val="FFD200"/>
              </a:buClr>
              <a:buSzPct val="75000"/>
              <a:buFont typeface="Arial" charset="0"/>
              <a:buChar char="►"/>
            </a:pPr>
            <a:r>
              <a:rPr lang="cs-CZ" sz="1800" dirty="0" smtClean="0">
                <a:solidFill>
                  <a:srgbClr val="646464"/>
                </a:solidFill>
              </a:rPr>
              <a:t>Senior </a:t>
            </a:r>
            <a:r>
              <a:rPr lang="cs-CZ" sz="1800" dirty="0" err="1" smtClean="0">
                <a:solidFill>
                  <a:srgbClr val="646464"/>
                </a:solidFill>
              </a:rPr>
              <a:t>Researcher</a:t>
            </a:r>
            <a:endParaRPr lang="cs-CZ" sz="1800" dirty="0" smtClean="0">
              <a:solidFill>
                <a:srgbClr val="646464"/>
              </a:solidFill>
            </a:endParaRPr>
          </a:p>
          <a:p>
            <a:pPr marL="720726" lvl="1" fontAlgn="base">
              <a:spcAft>
                <a:spcPts val="600"/>
              </a:spcAft>
              <a:buClr>
                <a:srgbClr val="FFD200"/>
              </a:buClr>
              <a:buSzPct val="75000"/>
              <a:buFont typeface="Arial" charset="0"/>
              <a:buChar char="►"/>
            </a:pPr>
            <a:r>
              <a:rPr lang="cs-CZ" sz="1800" dirty="0" smtClean="0">
                <a:solidFill>
                  <a:srgbClr val="646464"/>
                </a:solidFill>
              </a:rPr>
              <a:t>CI </a:t>
            </a:r>
            <a:r>
              <a:rPr lang="cs-CZ" sz="1800" dirty="0" err="1" smtClean="0">
                <a:solidFill>
                  <a:srgbClr val="646464"/>
                </a:solidFill>
              </a:rPr>
              <a:t>analyst</a:t>
            </a:r>
            <a:endParaRPr lang="cs-CZ" sz="1800" dirty="0" smtClean="0">
              <a:solidFill>
                <a:srgbClr val="646464"/>
              </a:solidFill>
            </a:endParaRPr>
          </a:p>
          <a:p>
            <a:pPr marL="720726" lvl="1" fontAlgn="base">
              <a:spcAft>
                <a:spcPts val="600"/>
              </a:spcAft>
              <a:buClr>
                <a:srgbClr val="FFD200"/>
              </a:buClr>
              <a:buSzPct val="75000"/>
              <a:buFont typeface="Arial" charset="0"/>
              <a:buChar char="►"/>
            </a:pPr>
            <a:r>
              <a:rPr lang="cs-CZ" sz="1800" dirty="0" err="1" smtClean="0">
                <a:solidFill>
                  <a:srgbClr val="646464"/>
                </a:solidFill>
              </a:rPr>
              <a:t>Transaction</a:t>
            </a:r>
            <a:r>
              <a:rPr lang="cs-CZ" sz="1800" dirty="0" smtClean="0">
                <a:solidFill>
                  <a:srgbClr val="646464"/>
                </a:solidFill>
              </a:rPr>
              <a:t> </a:t>
            </a:r>
            <a:r>
              <a:rPr lang="cs-CZ" sz="1800" dirty="0" err="1" smtClean="0">
                <a:solidFill>
                  <a:srgbClr val="646464"/>
                </a:solidFill>
              </a:rPr>
              <a:t>Advisory</a:t>
            </a:r>
            <a:r>
              <a:rPr lang="cs-CZ" sz="1800" dirty="0" smtClean="0">
                <a:solidFill>
                  <a:srgbClr val="646464"/>
                </a:solidFill>
              </a:rPr>
              <a:t> </a:t>
            </a:r>
            <a:r>
              <a:rPr lang="cs-CZ" sz="1800" dirty="0" err="1" smtClean="0">
                <a:solidFill>
                  <a:srgbClr val="646464"/>
                </a:solidFill>
              </a:rPr>
              <a:t>Research</a:t>
            </a:r>
            <a:r>
              <a:rPr lang="cs-CZ" sz="1800" dirty="0" smtClean="0">
                <a:solidFill>
                  <a:srgbClr val="646464"/>
                </a:solidFill>
              </a:rPr>
              <a:t> </a:t>
            </a:r>
            <a:r>
              <a:rPr lang="cs-CZ" sz="1800" dirty="0" err="1" smtClean="0">
                <a:solidFill>
                  <a:srgbClr val="646464"/>
                </a:solidFill>
              </a:rPr>
              <a:t>Specialist</a:t>
            </a:r>
            <a:endParaRPr lang="cs-CZ" sz="1800" dirty="0" smtClean="0">
              <a:solidFill>
                <a:srgbClr val="646464"/>
              </a:solidFill>
            </a:endParaRPr>
          </a:p>
          <a:p>
            <a:pPr marL="720726" lvl="1" fontAlgn="base">
              <a:spcAft>
                <a:spcPts val="600"/>
              </a:spcAft>
              <a:buClr>
                <a:srgbClr val="FFD200"/>
              </a:buClr>
              <a:buSzPct val="75000"/>
              <a:buFont typeface="Arial" charset="0"/>
              <a:buChar char="►"/>
            </a:pPr>
            <a:endParaRPr lang="cs-CZ" dirty="0">
              <a:solidFill>
                <a:srgbClr val="646464"/>
              </a:solidFill>
            </a:endParaRPr>
          </a:p>
          <a:p>
            <a:endParaRPr lang="cs-CZ" dirty="0"/>
          </a:p>
        </p:txBody>
      </p:sp>
      <p:sp>
        <p:nvSpPr>
          <p:cNvPr id="4" name="Footer Placeholder 3"/>
          <p:cNvSpPr>
            <a:spLocks noGrp="1"/>
          </p:cNvSpPr>
          <p:nvPr>
            <p:ph type="ftr" sz="quarter" idx="10"/>
          </p:nvPr>
        </p:nvSpPr>
        <p:spPr/>
        <p:txBody>
          <a:bodyPr/>
          <a:lstStyle/>
          <a:p>
            <a:r>
              <a:rPr lang="en-US" noProof="0" smtClean="0"/>
              <a:t>Presentation title</a:t>
            </a:r>
            <a:endParaRPr lang="en-US" noProof="0"/>
          </a:p>
        </p:txBody>
      </p:sp>
      <p:grpSp>
        <p:nvGrpSpPr>
          <p:cNvPr id="83" name="Group 82"/>
          <p:cNvGrpSpPr/>
          <p:nvPr/>
        </p:nvGrpSpPr>
        <p:grpSpPr>
          <a:xfrm>
            <a:off x="4361299" y="1432255"/>
            <a:ext cx="4352489" cy="4691345"/>
            <a:chOff x="6859996" y="3622898"/>
            <a:chExt cx="3337540" cy="3147221"/>
          </a:xfrm>
        </p:grpSpPr>
        <p:sp>
          <p:nvSpPr>
            <p:cNvPr id="40" name="Rectangle 39"/>
            <p:cNvSpPr/>
            <p:nvPr/>
          </p:nvSpPr>
          <p:spPr bwMode="auto">
            <a:xfrm>
              <a:off x="7023463" y="3622898"/>
              <a:ext cx="3167301" cy="3147221"/>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0" tIns="39193" rIns="0" bIns="0" numCol="1" rtlCol="0" anchor="ctr" anchorCtr="0" compatLnSpc="1">
              <a:prstTxWarp prst="textNoShape">
                <a:avLst/>
              </a:prstTxWarp>
            </a:bodyPr>
            <a:lstStyle/>
            <a:p>
              <a:pPr marL="361950" marR="0" lvl="1" indent="0" defTabSz="914400" eaLnBrk="1" fontAlgn="base" latinLnBrk="0" hangingPunct="1">
                <a:lnSpc>
                  <a:spcPct val="100000"/>
                </a:lnSpc>
                <a:spcBef>
                  <a:spcPct val="30000"/>
                </a:spcBef>
                <a:spcAft>
                  <a:spcPct val="0"/>
                </a:spcAft>
                <a:buClrTx/>
                <a:buSzPct val="75000"/>
                <a:buFont typeface="EYInterstate" pitchFamily="2" charset="0"/>
                <a:buNone/>
                <a:tabLst/>
                <a:defRPr/>
              </a:pPr>
              <a:endParaRPr kumimoji="0" lang="cs-CZ" sz="700" b="0" i="0" u="none" strike="noStrike" kern="0" cap="none" spc="0" normalizeH="0" baseline="0" noProof="0" dirty="0" smtClean="0">
                <a:ln>
                  <a:noFill/>
                </a:ln>
                <a:solidFill>
                  <a:srgbClr val="646464"/>
                </a:solidFill>
                <a:effectLst/>
                <a:uLnTx/>
                <a:uFillTx/>
                <a:latin typeface="EYInterstate" pitchFamily="2" charset="0"/>
              </a:endParaRPr>
            </a:p>
          </p:txBody>
        </p:sp>
        <p:sp>
          <p:nvSpPr>
            <p:cNvPr id="41" name="TextBox 40"/>
            <p:cNvSpPr txBox="1"/>
            <p:nvPr/>
          </p:nvSpPr>
          <p:spPr>
            <a:xfrm>
              <a:off x="7189831" y="3701480"/>
              <a:ext cx="1267210" cy="247769"/>
            </a:xfrm>
            <a:prstGeom prst="rect">
              <a:avLst/>
            </a:prstGeom>
            <a:noFill/>
          </p:spPr>
          <p:txBody>
            <a:bodyPr wrap="square" rtlCol="0">
              <a:spAutoFit/>
            </a:bodyPr>
            <a:lstStyle/>
            <a:p>
              <a:pPr fontAlgn="base">
                <a:spcBef>
                  <a:spcPct val="30000"/>
                </a:spcBef>
                <a:spcAft>
                  <a:spcPct val="0"/>
                </a:spcAft>
                <a:buClr>
                  <a:srgbClr val="FFE600"/>
                </a:buClr>
                <a:buSzPct val="75000"/>
                <a:buFont typeface="EYInterstate" pitchFamily="2" charset="0"/>
                <a:buNone/>
              </a:pPr>
              <a:r>
                <a:rPr lang="cs-CZ" b="1" dirty="0" smtClean="0">
                  <a:solidFill>
                    <a:srgbClr val="646464"/>
                  </a:solidFill>
                  <a:cs typeface="Arial" pitchFamily="34" charset="0"/>
                </a:rPr>
                <a:t>Zkušenosti</a:t>
              </a:r>
              <a:endParaRPr lang="cs-CZ" b="1" dirty="0">
                <a:solidFill>
                  <a:srgbClr val="646464"/>
                </a:solidFill>
                <a:cs typeface="Arial" pitchFamily="34" charset="0"/>
              </a:endParaRPr>
            </a:p>
          </p:txBody>
        </p:sp>
        <p:sp>
          <p:nvSpPr>
            <p:cNvPr id="42" name="TextBox 41"/>
            <p:cNvSpPr txBox="1"/>
            <p:nvPr/>
          </p:nvSpPr>
          <p:spPr>
            <a:xfrm>
              <a:off x="7271295" y="5987183"/>
              <a:ext cx="1872208" cy="653107"/>
            </a:xfrm>
            <a:prstGeom prst="rect">
              <a:avLst/>
            </a:prstGeom>
            <a:noFill/>
          </p:spPr>
          <p:txBody>
            <a:bodyPr wrap="square" rtlCol="0">
              <a:spAutoFit/>
            </a:bodyPr>
            <a:lstStyle/>
            <a:p>
              <a:pPr fontAlgn="base">
                <a:spcBef>
                  <a:spcPct val="30000"/>
                </a:spcBef>
                <a:spcAft>
                  <a:spcPct val="0"/>
                </a:spcAft>
                <a:buClr>
                  <a:srgbClr val="FFE600"/>
                </a:buClr>
                <a:buSzPct val="75000"/>
                <a:buFont typeface="EYInterstate" pitchFamily="2" charset="0"/>
                <a:buNone/>
              </a:pPr>
              <a:r>
                <a:rPr lang="cs-CZ" sz="6600" dirty="0" smtClean="0">
                  <a:solidFill>
                    <a:srgbClr val="646464"/>
                  </a:solidFill>
                  <a:latin typeface="EYInterstate" pitchFamily="2" charset="0"/>
                </a:rPr>
                <a:t>8</a:t>
              </a:r>
            </a:p>
          </p:txBody>
        </p:sp>
        <p:sp>
          <p:nvSpPr>
            <p:cNvPr id="43" name="TextBox 42"/>
            <p:cNvSpPr txBox="1"/>
            <p:nvPr/>
          </p:nvSpPr>
          <p:spPr>
            <a:xfrm>
              <a:off x="7829550" y="5972872"/>
              <a:ext cx="2361214" cy="635940"/>
            </a:xfrm>
            <a:prstGeom prst="rect">
              <a:avLst/>
            </a:prstGeom>
            <a:noFill/>
          </p:spPr>
          <p:txBody>
            <a:bodyPr wrap="square" rtlCol="0">
              <a:spAutoFit/>
            </a:bodyPr>
            <a:lstStyle/>
            <a:p>
              <a:pPr fontAlgn="base">
                <a:spcBef>
                  <a:spcPct val="30000"/>
                </a:spcBef>
                <a:spcAft>
                  <a:spcPct val="0"/>
                </a:spcAft>
                <a:buClr>
                  <a:srgbClr val="FFE600"/>
                </a:buClr>
                <a:buSzPct val="75000"/>
                <a:buFont typeface="EYInterstate" pitchFamily="2" charset="0"/>
                <a:buNone/>
              </a:pPr>
              <a:r>
                <a:rPr lang="cs-CZ" sz="2800" dirty="0" smtClean="0">
                  <a:solidFill>
                    <a:srgbClr val="646464"/>
                  </a:solidFill>
                  <a:latin typeface="EYInterstate" pitchFamily="2" charset="0"/>
                </a:rPr>
                <a:t>let</a:t>
              </a:r>
              <a:endParaRPr lang="cs-CZ" sz="3200" dirty="0" smtClean="0">
                <a:solidFill>
                  <a:srgbClr val="646464"/>
                </a:solidFill>
                <a:latin typeface="EYInterstate" pitchFamily="2" charset="0"/>
              </a:endParaRPr>
            </a:p>
            <a:p>
              <a:pPr fontAlgn="base">
                <a:spcBef>
                  <a:spcPct val="30000"/>
                </a:spcBef>
                <a:spcAft>
                  <a:spcPct val="0"/>
                </a:spcAft>
                <a:buClr>
                  <a:srgbClr val="FFE600"/>
                </a:buClr>
                <a:buSzPct val="75000"/>
                <a:buFont typeface="EYInterstate" pitchFamily="2" charset="0"/>
                <a:buNone/>
              </a:pPr>
              <a:r>
                <a:rPr lang="cs-CZ" sz="1100" dirty="0" smtClean="0">
                  <a:solidFill>
                    <a:srgbClr val="646464"/>
                  </a:solidFill>
                  <a:latin typeface="EYInterstate" pitchFamily="2" charset="0"/>
                </a:rPr>
                <a:t>zkušeností s výzkumem trhu v mezinárodní konzultantské firmě.</a:t>
              </a:r>
              <a:endParaRPr lang="cs-CZ" sz="1100" dirty="0">
                <a:solidFill>
                  <a:srgbClr val="646464"/>
                </a:solidFill>
                <a:latin typeface="EYInterstate" pitchFamily="2" charset="0"/>
              </a:endParaRPr>
            </a:p>
          </p:txBody>
        </p:sp>
        <p:sp>
          <p:nvSpPr>
            <p:cNvPr id="45" name="TextBox 44"/>
            <p:cNvSpPr txBox="1"/>
            <p:nvPr/>
          </p:nvSpPr>
          <p:spPr>
            <a:xfrm>
              <a:off x="8115300" y="5114928"/>
              <a:ext cx="1873360" cy="909518"/>
            </a:xfrm>
            <a:prstGeom prst="rect">
              <a:avLst/>
            </a:prstGeom>
            <a:noFill/>
          </p:spPr>
          <p:txBody>
            <a:bodyPr wrap="square" rtlCol="0">
              <a:spAutoFit/>
            </a:bodyPr>
            <a:lstStyle/>
            <a:p>
              <a:pPr fontAlgn="base">
                <a:spcAft>
                  <a:spcPts val="300"/>
                </a:spcAft>
                <a:buClr>
                  <a:srgbClr val="FFE600"/>
                </a:buClr>
                <a:buSzPct val="75000"/>
                <a:buFont typeface="EYInterstate" pitchFamily="2" charset="0"/>
                <a:buNone/>
              </a:pPr>
              <a:r>
                <a:rPr lang="cs-CZ" sz="2000" dirty="0" smtClean="0">
                  <a:solidFill>
                    <a:srgbClr val="646464"/>
                  </a:solidFill>
                  <a:latin typeface="EYInterstate" pitchFamily="2" charset="0"/>
                </a:rPr>
                <a:t>Zaměření</a:t>
              </a:r>
              <a:r>
                <a:rPr lang="cs-CZ" sz="1050" b="1" dirty="0" smtClean="0">
                  <a:solidFill>
                    <a:srgbClr val="646464"/>
                  </a:solidFill>
                  <a:latin typeface="EYInterstate" pitchFamily="2" charset="0"/>
                </a:rPr>
                <a:t> na Competitive Intelligence </a:t>
              </a:r>
              <a:r>
                <a:rPr lang="cs-CZ" sz="1050" dirty="0" smtClean="0">
                  <a:solidFill>
                    <a:srgbClr val="646464"/>
                  </a:solidFill>
                  <a:latin typeface="EYInterstate" pitchFamily="2" charset="0"/>
                </a:rPr>
                <a:t>v běžné pracovní agendě. Zahrnuje to výzkum, analýzu a prezentaci stěžejních fakt o konkurenci a trzích…</a:t>
              </a:r>
            </a:p>
            <a:p>
              <a:pPr fontAlgn="base">
                <a:spcBef>
                  <a:spcPct val="30000"/>
                </a:spcBef>
                <a:spcAft>
                  <a:spcPct val="0"/>
                </a:spcAft>
                <a:buClr>
                  <a:srgbClr val="FFE600"/>
                </a:buClr>
                <a:buSzPct val="75000"/>
                <a:buFont typeface="EYInterstate" pitchFamily="2" charset="0"/>
                <a:buNone/>
              </a:pPr>
              <a:endParaRPr lang="cs-CZ" sz="1200" dirty="0">
                <a:solidFill>
                  <a:srgbClr val="646464"/>
                </a:solidFill>
                <a:latin typeface="EYInterstate" pitchFamily="2" charset="0"/>
              </a:endParaRPr>
            </a:p>
          </p:txBody>
        </p:sp>
        <p:graphicFrame>
          <p:nvGraphicFramePr>
            <p:cNvPr id="46" name="Chart 45"/>
            <p:cNvGraphicFramePr/>
            <p:nvPr>
              <p:extLst>
                <p:ext uri="{D42A27DB-BD31-4B8C-83A1-F6EECF244321}">
                  <p14:modId xmlns:p14="http://schemas.microsoft.com/office/powerpoint/2010/main" xmlns="" val="3807890346"/>
                </p:ext>
              </p:extLst>
            </p:nvPr>
          </p:nvGraphicFramePr>
          <p:xfrm>
            <a:off x="6966880" y="4936903"/>
            <a:ext cx="1218676" cy="1036233"/>
          </p:xfrm>
          <a:graphic>
            <a:graphicData uri="http://schemas.openxmlformats.org/drawingml/2006/chart">
              <c:chart xmlns:c="http://schemas.openxmlformats.org/drawingml/2006/chart" xmlns:r="http://schemas.openxmlformats.org/officeDocument/2006/relationships" r:id="rId3"/>
            </a:graphicData>
          </a:graphic>
        </p:graphicFrame>
        <p:sp>
          <p:nvSpPr>
            <p:cNvPr id="47" name="TextBox 46"/>
            <p:cNvSpPr txBox="1"/>
            <p:nvPr/>
          </p:nvSpPr>
          <p:spPr>
            <a:xfrm>
              <a:off x="7321198" y="5324788"/>
              <a:ext cx="823565" cy="461665"/>
            </a:xfrm>
            <a:prstGeom prst="rect">
              <a:avLst/>
            </a:prstGeom>
            <a:noFill/>
          </p:spPr>
          <p:txBody>
            <a:bodyPr wrap="square" rtlCol="0">
              <a:spAutoFit/>
            </a:bodyPr>
            <a:lstStyle/>
            <a:p>
              <a:pPr fontAlgn="base">
                <a:spcBef>
                  <a:spcPct val="30000"/>
                </a:spcBef>
                <a:spcAft>
                  <a:spcPct val="0"/>
                </a:spcAft>
                <a:buClr>
                  <a:srgbClr val="FFE600"/>
                </a:buClr>
                <a:buSzPct val="75000"/>
                <a:buFont typeface="EYInterstate" pitchFamily="2" charset="0"/>
                <a:buNone/>
              </a:pPr>
              <a:r>
                <a:rPr lang="cs-CZ" sz="2400" dirty="0" smtClean="0">
                  <a:solidFill>
                    <a:srgbClr val="646464"/>
                  </a:solidFill>
                  <a:latin typeface="EYInterstate" pitchFamily="2" charset="0"/>
                </a:rPr>
                <a:t>85</a:t>
              </a:r>
              <a:r>
                <a:rPr lang="cs-CZ" sz="1200" dirty="0" smtClean="0">
                  <a:solidFill>
                    <a:srgbClr val="646464"/>
                  </a:solidFill>
                  <a:latin typeface="EYInterstate" pitchFamily="2" charset="0"/>
                </a:rPr>
                <a:t>%</a:t>
              </a:r>
              <a:endParaRPr lang="cs-CZ" sz="2400" dirty="0" smtClean="0">
                <a:solidFill>
                  <a:srgbClr val="646464"/>
                </a:solidFill>
                <a:latin typeface="EYInterstate" pitchFamily="2" charset="0"/>
              </a:endParaRPr>
            </a:p>
          </p:txBody>
        </p:sp>
        <p:cxnSp>
          <p:nvCxnSpPr>
            <p:cNvPr id="48" name="Straight Connector 47"/>
            <p:cNvCxnSpPr/>
            <p:nvPr/>
          </p:nvCxnSpPr>
          <p:spPr bwMode="auto">
            <a:xfrm>
              <a:off x="8095653" y="5153075"/>
              <a:ext cx="0" cy="582114"/>
            </a:xfrm>
            <a:prstGeom prst="line">
              <a:avLst/>
            </a:prstGeom>
            <a:noFill/>
            <a:ln w="28575" cap="flat" cmpd="sng" algn="ctr">
              <a:solidFill>
                <a:srgbClr val="7F7E82">
                  <a:lumMod val="75000"/>
                </a:srgbClr>
              </a:solidFill>
              <a:prstDash val="solid"/>
              <a:round/>
              <a:headEnd type="none" w="med" len="med"/>
              <a:tailEnd type="none" w="med" len="med"/>
            </a:ln>
            <a:effectLst/>
          </p:spPr>
        </p:cxnSp>
        <p:cxnSp>
          <p:nvCxnSpPr>
            <p:cNvPr id="49" name="Straight Connector 48"/>
            <p:cNvCxnSpPr/>
            <p:nvPr/>
          </p:nvCxnSpPr>
          <p:spPr bwMode="auto">
            <a:xfrm flipV="1">
              <a:off x="7938988" y="5462588"/>
              <a:ext cx="151749" cy="5919"/>
            </a:xfrm>
            <a:prstGeom prst="line">
              <a:avLst/>
            </a:prstGeom>
            <a:noFill/>
            <a:ln w="28575" cap="flat" cmpd="sng" algn="ctr">
              <a:solidFill>
                <a:srgbClr val="7F7E82">
                  <a:lumMod val="75000"/>
                </a:srgbClr>
              </a:solidFill>
              <a:prstDash val="solid"/>
              <a:round/>
              <a:headEnd type="none" w="med" len="med"/>
              <a:tailEnd type="none" w="med" len="med"/>
            </a:ln>
            <a:effectLst/>
          </p:spPr>
        </p:cxnSp>
        <p:sp>
          <p:nvSpPr>
            <p:cNvPr id="50" name="TextBox 49"/>
            <p:cNvSpPr txBox="1"/>
            <p:nvPr/>
          </p:nvSpPr>
          <p:spPr>
            <a:xfrm>
              <a:off x="8243469" y="4174248"/>
              <a:ext cx="1954067" cy="547156"/>
            </a:xfrm>
            <a:prstGeom prst="rect">
              <a:avLst/>
            </a:prstGeom>
            <a:noFill/>
          </p:spPr>
          <p:txBody>
            <a:bodyPr wrap="square" rtlCol="0">
              <a:spAutoFit/>
            </a:bodyPr>
            <a:lstStyle/>
            <a:p>
              <a:pPr fontAlgn="base">
                <a:spcAft>
                  <a:spcPts val="200"/>
                </a:spcAft>
                <a:buClr>
                  <a:srgbClr val="FFE600"/>
                </a:buClr>
                <a:buSzPct val="75000"/>
                <a:buFont typeface="EYInterstate" pitchFamily="2" charset="0"/>
                <a:buNone/>
              </a:pPr>
              <a:r>
                <a:rPr lang="cs-CZ" sz="1050" dirty="0" smtClean="0">
                  <a:solidFill>
                    <a:srgbClr val="646464"/>
                  </a:solidFill>
                  <a:latin typeface="EYInterstate" pitchFamily="2" charset="0"/>
                </a:rPr>
                <a:t>Kreativní komunikace</a:t>
              </a:r>
            </a:p>
            <a:p>
              <a:pPr fontAlgn="base">
                <a:spcAft>
                  <a:spcPts val="200"/>
                </a:spcAft>
                <a:buClr>
                  <a:srgbClr val="FFE600"/>
                </a:buClr>
                <a:buSzPct val="75000"/>
                <a:buFont typeface="EYInterstate" pitchFamily="2" charset="0"/>
                <a:buNone/>
              </a:pPr>
              <a:r>
                <a:rPr lang="cs-CZ" sz="1050" dirty="0" smtClean="0">
                  <a:solidFill>
                    <a:srgbClr val="646464"/>
                  </a:solidFill>
                  <a:latin typeface="EYInterstate" pitchFamily="2" charset="0"/>
                </a:rPr>
                <a:t>Posilování vztahů s vedením</a:t>
              </a:r>
            </a:p>
            <a:p>
              <a:pPr fontAlgn="base">
                <a:spcAft>
                  <a:spcPts val="200"/>
                </a:spcAft>
                <a:buClr>
                  <a:srgbClr val="FFE600"/>
                </a:buClr>
                <a:buSzPct val="75000"/>
                <a:buFont typeface="EYInterstate" pitchFamily="2" charset="0"/>
                <a:buNone/>
              </a:pPr>
              <a:r>
                <a:rPr lang="cs-CZ" sz="1050" dirty="0" smtClean="0">
                  <a:solidFill>
                    <a:srgbClr val="646464"/>
                  </a:solidFill>
                  <a:latin typeface="EYInterstate" pitchFamily="2" charset="0"/>
                </a:rPr>
                <a:t>Identifikace příležitostí a hrozeb trhu</a:t>
              </a:r>
            </a:p>
            <a:p>
              <a:pPr fontAlgn="base">
                <a:spcAft>
                  <a:spcPts val="300"/>
                </a:spcAft>
                <a:buClr>
                  <a:srgbClr val="FFE600"/>
                </a:buClr>
                <a:buSzPct val="75000"/>
                <a:buFont typeface="EYInterstate" pitchFamily="2" charset="0"/>
                <a:buNone/>
              </a:pPr>
              <a:endParaRPr lang="cs-CZ" sz="1050" dirty="0">
                <a:solidFill>
                  <a:srgbClr val="646464"/>
                </a:solidFill>
                <a:latin typeface="EYInterstate" pitchFamily="2" charset="0"/>
              </a:endParaRPr>
            </a:p>
          </p:txBody>
        </p:sp>
        <p:cxnSp>
          <p:nvCxnSpPr>
            <p:cNvPr id="51" name="Straight Connector 50"/>
            <p:cNvCxnSpPr/>
            <p:nvPr/>
          </p:nvCxnSpPr>
          <p:spPr bwMode="auto">
            <a:xfrm flipV="1">
              <a:off x="8298049" y="4286662"/>
              <a:ext cx="992001" cy="1"/>
            </a:xfrm>
            <a:prstGeom prst="line">
              <a:avLst/>
            </a:prstGeom>
            <a:noFill/>
            <a:ln w="9525" cap="flat" cmpd="sng" algn="ctr">
              <a:solidFill>
                <a:srgbClr val="CACACA">
                  <a:lumMod val="60000"/>
                  <a:lumOff val="40000"/>
                </a:srgbClr>
              </a:solidFill>
              <a:prstDash val="solid"/>
              <a:headEnd type="none" w="med" len="med"/>
              <a:tailEnd type="none" w="med" len="med"/>
            </a:ln>
            <a:effectLst/>
          </p:spPr>
        </p:cxnSp>
        <p:cxnSp>
          <p:nvCxnSpPr>
            <p:cNvPr id="52" name="Straight Connector 51"/>
            <p:cNvCxnSpPr/>
            <p:nvPr/>
          </p:nvCxnSpPr>
          <p:spPr bwMode="auto">
            <a:xfrm flipV="1">
              <a:off x="8294861" y="4415332"/>
              <a:ext cx="1552339" cy="1"/>
            </a:xfrm>
            <a:prstGeom prst="line">
              <a:avLst/>
            </a:prstGeom>
            <a:noFill/>
            <a:ln w="9525" cap="flat" cmpd="sng" algn="ctr">
              <a:solidFill>
                <a:srgbClr val="CACACA">
                  <a:lumMod val="60000"/>
                  <a:lumOff val="40000"/>
                </a:srgbClr>
              </a:solidFill>
              <a:prstDash val="solid"/>
              <a:headEnd type="none" w="med" len="med"/>
              <a:tailEnd type="none" w="med" len="med"/>
            </a:ln>
            <a:effectLst/>
          </p:spPr>
        </p:cxnSp>
        <p:cxnSp>
          <p:nvCxnSpPr>
            <p:cNvPr id="53" name="Straight Connector 52"/>
            <p:cNvCxnSpPr/>
            <p:nvPr/>
          </p:nvCxnSpPr>
          <p:spPr bwMode="auto">
            <a:xfrm flipV="1">
              <a:off x="8291959" y="4549030"/>
              <a:ext cx="1480691" cy="1"/>
            </a:xfrm>
            <a:prstGeom prst="line">
              <a:avLst/>
            </a:prstGeom>
            <a:noFill/>
            <a:ln w="9525" cap="flat" cmpd="sng" algn="ctr">
              <a:solidFill>
                <a:srgbClr val="CACACA">
                  <a:lumMod val="60000"/>
                  <a:lumOff val="40000"/>
                </a:srgbClr>
              </a:solidFill>
              <a:prstDash val="solid"/>
              <a:headEnd type="none" w="med" len="med"/>
              <a:tailEnd type="none" w="med" len="med"/>
            </a:ln>
            <a:effectLst/>
          </p:spPr>
        </p:cxnSp>
        <p:graphicFrame>
          <p:nvGraphicFramePr>
            <p:cNvPr id="69" name="Chart 68"/>
            <p:cNvGraphicFramePr/>
            <p:nvPr>
              <p:extLst>
                <p:ext uri="{D42A27DB-BD31-4B8C-83A1-F6EECF244321}">
                  <p14:modId xmlns:p14="http://schemas.microsoft.com/office/powerpoint/2010/main" xmlns="" val="3386193571"/>
                </p:ext>
              </p:extLst>
            </p:nvPr>
          </p:nvGraphicFramePr>
          <p:xfrm>
            <a:off x="6859996" y="3891110"/>
            <a:ext cx="1325560" cy="1119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0" name="Chart 69"/>
            <p:cNvGraphicFramePr/>
            <p:nvPr>
              <p:extLst>
                <p:ext uri="{D42A27DB-BD31-4B8C-83A1-F6EECF244321}">
                  <p14:modId xmlns:p14="http://schemas.microsoft.com/office/powerpoint/2010/main" xmlns="" val="245902585"/>
                </p:ext>
              </p:extLst>
            </p:nvPr>
          </p:nvGraphicFramePr>
          <p:xfrm>
            <a:off x="7067748" y="4100953"/>
            <a:ext cx="899308" cy="729756"/>
          </p:xfrm>
          <a:graphic>
            <a:graphicData uri="http://schemas.openxmlformats.org/drawingml/2006/chart">
              <c:chart xmlns:c="http://schemas.openxmlformats.org/drawingml/2006/chart" xmlns:r="http://schemas.openxmlformats.org/officeDocument/2006/relationships" r:id="rId5"/>
            </a:graphicData>
          </a:graphic>
        </p:graphicFrame>
        <p:cxnSp>
          <p:nvCxnSpPr>
            <p:cNvPr id="71" name="Straight Connector 70"/>
            <p:cNvCxnSpPr/>
            <p:nvPr/>
          </p:nvCxnSpPr>
          <p:spPr bwMode="auto">
            <a:xfrm flipV="1">
              <a:off x="7614952" y="4288633"/>
              <a:ext cx="682636" cy="260398"/>
            </a:xfrm>
            <a:prstGeom prst="line">
              <a:avLst/>
            </a:prstGeom>
            <a:noFill/>
            <a:ln w="9525" cap="flat" cmpd="sng" algn="ctr">
              <a:solidFill>
                <a:srgbClr val="CACACA">
                  <a:lumMod val="60000"/>
                  <a:lumOff val="40000"/>
                </a:srgbClr>
              </a:solidFill>
              <a:prstDash val="solid"/>
              <a:headEnd type="none" w="med" len="med"/>
              <a:tailEnd type="none" w="med" len="med"/>
            </a:ln>
            <a:effectLst/>
          </p:spPr>
        </p:cxnSp>
        <p:cxnSp>
          <p:nvCxnSpPr>
            <p:cNvPr id="72" name="Straight Connector 71"/>
            <p:cNvCxnSpPr/>
            <p:nvPr/>
          </p:nvCxnSpPr>
          <p:spPr bwMode="auto">
            <a:xfrm flipV="1">
              <a:off x="7715250" y="4414840"/>
              <a:ext cx="578369" cy="176210"/>
            </a:xfrm>
            <a:prstGeom prst="line">
              <a:avLst/>
            </a:prstGeom>
            <a:noFill/>
            <a:ln w="9525" cap="flat" cmpd="sng" algn="ctr">
              <a:solidFill>
                <a:srgbClr val="CACACA">
                  <a:lumMod val="60000"/>
                  <a:lumOff val="40000"/>
                </a:srgbClr>
              </a:solidFill>
              <a:prstDash val="solid"/>
              <a:headEnd type="none" w="med" len="med"/>
              <a:tailEnd type="none" w="med" len="med"/>
            </a:ln>
            <a:effectLst/>
          </p:spPr>
        </p:cxnSp>
        <p:cxnSp>
          <p:nvCxnSpPr>
            <p:cNvPr id="73" name="Straight Connector 72"/>
            <p:cNvCxnSpPr/>
            <p:nvPr/>
          </p:nvCxnSpPr>
          <p:spPr bwMode="auto">
            <a:xfrm flipV="1">
              <a:off x="7829550" y="4545808"/>
              <a:ext cx="464344" cy="116680"/>
            </a:xfrm>
            <a:prstGeom prst="line">
              <a:avLst/>
            </a:prstGeom>
            <a:noFill/>
            <a:ln w="9525" cap="flat" cmpd="sng" algn="ctr">
              <a:solidFill>
                <a:srgbClr val="CACACA">
                  <a:lumMod val="60000"/>
                  <a:lumOff val="40000"/>
                </a:srgbClr>
              </a:solidFill>
              <a:prstDash val="solid"/>
              <a:headEnd type="none" w="med" len="med"/>
              <a:tailEnd type="none" w="med" len="med"/>
            </a:ln>
            <a:effectLst/>
          </p:spPr>
        </p:cxnSp>
        <p:graphicFrame>
          <p:nvGraphicFramePr>
            <p:cNvPr id="74" name="Chart 73"/>
            <p:cNvGraphicFramePr/>
            <p:nvPr>
              <p:extLst>
                <p:ext uri="{D42A27DB-BD31-4B8C-83A1-F6EECF244321}">
                  <p14:modId xmlns:p14="http://schemas.microsoft.com/office/powerpoint/2010/main" xmlns="" val="2199782830"/>
                </p:ext>
              </p:extLst>
            </p:nvPr>
          </p:nvGraphicFramePr>
          <p:xfrm>
            <a:off x="7260932" y="4212395"/>
            <a:ext cx="501144" cy="525624"/>
          </p:xfrm>
          <a:graphic>
            <a:graphicData uri="http://schemas.openxmlformats.org/drawingml/2006/chart">
              <c:chart xmlns:c="http://schemas.openxmlformats.org/drawingml/2006/chart" xmlns:r="http://schemas.openxmlformats.org/officeDocument/2006/relationships" r:id="rId6"/>
            </a:graphicData>
          </a:graphic>
        </p:graphicFrame>
      </p:grpSp>
      <p:sp>
        <p:nvSpPr>
          <p:cNvPr id="84" name="Rectangle 83"/>
          <p:cNvSpPr/>
          <p:nvPr/>
        </p:nvSpPr>
        <p:spPr>
          <a:xfrm>
            <a:off x="5877044" y="-15449"/>
            <a:ext cx="2924355" cy="276999"/>
          </a:xfrm>
          <a:prstGeom prst="rect">
            <a:avLst/>
          </a:prstGeom>
        </p:spPr>
        <p:txBody>
          <a:bodyPr wrap="square">
            <a:spAutoFit/>
          </a:bodyPr>
          <a:lstStyle/>
          <a:p>
            <a:pPr marL="180975" algn="r" defTabSz="950913">
              <a:spcBef>
                <a:spcPct val="0"/>
              </a:spcBef>
              <a:buClrTx/>
              <a:buSzTx/>
              <a:buFontTx/>
              <a:buNone/>
              <a:tabLst>
                <a:tab pos="2514600" algn="l"/>
              </a:tabLst>
            </a:pPr>
            <a:r>
              <a:rPr lang="cs-CZ" sz="1200" dirty="0" smtClean="0">
                <a:solidFill>
                  <a:schemeClr val="bg1"/>
                </a:solidFill>
                <a:latin typeface="Arial" pitchFamily="34" charset="0"/>
                <a:cs typeface="Arial" pitchFamily="34" charset="0"/>
              </a:rPr>
              <a:t>smejkal.petr@email.cz</a:t>
            </a:r>
            <a:endParaRPr lang="cs-CZ"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593964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3200" dirty="0" smtClean="0"/>
              <a:t>Zpracování informačního požadavku</a:t>
            </a:r>
            <a:endParaRPr lang="cs-CZ" dirty="0"/>
          </a:p>
        </p:txBody>
      </p:sp>
      <p:sp>
        <p:nvSpPr>
          <p:cNvPr id="4" name="Content Placeholder 3"/>
          <p:cNvSpPr>
            <a:spLocks noGrp="1"/>
          </p:cNvSpPr>
          <p:nvPr>
            <p:ph idx="1"/>
          </p:nvPr>
        </p:nvSpPr>
        <p:spPr>
          <a:xfrm>
            <a:off x="455613" y="1268761"/>
            <a:ext cx="8234362" cy="4752528"/>
          </a:xfrm>
        </p:spPr>
        <p:txBody>
          <a:bodyPr>
            <a:normAutofit fontScale="85000" lnSpcReduction="20000"/>
          </a:bodyPr>
          <a:lstStyle/>
          <a:p>
            <a:pPr>
              <a:spcBef>
                <a:spcPts val="400"/>
              </a:spcBef>
              <a:spcAft>
                <a:spcPts val="600"/>
              </a:spcAft>
            </a:pPr>
            <a:r>
              <a:rPr lang="cs-CZ" dirty="0" smtClean="0"/>
              <a:t>zadání požadavku</a:t>
            </a:r>
          </a:p>
          <a:p>
            <a:pPr>
              <a:spcBef>
                <a:spcPts val="400"/>
              </a:spcBef>
              <a:spcAft>
                <a:spcPts val="600"/>
              </a:spcAft>
            </a:pPr>
            <a:r>
              <a:rPr lang="cs-CZ" dirty="0" smtClean="0"/>
              <a:t>přípravná rešerše</a:t>
            </a:r>
          </a:p>
          <a:p>
            <a:pPr lvl="1">
              <a:spcBef>
                <a:spcPts val="400"/>
              </a:spcBef>
              <a:spcAft>
                <a:spcPts val="600"/>
              </a:spcAft>
            </a:pPr>
            <a:r>
              <a:rPr lang="cs-CZ" dirty="0" smtClean="0"/>
              <a:t>	dostupnost informací</a:t>
            </a:r>
          </a:p>
          <a:p>
            <a:pPr lvl="1">
              <a:spcBef>
                <a:spcPts val="400"/>
              </a:spcBef>
              <a:spcAft>
                <a:spcPts val="600"/>
              </a:spcAft>
            </a:pPr>
            <a:r>
              <a:rPr lang="cs-CZ" dirty="0" smtClean="0"/>
              <a:t>	časová náročnost a předběžný rozvrh kroků</a:t>
            </a:r>
          </a:p>
          <a:p>
            <a:pPr lvl="1">
              <a:spcBef>
                <a:spcPts val="400"/>
              </a:spcBef>
              <a:spcAft>
                <a:spcPts val="600"/>
              </a:spcAft>
            </a:pPr>
            <a:r>
              <a:rPr lang="cs-CZ" dirty="0" smtClean="0"/>
              <a:t>	zvláštní okolnosti navyšující cenu</a:t>
            </a:r>
          </a:p>
          <a:p>
            <a:pPr>
              <a:spcBef>
                <a:spcPts val="400"/>
              </a:spcBef>
              <a:spcAft>
                <a:spcPts val="600"/>
              </a:spcAft>
            </a:pPr>
            <a:r>
              <a:rPr lang="cs-CZ" dirty="0" smtClean="0"/>
              <a:t>kalkulace přibližné ceny – pokud potřeba</a:t>
            </a:r>
          </a:p>
          <a:p>
            <a:pPr>
              <a:spcBef>
                <a:spcPts val="400"/>
              </a:spcBef>
              <a:spcAft>
                <a:spcPts val="600"/>
              </a:spcAft>
            </a:pPr>
            <a:r>
              <a:rPr lang="cs-CZ" dirty="0" smtClean="0"/>
              <a:t>odsouhlasení klientem</a:t>
            </a:r>
          </a:p>
          <a:p>
            <a:pPr>
              <a:spcBef>
                <a:spcPts val="400"/>
              </a:spcBef>
              <a:spcAft>
                <a:spcPts val="600"/>
              </a:spcAft>
            </a:pPr>
            <a:r>
              <a:rPr lang="cs-CZ" dirty="0" smtClean="0"/>
              <a:t>kolekce informací</a:t>
            </a:r>
          </a:p>
          <a:p>
            <a:pPr lvl="1">
              <a:spcBef>
                <a:spcPts val="400"/>
              </a:spcBef>
              <a:spcAft>
                <a:spcPts val="600"/>
              </a:spcAft>
            </a:pPr>
            <a:r>
              <a:rPr lang="cs-CZ" dirty="0" smtClean="0"/>
              <a:t>třídění podle zdroje, data a relevance</a:t>
            </a:r>
          </a:p>
          <a:p>
            <a:pPr>
              <a:spcBef>
                <a:spcPts val="400"/>
              </a:spcBef>
              <a:spcAft>
                <a:spcPts val="600"/>
              </a:spcAft>
            </a:pPr>
            <a:r>
              <a:rPr lang="cs-CZ" dirty="0" smtClean="0"/>
              <a:t>analýza a syntéza informací a poznatků</a:t>
            </a:r>
          </a:p>
          <a:p>
            <a:pPr>
              <a:spcBef>
                <a:spcPts val="400"/>
              </a:spcBef>
              <a:spcAft>
                <a:spcPts val="600"/>
              </a:spcAft>
            </a:pPr>
            <a:r>
              <a:rPr lang="cs-CZ" dirty="0" smtClean="0"/>
              <a:t>zpracování výsledného dokumentu</a:t>
            </a:r>
          </a:p>
          <a:p>
            <a:pPr>
              <a:spcBef>
                <a:spcPts val="400"/>
              </a:spcBef>
              <a:spcAft>
                <a:spcPts val="600"/>
              </a:spcAft>
            </a:pPr>
            <a:r>
              <a:rPr lang="cs-CZ" dirty="0" smtClean="0"/>
              <a:t>Předání / prezentace klientovi</a:t>
            </a:r>
          </a:p>
          <a:p>
            <a:pPr>
              <a:spcBef>
                <a:spcPts val="400"/>
              </a:spcBef>
              <a:spcAft>
                <a:spcPts val="600"/>
              </a:spcAft>
            </a:pPr>
            <a:r>
              <a:rPr lang="cs-CZ" dirty="0" smtClean="0"/>
              <a:t>proplacení faktury – pokud potřeba</a:t>
            </a:r>
          </a:p>
          <a:p>
            <a:pPr>
              <a:spcBef>
                <a:spcPts val="400"/>
              </a:spcBef>
              <a:spcAft>
                <a:spcPts val="600"/>
              </a:spcAft>
              <a:buNone/>
            </a:pPr>
            <a:endParaRPr lang="cs-CZ" dirty="0"/>
          </a:p>
        </p:txBody>
      </p:sp>
    </p:spTree>
    <p:extLst>
      <p:ext uri="{BB962C8B-B14F-4D97-AF65-F5344CB8AC3E}">
        <p14:creationId xmlns:p14="http://schemas.microsoft.com/office/powerpoint/2010/main" xmlns="" val="1438414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w="9525">
            <a:noFill/>
            <a:miter lim="800000"/>
            <a:headEnd/>
            <a:tailEnd/>
          </a:ln>
        </p:spPr>
        <p:txBody>
          <a:bodyPr vert="horz" wrap="square" lIns="0" tIns="36000" rIns="0" bIns="0" numCol="1" anchor="t" anchorCtr="0" compatLnSpc="1">
            <a:prstTxWarp prst="textNoShape">
              <a:avLst/>
            </a:prstTxWarp>
          </a:bodyPr>
          <a:lstStyle/>
          <a:p>
            <a:r>
              <a:rPr lang="cs-CZ" sz="2400" dirty="0" smtClean="0">
                <a:solidFill>
                  <a:schemeClr val="tx1"/>
                </a:solidFill>
              </a:rPr>
              <a:t>Otázky vedoucí k zachycení potřeb</a:t>
            </a:r>
            <a:endParaRPr lang="en-US" sz="2400" dirty="0">
              <a:solidFill>
                <a:schemeClr val="tx1"/>
              </a:solidFill>
            </a:endParaRPr>
          </a:p>
        </p:txBody>
      </p:sp>
      <p:sp>
        <p:nvSpPr>
          <p:cNvPr id="7" name="Content Placeholder 6"/>
          <p:cNvSpPr>
            <a:spLocks noGrp="1"/>
          </p:cNvSpPr>
          <p:nvPr>
            <p:ph sz="half" idx="1"/>
          </p:nvPr>
        </p:nvSpPr>
        <p:spPr>
          <a:xfrm>
            <a:off x="392983" y="3404513"/>
            <a:ext cx="8400288" cy="2620506"/>
          </a:xfrm>
        </p:spPr>
        <p:txBody>
          <a:bodyPr>
            <a:normAutofit/>
          </a:bodyPr>
          <a:lstStyle/>
          <a:p>
            <a:pPr marL="342900" lvl="0" indent="-342900" eaLnBrk="1" hangingPunct="1">
              <a:spcBef>
                <a:spcPts val="600"/>
              </a:spcBef>
              <a:buClr>
                <a:schemeClr val="accent2"/>
              </a:buClr>
              <a:buFont typeface="Arial" pitchFamily="34" charset="0"/>
              <a:buChar char="►"/>
              <a:defRPr/>
            </a:pPr>
            <a:r>
              <a:rPr lang="cs-CZ" sz="2400" dirty="0" smtClean="0">
                <a:solidFill>
                  <a:schemeClr val="tx1"/>
                </a:solidFill>
              </a:rPr>
              <a:t>Pro koho je ten výzkum/analýza? Jaký je kontext?</a:t>
            </a:r>
            <a:endParaRPr lang="en-US" sz="2400" dirty="0">
              <a:solidFill>
                <a:schemeClr val="tx1"/>
              </a:solidFill>
            </a:endParaRPr>
          </a:p>
          <a:p>
            <a:pPr marL="342900" lvl="0" indent="-342900" eaLnBrk="1" hangingPunct="1">
              <a:spcBef>
                <a:spcPts val="600"/>
              </a:spcBef>
              <a:buClr>
                <a:schemeClr val="accent2"/>
              </a:buClr>
              <a:buFont typeface="Arial" pitchFamily="34" charset="0"/>
              <a:buChar char="►"/>
              <a:defRPr/>
            </a:pPr>
            <a:r>
              <a:rPr lang="cs-CZ" sz="2400" dirty="0" smtClean="0">
                <a:solidFill>
                  <a:schemeClr val="tx1"/>
                </a:solidFill>
              </a:rPr>
              <a:t>Co přesně hledáte? Čemu se snažíte porozumět? Čeho dosáhnout?</a:t>
            </a:r>
            <a:endParaRPr lang="en-US" sz="2400" dirty="0">
              <a:solidFill>
                <a:schemeClr val="tx1"/>
              </a:solidFill>
            </a:endParaRPr>
          </a:p>
          <a:p>
            <a:pPr marL="342900" lvl="0" indent="-342900" eaLnBrk="1" hangingPunct="1">
              <a:spcBef>
                <a:spcPts val="600"/>
              </a:spcBef>
              <a:buClr>
                <a:schemeClr val="accent2"/>
              </a:buClr>
              <a:buFont typeface="Arial" pitchFamily="34" charset="0"/>
              <a:buChar char="►"/>
              <a:defRPr/>
            </a:pPr>
            <a:r>
              <a:rPr lang="cs-CZ" sz="2400" dirty="0" smtClean="0">
                <a:solidFill>
                  <a:schemeClr val="tx1"/>
                </a:solidFill>
              </a:rPr>
              <a:t>Jaké znalosti o problematice má zadavatel?</a:t>
            </a:r>
            <a:endParaRPr lang="en-US" sz="2400" dirty="0">
              <a:solidFill>
                <a:schemeClr val="tx1"/>
              </a:solidFill>
            </a:endParaRPr>
          </a:p>
          <a:p>
            <a:pPr marL="342900" lvl="0" indent="-342900" eaLnBrk="1" hangingPunct="1">
              <a:spcBef>
                <a:spcPts val="600"/>
              </a:spcBef>
              <a:buClr>
                <a:schemeClr val="accent2"/>
              </a:buClr>
              <a:buFont typeface="Arial" pitchFamily="34" charset="0"/>
              <a:buChar char="►"/>
              <a:defRPr/>
            </a:pPr>
            <a:r>
              <a:rPr lang="cs-CZ" sz="2400" dirty="0" smtClean="0">
                <a:solidFill>
                  <a:schemeClr val="tx1"/>
                </a:solidFill>
              </a:rPr>
              <a:t>Jak a kdy bude výzkum/informace použit?</a:t>
            </a:r>
            <a:endParaRPr lang="en-US" sz="2400" dirty="0">
              <a:solidFill>
                <a:schemeClr val="tx1"/>
              </a:solidFill>
            </a:endParaRPr>
          </a:p>
        </p:txBody>
      </p:sp>
      <p:sp>
        <p:nvSpPr>
          <p:cNvPr id="6" name="Rounded Rectangle 5"/>
          <p:cNvSpPr/>
          <p:nvPr/>
        </p:nvSpPr>
        <p:spPr>
          <a:xfrm>
            <a:off x="1252603" y="1241020"/>
            <a:ext cx="7052153" cy="2115971"/>
          </a:xfrm>
          <a:prstGeom prst="roundRect">
            <a:avLst>
              <a:gd name="adj" fmla="val 10000"/>
            </a:avLst>
          </a:prstGeom>
          <a:solidFill>
            <a:srgbClr val="FFD2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lvl="0" defTabSz="844550">
              <a:lnSpc>
                <a:spcPct val="90000"/>
              </a:lnSpc>
              <a:spcAft>
                <a:spcPct val="35000"/>
              </a:spcAft>
            </a:pPr>
            <a:r>
              <a:rPr lang="cs-CZ" dirty="0" smtClean="0"/>
              <a:t>Cíle během dialogu</a:t>
            </a:r>
            <a:r>
              <a:rPr lang="en-US" dirty="0" smtClean="0"/>
              <a:t>:</a:t>
            </a:r>
            <a:endParaRPr lang="en-US" dirty="0"/>
          </a:p>
          <a:p>
            <a:pPr marL="342900" lvl="0" indent="-342900" algn="l" defTabSz="844550">
              <a:lnSpc>
                <a:spcPct val="90000"/>
              </a:lnSpc>
              <a:spcAft>
                <a:spcPct val="35000"/>
              </a:spcAft>
              <a:buFont typeface="+mj-lt"/>
              <a:buAutoNum type="arabicPeriod"/>
            </a:pPr>
            <a:r>
              <a:rPr lang="cs-CZ" dirty="0" smtClean="0"/>
              <a:t>Rozhodnou o úrovni nabídnutých služeb</a:t>
            </a:r>
            <a:r>
              <a:rPr lang="en-US" dirty="0" smtClean="0"/>
              <a:t> </a:t>
            </a:r>
            <a:r>
              <a:rPr lang="en-US" dirty="0"/>
              <a:t>(self-service </a:t>
            </a:r>
            <a:r>
              <a:rPr lang="cs-CZ" dirty="0" smtClean="0"/>
              <a:t>nebo </a:t>
            </a:r>
            <a:r>
              <a:rPr lang="cs-CZ" dirty="0" err="1" smtClean="0"/>
              <a:t>max</a:t>
            </a:r>
            <a:r>
              <a:rPr lang="cs-CZ" dirty="0" smtClean="0"/>
              <a:t> </a:t>
            </a:r>
            <a:r>
              <a:rPr lang="en-US" dirty="0" err="1" smtClean="0"/>
              <a:t>priorit</a:t>
            </a:r>
            <a:r>
              <a:rPr lang="cs-CZ" dirty="0" smtClean="0"/>
              <a:t>a</a:t>
            </a:r>
            <a:r>
              <a:rPr lang="en-US" dirty="0" smtClean="0"/>
              <a:t>)</a:t>
            </a:r>
            <a:endParaRPr lang="en-US" dirty="0"/>
          </a:p>
          <a:p>
            <a:pPr marL="342900" lvl="0" indent="-342900" algn="l" defTabSz="844550">
              <a:lnSpc>
                <a:spcPct val="90000"/>
              </a:lnSpc>
              <a:spcAft>
                <a:spcPct val="35000"/>
              </a:spcAft>
              <a:buFont typeface="+mj-lt"/>
              <a:buAutoNum type="arabicPeriod"/>
            </a:pPr>
            <a:r>
              <a:rPr lang="en-US" dirty="0" err="1" smtClean="0"/>
              <a:t>Identif</a:t>
            </a:r>
            <a:r>
              <a:rPr lang="cs-CZ" dirty="0" err="1" smtClean="0"/>
              <a:t>ikovat</a:t>
            </a:r>
            <a:r>
              <a:rPr lang="en-US" dirty="0" smtClean="0"/>
              <a:t> specific</a:t>
            </a:r>
            <a:r>
              <a:rPr lang="cs-CZ" dirty="0" err="1" smtClean="0"/>
              <a:t>ké</a:t>
            </a:r>
            <a:r>
              <a:rPr lang="en-US" dirty="0" smtClean="0"/>
              <a:t> </a:t>
            </a:r>
            <a:r>
              <a:rPr lang="en-US" dirty="0" err="1" smtClean="0"/>
              <a:t>informa</a:t>
            </a:r>
            <a:r>
              <a:rPr lang="cs-CZ" dirty="0" smtClean="0"/>
              <a:t>ční</a:t>
            </a:r>
            <a:r>
              <a:rPr lang="en-US" dirty="0" smtClean="0"/>
              <a:t> </a:t>
            </a:r>
            <a:r>
              <a:rPr lang="cs-CZ" dirty="0" smtClean="0"/>
              <a:t>potřeby</a:t>
            </a:r>
            <a:endParaRPr lang="en-US" dirty="0"/>
          </a:p>
          <a:p>
            <a:pPr marL="342900" lvl="0" indent="-342900" algn="l" defTabSz="844550">
              <a:lnSpc>
                <a:spcPct val="90000"/>
              </a:lnSpc>
              <a:spcAft>
                <a:spcPct val="35000"/>
              </a:spcAft>
              <a:buFont typeface="+mj-lt"/>
              <a:buAutoNum type="arabicPeriod"/>
            </a:pPr>
            <a:r>
              <a:rPr lang="cs-CZ" dirty="0" smtClean="0"/>
              <a:t>Porozumět strategii za těmito potřebami</a:t>
            </a:r>
            <a:endParaRPr lang="en-US" dirty="0"/>
          </a:p>
          <a:p>
            <a:pPr marL="342900" lvl="0" indent="-342900" algn="l" defTabSz="844550">
              <a:lnSpc>
                <a:spcPct val="90000"/>
              </a:lnSpc>
              <a:spcAft>
                <a:spcPct val="35000"/>
              </a:spcAft>
              <a:buFont typeface="+mj-lt"/>
              <a:buAutoNum type="arabicPeriod"/>
            </a:pPr>
            <a:r>
              <a:rPr lang="cs-CZ" dirty="0" smtClean="0"/>
              <a:t>Rozhodnout jak nejlépe uspokojit potřebu a podpořit strategii</a:t>
            </a:r>
            <a:endParaRPr lang="en-US" dirty="0"/>
          </a:p>
        </p:txBody>
      </p:sp>
    </p:spTree>
    <p:extLst>
      <p:ext uri="{BB962C8B-B14F-4D97-AF65-F5344CB8AC3E}">
        <p14:creationId xmlns:p14="http://schemas.microsoft.com/office/powerpoint/2010/main" xmlns="" val="3090149541"/>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1303" y="192521"/>
            <a:ext cx="8412176" cy="863600"/>
          </a:xfrm>
          <a:noFill/>
          <a:ln w="9525">
            <a:noFill/>
            <a:miter lim="800000"/>
            <a:headEnd/>
            <a:tailEnd/>
          </a:ln>
        </p:spPr>
        <p:txBody>
          <a:bodyPr vert="horz" wrap="square" lIns="0" tIns="36000" rIns="0" bIns="0" numCol="1" anchor="t" anchorCtr="0" compatLnSpc="1">
            <a:prstTxWarp prst="textNoShape">
              <a:avLst/>
            </a:prstTxWarp>
          </a:bodyPr>
          <a:lstStyle/>
          <a:p>
            <a:pPr marL="342900" lvl="0" indent="-342900">
              <a:defRPr/>
            </a:pPr>
            <a:r>
              <a:rPr lang="cs-CZ" dirty="0" smtClean="0">
                <a:solidFill>
                  <a:schemeClr val="tx1"/>
                </a:solidFill>
              </a:rPr>
              <a:t>Jakou úroveň služeb nabídnout?</a:t>
            </a:r>
            <a:endParaRPr lang="en-US" dirty="0">
              <a:solidFill>
                <a:schemeClr val="tx1"/>
              </a:solidFill>
            </a:endParaRPr>
          </a:p>
        </p:txBody>
      </p:sp>
      <p:sp>
        <p:nvSpPr>
          <p:cNvPr id="7" name="Content Placeholder 6"/>
          <p:cNvSpPr>
            <a:spLocks noGrp="1"/>
          </p:cNvSpPr>
          <p:nvPr>
            <p:ph idx="1"/>
          </p:nvPr>
        </p:nvSpPr>
        <p:spPr>
          <a:xfrm>
            <a:off x="455613" y="1140399"/>
            <a:ext cx="8231187" cy="4969042"/>
          </a:xfrm>
        </p:spPr>
        <p:txBody>
          <a:bodyPr>
            <a:normAutofit lnSpcReduction="10000"/>
          </a:bodyPr>
          <a:lstStyle/>
          <a:p>
            <a:pPr marL="723901" lvl="2" indent="-360363">
              <a:lnSpc>
                <a:spcPct val="110000"/>
              </a:lnSpc>
              <a:spcBef>
                <a:spcPts val="1200"/>
              </a:spcBef>
            </a:pPr>
            <a:r>
              <a:rPr lang="cs-CZ" sz="2200" dirty="0" smtClean="0">
                <a:solidFill>
                  <a:schemeClr val="tx1"/>
                </a:solidFill>
              </a:rPr>
              <a:t>Dokonce i požadavek od nejvyššího vedení nebo od prioritního klienta můžeme řešit odkazem na </a:t>
            </a:r>
            <a:r>
              <a:rPr lang="cs-CZ" sz="2200" dirty="0" err="1" smtClean="0">
                <a:solidFill>
                  <a:schemeClr val="tx1"/>
                </a:solidFill>
              </a:rPr>
              <a:t>self</a:t>
            </a:r>
            <a:r>
              <a:rPr lang="cs-CZ" sz="2200" dirty="0" smtClean="0">
                <a:solidFill>
                  <a:schemeClr val="tx1"/>
                </a:solidFill>
              </a:rPr>
              <a:t>-</a:t>
            </a:r>
            <a:r>
              <a:rPr lang="cs-CZ" sz="2200" dirty="0" err="1" smtClean="0">
                <a:solidFill>
                  <a:schemeClr val="tx1"/>
                </a:solidFill>
              </a:rPr>
              <a:t>service</a:t>
            </a:r>
            <a:endParaRPr lang="en-US" sz="2200" dirty="0">
              <a:solidFill>
                <a:schemeClr val="tx1"/>
              </a:solidFill>
            </a:endParaRPr>
          </a:p>
          <a:p>
            <a:pPr marL="360363" lvl="1" indent="-360363">
              <a:lnSpc>
                <a:spcPct val="110000"/>
              </a:lnSpc>
              <a:spcBef>
                <a:spcPts val="1200"/>
              </a:spcBef>
            </a:pPr>
            <a:r>
              <a:rPr lang="cs-CZ" sz="2400" dirty="0" smtClean="0">
                <a:solidFill>
                  <a:schemeClr val="tx1"/>
                </a:solidFill>
              </a:rPr>
              <a:t>Před rozhovorem se zadavatelem si udělejte předběžný výzkum a připravte si argumenty</a:t>
            </a:r>
            <a:endParaRPr lang="en-US" sz="2400" dirty="0">
              <a:solidFill>
                <a:schemeClr val="tx1"/>
              </a:solidFill>
            </a:endParaRPr>
          </a:p>
          <a:p>
            <a:pPr marL="360363" lvl="1" indent="-360363">
              <a:lnSpc>
                <a:spcPct val="110000"/>
              </a:lnSpc>
              <a:spcBef>
                <a:spcPts val="1200"/>
              </a:spcBef>
            </a:pPr>
            <a:r>
              <a:rPr lang="en-US" sz="2400" b="1" dirty="0">
                <a:solidFill>
                  <a:schemeClr val="tx1"/>
                </a:solidFill>
              </a:rPr>
              <a:t>TOP 5 </a:t>
            </a:r>
            <a:r>
              <a:rPr lang="cs-CZ" sz="2400" b="1" dirty="0" smtClean="0">
                <a:solidFill>
                  <a:schemeClr val="tx1"/>
                </a:solidFill>
              </a:rPr>
              <a:t>otázek na zvážení</a:t>
            </a:r>
            <a:r>
              <a:rPr lang="en-US" sz="2400" dirty="0" smtClean="0">
                <a:solidFill>
                  <a:schemeClr val="tx1"/>
                </a:solidFill>
              </a:rPr>
              <a:t>:</a:t>
            </a:r>
            <a:endParaRPr lang="en-US" sz="2400" dirty="0">
              <a:solidFill>
                <a:schemeClr val="tx1"/>
              </a:solidFill>
            </a:endParaRPr>
          </a:p>
          <a:p>
            <a:pPr marL="723901" lvl="2" indent="-360363">
              <a:lnSpc>
                <a:spcPct val="110000"/>
              </a:lnSpc>
              <a:spcBef>
                <a:spcPts val="1200"/>
              </a:spcBef>
            </a:pPr>
            <a:r>
              <a:rPr lang="cs-CZ" sz="2200" dirty="0" smtClean="0">
                <a:solidFill>
                  <a:schemeClr val="tx1"/>
                </a:solidFill>
              </a:rPr>
              <a:t>Podporuje požadavek klíčové oblasti pro podnik?</a:t>
            </a:r>
          </a:p>
          <a:p>
            <a:pPr marL="723901" lvl="2" indent="-360363">
              <a:lnSpc>
                <a:spcPct val="110000"/>
              </a:lnSpc>
              <a:spcBef>
                <a:spcPts val="1200"/>
              </a:spcBef>
            </a:pPr>
            <a:r>
              <a:rPr lang="cs-CZ" sz="2200" dirty="0" smtClean="0">
                <a:solidFill>
                  <a:schemeClr val="tx1"/>
                </a:solidFill>
              </a:rPr>
              <a:t>Podporuje požadavek rozhodování nejvyššího vedení?</a:t>
            </a:r>
            <a:endParaRPr lang="en-US" sz="2200" dirty="0">
              <a:solidFill>
                <a:schemeClr val="tx1"/>
              </a:solidFill>
            </a:endParaRPr>
          </a:p>
          <a:p>
            <a:pPr marL="723901" lvl="2" indent="-360363">
              <a:lnSpc>
                <a:spcPct val="110000"/>
              </a:lnSpc>
              <a:spcBef>
                <a:spcPts val="1200"/>
              </a:spcBef>
            </a:pPr>
            <a:r>
              <a:rPr lang="cs-CZ" sz="2200" dirty="0" smtClean="0">
                <a:solidFill>
                  <a:schemeClr val="tx1"/>
                </a:solidFill>
              </a:rPr>
              <a:t>Vyžaduje poptávka speciální zdroje nebo expertízu?</a:t>
            </a:r>
            <a:endParaRPr lang="en-US" sz="2200" dirty="0">
              <a:solidFill>
                <a:schemeClr val="tx1"/>
              </a:solidFill>
            </a:endParaRPr>
          </a:p>
          <a:p>
            <a:pPr marL="1084263" lvl="3" indent="-360363">
              <a:lnSpc>
                <a:spcPct val="110000"/>
              </a:lnSpc>
              <a:spcBef>
                <a:spcPts val="1200"/>
              </a:spcBef>
            </a:pPr>
            <a:r>
              <a:rPr lang="cs-CZ" sz="1800" dirty="0" smtClean="0">
                <a:solidFill>
                  <a:schemeClr val="tx1"/>
                </a:solidFill>
              </a:rPr>
              <a:t>To by měla zodpovědět přípravná rešerše</a:t>
            </a:r>
            <a:endParaRPr lang="en-US" sz="1800" dirty="0">
              <a:solidFill>
                <a:schemeClr val="tx1"/>
              </a:solidFill>
            </a:endParaRPr>
          </a:p>
          <a:p>
            <a:pPr marL="723901" lvl="2" indent="-360363">
              <a:lnSpc>
                <a:spcPct val="110000"/>
              </a:lnSpc>
              <a:spcBef>
                <a:spcPts val="1200"/>
              </a:spcBef>
            </a:pPr>
            <a:r>
              <a:rPr lang="cs-CZ" sz="2200" dirty="0" smtClean="0">
                <a:solidFill>
                  <a:schemeClr val="tx1"/>
                </a:solidFill>
              </a:rPr>
              <a:t>Jaký z toho plyne zisk/navýšení obratu pro firmu? (zodpoví zadavatel)</a:t>
            </a:r>
            <a:endParaRPr lang="en-US" dirty="0">
              <a:solidFill>
                <a:schemeClr val="tx1"/>
              </a:solidFill>
            </a:endParaRPr>
          </a:p>
        </p:txBody>
      </p:sp>
      <p:sp>
        <p:nvSpPr>
          <p:cNvPr id="6" name="Rounded Rectangle 5"/>
          <p:cNvSpPr/>
          <p:nvPr/>
        </p:nvSpPr>
        <p:spPr>
          <a:xfrm>
            <a:off x="6372200" y="1"/>
            <a:ext cx="2771800" cy="1052736"/>
          </a:xfrm>
          <a:prstGeom prst="roundRect">
            <a:avLst>
              <a:gd name="adj" fmla="val 10000"/>
            </a:avLst>
          </a:prstGeom>
          <a:solidFill>
            <a:srgbClr val="FFD2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lvl="0" defTabSz="844550">
              <a:lnSpc>
                <a:spcPct val="90000"/>
              </a:lnSpc>
              <a:spcAft>
                <a:spcPct val="35000"/>
              </a:spcAft>
            </a:pPr>
            <a:r>
              <a:rPr lang="cs-CZ" sz="800" dirty="0" smtClean="0"/>
              <a:t>Cíle během dialogu</a:t>
            </a:r>
            <a:r>
              <a:rPr lang="en-US" sz="800" dirty="0" smtClean="0"/>
              <a:t>:</a:t>
            </a:r>
            <a:endParaRPr lang="en-US" sz="800" dirty="0"/>
          </a:p>
          <a:p>
            <a:pPr marL="342900" lvl="0" indent="-342900" algn="l" defTabSz="844550">
              <a:lnSpc>
                <a:spcPct val="90000"/>
              </a:lnSpc>
              <a:spcAft>
                <a:spcPct val="35000"/>
              </a:spcAft>
              <a:buFont typeface="+mj-lt"/>
              <a:buAutoNum type="arabicPeriod"/>
            </a:pPr>
            <a:r>
              <a:rPr lang="cs-CZ" sz="800" dirty="0" smtClean="0"/>
              <a:t>Rozhodnou o úrovni nabídnutých služeb</a:t>
            </a:r>
            <a:r>
              <a:rPr lang="en-US" sz="800" dirty="0" smtClean="0"/>
              <a:t> </a:t>
            </a:r>
            <a:r>
              <a:rPr lang="en-US" sz="800" dirty="0"/>
              <a:t>(self-service </a:t>
            </a:r>
            <a:r>
              <a:rPr lang="cs-CZ" sz="800" dirty="0" smtClean="0"/>
              <a:t>nebo </a:t>
            </a:r>
            <a:r>
              <a:rPr lang="cs-CZ" sz="800" dirty="0" err="1" smtClean="0"/>
              <a:t>max</a:t>
            </a:r>
            <a:r>
              <a:rPr lang="cs-CZ" sz="800" dirty="0" smtClean="0"/>
              <a:t> </a:t>
            </a:r>
            <a:r>
              <a:rPr lang="en-US" sz="800" dirty="0" err="1" smtClean="0"/>
              <a:t>priorit</a:t>
            </a:r>
            <a:r>
              <a:rPr lang="cs-CZ" sz="800" dirty="0" smtClean="0"/>
              <a:t>a</a:t>
            </a:r>
            <a:r>
              <a:rPr lang="en-US" sz="800" dirty="0" smtClean="0"/>
              <a:t>)</a:t>
            </a:r>
            <a:endParaRPr lang="en-US" sz="800" dirty="0"/>
          </a:p>
          <a:p>
            <a:pPr marL="342900" lvl="0" indent="-342900" algn="l" defTabSz="844550">
              <a:lnSpc>
                <a:spcPct val="90000"/>
              </a:lnSpc>
              <a:spcAft>
                <a:spcPct val="35000"/>
              </a:spcAft>
              <a:buFont typeface="+mj-lt"/>
              <a:buAutoNum type="arabicPeriod"/>
            </a:pPr>
            <a:r>
              <a:rPr lang="en-US" sz="800" dirty="0" err="1" smtClean="0">
                <a:solidFill>
                  <a:schemeClr val="accent1">
                    <a:lumMod val="60000"/>
                    <a:lumOff val="40000"/>
                  </a:schemeClr>
                </a:solidFill>
              </a:rPr>
              <a:t>Identif</a:t>
            </a:r>
            <a:r>
              <a:rPr lang="cs-CZ" sz="800" dirty="0" err="1" smtClean="0">
                <a:solidFill>
                  <a:schemeClr val="accent1">
                    <a:lumMod val="60000"/>
                    <a:lumOff val="40000"/>
                  </a:schemeClr>
                </a:solidFill>
              </a:rPr>
              <a:t>ikovat</a:t>
            </a:r>
            <a:r>
              <a:rPr lang="en-US" sz="800" dirty="0" smtClean="0">
                <a:solidFill>
                  <a:schemeClr val="accent1">
                    <a:lumMod val="60000"/>
                    <a:lumOff val="40000"/>
                  </a:schemeClr>
                </a:solidFill>
              </a:rPr>
              <a:t> specific</a:t>
            </a:r>
            <a:r>
              <a:rPr lang="cs-CZ" sz="800" dirty="0" err="1" smtClean="0">
                <a:solidFill>
                  <a:schemeClr val="accent1">
                    <a:lumMod val="60000"/>
                    <a:lumOff val="40000"/>
                  </a:schemeClr>
                </a:solidFill>
              </a:rPr>
              <a:t>ké</a:t>
            </a:r>
            <a:r>
              <a:rPr lang="en-US" sz="800" dirty="0" smtClean="0">
                <a:solidFill>
                  <a:schemeClr val="accent1">
                    <a:lumMod val="60000"/>
                    <a:lumOff val="40000"/>
                  </a:schemeClr>
                </a:solidFill>
              </a:rPr>
              <a:t> </a:t>
            </a:r>
            <a:r>
              <a:rPr lang="en-US" sz="800" dirty="0" err="1" smtClean="0">
                <a:solidFill>
                  <a:schemeClr val="accent1">
                    <a:lumMod val="60000"/>
                    <a:lumOff val="40000"/>
                  </a:schemeClr>
                </a:solidFill>
              </a:rPr>
              <a:t>informa</a:t>
            </a:r>
            <a:r>
              <a:rPr lang="cs-CZ" sz="800" dirty="0" smtClean="0">
                <a:solidFill>
                  <a:schemeClr val="accent1">
                    <a:lumMod val="60000"/>
                    <a:lumOff val="40000"/>
                  </a:schemeClr>
                </a:solidFill>
              </a:rPr>
              <a:t>ční</a:t>
            </a:r>
            <a:r>
              <a:rPr lang="en-US" sz="800" dirty="0" smtClean="0">
                <a:solidFill>
                  <a:schemeClr val="accent1">
                    <a:lumMod val="60000"/>
                    <a:lumOff val="40000"/>
                  </a:schemeClr>
                </a:solidFill>
              </a:rPr>
              <a:t> </a:t>
            </a:r>
            <a:r>
              <a:rPr lang="cs-CZ" sz="800" dirty="0" smtClean="0">
                <a:solidFill>
                  <a:schemeClr val="accent1">
                    <a:lumMod val="60000"/>
                    <a:lumOff val="40000"/>
                  </a:schemeClr>
                </a:solidFill>
              </a:rPr>
              <a:t>potřeby</a:t>
            </a:r>
            <a:endParaRPr lang="en-US" sz="800" dirty="0">
              <a:solidFill>
                <a:schemeClr val="accent1">
                  <a:lumMod val="60000"/>
                  <a:lumOff val="40000"/>
                </a:schemeClr>
              </a:solidFill>
            </a:endParaRPr>
          </a:p>
          <a:p>
            <a:pPr marL="342900" lvl="0" indent="-342900" algn="l" defTabSz="844550">
              <a:lnSpc>
                <a:spcPct val="90000"/>
              </a:lnSpc>
              <a:spcAft>
                <a:spcPct val="35000"/>
              </a:spcAft>
              <a:buFont typeface="+mj-lt"/>
              <a:buAutoNum type="arabicPeriod"/>
            </a:pPr>
            <a:r>
              <a:rPr lang="cs-CZ" sz="800" dirty="0" smtClean="0">
                <a:solidFill>
                  <a:schemeClr val="accent1">
                    <a:lumMod val="60000"/>
                    <a:lumOff val="40000"/>
                  </a:schemeClr>
                </a:solidFill>
              </a:rPr>
              <a:t>Porozumět strategii za těmito potřebami</a:t>
            </a:r>
            <a:endParaRPr lang="en-US" sz="800" dirty="0">
              <a:solidFill>
                <a:schemeClr val="accent1">
                  <a:lumMod val="60000"/>
                  <a:lumOff val="40000"/>
                </a:schemeClr>
              </a:solidFill>
            </a:endParaRPr>
          </a:p>
          <a:p>
            <a:pPr marL="342900" lvl="0" indent="-342900" algn="l" defTabSz="844550">
              <a:lnSpc>
                <a:spcPct val="90000"/>
              </a:lnSpc>
              <a:spcAft>
                <a:spcPct val="35000"/>
              </a:spcAft>
              <a:buFont typeface="+mj-lt"/>
              <a:buAutoNum type="arabicPeriod"/>
            </a:pPr>
            <a:r>
              <a:rPr lang="cs-CZ" sz="800" dirty="0" smtClean="0">
                <a:solidFill>
                  <a:schemeClr val="accent1">
                    <a:lumMod val="60000"/>
                    <a:lumOff val="40000"/>
                  </a:schemeClr>
                </a:solidFill>
              </a:rPr>
              <a:t>Rozhodnout jak nejlépe uspokojit potřebu a podpořit strategii</a:t>
            </a:r>
            <a:endParaRPr lang="en-US" sz="800" dirty="0">
              <a:solidFill>
                <a:schemeClr val="accent1">
                  <a:lumMod val="60000"/>
                  <a:lumOff val="40000"/>
                </a:schemeClr>
              </a:solidFill>
            </a:endParaRPr>
          </a:p>
        </p:txBody>
      </p:sp>
    </p:spTree>
    <p:extLst>
      <p:ext uri="{BB962C8B-B14F-4D97-AF65-F5344CB8AC3E}">
        <p14:creationId xmlns:p14="http://schemas.microsoft.com/office/powerpoint/2010/main" xmlns="" val="3812828207"/>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8308" y="192521"/>
            <a:ext cx="6558902" cy="863600"/>
          </a:xfrm>
          <a:noFill/>
          <a:ln w="9525">
            <a:noFill/>
            <a:miter lim="800000"/>
            <a:headEnd/>
            <a:tailEnd/>
          </a:ln>
        </p:spPr>
        <p:txBody>
          <a:bodyPr vert="horz" wrap="square" lIns="0" tIns="36000" rIns="0" bIns="0" numCol="1" anchor="t" anchorCtr="0" compatLnSpc="1">
            <a:prstTxWarp prst="textNoShape">
              <a:avLst/>
            </a:prstTxWarp>
          </a:bodyPr>
          <a:lstStyle/>
          <a:p>
            <a:pPr lvl="0">
              <a:defRPr/>
            </a:pPr>
            <a:r>
              <a:rPr lang="cs-CZ" dirty="0" smtClean="0">
                <a:solidFill>
                  <a:schemeClr val="tx1"/>
                </a:solidFill>
              </a:rPr>
              <a:t>Pro koho je </a:t>
            </a:r>
            <a:r>
              <a:rPr lang="en-GB" dirty="0" smtClean="0">
                <a:solidFill>
                  <a:schemeClr val="tx1"/>
                </a:solidFill>
              </a:rPr>
              <a:t>research </a:t>
            </a:r>
            <a:r>
              <a:rPr lang="cs-CZ" dirty="0" smtClean="0">
                <a:solidFill>
                  <a:schemeClr val="tx1"/>
                </a:solidFill>
              </a:rPr>
              <a:t>/</a:t>
            </a:r>
            <a:r>
              <a:rPr lang="en-GB" dirty="0" smtClean="0">
                <a:solidFill>
                  <a:schemeClr val="tx1"/>
                </a:solidFill>
              </a:rPr>
              <a:t> anal</a:t>
            </a:r>
            <a:r>
              <a:rPr lang="cs-CZ" dirty="0" err="1" smtClean="0">
                <a:solidFill>
                  <a:schemeClr val="tx1"/>
                </a:solidFill>
              </a:rPr>
              <a:t>ýza</a:t>
            </a:r>
            <a:r>
              <a:rPr lang="en-GB" dirty="0" smtClean="0">
                <a:solidFill>
                  <a:schemeClr val="tx1"/>
                </a:solidFill>
              </a:rPr>
              <a:t>? </a:t>
            </a:r>
            <a:r>
              <a:rPr lang="en-GB" dirty="0">
                <a:solidFill>
                  <a:schemeClr val="tx1"/>
                </a:solidFill>
              </a:rPr>
              <a:t/>
            </a:r>
            <a:br>
              <a:rPr lang="en-GB" dirty="0">
                <a:solidFill>
                  <a:schemeClr val="tx1"/>
                </a:solidFill>
              </a:rPr>
            </a:br>
            <a:r>
              <a:rPr lang="cs-CZ" dirty="0" smtClean="0">
                <a:solidFill>
                  <a:schemeClr val="tx1"/>
                </a:solidFill>
              </a:rPr>
              <a:t>Jaký je k</a:t>
            </a:r>
            <a:r>
              <a:rPr lang="en-GB" dirty="0" err="1" smtClean="0">
                <a:solidFill>
                  <a:schemeClr val="tx1"/>
                </a:solidFill>
              </a:rPr>
              <a:t>ontext</a:t>
            </a:r>
            <a:r>
              <a:rPr lang="en-GB" dirty="0">
                <a:solidFill>
                  <a:schemeClr val="tx1"/>
                </a:solidFill>
              </a:rPr>
              <a:t>? </a:t>
            </a:r>
          </a:p>
        </p:txBody>
      </p:sp>
      <p:sp>
        <p:nvSpPr>
          <p:cNvPr id="8" name="Content Placeholder 2"/>
          <p:cNvSpPr txBox="1">
            <a:spLocks/>
          </p:cNvSpPr>
          <p:nvPr/>
        </p:nvSpPr>
        <p:spPr bwMode="auto">
          <a:xfrm>
            <a:off x="450850" y="1422400"/>
            <a:ext cx="8242300" cy="43879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200000"/>
              </a:lnSpc>
              <a:spcBef>
                <a:spcPts val="600"/>
              </a:spcBef>
              <a:spcAft>
                <a:spcPct val="0"/>
              </a:spcAft>
              <a:buSzPct val="100000"/>
              <a:buFont typeface="Wingdings" pitchFamily="2" charset="2"/>
              <a:buChar char="§"/>
              <a:tabLst/>
              <a:defRPr/>
            </a:pPr>
            <a:r>
              <a:rPr kumimoji="0" lang="cs-CZ" sz="2000" b="0" i="0" u="none" strike="noStrike" kern="0" cap="none" spc="0" normalizeH="0" baseline="0" noProof="0" dirty="0" smtClean="0">
                <a:ln>
                  <a:noFill/>
                </a:ln>
                <a:effectLst/>
                <a:uLnTx/>
                <a:uFillTx/>
                <a:latin typeface="+mn-lt"/>
                <a:ea typeface="+mn-ea"/>
                <a:cs typeface="+mn-cs"/>
              </a:rPr>
              <a:t>Kdo je </a:t>
            </a:r>
            <a:r>
              <a:rPr kumimoji="0" lang="en-GB" sz="2000" b="0" i="0" u="none" strike="noStrike" kern="0" cap="none" spc="0" normalizeH="0" baseline="0" noProof="0" dirty="0" smtClean="0">
                <a:ln>
                  <a:noFill/>
                </a:ln>
                <a:effectLst/>
                <a:uLnTx/>
                <a:uFillTx/>
                <a:latin typeface="+mn-lt"/>
                <a:ea typeface="+mn-ea"/>
                <a:cs typeface="+mn-cs"/>
              </a:rPr>
              <a:t>project </a:t>
            </a:r>
            <a:r>
              <a:rPr kumimoji="0" lang="en-GB" sz="2000" b="0" i="0" u="none" strike="noStrike" kern="0" cap="none" spc="0" normalizeH="0" baseline="0" noProof="0" dirty="0">
                <a:ln>
                  <a:noFill/>
                </a:ln>
                <a:effectLst/>
                <a:uLnTx/>
                <a:uFillTx/>
                <a:latin typeface="+mn-lt"/>
                <a:ea typeface="+mn-ea"/>
                <a:cs typeface="+mn-cs"/>
              </a:rPr>
              <a:t>leader </a:t>
            </a:r>
            <a:r>
              <a:rPr kumimoji="0" lang="cs-CZ" sz="2000" b="0" i="0" u="none" strike="noStrike" kern="0" cap="none" spc="0" normalizeH="0" baseline="0" noProof="0" dirty="0" smtClean="0">
                <a:ln>
                  <a:noFill/>
                </a:ln>
                <a:effectLst/>
                <a:uLnTx/>
                <a:uFillTx/>
                <a:latin typeface="+mn-lt"/>
                <a:ea typeface="+mn-ea"/>
                <a:cs typeface="+mn-cs"/>
              </a:rPr>
              <a:t>nebo </a:t>
            </a:r>
            <a:r>
              <a:rPr kumimoji="0" lang="en-GB" sz="2000" b="0" i="0" u="none" strike="noStrike" kern="0" cap="none" spc="0" normalizeH="0" baseline="0" noProof="0" dirty="0" smtClean="0">
                <a:ln>
                  <a:noFill/>
                </a:ln>
                <a:effectLst/>
                <a:uLnTx/>
                <a:uFillTx/>
                <a:latin typeface="+mn-lt"/>
                <a:ea typeface="+mn-ea"/>
                <a:cs typeface="+mn-cs"/>
              </a:rPr>
              <a:t>ultimate requester?</a:t>
            </a:r>
            <a:endParaRPr kumimoji="0" lang="en-GB" sz="2000" b="0" i="0" u="none" strike="noStrike" kern="0" cap="none" spc="0" normalizeH="0" baseline="0" noProof="0" dirty="0">
              <a:ln>
                <a:noFill/>
              </a:ln>
              <a:effectLst/>
              <a:uLnTx/>
              <a:uFillTx/>
              <a:latin typeface="+mn-lt"/>
              <a:ea typeface="+mn-ea"/>
              <a:cs typeface="+mn-cs"/>
            </a:endParaRPr>
          </a:p>
          <a:p>
            <a:pPr marL="342900" marR="0" lvl="0" indent="-342900" algn="l" defTabSz="914400" rtl="0" eaLnBrk="0" fontAlgn="base" latinLnBrk="0" hangingPunct="0">
              <a:lnSpc>
                <a:spcPct val="200000"/>
              </a:lnSpc>
              <a:spcBef>
                <a:spcPts val="600"/>
              </a:spcBef>
              <a:spcAft>
                <a:spcPct val="0"/>
              </a:spcAft>
              <a:buSzPct val="100000"/>
              <a:buFont typeface="Wingdings" pitchFamily="2" charset="2"/>
              <a:buChar char="§"/>
              <a:tabLst/>
              <a:defRPr/>
            </a:pPr>
            <a:r>
              <a:rPr kumimoji="0" lang="cs-CZ" sz="2000" b="0" i="0" u="none" strike="noStrike" kern="0" cap="none" spc="0" normalizeH="0" baseline="0" noProof="0" dirty="0" smtClean="0">
                <a:ln>
                  <a:noFill/>
                </a:ln>
                <a:effectLst/>
                <a:uLnTx/>
                <a:uFillTx/>
                <a:latin typeface="+mn-lt"/>
                <a:ea typeface="+mn-ea"/>
                <a:cs typeface="+mn-cs"/>
              </a:rPr>
              <a:t>K</a:t>
            </a:r>
            <a:r>
              <a:rPr kumimoji="0" lang="cs-CZ" sz="2000" b="0" i="0" u="none" strike="noStrike" kern="0" cap="none" spc="0" normalizeH="0" noProof="0" dirty="0" smtClean="0">
                <a:ln>
                  <a:noFill/>
                </a:ln>
                <a:effectLst/>
                <a:uLnTx/>
                <a:uFillTx/>
                <a:latin typeface="+mn-lt"/>
                <a:ea typeface="+mn-ea"/>
                <a:cs typeface="+mn-cs"/>
              </a:rPr>
              <a:t> čemu budou informace sloužit? </a:t>
            </a:r>
            <a:r>
              <a:rPr kumimoji="0" lang="cs-CZ" sz="2000" b="0" i="0" u="none" strike="noStrike" kern="0" cap="none" spc="0" normalizeH="0" baseline="0" noProof="0" dirty="0" smtClean="0">
                <a:ln>
                  <a:noFill/>
                </a:ln>
                <a:effectLst/>
                <a:uLnTx/>
                <a:uFillTx/>
                <a:latin typeface="+mn-lt"/>
                <a:ea typeface="+mn-ea"/>
                <a:cs typeface="+mn-cs"/>
              </a:rPr>
              <a:t>Business </a:t>
            </a:r>
            <a:r>
              <a:rPr kumimoji="0" lang="cs-CZ" sz="2000" b="0" i="0" u="none" strike="noStrike" kern="0" cap="none" spc="0" normalizeH="0" baseline="0" noProof="0" dirty="0" err="1" smtClean="0">
                <a:ln>
                  <a:noFill/>
                </a:ln>
                <a:effectLst/>
                <a:uLnTx/>
                <a:uFillTx/>
                <a:latin typeface="+mn-lt"/>
                <a:ea typeface="+mn-ea"/>
                <a:cs typeface="+mn-cs"/>
              </a:rPr>
              <a:t>Development</a:t>
            </a:r>
            <a:r>
              <a:rPr kumimoji="0" lang="en-GB" sz="2000" b="0" i="0" u="none" strike="noStrike" kern="0" cap="none" spc="0" normalizeH="0" baseline="0" noProof="0" dirty="0" smtClean="0">
                <a:ln>
                  <a:noFill/>
                </a:ln>
                <a:effectLst/>
                <a:uLnTx/>
                <a:uFillTx/>
                <a:latin typeface="+mn-lt"/>
                <a:ea typeface="+mn-ea"/>
                <a:cs typeface="+mn-cs"/>
              </a:rPr>
              <a:t>, </a:t>
            </a:r>
            <a:r>
              <a:rPr kumimoji="0" lang="en-GB" sz="2000" b="0" i="0" u="none" strike="noStrike" kern="0" cap="none" spc="0" normalizeH="0" baseline="0" noProof="0" dirty="0">
                <a:ln>
                  <a:noFill/>
                </a:ln>
                <a:effectLst/>
                <a:uLnTx/>
                <a:uFillTx/>
                <a:latin typeface="+mn-lt"/>
                <a:ea typeface="+mn-ea"/>
                <a:cs typeface="+mn-cs"/>
              </a:rPr>
              <a:t>proposal </a:t>
            </a:r>
            <a:r>
              <a:rPr kumimoji="0" lang="cs-CZ" sz="2000" b="0" i="0" u="none" strike="noStrike" kern="0" cap="none" spc="0" normalizeH="0" baseline="0" noProof="0" dirty="0" smtClean="0">
                <a:ln>
                  <a:noFill/>
                </a:ln>
                <a:effectLst/>
                <a:uLnTx/>
                <a:uFillTx/>
                <a:latin typeface="+mn-lt"/>
                <a:ea typeface="+mn-ea"/>
                <a:cs typeface="+mn-cs"/>
              </a:rPr>
              <a:t>nebo </a:t>
            </a:r>
            <a:r>
              <a:rPr kumimoji="0" lang="en-GB" sz="2000" b="0" i="0" u="none" strike="noStrike" kern="0" cap="none" spc="0" normalizeH="0" baseline="0" noProof="0" dirty="0" smtClean="0">
                <a:ln>
                  <a:noFill/>
                </a:ln>
                <a:effectLst/>
                <a:uLnTx/>
                <a:uFillTx/>
                <a:latin typeface="+mn-lt"/>
                <a:ea typeface="+mn-ea"/>
                <a:cs typeface="+mn-cs"/>
              </a:rPr>
              <a:t>internal/external presentation?</a:t>
            </a:r>
            <a:endParaRPr kumimoji="0" lang="en-GB" sz="2000" b="0" i="0" u="none" strike="noStrike" kern="0" cap="none" spc="0" normalizeH="0" baseline="0" noProof="0" dirty="0">
              <a:ln>
                <a:noFill/>
              </a:ln>
              <a:effectLst/>
              <a:uLnTx/>
              <a:uFillTx/>
              <a:latin typeface="+mn-lt"/>
              <a:ea typeface="+mn-ea"/>
              <a:cs typeface="+mn-cs"/>
            </a:endParaRPr>
          </a:p>
          <a:p>
            <a:pPr marL="342900" marR="0" lvl="0" indent="-342900" algn="l" defTabSz="914400" rtl="0" eaLnBrk="0" fontAlgn="base" latinLnBrk="0" hangingPunct="0">
              <a:lnSpc>
                <a:spcPct val="200000"/>
              </a:lnSpc>
              <a:spcBef>
                <a:spcPts val="600"/>
              </a:spcBef>
              <a:spcAft>
                <a:spcPct val="0"/>
              </a:spcAft>
              <a:buSzPct val="100000"/>
              <a:buFont typeface="Wingdings" pitchFamily="2" charset="2"/>
              <a:buChar char="§"/>
              <a:tabLst/>
              <a:defRPr/>
            </a:pPr>
            <a:r>
              <a:rPr lang="cs-CZ" sz="2000" kern="0" dirty="0" smtClean="0">
                <a:latin typeface="+mn-lt"/>
              </a:rPr>
              <a:t>Je tento </a:t>
            </a:r>
            <a:r>
              <a:rPr lang="cs-CZ" sz="2000" kern="0" dirty="0" err="1" smtClean="0">
                <a:latin typeface="+mn-lt"/>
              </a:rPr>
              <a:t>request</a:t>
            </a:r>
            <a:r>
              <a:rPr lang="cs-CZ" sz="2000" kern="0" dirty="0" smtClean="0">
                <a:latin typeface="+mn-lt"/>
              </a:rPr>
              <a:t> tajný?</a:t>
            </a:r>
            <a:endParaRPr kumimoji="0" lang="en-GB" sz="2000" b="0" i="0" u="none" strike="noStrike" kern="0" cap="none" spc="0" normalizeH="0" baseline="0" noProof="0" dirty="0">
              <a:ln>
                <a:noFill/>
              </a:ln>
              <a:effectLst/>
              <a:uLnTx/>
              <a:uFillTx/>
              <a:latin typeface="+mn-lt"/>
              <a:ea typeface="+mn-ea"/>
              <a:cs typeface="+mn-cs"/>
            </a:endParaRPr>
          </a:p>
          <a:p>
            <a:pPr marL="342900" marR="0" lvl="0" indent="-342900" algn="l" defTabSz="914400" rtl="0" eaLnBrk="0" fontAlgn="base" latinLnBrk="0" hangingPunct="0">
              <a:lnSpc>
                <a:spcPct val="200000"/>
              </a:lnSpc>
              <a:spcBef>
                <a:spcPts val="600"/>
              </a:spcBef>
              <a:spcAft>
                <a:spcPct val="0"/>
              </a:spcAft>
              <a:buSzPct val="100000"/>
              <a:buFont typeface="Wingdings" pitchFamily="2" charset="2"/>
              <a:buChar char="§"/>
              <a:tabLst/>
              <a:defRPr/>
            </a:pPr>
            <a:r>
              <a:rPr kumimoji="0" lang="cs-CZ" sz="2000" b="0" i="0" u="none" strike="noStrike" kern="0" cap="none" spc="0" normalizeH="0" baseline="0" noProof="0" dirty="0" smtClean="0">
                <a:ln>
                  <a:noFill/>
                </a:ln>
                <a:effectLst/>
                <a:uLnTx/>
                <a:uFillTx/>
                <a:latin typeface="+mn-lt"/>
                <a:ea typeface="+mn-ea"/>
                <a:cs typeface="+mn-cs"/>
              </a:rPr>
              <a:t>Jsou nějaké specifické problémy pro tuto oblast nebo naopak příležitosti, které podnítili tento dotaz? Co ještě můžeme </a:t>
            </a:r>
            <a:r>
              <a:rPr kumimoji="0" lang="cs-CZ" sz="2000" b="0" i="0" u="none" strike="noStrike" kern="0" cap="none" spc="0" normalizeH="0" baseline="0" noProof="0" dirty="0" err="1" smtClean="0">
                <a:ln>
                  <a:noFill/>
                </a:ln>
                <a:effectLst/>
                <a:uLnTx/>
                <a:uFillTx/>
                <a:latin typeface="+mn-lt"/>
                <a:ea typeface="+mn-ea"/>
                <a:cs typeface="+mn-cs"/>
              </a:rPr>
              <a:t>nebídnout</a:t>
            </a:r>
            <a:r>
              <a:rPr kumimoji="0" lang="cs-CZ" sz="2000" b="0" i="0" u="none" strike="noStrike" kern="0" cap="none" spc="0" normalizeH="0" baseline="0" noProof="0" dirty="0" smtClean="0">
                <a:ln>
                  <a:noFill/>
                </a:ln>
                <a:effectLst/>
                <a:uLnTx/>
                <a:uFillTx/>
                <a:latin typeface="+mn-lt"/>
                <a:ea typeface="+mn-ea"/>
                <a:cs typeface="+mn-cs"/>
              </a:rPr>
              <a:t>?</a:t>
            </a:r>
            <a:endParaRPr kumimoji="0" lang="en-US" sz="2400" b="0" i="0" u="none" strike="noStrike" kern="0" cap="none" spc="0" normalizeH="0" baseline="0" noProof="0" dirty="0">
              <a:ln>
                <a:noFill/>
              </a:ln>
              <a:effectLst/>
              <a:uLnTx/>
              <a:uFillTx/>
              <a:latin typeface="+mn-lt"/>
              <a:ea typeface="+mn-ea"/>
              <a:cs typeface="+mn-cs"/>
            </a:endParaRPr>
          </a:p>
        </p:txBody>
      </p:sp>
      <p:sp>
        <p:nvSpPr>
          <p:cNvPr id="6" name="Rounded Rectangle 5"/>
          <p:cNvSpPr/>
          <p:nvPr/>
        </p:nvSpPr>
        <p:spPr>
          <a:xfrm>
            <a:off x="6372200" y="1"/>
            <a:ext cx="2771800" cy="1052736"/>
          </a:xfrm>
          <a:prstGeom prst="roundRect">
            <a:avLst>
              <a:gd name="adj" fmla="val 10000"/>
            </a:avLst>
          </a:prstGeom>
          <a:solidFill>
            <a:srgbClr val="FFD2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lvl="0" defTabSz="844550">
              <a:lnSpc>
                <a:spcPct val="90000"/>
              </a:lnSpc>
              <a:spcAft>
                <a:spcPct val="35000"/>
              </a:spcAft>
            </a:pPr>
            <a:r>
              <a:rPr lang="cs-CZ" sz="800" dirty="0" smtClean="0"/>
              <a:t>Cíle během dialogu</a:t>
            </a:r>
            <a:r>
              <a:rPr lang="en-US" sz="800" dirty="0" smtClean="0"/>
              <a:t>:</a:t>
            </a:r>
            <a:endParaRPr lang="en-US" sz="800" dirty="0"/>
          </a:p>
          <a:p>
            <a:pPr marL="342900" lvl="0" indent="-342900" algn="l" defTabSz="844550">
              <a:lnSpc>
                <a:spcPct val="90000"/>
              </a:lnSpc>
              <a:spcAft>
                <a:spcPct val="35000"/>
              </a:spcAft>
              <a:buFont typeface="+mj-lt"/>
              <a:buAutoNum type="arabicPeriod"/>
            </a:pPr>
            <a:r>
              <a:rPr lang="cs-CZ" sz="800" dirty="0" smtClean="0">
                <a:solidFill>
                  <a:schemeClr val="accent1">
                    <a:lumMod val="60000"/>
                    <a:lumOff val="40000"/>
                  </a:schemeClr>
                </a:solidFill>
              </a:rPr>
              <a:t>Rozhodnou o úrovni nabídnutých služeb</a:t>
            </a:r>
            <a:r>
              <a:rPr lang="en-US" sz="800" dirty="0" smtClean="0">
                <a:solidFill>
                  <a:schemeClr val="accent1">
                    <a:lumMod val="60000"/>
                    <a:lumOff val="40000"/>
                  </a:schemeClr>
                </a:solidFill>
              </a:rPr>
              <a:t> </a:t>
            </a:r>
            <a:r>
              <a:rPr lang="en-US" sz="800" dirty="0">
                <a:solidFill>
                  <a:schemeClr val="accent1">
                    <a:lumMod val="60000"/>
                    <a:lumOff val="40000"/>
                  </a:schemeClr>
                </a:solidFill>
              </a:rPr>
              <a:t>(self-service </a:t>
            </a:r>
            <a:r>
              <a:rPr lang="cs-CZ" sz="800" dirty="0" smtClean="0">
                <a:solidFill>
                  <a:schemeClr val="accent1">
                    <a:lumMod val="60000"/>
                    <a:lumOff val="40000"/>
                  </a:schemeClr>
                </a:solidFill>
              </a:rPr>
              <a:t>nebo </a:t>
            </a:r>
            <a:r>
              <a:rPr lang="cs-CZ" sz="800" dirty="0" err="1" smtClean="0">
                <a:solidFill>
                  <a:schemeClr val="accent1">
                    <a:lumMod val="60000"/>
                    <a:lumOff val="40000"/>
                  </a:schemeClr>
                </a:solidFill>
              </a:rPr>
              <a:t>max</a:t>
            </a:r>
            <a:r>
              <a:rPr lang="cs-CZ" sz="800" dirty="0" smtClean="0">
                <a:solidFill>
                  <a:schemeClr val="accent1">
                    <a:lumMod val="60000"/>
                    <a:lumOff val="40000"/>
                  </a:schemeClr>
                </a:solidFill>
              </a:rPr>
              <a:t> </a:t>
            </a:r>
            <a:r>
              <a:rPr lang="en-US" sz="800" dirty="0" err="1" smtClean="0">
                <a:solidFill>
                  <a:schemeClr val="accent1">
                    <a:lumMod val="60000"/>
                    <a:lumOff val="40000"/>
                  </a:schemeClr>
                </a:solidFill>
              </a:rPr>
              <a:t>priorit</a:t>
            </a:r>
            <a:r>
              <a:rPr lang="cs-CZ" sz="800" dirty="0" smtClean="0">
                <a:solidFill>
                  <a:schemeClr val="accent1">
                    <a:lumMod val="60000"/>
                    <a:lumOff val="40000"/>
                  </a:schemeClr>
                </a:solidFill>
              </a:rPr>
              <a:t>a</a:t>
            </a:r>
            <a:r>
              <a:rPr lang="en-US" sz="800" dirty="0" smtClean="0">
                <a:solidFill>
                  <a:schemeClr val="accent1">
                    <a:lumMod val="60000"/>
                    <a:lumOff val="40000"/>
                  </a:schemeClr>
                </a:solidFill>
              </a:rPr>
              <a:t>)</a:t>
            </a:r>
            <a:endParaRPr lang="en-US" sz="800" dirty="0">
              <a:solidFill>
                <a:schemeClr val="accent1">
                  <a:lumMod val="60000"/>
                  <a:lumOff val="40000"/>
                </a:schemeClr>
              </a:solidFill>
            </a:endParaRPr>
          </a:p>
          <a:p>
            <a:pPr marL="342900" indent="-342900" defTabSz="844550">
              <a:lnSpc>
                <a:spcPct val="90000"/>
              </a:lnSpc>
              <a:spcAft>
                <a:spcPct val="35000"/>
              </a:spcAft>
              <a:buFont typeface="+mj-lt"/>
              <a:buAutoNum type="arabicPeriod"/>
            </a:pPr>
            <a:r>
              <a:rPr lang="en-US" sz="800" dirty="0" err="1" smtClean="0"/>
              <a:t>Identif</a:t>
            </a:r>
            <a:r>
              <a:rPr lang="cs-CZ" sz="800" dirty="0" err="1" smtClean="0"/>
              <a:t>ikovat</a:t>
            </a:r>
            <a:r>
              <a:rPr lang="en-US" sz="800" dirty="0" smtClean="0"/>
              <a:t> specific</a:t>
            </a:r>
            <a:r>
              <a:rPr lang="cs-CZ" sz="800" dirty="0" err="1" smtClean="0"/>
              <a:t>ké</a:t>
            </a:r>
            <a:r>
              <a:rPr lang="en-US" sz="800" dirty="0" smtClean="0"/>
              <a:t> </a:t>
            </a:r>
            <a:r>
              <a:rPr lang="en-US" sz="800" dirty="0" err="1" smtClean="0"/>
              <a:t>informa</a:t>
            </a:r>
            <a:r>
              <a:rPr lang="cs-CZ" sz="800" dirty="0" smtClean="0"/>
              <a:t>ční</a:t>
            </a:r>
            <a:r>
              <a:rPr lang="en-US" sz="800" dirty="0" smtClean="0"/>
              <a:t> </a:t>
            </a:r>
            <a:r>
              <a:rPr lang="cs-CZ" sz="800" dirty="0" smtClean="0"/>
              <a:t>potřeby</a:t>
            </a:r>
            <a:endParaRPr lang="en-US" sz="800" dirty="0"/>
          </a:p>
          <a:p>
            <a:pPr marL="342900" lvl="0" indent="-342900" algn="l" defTabSz="844550">
              <a:lnSpc>
                <a:spcPct val="90000"/>
              </a:lnSpc>
              <a:spcAft>
                <a:spcPct val="35000"/>
              </a:spcAft>
              <a:buFont typeface="+mj-lt"/>
              <a:buAutoNum type="arabicPeriod"/>
            </a:pPr>
            <a:r>
              <a:rPr lang="cs-CZ" sz="800" dirty="0" smtClean="0">
                <a:solidFill>
                  <a:schemeClr val="accent1">
                    <a:lumMod val="60000"/>
                    <a:lumOff val="40000"/>
                  </a:schemeClr>
                </a:solidFill>
              </a:rPr>
              <a:t>Porozumět strategii za těmito potřebami</a:t>
            </a:r>
            <a:endParaRPr lang="en-US" sz="800" dirty="0">
              <a:solidFill>
                <a:schemeClr val="accent1">
                  <a:lumMod val="60000"/>
                  <a:lumOff val="40000"/>
                </a:schemeClr>
              </a:solidFill>
            </a:endParaRPr>
          </a:p>
          <a:p>
            <a:pPr marL="342900" lvl="0" indent="-342900" algn="l" defTabSz="844550">
              <a:lnSpc>
                <a:spcPct val="90000"/>
              </a:lnSpc>
              <a:spcAft>
                <a:spcPct val="35000"/>
              </a:spcAft>
              <a:buFont typeface="+mj-lt"/>
              <a:buAutoNum type="arabicPeriod"/>
            </a:pPr>
            <a:r>
              <a:rPr lang="cs-CZ" sz="800" dirty="0" smtClean="0">
                <a:solidFill>
                  <a:schemeClr val="accent1">
                    <a:lumMod val="60000"/>
                    <a:lumOff val="40000"/>
                  </a:schemeClr>
                </a:solidFill>
              </a:rPr>
              <a:t>Rozhodnout jak nejlépe uspokojit potřebu a podpořit strategii</a:t>
            </a:r>
            <a:endParaRPr lang="en-US" sz="800" dirty="0">
              <a:solidFill>
                <a:schemeClr val="accent1">
                  <a:lumMod val="60000"/>
                  <a:lumOff val="40000"/>
                </a:schemeClr>
              </a:solidFill>
            </a:endParaRPr>
          </a:p>
        </p:txBody>
      </p:sp>
    </p:spTree>
    <p:extLst>
      <p:ext uri="{BB962C8B-B14F-4D97-AF65-F5344CB8AC3E}">
        <p14:creationId xmlns:p14="http://schemas.microsoft.com/office/powerpoint/2010/main" xmlns="" val="1726001531"/>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1303" y="192521"/>
            <a:ext cx="5890897" cy="863600"/>
          </a:xfrm>
          <a:noFill/>
          <a:ln w="9525">
            <a:noFill/>
            <a:miter lim="800000"/>
            <a:headEnd/>
            <a:tailEnd/>
          </a:ln>
        </p:spPr>
        <p:txBody>
          <a:bodyPr vert="horz" wrap="square" lIns="0" tIns="36000" rIns="0" bIns="0" numCol="1" anchor="t" anchorCtr="0" compatLnSpc="1">
            <a:prstTxWarp prst="textNoShape">
              <a:avLst/>
            </a:prstTxWarp>
          </a:bodyPr>
          <a:lstStyle/>
          <a:p>
            <a:pPr lvl="0">
              <a:defRPr/>
            </a:pPr>
            <a:r>
              <a:rPr lang="cs-CZ" dirty="0" smtClean="0">
                <a:solidFill>
                  <a:schemeClr val="tx1"/>
                </a:solidFill>
              </a:rPr>
              <a:t>Jaká potřeba se skrývá za požadavkem</a:t>
            </a:r>
            <a:r>
              <a:rPr lang="en-GB" dirty="0" smtClean="0">
                <a:solidFill>
                  <a:schemeClr val="tx1"/>
                </a:solidFill>
              </a:rPr>
              <a:t>?</a:t>
            </a:r>
            <a:endParaRPr lang="en-GB" dirty="0">
              <a:solidFill>
                <a:schemeClr val="tx1"/>
              </a:solidFill>
            </a:endParaRPr>
          </a:p>
        </p:txBody>
      </p:sp>
      <p:sp>
        <p:nvSpPr>
          <p:cNvPr id="6" name="Content Placeholder 2"/>
          <p:cNvSpPr>
            <a:spLocks noGrp="1"/>
          </p:cNvSpPr>
          <p:nvPr>
            <p:ph idx="1"/>
          </p:nvPr>
        </p:nvSpPr>
        <p:spPr>
          <a:xfrm>
            <a:off x="509155" y="1206106"/>
            <a:ext cx="8190346" cy="4779058"/>
          </a:xfrm>
        </p:spPr>
        <p:txBody>
          <a:bodyPr>
            <a:normAutofit/>
          </a:bodyPr>
          <a:lstStyle/>
          <a:p>
            <a:pPr marL="342900" indent="-342900">
              <a:lnSpc>
                <a:spcPct val="200000"/>
              </a:lnSpc>
              <a:spcBef>
                <a:spcPts val="600"/>
              </a:spcBef>
              <a:buNone/>
            </a:pPr>
            <a:r>
              <a:rPr lang="cs-CZ" sz="2000" b="1" dirty="0" smtClean="0">
                <a:solidFill>
                  <a:schemeClr val="tx1"/>
                </a:solidFill>
              </a:rPr>
              <a:t>Nechte si vysvětlit souvislosti a strategii, kterou zadavatel sleduje</a:t>
            </a:r>
            <a:endParaRPr lang="en-GB" sz="2000" b="1" dirty="0">
              <a:solidFill>
                <a:schemeClr val="tx1"/>
              </a:solidFill>
            </a:endParaRPr>
          </a:p>
          <a:p>
            <a:pPr>
              <a:lnSpc>
                <a:spcPct val="200000"/>
              </a:lnSpc>
              <a:spcBef>
                <a:spcPts val="600"/>
              </a:spcBef>
            </a:pPr>
            <a:r>
              <a:rPr lang="cs-CZ" sz="2000" dirty="0" smtClean="0">
                <a:solidFill>
                  <a:schemeClr val="tx1"/>
                </a:solidFill>
              </a:rPr>
              <a:t>Jaká rozhodnutí chce klient na základě výsledku udělat?</a:t>
            </a:r>
            <a:endParaRPr lang="en-US" sz="2000" dirty="0">
              <a:solidFill>
                <a:schemeClr val="tx1"/>
              </a:solidFill>
            </a:endParaRPr>
          </a:p>
          <a:p>
            <a:pPr>
              <a:lnSpc>
                <a:spcPct val="200000"/>
              </a:lnSpc>
              <a:spcBef>
                <a:spcPts val="600"/>
              </a:spcBef>
            </a:pPr>
            <a:r>
              <a:rPr lang="cs-CZ" sz="2000" dirty="0" smtClean="0">
                <a:solidFill>
                  <a:schemeClr val="tx1"/>
                </a:solidFill>
              </a:rPr>
              <a:t>Jaké jsou kritické a druhotné problémy, které výzkum/analýza má vyřešit?</a:t>
            </a:r>
          </a:p>
          <a:p>
            <a:pPr marL="360363" lvl="1" indent="-360363">
              <a:lnSpc>
                <a:spcPct val="200000"/>
              </a:lnSpc>
              <a:spcBef>
                <a:spcPts val="1200"/>
              </a:spcBef>
            </a:pPr>
            <a:r>
              <a:rPr lang="cs-CZ" dirty="0" smtClean="0">
                <a:solidFill>
                  <a:schemeClr val="tx1"/>
                </a:solidFill>
                <a:ea typeface="+mn-ea"/>
                <a:cs typeface="+mn-cs"/>
              </a:rPr>
              <a:t>Jaké znalosti má zadavatel? Co už o problematice ví?</a:t>
            </a:r>
            <a:endParaRPr lang="en-US" dirty="0" smtClean="0">
              <a:solidFill>
                <a:schemeClr val="tx1"/>
              </a:solidFill>
              <a:ea typeface="+mn-ea"/>
              <a:cs typeface="+mn-cs"/>
            </a:endParaRPr>
          </a:p>
          <a:p>
            <a:pPr marL="360363" lvl="1" indent="-360363">
              <a:lnSpc>
                <a:spcPct val="200000"/>
              </a:lnSpc>
              <a:spcBef>
                <a:spcPts val="1200"/>
              </a:spcBef>
            </a:pPr>
            <a:r>
              <a:rPr lang="cs-CZ" dirty="0" smtClean="0">
                <a:solidFill>
                  <a:schemeClr val="tx1"/>
                </a:solidFill>
                <a:ea typeface="+mn-ea"/>
                <a:cs typeface="+mn-cs"/>
              </a:rPr>
              <a:t>Už něco zkoušel sám najít? (zabránit duplicitě)</a:t>
            </a:r>
            <a:endParaRPr lang="en-US" dirty="0" smtClean="0">
              <a:solidFill>
                <a:schemeClr val="tx1"/>
              </a:solidFill>
              <a:ea typeface="+mn-ea"/>
              <a:cs typeface="+mn-cs"/>
            </a:endParaRPr>
          </a:p>
          <a:p>
            <a:pPr>
              <a:lnSpc>
                <a:spcPct val="200000"/>
              </a:lnSpc>
              <a:spcBef>
                <a:spcPts val="600"/>
              </a:spcBef>
            </a:pPr>
            <a:endParaRPr lang="en-US" sz="2000" dirty="0">
              <a:solidFill>
                <a:schemeClr val="tx1"/>
              </a:solidFill>
            </a:endParaRPr>
          </a:p>
        </p:txBody>
      </p:sp>
      <p:sp>
        <p:nvSpPr>
          <p:cNvPr id="5" name="Rounded Rectangle 4"/>
          <p:cNvSpPr/>
          <p:nvPr/>
        </p:nvSpPr>
        <p:spPr>
          <a:xfrm>
            <a:off x="6372200" y="1"/>
            <a:ext cx="2771800" cy="1052736"/>
          </a:xfrm>
          <a:prstGeom prst="roundRect">
            <a:avLst>
              <a:gd name="adj" fmla="val 10000"/>
            </a:avLst>
          </a:prstGeom>
          <a:solidFill>
            <a:srgbClr val="FFD2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lvl="0" defTabSz="844550">
              <a:lnSpc>
                <a:spcPct val="90000"/>
              </a:lnSpc>
              <a:spcAft>
                <a:spcPct val="35000"/>
              </a:spcAft>
            </a:pPr>
            <a:r>
              <a:rPr lang="cs-CZ" sz="800" dirty="0" smtClean="0"/>
              <a:t>Cíle během dialogu</a:t>
            </a:r>
            <a:r>
              <a:rPr lang="en-US" sz="800" dirty="0" smtClean="0"/>
              <a:t>:</a:t>
            </a:r>
            <a:endParaRPr lang="en-US" sz="800" dirty="0"/>
          </a:p>
          <a:p>
            <a:pPr marL="342900" lvl="0" indent="-342900" algn="l" defTabSz="844550">
              <a:lnSpc>
                <a:spcPct val="90000"/>
              </a:lnSpc>
              <a:spcAft>
                <a:spcPct val="35000"/>
              </a:spcAft>
              <a:buFont typeface="+mj-lt"/>
              <a:buAutoNum type="arabicPeriod"/>
            </a:pPr>
            <a:r>
              <a:rPr lang="cs-CZ" sz="800" dirty="0" smtClean="0">
                <a:solidFill>
                  <a:schemeClr val="accent1">
                    <a:lumMod val="60000"/>
                    <a:lumOff val="40000"/>
                  </a:schemeClr>
                </a:solidFill>
              </a:rPr>
              <a:t>Rozhodnou o úrovni nabídnutých služeb</a:t>
            </a:r>
            <a:r>
              <a:rPr lang="en-US" sz="800" dirty="0" smtClean="0">
                <a:solidFill>
                  <a:schemeClr val="accent1">
                    <a:lumMod val="60000"/>
                    <a:lumOff val="40000"/>
                  </a:schemeClr>
                </a:solidFill>
              </a:rPr>
              <a:t> </a:t>
            </a:r>
            <a:r>
              <a:rPr lang="en-US" sz="800" dirty="0">
                <a:solidFill>
                  <a:schemeClr val="accent1">
                    <a:lumMod val="60000"/>
                    <a:lumOff val="40000"/>
                  </a:schemeClr>
                </a:solidFill>
              </a:rPr>
              <a:t>(self-service </a:t>
            </a:r>
            <a:r>
              <a:rPr lang="cs-CZ" sz="800" dirty="0" smtClean="0">
                <a:solidFill>
                  <a:schemeClr val="accent1">
                    <a:lumMod val="60000"/>
                    <a:lumOff val="40000"/>
                  </a:schemeClr>
                </a:solidFill>
              </a:rPr>
              <a:t>nebo </a:t>
            </a:r>
            <a:r>
              <a:rPr lang="cs-CZ" sz="800" dirty="0" err="1" smtClean="0">
                <a:solidFill>
                  <a:schemeClr val="accent1">
                    <a:lumMod val="60000"/>
                    <a:lumOff val="40000"/>
                  </a:schemeClr>
                </a:solidFill>
              </a:rPr>
              <a:t>max</a:t>
            </a:r>
            <a:r>
              <a:rPr lang="cs-CZ" sz="800" dirty="0" smtClean="0">
                <a:solidFill>
                  <a:schemeClr val="accent1">
                    <a:lumMod val="60000"/>
                    <a:lumOff val="40000"/>
                  </a:schemeClr>
                </a:solidFill>
              </a:rPr>
              <a:t> </a:t>
            </a:r>
            <a:r>
              <a:rPr lang="en-US" sz="800" dirty="0" err="1" smtClean="0">
                <a:solidFill>
                  <a:schemeClr val="accent1">
                    <a:lumMod val="60000"/>
                    <a:lumOff val="40000"/>
                  </a:schemeClr>
                </a:solidFill>
              </a:rPr>
              <a:t>priorit</a:t>
            </a:r>
            <a:r>
              <a:rPr lang="cs-CZ" sz="800" dirty="0" smtClean="0">
                <a:solidFill>
                  <a:schemeClr val="accent1">
                    <a:lumMod val="60000"/>
                    <a:lumOff val="40000"/>
                  </a:schemeClr>
                </a:solidFill>
              </a:rPr>
              <a:t>a</a:t>
            </a:r>
            <a:r>
              <a:rPr lang="en-US" sz="800" dirty="0" smtClean="0">
                <a:solidFill>
                  <a:schemeClr val="accent1">
                    <a:lumMod val="60000"/>
                    <a:lumOff val="40000"/>
                  </a:schemeClr>
                </a:solidFill>
              </a:rPr>
              <a:t>)</a:t>
            </a:r>
            <a:endParaRPr lang="en-US" sz="800" dirty="0">
              <a:solidFill>
                <a:schemeClr val="accent1">
                  <a:lumMod val="60000"/>
                  <a:lumOff val="40000"/>
                </a:schemeClr>
              </a:solidFill>
            </a:endParaRPr>
          </a:p>
          <a:p>
            <a:pPr marL="342900" indent="-342900" defTabSz="844550">
              <a:lnSpc>
                <a:spcPct val="90000"/>
              </a:lnSpc>
              <a:spcAft>
                <a:spcPct val="35000"/>
              </a:spcAft>
              <a:buFont typeface="+mj-lt"/>
              <a:buAutoNum type="arabicPeriod"/>
            </a:pPr>
            <a:r>
              <a:rPr lang="en-US" sz="800" dirty="0" err="1" smtClean="0">
                <a:solidFill>
                  <a:schemeClr val="accent1">
                    <a:lumMod val="60000"/>
                    <a:lumOff val="40000"/>
                  </a:schemeClr>
                </a:solidFill>
              </a:rPr>
              <a:t>Identif</a:t>
            </a:r>
            <a:r>
              <a:rPr lang="cs-CZ" sz="800" dirty="0" err="1" smtClean="0">
                <a:solidFill>
                  <a:schemeClr val="accent1">
                    <a:lumMod val="60000"/>
                    <a:lumOff val="40000"/>
                  </a:schemeClr>
                </a:solidFill>
              </a:rPr>
              <a:t>ikovat</a:t>
            </a:r>
            <a:r>
              <a:rPr lang="en-US" sz="800" dirty="0" err="1" smtClean="0">
                <a:solidFill>
                  <a:schemeClr val="accent1">
                    <a:lumMod val="60000"/>
                    <a:lumOff val="40000"/>
                  </a:schemeClr>
                </a:solidFill>
              </a:rPr>
              <a:t> specific</a:t>
            </a:r>
            <a:r>
              <a:rPr lang="cs-CZ" sz="800" dirty="0" err="1" smtClean="0">
                <a:solidFill>
                  <a:schemeClr val="accent1">
                    <a:lumMod val="60000"/>
                    <a:lumOff val="40000"/>
                  </a:schemeClr>
                </a:solidFill>
              </a:rPr>
              <a:t>ké</a:t>
            </a:r>
            <a:r>
              <a:rPr lang="en-US" sz="800" dirty="0" err="1" smtClean="0">
                <a:solidFill>
                  <a:schemeClr val="accent1">
                    <a:lumMod val="60000"/>
                    <a:lumOff val="40000"/>
                  </a:schemeClr>
                </a:solidFill>
              </a:rPr>
              <a:t> informa</a:t>
            </a:r>
            <a:r>
              <a:rPr lang="cs-CZ" sz="800" dirty="0" err="1" smtClean="0">
                <a:solidFill>
                  <a:schemeClr val="accent1">
                    <a:lumMod val="60000"/>
                    <a:lumOff val="40000"/>
                  </a:schemeClr>
                </a:solidFill>
              </a:rPr>
              <a:t>ční</a:t>
            </a:r>
            <a:r>
              <a:rPr lang="en-US" sz="800" dirty="0" err="1" smtClean="0">
                <a:solidFill>
                  <a:schemeClr val="accent1">
                    <a:lumMod val="60000"/>
                    <a:lumOff val="40000"/>
                  </a:schemeClr>
                </a:solidFill>
              </a:rPr>
              <a:t> </a:t>
            </a:r>
            <a:r>
              <a:rPr lang="cs-CZ" sz="800" dirty="0" err="1" smtClean="0">
                <a:solidFill>
                  <a:schemeClr val="accent1">
                    <a:lumMod val="60000"/>
                    <a:lumOff val="40000"/>
                  </a:schemeClr>
                </a:solidFill>
              </a:rPr>
              <a:t>potřeby</a:t>
            </a:r>
            <a:endParaRPr lang="en-US" sz="800" dirty="0" err="1" smtClean="0">
              <a:solidFill>
                <a:schemeClr val="accent1">
                  <a:lumMod val="60000"/>
                  <a:lumOff val="40000"/>
                </a:schemeClr>
              </a:solidFill>
            </a:endParaRPr>
          </a:p>
          <a:p>
            <a:pPr marL="342900" lvl="0" indent="-342900" algn="l" defTabSz="844550">
              <a:lnSpc>
                <a:spcPct val="90000"/>
              </a:lnSpc>
              <a:spcAft>
                <a:spcPct val="35000"/>
              </a:spcAft>
              <a:buFont typeface="+mj-lt"/>
              <a:buAutoNum type="arabicPeriod"/>
            </a:pPr>
            <a:r>
              <a:rPr lang="cs-CZ" sz="800" dirty="0" smtClean="0"/>
              <a:t>Porozumět strategii za těmito potřebami</a:t>
            </a:r>
            <a:endParaRPr lang="en-US" sz="800" dirty="0"/>
          </a:p>
          <a:p>
            <a:pPr marL="342900" lvl="0" indent="-342900" algn="l" defTabSz="844550">
              <a:lnSpc>
                <a:spcPct val="90000"/>
              </a:lnSpc>
              <a:spcAft>
                <a:spcPct val="35000"/>
              </a:spcAft>
              <a:buFont typeface="+mj-lt"/>
              <a:buAutoNum type="arabicPeriod"/>
            </a:pPr>
            <a:r>
              <a:rPr lang="cs-CZ" sz="800" dirty="0" smtClean="0">
                <a:solidFill>
                  <a:schemeClr val="accent1">
                    <a:lumMod val="60000"/>
                    <a:lumOff val="40000"/>
                  </a:schemeClr>
                </a:solidFill>
              </a:rPr>
              <a:t>Rozhodnout jak nejlépe uspokojit potřebu a podpořit strategii</a:t>
            </a:r>
            <a:endParaRPr lang="en-US" sz="800" dirty="0">
              <a:solidFill>
                <a:schemeClr val="accent1">
                  <a:lumMod val="60000"/>
                  <a:lumOff val="40000"/>
                </a:schemeClr>
              </a:solidFill>
            </a:endParaRPr>
          </a:p>
        </p:txBody>
      </p:sp>
    </p:spTree>
    <p:extLst>
      <p:ext uri="{BB962C8B-B14F-4D97-AF65-F5344CB8AC3E}">
        <p14:creationId xmlns:p14="http://schemas.microsoft.com/office/powerpoint/2010/main" xmlns="" val="678762374"/>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1303" y="192521"/>
            <a:ext cx="5890897" cy="863600"/>
          </a:xfrm>
          <a:noFill/>
          <a:ln w="9525">
            <a:noFill/>
            <a:miter lim="800000"/>
            <a:headEnd/>
            <a:tailEnd/>
          </a:ln>
        </p:spPr>
        <p:txBody>
          <a:bodyPr vert="horz" wrap="square" lIns="0" tIns="36000" rIns="0" bIns="0" numCol="1" anchor="t" anchorCtr="0" compatLnSpc="1">
            <a:prstTxWarp prst="textNoShape">
              <a:avLst/>
            </a:prstTxWarp>
          </a:bodyPr>
          <a:lstStyle/>
          <a:p>
            <a:pPr marL="342900" indent="-342900">
              <a:defRPr/>
            </a:pPr>
            <a:r>
              <a:rPr lang="cs-CZ" dirty="0" smtClean="0">
                <a:solidFill>
                  <a:schemeClr val="tx1"/>
                </a:solidFill>
              </a:rPr>
              <a:t>Jak bude informace použita</a:t>
            </a:r>
            <a:r>
              <a:rPr lang="en-GB" dirty="0" smtClean="0">
                <a:solidFill>
                  <a:schemeClr val="tx1"/>
                </a:solidFill>
              </a:rPr>
              <a:t>?</a:t>
            </a:r>
            <a:endParaRPr lang="en-GB" dirty="0">
              <a:solidFill>
                <a:schemeClr val="tx1"/>
              </a:solidFill>
            </a:endParaRPr>
          </a:p>
        </p:txBody>
      </p:sp>
      <p:sp>
        <p:nvSpPr>
          <p:cNvPr id="7" name="Content Placeholder 6"/>
          <p:cNvSpPr>
            <a:spLocks noGrp="1"/>
          </p:cNvSpPr>
          <p:nvPr>
            <p:ph idx="1"/>
          </p:nvPr>
        </p:nvSpPr>
        <p:spPr/>
        <p:txBody>
          <a:bodyPr>
            <a:normAutofit fontScale="92500" lnSpcReduction="10000"/>
          </a:bodyPr>
          <a:lstStyle/>
          <a:p>
            <a:pPr>
              <a:spcBef>
                <a:spcPts val="600"/>
              </a:spcBef>
            </a:pPr>
            <a:r>
              <a:rPr lang="cs-CZ" sz="2000" dirty="0" smtClean="0">
                <a:solidFill>
                  <a:schemeClr val="tx1"/>
                </a:solidFill>
              </a:rPr>
              <a:t>Otázky jak definovat výstup:</a:t>
            </a:r>
            <a:endParaRPr lang="en-US" sz="2000" dirty="0">
              <a:solidFill>
                <a:schemeClr val="tx1"/>
              </a:solidFill>
            </a:endParaRPr>
          </a:p>
          <a:p>
            <a:pPr lvl="1">
              <a:spcBef>
                <a:spcPts val="600"/>
              </a:spcBef>
            </a:pPr>
            <a:r>
              <a:rPr lang="cs-CZ" dirty="0" smtClean="0">
                <a:solidFill>
                  <a:schemeClr val="tx1"/>
                </a:solidFill>
              </a:rPr>
              <a:t>Jak bude výstup použit?</a:t>
            </a:r>
          </a:p>
          <a:p>
            <a:pPr lvl="1">
              <a:spcBef>
                <a:spcPts val="600"/>
              </a:spcBef>
            </a:pPr>
            <a:r>
              <a:rPr lang="cs-CZ" dirty="0" smtClean="0">
                <a:solidFill>
                  <a:schemeClr val="tx1"/>
                </a:solidFill>
              </a:rPr>
              <a:t>Pokud možno, definujte, zda informace bude distribuována interně/externě nebo jinak.</a:t>
            </a:r>
            <a:endParaRPr lang="en-US" dirty="0">
              <a:solidFill>
                <a:schemeClr val="tx1"/>
              </a:solidFill>
            </a:endParaRPr>
          </a:p>
          <a:p>
            <a:pPr lvl="1">
              <a:spcBef>
                <a:spcPts val="600"/>
              </a:spcBef>
            </a:pPr>
            <a:r>
              <a:rPr lang="cs-CZ" dirty="0" smtClean="0">
                <a:solidFill>
                  <a:schemeClr val="tx1"/>
                </a:solidFill>
              </a:rPr>
              <a:t>Syntéza / analýza / </a:t>
            </a:r>
            <a:r>
              <a:rPr lang="cs-CZ" dirty="0" err="1" smtClean="0">
                <a:solidFill>
                  <a:schemeClr val="tx1"/>
                </a:solidFill>
              </a:rPr>
              <a:t>benchmarking</a:t>
            </a:r>
            <a:r>
              <a:rPr lang="cs-CZ" dirty="0" smtClean="0">
                <a:solidFill>
                  <a:schemeClr val="tx1"/>
                </a:solidFill>
              </a:rPr>
              <a:t> / syrová data/ ….</a:t>
            </a:r>
            <a:endParaRPr lang="en-US" dirty="0">
              <a:solidFill>
                <a:schemeClr val="tx1"/>
              </a:solidFill>
            </a:endParaRPr>
          </a:p>
          <a:p>
            <a:pPr lvl="1">
              <a:spcBef>
                <a:spcPts val="600"/>
              </a:spcBef>
            </a:pPr>
            <a:r>
              <a:rPr lang="cs-CZ" dirty="0" smtClean="0">
                <a:solidFill>
                  <a:schemeClr val="tx1"/>
                </a:solidFill>
              </a:rPr>
              <a:t>Kolik času stráví zadavatel čtením výsledků?</a:t>
            </a:r>
          </a:p>
          <a:p>
            <a:pPr marL="342900" indent="-342900">
              <a:spcBef>
                <a:spcPts val="600"/>
              </a:spcBef>
            </a:pPr>
            <a:r>
              <a:rPr lang="cs-CZ" sz="2000" dirty="0" smtClean="0">
                <a:solidFill>
                  <a:schemeClr val="tx1"/>
                </a:solidFill>
              </a:rPr>
              <a:t>D</a:t>
            </a:r>
            <a:r>
              <a:rPr lang="en-US" sz="2000" dirty="0" err="1" smtClean="0">
                <a:solidFill>
                  <a:schemeClr val="tx1"/>
                </a:solidFill>
              </a:rPr>
              <a:t>eadline</a:t>
            </a:r>
            <a:endParaRPr lang="en-US" sz="2000" dirty="0" smtClean="0">
              <a:solidFill>
                <a:schemeClr val="tx1"/>
              </a:solidFill>
            </a:endParaRPr>
          </a:p>
          <a:p>
            <a:pPr marL="700087" lvl="1" indent="-342900">
              <a:spcBef>
                <a:spcPts val="600"/>
              </a:spcBef>
            </a:pPr>
            <a:r>
              <a:rPr lang="cs-CZ" dirty="0" smtClean="0">
                <a:solidFill>
                  <a:schemeClr val="tx1"/>
                </a:solidFill>
              </a:rPr>
              <a:t>Zkuste aby zadavatel řekl reálný </a:t>
            </a:r>
            <a:r>
              <a:rPr lang="cs-CZ" dirty="0" err="1" smtClean="0">
                <a:solidFill>
                  <a:schemeClr val="tx1"/>
                </a:solidFill>
              </a:rPr>
              <a:t>deadline</a:t>
            </a:r>
            <a:endParaRPr lang="en-US" dirty="0" smtClean="0">
              <a:solidFill>
                <a:schemeClr val="tx1"/>
              </a:solidFill>
            </a:endParaRPr>
          </a:p>
          <a:p>
            <a:pPr marL="700087" lvl="1" indent="-342900">
              <a:spcBef>
                <a:spcPts val="600"/>
              </a:spcBef>
            </a:pPr>
            <a:r>
              <a:rPr lang="cs-CZ" dirty="0" smtClean="0">
                <a:solidFill>
                  <a:schemeClr val="tx1"/>
                </a:solidFill>
              </a:rPr>
              <a:t>Zeptejte se na přesný den prezentace nebo meetingu, na který to potřebuje</a:t>
            </a:r>
            <a:endParaRPr lang="en-US" dirty="0" smtClean="0">
              <a:solidFill>
                <a:schemeClr val="tx1"/>
              </a:solidFill>
            </a:endParaRPr>
          </a:p>
          <a:p>
            <a:pPr marL="342900" indent="-342900">
              <a:spcBef>
                <a:spcPts val="600"/>
              </a:spcBef>
            </a:pPr>
            <a:r>
              <a:rPr lang="cs-CZ" sz="2000" dirty="0" smtClean="0">
                <a:solidFill>
                  <a:schemeClr val="tx1"/>
                </a:solidFill>
              </a:rPr>
              <a:t>Dlouhodobější projekty</a:t>
            </a:r>
            <a:r>
              <a:rPr lang="en-US" sz="2000" dirty="0" smtClean="0">
                <a:solidFill>
                  <a:schemeClr val="tx1"/>
                </a:solidFill>
              </a:rPr>
              <a:t>:</a:t>
            </a:r>
          </a:p>
          <a:p>
            <a:pPr marL="700087" lvl="1" indent="-342900">
              <a:spcBef>
                <a:spcPts val="600"/>
              </a:spcBef>
            </a:pPr>
            <a:r>
              <a:rPr lang="cs-CZ" dirty="0" smtClean="0">
                <a:solidFill>
                  <a:schemeClr val="tx1"/>
                </a:solidFill>
              </a:rPr>
              <a:t>Kolik času můžete strávit na výzkumu / analýze? Kolik si můžete účtovat hodin?</a:t>
            </a:r>
            <a:endParaRPr lang="en-US" dirty="0" smtClean="0">
              <a:solidFill>
                <a:schemeClr val="tx1"/>
              </a:solidFill>
            </a:endParaRPr>
          </a:p>
          <a:p>
            <a:pPr marL="700087" lvl="1" indent="-342900">
              <a:spcBef>
                <a:spcPts val="600"/>
              </a:spcBef>
            </a:pPr>
            <a:r>
              <a:rPr lang="cs-CZ" dirty="0" smtClean="0">
                <a:solidFill>
                  <a:schemeClr val="tx1"/>
                </a:solidFill>
              </a:rPr>
              <a:t>Kdy máte dávat průběžný update progresu? </a:t>
            </a:r>
            <a:r>
              <a:rPr lang="cs-CZ" dirty="0" err="1" smtClean="0">
                <a:solidFill>
                  <a:schemeClr val="tx1"/>
                </a:solidFill>
              </a:rPr>
              <a:t>Milestones</a:t>
            </a:r>
            <a:r>
              <a:rPr lang="cs-CZ" dirty="0" smtClean="0">
                <a:solidFill>
                  <a:schemeClr val="tx1"/>
                </a:solidFill>
              </a:rPr>
              <a:t>?</a:t>
            </a:r>
            <a:endParaRPr lang="en-US" dirty="0" smtClean="0">
              <a:solidFill>
                <a:schemeClr val="tx1"/>
              </a:solidFill>
            </a:endParaRPr>
          </a:p>
          <a:p>
            <a:pPr lvl="1">
              <a:spcBef>
                <a:spcPts val="600"/>
              </a:spcBef>
            </a:pPr>
            <a:endParaRPr lang="en-US" dirty="0">
              <a:solidFill>
                <a:schemeClr val="tx1"/>
              </a:solidFill>
            </a:endParaRPr>
          </a:p>
          <a:p>
            <a:pPr lvl="1">
              <a:spcBef>
                <a:spcPts val="600"/>
              </a:spcBef>
            </a:pPr>
            <a:endParaRPr lang="en-US" dirty="0">
              <a:solidFill>
                <a:schemeClr val="tx1"/>
              </a:solidFill>
            </a:endParaRPr>
          </a:p>
        </p:txBody>
      </p:sp>
      <p:sp>
        <p:nvSpPr>
          <p:cNvPr id="4" name="Rounded Rectangle 3"/>
          <p:cNvSpPr/>
          <p:nvPr/>
        </p:nvSpPr>
        <p:spPr>
          <a:xfrm>
            <a:off x="6372200" y="1"/>
            <a:ext cx="2771800" cy="1052736"/>
          </a:xfrm>
          <a:prstGeom prst="roundRect">
            <a:avLst>
              <a:gd name="adj" fmla="val 10000"/>
            </a:avLst>
          </a:prstGeom>
          <a:solidFill>
            <a:srgbClr val="FFD2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lvl="0" defTabSz="844550">
              <a:lnSpc>
                <a:spcPct val="90000"/>
              </a:lnSpc>
              <a:spcAft>
                <a:spcPct val="35000"/>
              </a:spcAft>
            </a:pPr>
            <a:r>
              <a:rPr lang="cs-CZ" sz="800" dirty="0" smtClean="0"/>
              <a:t>Cíle během dialogu</a:t>
            </a:r>
            <a:r>
              <a:rPr lang="en-US" sz="800" dirty="0" smtClean="0"/>
              <a:t>:</a:t>
            </a:r>
            <a:endParaRPr lang="en-US" sz="800" dirty="0"/>
          </a:p>
          <a:p>
            <a:pPr marL="342900" lvl="0" indent="-342900" algn="l" defTabSz="844550">
              <a:lnSpc>
                <a:spcPct val="90000"/>
              </a:lnSpc>
              <a:spcAft>
                <a:spcPct val="35000"/>
              </a:spcAft>
              <a:buFont typeface="+mj-lt"/>
              <a:buAutoNum type="arabicPeriod"/>
            </a:pPr>
            <a:r>
              <a:rPr lang="cs-CZ" sz="800" dirty="0" smtClean="0">
                <a:solidFill>
                  <a:schemeClr val="accent1">
                    <a:lumMod val="60000"/>
                    <a:lumOff val="40000"/>
                  </a:schemeClr>
                </a:solidFill>
              </a:rPr>
              <a:t>Rozhodnou o úrovni nabídnutých služeb</a:t>
            </a:r>
            <a:r>
              <a:rPr lang="en-US" sz="800" dirty="0" smtClean="0">
                <a:solidFill>
                  <a:schemeClr val="accent1">
                    <a:lumMod val="60000"/>
                    <a:lumOff val="40000"/>
                  </a:schemeClr>
                </a:solidFill>
              </a:rPr>
              <a:t> </a:t>
            </a:r>
            <a:r>
              <a:rPr lang="en-US" sz="800" dirty="0">
                <a:solidFill>
                  <a:schemeClr val="accent1">
                    <a:lumMod val="60000"/>
                    <a:lumOff val="40000"/>
                  </a:schemeClr>
                </a:solidFill>
              </a:rPr>
              <a:t>(self-service </a:t>
            </a:r>
            <a:r>
              <a:rPr lang="cs-CZ" sz="800" dirty="0" smtClean="0">
                <a:solidFill>
                  <a:schemeClr val="accent1">
                    <a:lumMod val="60000"/>
                    <a:lumOff val="40000"/>
                  </a:schemeClr>
                </a:solidFill>
              </a:rPr>
              <a:t>nebo </a:t>
            </a:r>
            <a:r>
              <a:rPr lang="cs-CZ" sz="800" dirty="0" err="1" smtClean="0">
                <a:solidFill>
                  <a:schemeClr val="accent1">
                    <a:lumMod val="60000"/>
                    <a:lumOff val="40000"/>
                  </a:schemeClr>
                </a:solidFill>
              </a:rPr>
              <a:t>max</a:t>
            </a:r>
            <a:r>
              <a:rPr lang="cs-CZ" sz="800" dirty="0" smtClean="0">
                <a:solidFill>
                  <a:schemeClr val="accent1">
                    <a:lumMod val="60000"/>
                    <a:lumOff val="40000"/>
                  </a:schemeClr>
                </a:solidFill>
              </a:rPr>
              <a:t> </a:t>
            </a:r>
            <a:r>
              <a:rPr lang="en-US" sz="800" dirty="0" err="1" smtClean="0">
                <a:solidFill>
                  <a:schemeClr val="accent1">
                    <a:lumMod val="60000"/>
                    <a:lumOff val="40000"/>
                  </a:schemeClr>
                </a:solidFill>
              </a:rPr>
              <a:t>priorit</a:t>
            </a:r>
            <a:r>
              <a:rPr lang="cs-CZ" sz="800" dirty="0" smtClean="0">
                <a:solidFill>
                  <a:schemeClr val="accent1">
                    <a:lumMod val="60000"/>
                    <a:lumOff val="40000"/>
                  </a:schemeClr>
                </a:solidFill>
              </a:rPr>
              <a:t>a</a:t>
            </a:r>
            <a:r>
              <a:rPr lang="en-US" sz="800" dirty="0" smtClean="0">
                <a:solidFill>
                  <a:schemeClr val="accent1">
                    <a:lumMod val="60000"/>
                    <a:lumOff val="40000"/>
                  </a:schemeClr>
                </a:solidFill>
              </a:rPr>
              <a:t>)</a:t>
            </a:r>
            <a:endParaRPr lang="en-US" sz="800" dirty="0">
              <a:solidFill>
                <a:schemeClr val="accent1">
                  <a:lumMod val="60000"/>
                  <a:lumOff val="40000"/>
                </a:schemeClr>
              </a:solidFill>
            </a:endParaRPr>
          </a:p>
          <a:p>
            <a:pPr marL="342900" indent="-342900" defTabSz="844550">
              <a:lnSpc>
                <a:spcPct val="90000"/>
              </a:lnSpc>
              <a:spcAft>
                <a:spcPct val="35000"/>
              </a:spcAft>
              <a:buFont typeface="+mj-lt"/>
              <a:buAutoNum type="arabicPeriod"/>
            </a:pPr>
            <a:r>
              <a:rPr lang="en-US" sz="800" dirty="0" err="1" smtClean="0">
                <a:solidFill>
                  <a:schemeClr val="accent1">
                    <a:lumMod val="60000"/>
                    <a:lumOff val="40000"/>
                  </a:schemeClr>
                </a:solidFill>
              </a:rPr>
              <a:t>Identif</a:t>
            </a:r>
            <a:r>
              <a:rPr lang="cs-CZ" sz="800" dirty="0" err="1" smtClean="0">
                <a:solidFill>
                  <a:schemeClr val="accent1">
                    <a:lumMod val="60000"/>
                    <a:lumOff val="40000"/>
                  </a:schemeClr>
                </a:solidFill>
              </a:rPr>
              <a:t>ikovat</a:t>
            </a:r>
            <a:r>
              <a:rPr lang="en-US" sz="800" dirty="0" err="1" smtClean="0">
                <a:solidFill>
                  <a:schemeClr val="accent1">
                    <a:lumMod val="60000"/>
                    <a:lumOff val="40000"/>
                  </a:schemeClr>
                </a:solidFill>
              </a:rPr>
              <a:t> specific</a:t>
            </a:r>
            <a:r>
              <a:rPr lang="cs-CZ" sz="800" dirty="0" err="1" smtClean="0">
                <a:solidFill>
                  <a:schemeClr val="accent1">
                    <a:lumMod val="60000"/>
                    <a:lumOff val="40000"/>
                  </a:schemeClr>
                </a:solidFill>
              </a:rPr>
              <a:t>ké</a:t>
            </a:r>
            <a:r>
              <a:rPr lang="en-US" sz="800" dirty="0" err="1" smtClean="0">
                <a:solidFill>
                  <a:schemeClr val="accent1">
                    <a:lumMod val="60000"/>
                    <a:lumOff val="40000"/>
                  </a:schemeClr>
                </a:solidFill>
              </a:rPr>
              <a:t> informa</a:t>
            </a:r>
            <a:r>
              <a:rPr lang="cs-CZ" sz="800" dirty="0" err="1" smtClean="0">
                <a:solidFill>
                  <a:schemeClr val="accent1">
                    <a:lumMod val="60000"/>
                    <a:lumOff val="40000"/>
                  </a:schemeClr>
                </a:solidFill>
              </a:rPr>
              <a:t>ční</a:t>
            </a:r>
            <a:r>
              <a:rPr lang="en-US" sz="800" dirty="0" err="1" smtClean="0">
                <a:solidFill>
                  <a:schemeClr val="accent1">
                    <a:lumMod val="60000"/>
                    <a:lumOff val="40000"/>
                  </a:schemeClr>
                </a:solidFill>
              </a:rPr>
              <a:t> </a:t>
            </a:r>
            <a:r>
              <a:rPr lang="cs-CZ" sz="800" dirty="0" err="1" smtClean="0">
                <a:solidFill>
                  <a:schemeClr val="accent1">
                    <a:lumMod val="60000"/>
                    <a:lumOff val="40000"/>
                  </a:schemeClr>
                </a:solidFill>
              </a:rPr>
              <a:t>potřeby</a:t>
            </a:r>
            <a:endParaRPr lang="en-US" sz="800" dirty="0" err="1" smtClean="0">
              <a:solidFill>
                <a:schemeClr val="accent1">
                  <a:lumMod val="60000"/>
                  <a:lumOff val="40000"/>
                </a:schemeClr>
              </a:solidFill>
            </a:endParaRPr>
          </a:p>
          <a:p>
            <a:pPr marL="342900" lvl="0" indent="-342900" algn="l" defTabSz="844550">
              <a:lnSpc>
                <a:spcPct val="90000"/>
              </a:lnSpc>
              <a:spcAft>
                <a:spcPct val="35000"/>
              </a:spcAft>
              <a:buFont typeface="+mj-lt"/>
              <a:buAutoNum type="arabicPeriod"/>
            </a:pPr>
            <a:r>
              <a:rPr lang="cs-CZ" sz="800" dirty="0" smtClean="0">
                <a:solidFill>
                  <a:schemeClr val="accent1">
                    <a:lumMod val="60000"/>
                    <a:lumOff val="40000"/>
                  </a:schemeClr>
                </a:solidFill>
              </a:rPr>
              <a:t>Porozumět strategii za těmito potřebami</a:t>
            </a:r>
            <a:endParaRPr lang="en-US" sz="800" dirty="0" smtClean="0">
              <a:solidFill>
                <a:schemeClr val="accent1">
                  <a:lumMod val="60000"/>
                  <a:lumOff val="40000"/>
                </a:schemeClr>
              </a:solidFill>
            </a:endParaRPr>
          </a:p>
          <a:p>
            <a:pPr marL="342900" lvl="0" indent="-342900" algn="l" defTabSz="844550">
              <a:lnSpc>
                <a:spcPct val="90000"/>
              </a:lnSpc>
              <a:spcAft>
                <a:spcPct val="35000"/>
              </a:spcAft>
              <a:buFont typeface="+mj-lt"/>
              <a:buAutoNum type="arabicPeriod"/>
            </a:pPr>
            <a:r>
              <a:rPr lang="cs-CZ" sz="800" dirty="0" smtClean="0"/>
              <a:t>Rozhodnout jak nejlépe uspokojit potřebu a podpořit strategii</a:t>
            </a:r>
            <a:endParaRPr lang="en-US" sz="800" dirty="0"/>
          </a:p>
        </p:txBody>
      </p:sp>
    </p:spTree>
    <p:extLst>
      <p:ext uri="{BB962C8B-B14F-4D97-AF65-F5344CB8AC3E}">
        <p14:creationId xmlns:p14="http://schemas.microsoft.com/office/powerpoint/2010/main" xmlns="" val="3227472439"/>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302" y="192521"/>
            <a:ext cx="8357897" cy="863600"/>
          </a:xfrm>
          <a:noFill/>
          <a:ln w="9525">
            <a:noFill/>
            <a:miter lim="800000"/>
            <a:headEnd/>
            <a:tailEnd/>
          </a:ln>
        </p:spPr>
        <p:txBody>
          <a:bodyPr vert="horz" wrap="square" lIns="0" tIns="36000" rIns="0" bIns="0" numCol="1" anchor="t" anchorCtr="0" compatLnSpc="1">
            <a:prstTxWarp prst="textNoShape">
              <a:avLst/>
            </a:prstTxWarp>
          </a:bodyPr>
          <a:lstStyle/>
          <a:p>
            <a:r>
              <a:rPr lang="cs-CZ" dirty="0" smtClean="0">
                <a:solidFill>
                  <a:schemeClr val="tx1"/>
                </a:solidFill>
              </a:rPr>
              <a:t>Ukázky dvou efektivních zjištění potřeb</a:t>
            </a:r>
            <a:endParaRPr lang="en-US" dirty="0">
              <a:solidFill>
                <a:schemeClr val="tx1"/>
              </a:solidFill>
            </a:endParaRPr>
          </a:p>
        </p:txBody>
      </p:sp>
      <p:sp>
        <p:nvSpPr>
          <p:cNvPr id="3" name="Rounded Rectangle 2"/>
          <p:cNvSpPr/>
          <p:nvPr/>
        </p:nvSpPr>
        <p:spPr bwMode="auto">
          <a:xfrm>
            <a:off x="720436" y="1417638"/>
            <a:ext cx="2687782" cy="1713489"/>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Arial" charset="0"/>
              </a:rPr>
              <a:t>Původní</a:t>
            </a:r>
            <a:r>
              <a:rPr kumimoji="0" lang="cs-CZ" sz="1600" b="1" i="0" u="sng" strike="noStrike" cap="none" normalizeH="0" dirty="0" smtClean="0">
                <a:ln>
                  <a:noFill/>
                </a:ln>
                <a:solidFill>
                  <a:schemeClr val="tx1"/>
                </a:solidFill>
                <a:effectLst/>
                <a:latin typeface="Arial" charset="0"/>
              </a:rPr>
              <a:t> dotaz:</a:t>
            </a:r>
          </a:p>
          <a:p>
            <a:pPr marL="0" marR="0" indent="0" algn="ctr" defTabSz="914400" rtl="0" eaLnBrk="1" fontAlgn="base" latinLnBrk="0" hangingPunct="1">
              <a:lnSpc>
                <a:spcPct val="100000"/>
              </a:lnSpc>
              <a:spcBef>
                <a:spcPct val="0"/>
              </a:spcBef>
              <a:spcAft>
                <a:spcPct val="0"/>
              </a:spcAft>
              <a:buClrTx/>
              <a:buSzTx/>
              <a:buFontTx/>
              <a:buNone/>
              <a:tabLst/>
            </a:pPr>
            <a:endParaRPr lang="cs-CZ" sz="1600" dirty="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dirty="0" smtClean="0">
                <a:ln>
                  <a:noFill/>
                </a:ln>
                <a:solidFill>
                  <a:schemeClr val="tx1"/>
                </a:solidFill>
                <a:effectLst/>
                <a:latin typeface="Arial" charset="0"/>
              </a:rPr>
              <a:t>V pondělí mám důležitou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dirty="0" smtClean="0">
                <a:ln>
                  <a:noFill/>
                </a:ln>
                <a:solidFill>
                  <a:schemeClr val="tx1"/>
                </a:solidFill>
                <a:effectLst/>
                <a:latin typeface="Arial" charset="0"/>
              </a:rPr>
              <a:t>schůzku a potřebuju vědět</a:t>
            </a:r>
          </a:p>
          <a:p>
            <a:pPr marL="0" marR="0" indent="0" algn="ctr" defTabSz="914400" rtl="0" eaLnBrk="1" fontAlgn="base" latinLnBrk="0" hangingPunct="1">
              <a:lnSpc>
                <a:spcPct val="100000"/>
              </a:lnSpc>
              <a:spcBef>
                <a:spcPct val="0"/>
              </a:spcBef>
              <a:spcAft>
                <a:spcPct val="0"/>
              </a:spcAft>
              <a:buClrTx/>
              <a:buSzTx/>
              <a:buFontTx/>
              <a:buNone/>
              <a:tabLst/>
            </a:pPr>
            <a:r>
              <a:rPr lang="cs-CZ" sz="1600" dirty="0" smtClean="0">
                <a:latin typeface="Arial" charset="0"/>
              </a:rPr>
              <a:t>všechno o firmě Boeing.</a:t>
            </a:r>
            <a:endParaRPr kumimoji="0" lang="cs-CZ" sz="1600" b="0" i="0" u="none" strike="noStrike" cap="none" normalizeH="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p:txBody>
      </p:sp>
      <p:sp>
        <p:nvSpPr>
          <p:cNvPr id="6" name="Rounded Rectangle 5"/>
          <p:cNvSpPr/>
          <p:nvPr/>
        </p:nvSpPr>
        <p:spPr bwMode="auto">
          <a:xfrm>
            <a:off x="5001490" y="1431488"/>
            <a:ext cx="3699158" cy="1713489"/>
          </a:xfrm>
          <a:prstGeom prst="round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Arial" charset="0"/>
              </a:rPr>
              <a:t>Po rozhovoru s profesionálem:</a:t>
            </a:r>
            <a:endParaRPr kumimoji="0" lang="cs-CZ" sz="1600" b="1" i="0" u="sng" strike="noStrike" cap="none" normalizeH="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cs-CZ" sz="1600" dirty="0" smtClean="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cs-CZ" sz="1600" dirty="0" smtClean="0">
                <a:latin typeface="Arial" charset="0"/>
              </a:rPr>
              <a:t>Potřebuji rozumět tomu jak škrty </a:t>
            </a:r>
          </a:p>
          <a:p>
            <a:pPr marL="0" marR="0" indent="0" algn="ctr" defTabSz="914400" rtl="0" eaLnBrk="1" fontAlgn="base" latinLnBrk="0" hangingPunct="1">
              <a:lnSpc>
                <a:spcPct val="100000"/>
              </a:lnSpc>
              <a:spcBef>
                <a:spcPct val="0"/>
              </a:spcBef>
              <a:spcAft>
                <a:spcPct val="0"/>
              </a:spcAft>
              <a:buClrTx/>
              <a:buSzTx/>
              <a:buFontTx/>
              <a:buNone/>
              <a:tabLst/>
            </a:pPr>
            <a:r>
              <a:rPr lang="cs-CZ" sz="1600" dirty="0" smtClean="0">
                <a:latin typeface="Arial" charset="0"/>
              </a:rPr>
              <a:t>v americké obraně ovlivňují </a:t>
            </a:r>
          </a:p>
          <a:p>
            <a:pPr marL="0" marR="0" indent="0" algn="ctr" defTabSz="914400" rtl="0" eaLnBrk="1" fontAlgn="base" latinLnBrk="0" hangingPunct="1">
              <a:lnSpc>
                <a:spcPct val="100000"/>
              </a:lnSpc>
              <a:spcBef>
                <a:spcPct val="0"/>
              </a:spcBef>
              <a:spcAft>
                <a:spcPct val="0"/>
              </a:spcAft>
              <a:buClrTx/>
              <a:buSzTx/>
              <a:buFontTx/>
              <a:buNone/>
              <a:tabLst/>
            </a:pPr>
            <a:r>
              <a:rPr lang="cs-CZ" sz="1600" dirty="0" smtClean="0">
                <a:latin typeface="Arial" charset="0"/>
              </a:rPr>
              <a:t>leteckou divizi firmy Boeing.</a:t>
            </a:r>
            <a:endParaRPr kumimoji="0" lang="cs-CZ" sz="1600" b="0" i="0" u="none" strike="noStrike" cap="none" normalizeH="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p:txBody>
      </p:sp>
      <p:sp>
        <p:nvSpPr>
          <p:cNvPr id="4" name="Right Arrow 3"/>
          <p:cNvSpPr/>
          <p:nvPr/>
        </p:nvSpPr>
        <p:spPr bwMode="auto">
          <a:xfrm>
            <a:off x="3740729" y="1680868"/>
            <a:ext cx="1012970" cy="1256294"/>
          </a:xfrm>
          <a:prstGeom prst="rightArrow">
            <a:avLst>
              <a:gd name="adj1" fmla="val 50000"/>
              <a:gd name="adj2" fmla="val 38889"/>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charset="0"/>
              </a:rPr>
              <a:t>Co?</a:t>
            </a:r>
          </a:p>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latin typeface="Arial" charset="0"/>
              </a:rPr>
              <a:t>Kdy?</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charset="0"/>
              </a:rPr>
              <a:t>Na co?</a:t>
            </a:r>
          </a:p>
        </p:txBody>
      </p:sp>
      <p:sp>
        <p:nvSpPr>
          <p:cNvPr id="9" name="Rounded Rectangle 8"/>
          <p:cNvSpPr/>
          <p:nvPr/>
        </p:nvSpPr>
        <p:spPr bwMode="auto">
          <a:xfrm>
            <a:off x="720435" y="3814478"/>
            <a:ext cx="2687782" cy="1713489"/>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Arial" charset="0"/>
              </a:rPr>
              <a:t>Původní</a:t>
            </a:r>
            <a:r>
              <a:rPr kumimoji="0" lang="cs-CZ" sz="1600" b="1" i="0" u="sng" strike="noStrike" cap="none" normalizeH="0" dirty="0" smtClean="0">
                <a:ln>
                  <a:noFill/>
                </a:ln>
                <a:solidFill>
                  <a:schemeClr val="tx1"/>
                </a:solidFill>
                <a:effectLst/>
                <a:latin typeface="Arial" charset="0"/>
              </a:rPr>
              <a:t> dotaz:</a:t>
            </a:r>
          </a:p>
          <a:p>
            <a:pPr marL="0" marR="0" indent="0" algn="ctr" defTabSz="914400" rtl="0" eaLnBrk="1" fontAlgn="base" latinLnBrk="0" hangingPunct="1">
              <a:lnSpc>
                <a:spcPct val="100000"/>
              </a:lnSpc>
              <a:spcBef>
                <a:spcPct val="0"/>
              </a:spcBef>
              <a:spcAft>
                <a:spcPct val="0"/>
              </a:spcAft>
              <a:buClrTx/>
              <a:buSzTx/>
              <a:buFontTx/>
              <a:buNone/>
              <a:tabLst/>
            </a:pPr>
            <a:endParaRPr lang="cs-CZ" sz="1600" dirty="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dirty="0" smtClean="0">
                <a:ln>
                  <a:noFill/>
                </a:ln>
                <a:solidFill>
                  <a:schemeClr val="tx1"/>
                </a:solidFill>
                <a:effectLst/>
                <a:latin typeface="Arial" charset="0"/>
              </a:rPr>
              <a:t>Chci profil firmy </a:t>
            </a:r>
          </a:p>
          <a:p>
            <a:pPr marL="0" marR="0" indent="0" algn="ctr" defTabSz="914400" rtl="0" eaLnBrk="1" fontAlgn="base" latinLnBrk="0" hangingPunct="1">
              <a:lnSpc>
                <a:spcPct val="100000"/>
              </a:lnSpc>
              <a:spcBef>
                <a:spcPct val="0"/>
              </a:spcBef>
              <a:spcAft>
                <a:spcPct val="0"/>
              </a:spcAft>
              <a:buClrTx/>
              <a:buSzTx/>
              <a:buFontTx/>
              <a:buNone/>
              <a:tabLst/>
            </a:pPr>
            <a:r>
              <a:rPr lang="cs-CZ" sz="1600" dirty="0" smtClean="0">
                <a:latin typeface="Arial" charset="0"/>
              </a:rPr>
              <a:t>Siemens v Číně.</a:t>
            </a:r>
            <a:endParaRPr kumimoji="0" lang="cs-CZ" sz="1600" b="0" i="0" u="none" strike="noStrike" cap="none" normalizeH="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Arial" charset="0"/>
            </a:endParaRPr>
          </a:p>
        </p:txBody>
      </p:sp>
      <p:sp>
        <p:nvSpPr>
          <p:cNvPr id="10" name="Rounded Rectangle 9"/>
          <p:cNvSpPr/>
          <p:nvPr/>
        </p:nvSpPr>
        <p:spPr bwMode="auto">
          <a:xfrm>
            <a:off x="5001489" y="3828328"/>
            <a:ext cx="3699158" cy="1713489"/>
          </a:xfrm>
          <a:prstGeom prst="round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Arial" charset="0"/>
              </a:rPr>
              <a:t>Po rozhovoru s profesionálem:</a:t>
            </a:r>
            <a:endParaRPr kumimoji="0" lang="cs-CZ" sz="1600" b="1" i="0" u="sng" strike="noStrike" cap="none" normalizeH="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cs-CZ" sz="1600" dirty="0" smtClean="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cs-CZ" sz="1600" dirty="0" smtClean="0">
                <a:latin typeface="Arial" charset="0"/>
              </a:rPr>
              <a:t>Chci porozumět expanzivní strategii </a:t>
            </a:r>
          </a:p>
          <a:p>
            <a:pPr marL="0" marR="0" indent="0" algn="ctr" defTabSz="914400" rtl="0" eaLnBrk="1" fontAlgn="base" latinLnBrk="0" hangingPunct="1">
              <a:lnSpc>
                <a:spcPct val="100000"/>
              </a:lnSpc>
              <a:spcBef>
                <a:spcPct val="0"/>
              </a:spcBef>
              <a:spcAft>
                <a:spcPct val="0"/>
              </a:spcAft>
              <a:buClrTx/>
              <a:buSzTx/>
              <a:buFontTx/>
              <a:buNone/>
              <a:tabLst/>
            </a:pPr>
            <a:r>
              <a:rPr lang="cs-CZ" sz="1600" dirty="0" smtClean="0">
                <a:latin typeface="Arial" charset="0"/>
              </a:rPr>
              <a:t>firmy Siemens v Číně, abychom jim </a:t>
            </a:r>
          </a:p>
          <a:p>
            <a:pPr marL="0" marR="0" indent="0" algn="ctr" defTabSz="914400" rtl="0" eaLnBrk="1" fontAlgn="base" latinLnBrk="0" hangingPunct="1">
              <a:lnSpc>
                <a:spcPct val="100000"/>
              </a:lnSpc>
              <a:spcBef>
                <a:spcPct val="0"/>
              </a:spcBef>
              <a:spcAft>
                <a:spcPct val="0"/>
              </a:spcAft>
              <a:buClrTx/>
              <a:buSzTx/>
              <a:buFontTx/>
              <a:buNone/>
              <a:tabLst/>
            </a:pPr>
            <a:r>
              <a:rPr lang="cs-CZ" sz="1600" dirty="0" smtClean="0">
                <a:latin typeface="Arial" charset="0"/>
              </a:rPr>
              <a:t>mohli nabídnout služby Transakčního </a:t>
            </a:r>
          </a:p>
          <a:p>
            <a:pPr marL="0" marR="0" indent="0" algn="ctr" defTabSz="914400" rtl="0" eaLnBrk="1" fontAlgn="base" latinLnBrk="0" hangingPunct="1">
              <a:lnSpc>
                <a:spcPct val="100000"/>
              </a:lnSpc>
              <a:spcBef>
                <a:spcPct val="0"/>
              </a:spcBef>
              <a:spcAft>
                <a:spcPct val="0"/>
              </a:spcAft>
              <a:buClrTx/>
              <a:buSzTx/>
              <a:buFontTx/>
              <a:buNone/>
              <a:tabLst/>
            </a:pPr>
            <a:r>
              <a:rPr lang="cs-CZ" sz="1600" dirty="0" smtClean="0">
                <a:latin typeface="Arial" charset="0"/>
              </a:rPr>
              <a:t>poradenství.</a:t>
            </a:r>
            <a:endParaRPr kumimoji="0" lang="cs-CZ" sz="1600" b="0" i="0" u="none" strike="noStrike" cap="none" normalizeH="0" dirty="0" smtClean="0">
              <a:ln>
                <a:noFill/>
              </a:ln>
              <a:solidFill>
                <a:schemeClr val="tx1"/>
              </a:solidFill>
              <a:effectLst/>
              <a:latin typeface="Arial" charset="0"/>
            </a:endParaRPr>
          </a:p>
        </p:txBody>
      </p:sp>
      <p:sp>
        <p:nvSpPr>
          <p:cNvPr id="11" name="Right Arrow 10"/>
          <p:cNvSpPr/>
          <p:nvPr/>
        </p:nvSpPr>
        <p:spPr bwMode="auto">
          <a:xfrm>
            <a:off x="3740728" y="4077708"/>
            <a:ext cx="1012970" cy="1256294"/>
          </a:xfrm>
          <a:prstGeom prst="rightArrow">
            <a:avLst>
              <a:gd name="adj1" fmla="val 50000"/>
              <a:gd name="adj2" fmla="val 38889"/>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charset="0"/>
              </a:rPr>
              <a:t>Co?</a:t>
            </a:r>
          </a:p>
          <a:p>
            <a:pPr marL="0" marR="0" indent="0" algn="ctr" defTabSz="914400" rtl="0" eaLnBrk="1" fontAlgn="base" latinLnBrk="0" hangingPunct="1">
              <a:lnSpc>
                <a:spcPct val="100000"/>
              </a:lnSpc>
              <a:spcBef>
                <a:spcPct val="0"/>
              </a:spcBef>
              <a:spcAft>
                <a:spcPct val="0"/>
              </a:spcAft>
              <a:buClrTx/>
              <a:buSzTx/>
              <a:buFontTx/>
              <a:buNone/>
              <a:tabLst/>
            </a:pPr>
            <a:r>
              <a:rPr lang="cs-CZ" sz="1100" dirty="0" smtClean="0">
                <a:latin typeface="Arial" charset="0"/>
              </a:rPr>
              <a:t>Kdy?</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charset="0"/>
              </a:rPr>
              <a:t>Na co?</a:t>
            </a:r>
          </a:p>
        </p:txBody>
      </p:sp>
    </p:spTree>
    <p:extLst>
      <p:ext uri="{BB962C8B-B14F-4D97-AF65-F5344CB8AC3E}">
        <p14:creationId xmlns:p14="http://schemas.microsoft.com/office/powerpoint/2010/main" xmlns="" val="1716726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Náležitosti RI</a:t>
            </a:r>
            <a:endParaRPr lang="cs-CZ" dirty="0"/>
          </a:p>
        </p:txBody>
      </p:sp>
      <p:sp>
        <p:nvSpPr>
          <p:cNvPr id="3" name="Content Placeholder 2"/>
          <p:cNvSpPr>
            <a:spLocks noGrp="1"/>
          </p:cNvSpPr>
          <p:nvPr>
            <p:ph idx="1"/>
          </p:nvPr>
        </p:nvSpPr>
        <p:spPr/>
        <p:txBody>
          <a:bodyPr>
            <a:normAutofit fontScale="85000" lnSpcReduction="10000"/>
          </a:bodyPr>
          <a:lstStyle/>
          <a:p>
            <a:pPr>
              <a:lnSpc>
                <a:spcPct val="120000"/>
              </a:lnSpc>
              <a:spcBef>
                <a:spcPct val="0"/>
              </a:spcBef>
              <a:spcAft>
                <a:spcPts val="600"/>
              </a:spcAft>
              <a:buNone/>
            </a:pPr>
            <a:endParaRPr lang="cs-CZ" dirty="0" smtClean="0"/>
          </a:p>
          <a:p>
            <a:pPr>
              <a:lnSpc>
                <a:spcPct val="120000"/>
              </a:lnSpc>
              <a:spcBef>
                <a:spcPct val="0"/>
              </a:spcBef>
              <a:spcAft>
                <a:spcPts val="600"/>
              </a:spcAft>
              <a:buSzPct val="150000"/>
              <a:buFont typeface="Wingdings" panose="05000000000000000000" pitchFamily="2" charset="2"/>
              <a:buChar char=""/>
            </a:pPr>
            <a:r>
              <a:rPr lang="cs-CZ" dirty="0" err="1" smtClean="0"/>
              <a:t>deadline</a:t>
            </a:r>
            <a:r>
              <a:rPr lang="cs-CZ" dirty="0" smtClean="0"/>
              <a:t> - dobré kriterium pro řazení důležitosti požadavků</a:t>
            </a:r>
          </a:p>
          <a:p>
            <a:pPr>
              <a:lnSpc>
                <a:spcPct val="120000"/>
              </a:lnSpc>
              <a:spcBef>
                <a:spcPct val="0"/>
              </a:spcBef>
              <a:spcAft>
                <a:spcPts val="600"/>
              </a:spcAft>
              <a:buSzPct val="150000"/>
              <a:buFont typeface="Wingdings" panose="05000000000000000000" pitchFamily="2" charset="2"/>
              <a:buChar char=""/>
            </a:pPr>
            <a:r>
              <a:rPr lang="cs-CZ" dirty="0" smtClean="0"/>
              <a:t>slovní formulace žádosti</a:t>
            </a:r>
          </a:p>
          <a:p>
            <a:pPr>
              <a:lnSpc>
                <a:spcPct val="120000"/>
              </a:lnSpc>
              <a:spcBef>
                <a:spcPct val="0"/>
              </a:spcBef>
              <a:spcAft>
                <a:spcPts val="600"/>
              </a:spcAft>
              <a:buSzPct val="150000"/>
              <a:buFont typeface="Wingdings" panose="05000000000000000000" pitchFamily="2" charset="2"/>
              <a:buChar char=""/>
            </a:pPr>
            <a:r>
              <a:rPr lang="cs-CZ" dirty="0" smtClean="0"/>
              <a:t>rozsah / časový horizont</a:t>
            </a:r>
          </a:p>
          <a:p>
            <a:pPr>
              <a:lnSpc>
                <a:spcPct val="120000"/>
              </a:lnSpc>
              <a:spcBef>
                <a:spcPct val="0"/>
              </a:spcBef>
              <a:spcAft>
                <a:spcPts val="600"/>
              </a:spcAft>
              <a:buSzPct val="150000"/>
              <a:buFont typeface="Wingdings" panose="05000000000000000000" pitchFamily="2" charset="2"/>
              <a:buChar char=""/>
            </a:pPr>
            <a:r>
              <a:rPr lang="cs-CZ" dirty="0" smtClean="0"/>
              <a:t>vymezení oblasti / odvětví - např. </a:t>
            </a:r>
            <a:r>
              <a:rPr lang="cs-CZ" dirty="0" err="1" smtClean="0"/>
              <a:t>automotive</a:t>
            </a:r>
            <a:r>
              <a:rPr lang="cs-CZ" dirty="0" smtClean="0"/>
              <a:t>, </a:t>
            </a:r>
            <a:r>
              <a:rPr lang="cs-CZ" dirty="0" err="1" smtClean="0"/>
              <a:t>pharma</a:t>
            </a:r>
            <a:r>
              <a:rPr lang="cs-CZ" dirty="0" smtClean="0"/>
              <a:t>, ...</a:t>
            </a:r>
          </a:p>
          <a:p>
            <a:pPr>
              <a:lnSpc>
                <a:spcPct val="120000"/>
              </a:lnSpc>
              <a:spcBef>
                <a:spcPct val="0"/>
              </a:spcBef>
              <a:spcAft>
                <a:spcPts val="600"/>
              </a:spcAft>
              <a:buSzPct val="150000"/>
              <a:buFont typeface="Wingdings" panose="05000000000000000000" pitchFamily="2" charset="2"/>
              <a:buChar char=""/>
            </a:pPr>
            <a:r>
              <a:rPr lang="cs-CZ" dirty="0" smtClean="0"/>
              <a:t>typ požadavku - </a:t>
            </a:r>
            <a:r>
              <a:rPr lang="cs-CZ" dirty="0" err="1" smtClean="0"/>
              <a:t>press</a:t>
            </a:r>
            <a:r>
              <a:rPr lang="cs-CZ" dirty="0" smtClean="0"/>
              <a:t> </a:t>
            </a:r>
            <a:r>
              <a:rPr lang="cs-CZ" dirty="0" err="1" smtClean="0"/>
              <a:t>search</a:t>
            </a:r>
            <a:r>
              <a:rPr lang="cs-CZ" dirty="0" smtClean="0"/>
              <a:t>, profile, </a:t>
            </a:r>
            <a:r>
              <a:rPr lang="cs-CZ" dirty="0" err="1" smtClean="0"/>
              <a:t>industry</a:t>
            </a:r>
            <a:r>
              <a:rPr lang="cs-CZ" dirty="0" smtClean="0"/>
              <a:t> </a:t>
            </a:r>
            <a:r>
              <a:rPr lang="cs-CZ" dirty="0" err="1" smtClean="0"/>
              <a:t>analyses</a:t>
            </a:r>
            <a:r>
              <a:rPr lang="cs-CZ" dirty="0" smtClean="0"/>
              <a:t>, ...</a:t>
            </a:r>
          </a:p>
          <a:p>
            <a:pPr>
              <a:lnSpc>
                <a:spcPct val="120000"/>
              </a:lnSpc>
              <a:spcBef>
                <a:spcPct val="0"/>
              </a:spcBef>
              <a:spcAft>
                <a:spcPts val="600"/>
              </a:spcAft>
              <a:buSzPct val="150000"/>
              <a:buFont typeface="Wingdings" panose="05000000000000000000" pitchFamily="2" charset="2"/>
              <a:buChar char=""/>
            </a:pPr>
            <a:r>
              <a:rPr lang="cs-CZ" dirty="0" smtClean="0"/>
              <a:t>komu je výsledek určen - pro upřesnění rozsahu, hloubky zpracování</a:t>
            </a:r>
          </a:p>
          <a:p>
            <a:pPr>
              <a:lnSpc>
                <a:spcPct val="120000"/>
              </a:lnSpc>
              <a:spcBef>
                <a:spcPct val="0"/>
              </a:spcBef>
              <a:spcAft>
                <a:spcPts val="600"/>
              </a:spcAft>
              <a:buSzPct val="150000"/>
              <a:buFont typeface="Wingdings" panose="05000000000000000000" pitchFamily="2" charset="2"/>
              <a:buChar char=""/>
            </a:pPr>
            <a:r>
              <a:rPr lang="cs-CZ" dirty="0" smtClean="0"/>
              <a:t>pokud možno ještě jedna formulace zadání, tentokrát jinými slovy, rozsáhleji</a:t>
            </a:r>
          </a:p>
          <a:p>
            <a:pPr>
              <a:lnSpc>
                <a:spcPct val="120000"/>
              </a:lnSpc>
              <a:spcBef>
                <a:spcPct val="0"/>
              </a:spcBef>
              <a:spcAft>
                <a:spcPts val="600"/>
              </a:spcAft>
              <a:buSzPct val="150000"/>
              <a:buFont typeface="Wingdings" panose="05000000000000000000" pitchFamily="2" charset="2"/>
              <a:buChar char=""/>
            </a:pPr>
            <a:r>
              <a:rPr lang="cs-CZ" dirty="0" smtClean="0"/>
              <a:t>doplňující informace - jazyk, dodání primárních dokumentů, formát výsledků, ...</a:t>
            </a:r>
          </a:p>
        </p:txBody>
      </p:sp>
    </p:spTree>
    <p:extLst>
      <p:ext uri="{BB962C8B-B14F-4D97-AF65-F5344CB8AC3E}">
        <p14:creationId xmlns:p14="http://schemas.microsoft.com/office/powerpoint/2010/main" xmlns="" val="3773531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Forma RI</a:t>
            </a:r>
            <a:endParaRPr lang="cs-CZ" dirty="0"/>
          </a:p>
        </p:txBody>
      </p:sp>
      <p:sp>
        <p:nvSpPr>
          <p:cNvPr id="3" name="Content Placeholder 2"/>
          <p:cNvSpPr>
            <a:spLocks noGrp="1"/>
          </p:cNvSpPr>
          <p:nvPr>
            <p:ph idx="1"/>
          </p:nvPr>
        </p:nvSpPr>
        <p:spPr/>
        <p:txBody>
          <a:bodyPr>
            <a:normAutofit fontScale="92500" lnSpcReduction="10000"/>
          </a:bodyPr>
          <a:lstStyle/>
          <a:p>
            <a:pPr>
              <a:spcAft>
                <a:spcPts val="600"/>
              </a:spcAft>
            </a:pPr>
            <a:r>
              <a:rPr lang="cs-CZ" sz="2600" b="1" dirty="0" smtClean="0">
                <a:solidFill>
                  <a:schemeClr val="bg2">
                    <a:lumMod val="50000"/>
                  </a:schemeClr>
                </a:solidFill>
              </a:rPr>
              <a:t>maximální pozornost </a:t>
            </a:r>
            <a:r>
              <a:rPr lang="cs-CZ" dirty="0" smtClean="0"/>
              <a:t>a soustředění obou stran</a:t>
            </a:r>
          </a:p>
          <a:p>
            <a:pPr>
              <a:spcAft>
                <a:spcPts val="600"/>
              </a:spcAft>
            </a:pPr>
            <a:r>
              <a:rPr lang="cs-CZ" dirty="0" smtClean="0"/>
              <a:t>vše si </a:t>
            </a:r>
            <a:r>
              <a:rPr lang="cs-CZ" sz="2600" b="1" dirty="0">
                <a:solidFill>
                  <a:schemeClr val="bg2">
                    <a:lumMod val="50000"/>
                  </a:schemeClr>
                </a:solidFill>
              </a:rPr>
              <a:t>poznamenávat</a:t>
            </a:r>
          </a:p>
          <a:p>
            <a:pPr>
              <a:spcAft>
                <a:spcPts val="600"/>
              </a:spcAft>
            </a:pPr>
            <a:r>
              <a:rPr lang="cs-CZ" dirty="0" smtClean="0"/>
              <a:t>je dobré znát </a:t>
            </a:r>
            <a:r>
              <a:rPr lang="cs-CZ" sz="2600" b="1" dirty="0">
                <a:solidFill>
                  <a:schemeClr val="bg2">
                    <a:lumMod val="50000"/>
                  </a:schemeClr>
                </a:solidFill>
              </a:rPr>
              <a:t>souvislosti</a:t>
            </a:r>
            <a:r>
              <a:rPr lang="cs-CZ" dirty="0" smtClean="0"/>
              <a:t> dotazu a použití výsledků rešerše - pomůže to odhalit hlubší zájem o problematiku</a:t>
            </a:r>
          </a:p>
          <a:p>
            <a:pPr>
              <a:spcAft>
                <a:spcPts val="600"/>
              </a:spcAft>
            </a:pPr>
            <a:r>
              <a:rPr lang="cs-CZ" dirty="0" smtClean="0"/>
              <a:t>pokládat otevřené otázky – zjišťovací, uzavřené pro větší specifikaci – ověřovací </a:t>
            </a:r>
          </a:p>
          <a:p>
            <a:pPr>
              <a:spcAft>
                <a:spcPts val="600"/>
              </a:spcAft>
            </a:pPr>
            <a:r>
              <a:rPr lang="cs-CZ" dirty="0" smtClean="0"/>
              <a:t>je vhodné obsah projektu </a:t>
            </a:r>
            <a:r>
              <a:rPr lang="cs-CZ" sz="2600" b="1" dirty="0">
                <a:solidFill>
                  <a:schemeClr val="bg2">
                    <a:lumMod val="50000"/>
                  </a:schemeClr>
                </a:solidFill>
              </a:rPr>
              <a:t>polopatisticky interpretovat </a:t>
            </a:r>
            <a:r>
              <a:rPr lang="cs-CZ" dirty="0" smtClean="0"/>
              <a:t>- jestli jsme opravdu pochopili zadání</a:t>
            </a:r>
          </a:p>
          <a:p>
            <a:pPr>
              <a:spcAft>
                <a:spcPts val="600"/>
              </a:spcAft>
            </a:pPr>
            <a:r>
              <a:rPr lang="cs-CZ" dirty="0" smtClean="0"/>
              <a:t>spolu s klientem ještě jednou formulovat dotaz jinými slovy</a:t>
            </a:r>
          </a:p>
          <a:p>
            <a:pPr>
              <a:spcAft>
                <a:spcPts val="600"/>
              </a:spcAft>
            </a:pPr>
            <a:r>
              <a:rPr lang="cs-CZ" dirty="0" smtClean="0"/>
              <a:t>nabídnout </a:t>
            </a:r>
            <a:r>
              <a:rPr lang="cs-CZ" sz="2600" b="1" dirty="0">
                <a:solidFill>
                  <a:schemeClr val="bg2">
                    <a:lumMod val="50000"/>
                  </a:schemeClr>
                </a:solidFill>
              </a:rPr>
              <a:t>další přidanou hodnotu </a:t>
            </a:r>
            <a:r>
              <a:rPr lang="cs-CZ" dirty="0" smtClean="0"/>
              <a:t>- hlubší analýzu, informace o širších souvislostech, ...</a:t>
            </a:r>
          </a:p>
        </p:txBody>
      </p:sp>
    </p:spTree>
    <p:extLst>
      <p:ext uri="{BB962C8B-B14F-4D97-AF65-F5344CB8AC3E}">
        <p14:creationId xmlns:p14="http://schemas.microsoft.com/office/powerpoint/2010/main" xmlns="" val="97350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6154110" y="3541530"/>
            <a:ext cx="2740208" cy="2740208"/>
          </a:xfrm>
          <a:prstGeom prst="ellipse">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9900" b="0" i="0" u="none" strike="noStrike" cap="none" normalizeH="0" baseline="0" dirty="0" smtClean="0">
                <a:ln>
                  <a:noFill/>
                </a:ln>
                <a:solidFill>
                  <a:schemeClr val="tx1"/>
                </a:solidFill>
                <a:effectLst/>
                <a:latin typeface="Arial" charset="0"/>
              </a:rPr>
              <a:t>!</a:t>
            </a:r>
          </a:p>
        </p:txBody>
      </p:sp>
      <p:sp>
        <p:nvSpPr>
          <p:cNvPr id="2" name="Title 1"/>
          <p:cNvSpPr>
            <a:spLocks noGrp="1"/>
          </p:cNvSpPr>
          <p:nvPr>
            <p:ph type="title"/>
          </p:nvPr>
        </p:nvSpPr>
        <p:spPr/>
        <p:txBody>
          <a:bodyPr/>
          <a:lstStyle/>
          <a:p>
            <a:r>
              <a:rPr lang="cs-CZ" dirty="0" smtClean="0"/>
              <a:t>Na čem závisí úspěch RI</a:t>
            </a:r>
            <a:endParaRPr lang="cs-CZ" dirty="0"/>
          </a:p>
        </p:txBody>
      </p:sp>
      <p:sp>
        <p:nvSpPr>
          <p:cNvPr id="3" name="Content Placeholder 2"/>
          <p:cNvSpPr>
            <a:spLocks noGrp="1"/>
          </p:cNvSpPr>
          <p:nvPr>
            <p:ph idx="1"/>
          </p:nvPr>
        </p:nvSpPr>
        <p:spPr/>
        <p:txBody>
          <a:bodyPr/>
          <a:lstStyle/>
          <a:p>
            <a:pPr>
              <a:lnSpc>
                <a:spcPct val="150000"/>
              </a:lnSpc>
              <a:spcAft>
                <a:spcPts val="600"/>
              </a:spcAft>
            </a:pPr>
            <a:r>
              <a:rPr lang="cs-CZ" dirty="0" smtClean="0"/>
              <a:t>Snažit se předcházet nedorozuměním</a:t>
            </a:r>
          </a:p>
          <a:p>
            <a:pPr>
              <a:lnSpc>
                <a:spcPct val="150000"/>
              </a:lnSpc>
              <a:spcAft>
                <a:spcPts val="600"/>
              </a:spcAft>
            </a:pPr>
            <a:r>
              <a:rPr lang="cs-CZ" dirty="0" smtClean="0"/>
              <a:t>Vyhradit dostatek času na ověření požadavku a projití celého interview</a:t>
            </a:r>
          </a:p>
          <a:p>
            <a:pPr>
              <a:lnSpc>
                <a:spcPct val="150000"/>
              </a:lnSpc>
              <a:spcAft>
                <a:spcPts val="600"/>
              </a:spcAft>
            </a:pPr>
            <a:r>
              <a:rPr lang="cs-CZ" dirty="0" smtClean="0"/>
              <a:t>Není vhodné, když zadavatelem požadavku není přímo koncový uživatel (ale např. sekretářka)</a:t>
            </a:r>
          </a:p>
          <a:p>
            <a:pPr>
              <a:lnSpc>
                <a:spcPct val="150000"/>
              </a:lnSpc>
              <a:spcAft>
                <a:spcPts val="600"/>
              </a:spcAft>
            </a:pPr>
            <a:endParaRPr lang="cs-CZ" dirty="0"/>
          </a:p>
        </p:txBody>
      </p:sp>
    </p:spTree>
    <p:extLst>
      <p:ext uri="{BB962C8B-B14F-4D97-AF65-F5344CB8AC3E}">
        <p14:creationId xmlns:p14="http://schemas.microsoft.com/office/powerpoint/2010/main" xmlns="" val="1867917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7701" y="3098733"/>
            <a:ext cx="5603646" cy="254067"/>
          </a:xfrm>
        </p:spPr>
        <p:txBody>
          <a:bodyPr/>
          <a:lstStyle/>
          <a:p>
            <a:pPr>
              <a:buNone/>
            </a:pPr>
            <a:r>
              <a:rPr lang="cs-CZ" sz="3200" dirty="0" smtClean="0">
                <a:latin typeface="Arial" pitchFamily="34" charset="0"/>
                <a:cs typeface="Arial" pitchFamily="34" charset="0"/>
              </a:rPr>
              <a:t>Vaše očekávání</a:t>
            </a:r>
            <a:endParaRPr lang="en-US" sz="3200" dirty="0" smtClean="0">
              <a:latin typeface="Arial" pitchFamily="34" charset="0"/>
              <a:cs typeface="Arial" pitchFamily="34" charset="0"/>
            </a:endParaRPr>
          </a:p>
        </p:txBody>
      </p:sp>
    </p:spTree>
    <p:extLst>
      <p:ext uri="{BB962C8B-B14F-4D97-AF65-F5344CB8AC3E}">
        <p14:creationId xmlns:p14="http://schemas.microsoft.com/office/powerpoint/2010/main" xmlns="" val="1561913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Efektivní </a:t>
            </a:r>
            <a:r>
              <a:rPr lang="cs-CZ" dirty="0" err="1" smtClean="0"/>
              <a:t>research</a:t>
            </a:r>
            <a:endParaRPr lang="en-GB" dirty="0"/>
          </a:p>
        </p:txBody>
      </p:sp>
    </p:spTree>
    <p:extLst>
      <p:ext uri="{BB962C8B-B14F-4D97-AF65-F5344CB8AC3E}">
        <p14:creationId xmlns:p14="http://schemas.microsoft.com/office/powerpoint/2010/main" xmlns="" val="1104892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Výzkum</a:t>
            </a:r>
            <a:r>
              <a:rPr lang="en-US" dirty="0"/>
              <a:t> je </a:t>
            </a:r>
            <a:r>
              <a:rPr lang="en-US" dirty="0" err="1"/>
              <a:t>zvláštní</a:t>
            </a:r>
            <a:r>
              <a:rPr lang="en-US" dirty="0"/>
              <a:t> </a:t>
            </a:r>
            <a:r>
              <a:rPr lang="en-US" dirty="0" err="1"/>
              <a:t>způsob</a:t>
            </a:r>
            <a:r>
              <a:rPr lang="en-US" dirty="0"/>
              <a:t> </a:t>
            </a:r>
            <a:r>
              <a:rPr lang="en-US" dirty="0" err="1" smtClean="0"/>
              <a:t>myšlení</a:t>
            </a:r>
            <a:r>
              <a:rPr lang="cs-CZ" dirty="0" smtClean="0"/>
              <a:t/>
            </a:r>
            <a:br>
              <a:rPr lang="cs-CZ" dirty="0" smtClean="0"/>
            </a:br>
            <a:endParaRPr lang="fr-FR"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039804984"/>
              </p:ext>
            </p:extLst>
          </p:nvPr>
        </p:nvGraphicFramePr>
        <p:xfrm>
          <a:off x="455613" y="1731430"/>
          <a:ext cx="8234362" cy="4519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31800" y="1094119"/>
            <a:ext cx="8088745" cy="350865"/>
          </a:xfrm>
          <a:prstGeom prst="rect">
            <a:avLst/>
          </a:prstGeom>
          <a:noFill/>
        </p:spPr>
        <p:txBody>
          <a:bodyPr wrap="square" lIns="0" tIns="36576" rIns="0" bIns="0" rtlCol="0">
            <a:spAutoFit/>
          </a:bodyPr>
          <a:lstStyle/>
          <a:p>
            <a:pPr marL="285750" indent="-285750">
              <a:lnSpc>
                <a:spcPct val="85000"/>
              </a:lnSpc>
              <a:spcAft>
                <a:spcPts val="600"/>
              </a:spcAft>
              <a:buClr>
                <a:schemeClr val="accent2"/>
              </a:buClr>
              <a:buSzPct val="70000"/>
              <a:buFont typeface="Arial" pitchFamily="34" charset="0"/>
              <a:buChar char="►"/>
            </a:pPr>
            <a:r>
              <a:rPr lang="cs-CZ" sz="2400" dirty="0">
                <a:solidFill>
                  <a:schemeClr val="bg1"/>
                </a:solidFill>
              </a:rPr>
              <a:t>Zde jsou </a:t>
            </a:r>
            <a:r>
              <a:rPr lang="en-US" sz="2400" dirty="0" err="1">
                <a:solidFill>
                  <a:schemeClr val="bg1"/>
                </a:solidFill>
              </a:rPr>
              <a:t>tři</a:t>
            </a:r>
            <a:r>
              <a:rPr lang="en-US" sz="2400" dirty="0">
                <a:solidFill>
                  <a:schemeClr val="bg1"/>
                </a:solidFill>
              </a:rPr>
              <a:t> </a:t>
            </a:r>
            <a:r>
              <a:rPr lang="cs-CZ" sz="2400" dirty="0">
                <a:solidFill>
                  <a:schemeClr val="bg1"/>
                </a:solidFill>
              </a:rPr>
              <a:t>vzorce </a:t>
            </a:r>
            <a:r>
              <a:rPr lang="en-US" sz="2400" dirty="0" err="1">
                <a:solidFill>
                  <a:schemeClr val="bg1"/>
                </a:solidFill>
              </a:rPr>
              <a:t>chování</a:t>
            </a:r>
            <a:r>
              <a:rPr lang="cs-CZ" sz="2400" dirty="0">
                <a:solidFill>
                  <a:schemeClr val="bg1"/>
                </a:solidFill>
              </a:rPr>
              <a:t>, které </a:t>
            </a:r>
            <a:r>
              <a:rPr lang="en-US" sz="2400" dirty="0" err="1">
                <a:solidFill>
                  <a:schemeClr val="bg1"/>
                </a:solidFill>
              </a:rPr>
              <a:t>jsou</a:t>
            </a:r>
            <a:r>
              <a:rPr lang="en-US" sz="2400" dirty="0">
                <a:solidFill>
                  <a:schemeClr val="bg1"/>
                </a:solidFill>
              </a:rPr>
              <a:t> </a:t>
            </a:r>
            <a:r>
              <a:rPr lang="en-US" sz="2400" dirty="0" err="1">
                <a:solidFill>
                  <a:schemeClr val="bg1"/>
                </a:solidFill>
              </a:rPr>
              <a:t>klíčem</a:t>
            </a:r>
            <a:r>
              <a:rPr lang="en-US" sz="2400" dirty="0">
                <a:solidFill>
                  <a:schemeClr val="bg1"/>
                </a:solidFill>
              </a:rPr>
              <a:t> k </a:t>
            </a:r>
            <a:r>
              <a:rPr lang="en-US" sz="2400" dirty="0" err="1">
                <a:solidFill>
                  <a:schemeClr val="bg1"/>
                </a:solidFill>
              </a:rPr>
              <a:t>úspěchu</a:t>
            </a:r>
            <a:endParaRPr lang="cs-CZ" sz="2400" dirty="0" smtClean="0">
              <a:solidFill>
                <a:schemeClr val="bg1"/>
              </a:solidFill>
            </a:endParaRPr>
          </a:p>
        </p:txBody>
      </p:sp>
    </p:spTree>
    <p:extLst>
      <p:ext uri="{BB962C8B-B14F-4D97-AF65-F5344CB8AC3E}">
        <p14:creationId xmlns:p14="http://schemas.microsoft.com/office/powerpoint/2010/main" xmlns="" val="2824248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Buďte zvídavý</a:t>
            </a:r>
            <a:r>
              <a:rPr lang="en-US" dirty="0"/>
              <a:t/>
            </a:r>
            <a:br>
              <a:rPr lang="en-US" dirty="0"/>
            </a:br>
            <a:r>
              <a:rPr lang="cs-CZ" b="0" dirty="0" smtClean="0"/>
              <a:t>Klíč k tomu, jak definovat cíle výzkumu</a:t>
            </a:r>
            <a:endParaRPr lang="fr-FR" b="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896125020"/>
              </p:ext>
            </p:extLst>
          </p:nvPr>
        </p:nvGraphicFramePr>
        <p:xfrm>
          <a:off x="455613" y="1412875"/>
          <a:ext cx="8234362" cy="4519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57988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Buďte přesný</a:t>
            </a:r>
            <a:r>
              <a:rPr lang="en-US" dirty="0"/>
              <a:t/>
            </a:r>
            <a:br>
              <a:rPr lang="en-US" dirty="0"/>
            </a:br>
            <a:r>
              <a:rPr lang="cs-CZ" b="0" dirty="0"/>
              <a:t>Klíč k tomu, </a:t>
            </a:r>
            <a:r>
              <a:rPr lang="cs-CZ" b="0" dirty="0" smtClean="0"/>
              <a:t>jaký zvolit postup výzkumu</a:t>
            </a:r>
            <a:endParaRPr lang="fr-FR"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071215578"/>
              </p:ext>
            </p:extLst>
          </p:nvPr>
        </p:nvGraphicFramePr>
        <p:xfrm>
          <a:off x="455613" y="1357659"/>
          <a:ext cx="8234362" cy="4519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938793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Buďte pečlivý</a:t>
            </a:r>
            <a:r>
              <a:rPr lang="en-US" dirty="0"/>
              <a:t/>
            </a:r>
            <a:br>
              <a:rPr lang="en-US" dirty="0"/>
            </a:br>
            <a:r>
              <a:rPr lang="cs-CZ" b="0" dirty="0" smtClean="0"/>
              <a:t>Klíč</a:t>
            </a:r>
            <a:r>
              <a:rPr lang="cs-CZ" dirty="0" smtClean="0"/>
              <a:t> </a:t>
            </a:r>
            <a:r>
              <a:rPr lang="en-US" b="0" dirty="0" smtClean="0"/>
              <a:t>k </a:t>
            </a:r>
            <a:r>
              <a:rPr lang="en-US" b="0" dirty="0" err="1"/>
              <a:t>ověření</a:t>
            </a:r>
            <a:r>
              <a:rPr lang="en-US" b="0" dirty="0"/>
              <a:t> </a:t>
            </a:r>
            <a:r>
              <a:rPr lang="en-US" b="0" dirty="0" err="1"/>
              <a:t>výsledků</a:t>
            </a:r>
            <a:r>
              <a:rPr lang="en-US" b="0" dirty="0"/>
              <a:t> </a:t>
            </a:r>
            <a:r>
              <a:rPr lang="en-US" b="0" dirty="0" err="1"/>
              <a:t>výzkumu</a:t>
            </a:r>
            <a:endParaRPr lang="fr-FR"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996542707"/>
              </p:ext>
            </p:extLst>
          </p:nvPr>
        </p:nvGraphicFramePr>
        <p:xfrm>
          <a:off x="455613" y="1412875"/>
          <a:ext cx="8234362" cy="4519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53901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Analýza</a:t>
            </a:r>
            <a:endParaRPr lang="en-GB" dirty="0"/>
          </a:p>
        </p:txBody>
      </p:sp>
    </p:spTree>
    <p:extLst>
      <p:ext uri="{BB962C8B-B14F-4D97-AF65-F5344CB8AC3E}">
        <p14:creationId xmlns:p14="http://schemas.microsoft.com/office/powerpoint/2010/main" xmlns="" val="27557109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Typy analýzy dat</a:t>
            </a:r>
            <a:endParaRPr lang="cs-CZ" dirty="0"/>
          </a:p>
        </p:txBody>
      </p:sp>
      <p:sp>
        <p:nvSpPr>
          <p:cNvPr id="3" name="Content Placeholder 2"/>
          <p:cNvSpPr>
            <a:spLocks noGrp="1"/>
          </p:cNvSpPr>
          <p:nvPr>
            <p:ph idx="1"/>
          </p:nvPr>
        </p:nvSpPr>
        <p:spPr/>
        <p:txBody>
          <a:bodyPr/>
          <a:lstStyle/>
          <a:p>
            <a:r>
              <a:rPr lang="cs-CZ" sz="1800" b="1" dirty="0" smtClean="0"/>
              <a:t>Popis</a:t>
            </a:r>
            <a:endParaRPr lang="cs-CZ" sz="1600" b="1" dirty="0" smtClean="0"/>
          </a:p>
          <a:p>
            <a:pPr lvl="1"/>
            <a:r>
              <a:rPr lang="cs-CZ" sz="1600" dirty="0" smtClean="0"/>
              <a:t>Popisuje set dat – statistická data, demografická, ekonomická</a:t>
            </a:r>
          </a:p>
          <a:p>
            <a:pPr lvl="1"/>
            <a:r>
              <a:rPr lang="cs-CZ" sz="1600" dirty="0" smtClean="0"/>
              <a:t>Popis a interpretace se liší</a:t>
            </a:r>
          </a:p>
          <a:p>
            <a:pPr lvl="1"/>
            <a:r>
              <a:rPr lang="cs-CZ" sz="1600" dirty="0" smtClean="0"/>
              <a:t>Popis nemůže být zobecněn a dále použit bez dalšího statistického testování – např. 48% populace Brna jsou muži neznamená, že to platí pro celou ČR</a:t>
            </a:r>
          </a:p>
          <a:p>
            <a:r>
              <a:rPr lang="cs-CZ" sz="1800" b="1" dirty="0" smtClean="0"/>
              <a:t>Extrapolace</a:t>
            </a:r>
            <a:r>
              <a:rPr lang="cs-CZ" sz="1800" dirty="0" smtClean="0"/>
              <a:t> </a:t>
            </a:r>
            <a:r>
              <a:rPr lang="cs-CZ" sz="1000" dirty="0" smtClean="0"/>
              <a:t>(přiblížení, přechod z užší na širší oblast pomocí analogie)</a:t>
            </a:r>
            <a:endParaRPr lang="cs-CZ" sz="1600" dirty="0" smtClean="0"/>
          </a:p>
          <a:p>
            <a:pPr lvl="1"/>
            <a:r>
              <a:rPr lang="cs-CZ" sz="1600" dirty="0" smtClean="0"/>
              <a:t>Může být využita k odhalení spojitostí</a:t>
            </a:r>
          </a:p>
          <a:p>
            <a:pPr lvl="1"/>
            <a:r>
              <a:rPr lang="cs-CZ" sz="1600" dirty="0" smtClean="0"/>
              <a:t>Extrapolace by neměla být použita k zobecňování nebo předvídání</a:t>
            </a:r>
            <a:endParaRPr lang="cs-CZ" sz="1600" dirty="0"/>
          </a:p>
          <a:p>
            <a:r>
              <a:rPr lang="cs-CZ" sz="1800" b="1" dirty="0" smtClean="0"/>
              <a:t>Dedukce</a:t>
            </a:r>
            <a:endParaRPr lang="cs-CZ" sz="1600" b="1" dirty="0" smtClean="0"/>
          </a:p>
          <a:p>
            <a:pPr lvl="1"/>
            <a:r>
              <a:rPr lang="cs-CZ" sz="1600" dirty="0" smtClean="0"/>
              <a:t>Použijte malý vzorek dat k nalezení vyšších spojitostí</a:t>
            </a:r>
          </a:p>
          <a:p>
            <a:pPr lvl="1"/>
            <a:r>
              <a:rPr lang="cs-CZ" sz="1600" dirty="0" smtClean="0"/>
              <a:t>Obsahuje míru neurčitosti</a:t>
            </a:r>
          </a:p>
          <a:p>
            <a:r>
              <a:rPr lang="cs-CZ" sz="1800" b="1" dirty="0" smtClean="0"/>
              <a:t>Predikce</a:t>
            </a:r>
            <a:endParaRPr lang="cs-CZ" sz="1600" b="1" dirty="0" smtClean="0"/>
          </a:p>
          <a:p>
            <a:pPr lvl="1"/>
            <a:r>
              <a:rPr lang="cs-CZ" sz="1600" dirty="0" smtClean="0"/>
              <a:t>Data z jednoho objektu jsou použita pro odhad jiného objektu. Víc dat a jednodušší model vede k přesnějším výsledkům</a:t>
            </a:r>
          </a:p>
          <a:p>
            <a:r>
              <a:rPr lang="cs-CZ" sz="1800" b="1" dirty="0" smtClean="0"/>
              <a:t>Příčina</a:t>
            </a:r>
            <a:endParaRPr lang="cs-CZ" sz="1600" b="1" dirty="0" smtClean="0"/>
          </a:p>
          <a:p>
            <a:pPr lvl="1"/>
            <a:r>
              <a:rPr lang="cs-CZ" sz="1600" dirty="0" smtClean="0"/>
              <a:t>Jedna věc přímo zapříčiňuje druhou</a:t>
            </a:r>
          </a:p>
        </p:txBody>
      </p:sp>
    </p:spTree>
    <p:extLst>
      <p:ext uri="{BB962C8B-B14F-4D97-AF65-F5344CB8AC3E}">
        <p14:creationId xmlns:p14="http://schemas.microsoft.com/office/powerpoint/2010/main" xmlns="" val="8326756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cs-CZ" dirty="0" smtClean="0">
                <a:solidFill>
                  <a:schemeClr val="tx1"/>
                </a:solidFill>
              </a:rPr>
              <a:t>Kvantitativní přístup</a:t>
            </a:r>
            <a:endParaRPr lang="en-US" dirty="0">
              <a:solidFill>
                <a:schemeClr val="tx1"/>
              </a:solidFill>
            </a:endParaRPr>
          </a:p>
        </p:txBody>
      </p:sp>
      <p:sp>
        <p:nvSpPr>
          <p:cNvPr id="51207" name="Rectangle 7"/>
          <p:cNvSpPr>
            <a:spLocks noGrp="1" noChangeArrowheads="1"/>
          </p:cNvSpPr>
          <p:nvPr>
            <p:ph idx="1"/>
          </p:nvPr>
        </p:nvSpPr>
        <p:spPr/>
        <p:txBody>
          <a:bodyPr/>
          <a:lstStyle/>
          <a:p>
            <a:r>
              <a:rPr lang="en-US" sz="1800" b="1" dirty="0">
                <a:solidFill>
                  <a:schemeClr val="tx1"/>
                </a:solidFill>
              </a:rPr>
              <a:t>Data</a:t>
            </a:r>
          </a:p>
          <a:p>
            <a:pPr lvl="1"/>
            <a:r>
              <a:rPr lang="cs-CZ" sz="1800" dirty="0" smtClean="0">
                <a:solidFill>
                  <a:schemeClr val="tx1"/>
                </a:solidFill>
              </a:rPr>
              <a:t>Spousta dat – musíme správně určit ta nejužitečnější pro analýzu</a:t>
            </a:r>
            <a:endParaRPr lang="en-US" sz="1800" dirty="0">
              <a:solidFill>
                <a:schemeClr val="tx1"/>
              </a:solidFill>
            </a:endParaRPr>
          </a:p>
          <a:p>
            <a:pPr lvl="1"/>
            <a:r>
              <a:rPr lang="en-US" sz="1800" dirty="0">
                <a:solidFill>
                  <a:schemeClr val="tx1"/>
                </a:solidFill>
              </a:rPr>
              <a:t>Data </a:t>
            </a:r>
            <a:r>
              <a:rPr lang="cs-CZ" sz="1800" dirty="0" smtClean="0">
                <a:solidFill>
                  <a:schemeClr val="tx1"/>
                </a:solidFill>
              </a:rPr>
              <a:t>nelžou </a:t>
            </a:r>
            <a:r>
              <a:rPr lang="en-US" sz="1800" dirty="0" smtClean="0">
                <a:solidFill>
                  <a:schemeClr val="tx1"/>
                </a:solidFill>
              </a:rPr>
              <a:t>— </a:t>
            </a:r>
            <a:r>
              <a:rPr lang="cs-CZ" sz="1800" dirty="0" smtClean="0">
                <a:solidFill>
                  <a:schemeClr val="tx1"/>
                </a:solidFill>
              </a:rPr>
              <a:t>je to o výkladu a souvislostech</a:t>
            </a:r>
            <a:endParaRPr lang="en-US" sz="1800" dirty="0">
              <a:solidFill>
                <a:schemeClr val="tx1"/>
              </a:solidFill>
            </a:endParaRPr>
          </a:p>
          <a:p>
            <a:endParaRPr lang="en-US" sz="1800" dirty="0">
              <a:solidFill>
                <a:schemeClr val="tx1"/>
              </a:solidFill>
            </a:endParaRPr>
          </a:p>
          <a:p>
            <a:r>
              <a:rPr lang="en-US" sz="1800" b="1" dirty="0" err="1" smtClean="0">
                <a:solidFill>
                  <a:schemeClr val="tx1"/>
                </a:solidFill>
              </a:rPr>
              <a:t>Techni</a:t>
            </a:r>
            <a:r>
              <a:rPr lang="cs-CZ" sz="1800" b="1" dirty="0" err="1" smtClean="0">
                <a:solidFill>
                  <a:schemeClr val="tx1"/>
                </a:solidFill>
              </a:rPr>
              <a:t>ky</a:t>
            </a:r>
            <a:endParaRPr lang="en-US" sz="1800" b="1" dirty="0">
              <a:solidFill>
                <a:schemeClr val="tx1"/>
              </a:solidFill>
            </a:endParaRPr>
          </a:p>
          <a:p>
            <a:pPr lvl="1"/>
            <a:r>
              <a:rPr lang="en-US" sz="1800" dirty="0">
                <a:solidFill>
                  <a:schemeClr val="tx1"/>
                </a:solidFill>
              </a:rPr>
              <a:t>Year-over-year </a:t>
            </a:r>
            <a:r>
              <a:rPr lang="cs-CZ" sz="1800" dirty="0" smtClean="0">
                <a:solidFill>
                  <a:schemeClr val="tx1"/>
                </a:solidFill>
              </a:rPr>
              <a:t>srovnání</a:t>
            </a:r>
            <a:r>
              <a:rPr lang="en-US" sz="1800" dirty="0" smtClean="0">
                <a:solidFill>
                  <a:schemeClr val="tx1"/>
                </a:solidFill>
              </a:rPr>
              <a:t>, </a:t>
            </a:r>
            <a:r>
              <a:rPr lang="cs-CZ" sz="1800" dirty="0" smtClean="0">
                <a:solidFill>
                  <a:schemeClr val="tx1"/>
                </a:solidFill>
              </a:rPr>
              <a:t>poměrové ukazatele (</a:t>
            </a:r>
            <a:r>
              <a:rPr lang="cs-CZ" sz="1800" dirty="0" err="1" smtClean="0">
                <a:solidFill>
                  <a:schemeClr val="tx1"/>
                </a:solidFill>
              </a:rPr>
              <a:t>ratios</a:t>
            </a:r>
            <a:r>
              <a:rPr lang="cs-CZ" sz="1800" dirty="0" smtClean="0">
                <a:solidFill>
                  <a:schemeClr val="tx1"/>
                </a:solidFill>
              </a:rPr>
              <a:t>) </a:t>
            </a:r>
            <a:r>
              <a:rPr lang="en-US" sz="1800" dirty="0" smtClean="0">
                <a:solidFill>
                  <a:schemeClr val="tx1"/>
                </a:solidFill>
              </a:rPr>
              <a:t>and </a:t>
            </a:r>
            <a:r>
              <a:rPr lang="cs-CZ" sz="1800" dirty="0" smtClean="0">
                <a:solidFill>
                  <a:schemeClr val="tx1"/>
                </a:solidFill>
              </a:rPr>
              <a:t>procentuální poměry</a:t>
            </a:r>
            <a:endParaRPr lang="en-US" sz="1800" dirty="0">
              <a:solidFill>
                <a:schemeClr val="tx1"/>
              </a:solidFill>
            </a:endParaRPr>
          </a:p>
          <a:p>
            <a:pPr lvl="1"/>
            <a:r>
              <a:rPr lang="cs-CZ" sz="1800" dirty="0" smtClean="0">
                <a:solidFill>
                  <a:schemeClr val="tx1"/>
                </a:solidFill>
              </a:rPr>
              <a:t>Porozumět podstatě – např. správný business model nebo vztahy různých </a:t>
            </a:r>
            <a:r>
              <a:rPr lang="cs-CZ" sz="1800" dirty="0" err="1" smtClean="0">
                <a:solidFill>
                  <a:schemeClr val="tx1"/>
                </a:solidFill>
              </a:rPr>
              <a:t>proměných</a:t>
            </a:r>
            <a:endParaRPr lang="en-US" sz="1800" dirty="0">
              <a:solidFill>
                <a:schemeClr val="tx1"/>
              </a:solidFill>
            </a:endParaRPr>
          </a:p>
          <a:p>
            <a:endParaRPr lang="en-US" sz="1800" dirty="0">
              <a:solidFill>
                <a:schemeClr val="tx1"/>
              </a:solidFill>
            </a:endParaRPr>
          </a:p>
          <a:p>
            <a:r>
              <a:rPr lang="en-US" sz="1800" b="1" dirty="0" err="1" smtClean="0">
                <a:solidFill>
                  <a:schemeClr val="tx1"/>
                </a:solidFill>
              </a:rPr>
              <a:t>Použitelnost</a:t>
            </a:r>
            <a:r>
              <a:rPr lang="cs-CZ" sz="1800" b="1" dirty="0" smtClean="0">
                <a:solidFill>
                  <a:schemeClr val="tx1"/>
                </a:solidFill>
              </a:rPr>
              <a:t> </a:t>
            </a:r>
            <a:endParaRPr lang="en-US" sz="1800" b="1" dirty="0">
              <a:solidFill>
                <a:schemeClr val="tx1"/>
              </a:solidFill>
            </a:endParaRPr>
          </a:p>
          <a:p>
            <a:pPr lvl="1"/>
            <a:r>
              <a:rPr lang="cs-CZ" sz="1800" dirty="0" smtClean="0">
                <a:solidFill>
                  <a:schemeClr val="tx1"/>
                </a:solidFill>
              </a:rPr>
              <a:t>Znalosti jsou to, co se snažíte dát dohromady a zodpovědět tím „So </a:t>
            </a:r>
            <a:r>
              <a:rPr lang="cs-CZ" sz="1800" dirty="0" err="1" smtClean="0">
                <a:solidFill>
                  <a:schemeClr val="tx1"/>
                </a:solidFill>
              </a:rPr>
              <a:t>what</a:t>
            </a:r>
            <a:r>
              <a:rPr lang="cs-CZ" sz="1800" dirty="0" smtClean="0">
                <a:solidFill>
                  <a:schemeClr val="tx1"/>
                </a:solidFill>
              </a:rPr>
              <a:t>?“ a poskytnout vhled do problematiky</a:t>
            </a:r>
            <a:endParaRPr lang="en-US" sz="1800" dirty="0">
              <a:solidFill>
                <a:schemeClr val="tx1"/>
              </a:solidFill>
            </a:endParaRPr>
          </a:p>
        </p:txBody>
      </p:sp>
    </p:spTree>
    <p:extLst>
      <p:ext uri="{BB962C8B-B14F-4D97-AF65-F5344CB8AC3E}">
        <p14:creationId xmlns:p14="http://schemas.microsoft.com/office/powerpoint/2010/main" xmlns="" val="20469292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cs-CZ" dirty="0"/>
              <a:t>Kvalitativní přístup</a:t>
            </a:r>
            <a:endParaRPr lang="en-US" dirty="0">
              <a:solidFill>
                <a:schemeClr val="tx1"/>
              </a:solidFill>
            </a:endParaRPr>
          </a:p>
        </p:txBody>
      </p:sp>
      <p:sp>
        <p:nvSpPr>
          <p:cNvPr id="51207" name="Rectangle 7"/>
          <p:cNvSpPr>
            <a:spLocks noGrp="1" noChangeArrowheads="1"/>
          </p:cNvSpPr>
          <p:nvPr>
            <p:ph idx="1"/>
          </p:nvPr>
        </p:nvSpPr>
        <p:spPr/>
        <p:txBody>
          <a:bodyPr/>
          <a:lstStyle/>
          <a:p>
            <a:r>
              <a:rPr lang="cs-CZ" sz="1800" b="1" dirty="0" smtClean="0">
                <a:solidFill>
                  <a:schemeClr val="tx1"/>
                </a:solidFill>
              </a:rPr>
              <a:t>Nečíselná data</a:t>
            </a:r>
            <a:endParaRPr lang="en-US" sz="1800" b="1" dirty="0">
              <a:solidFill>
                <a:schemeClr val="tx1"/>
              </a:solidFill>
            </a:endParaRPr>
          </a:p>
          <a:p>
            <a:pPr lvl="1"/>
            <a:r>
              <a:rPr lang="cs-CZ" sz="1800" dirty="0" smtClean="0">
                <a:solidFill>
                  <a:schemeClr val="tx1"/>
                </a:solidFill>
              </a:rPr>
              <a:t>Popisujeme slovně </a:t>
            </a:r>
            <a:r>
              <a:rPr lang="cs-CZ" sz="1800" dirty="0">
                <a:solidFill>
                  <a:schemeClr val="tx1"/>
                </a:solidFill>
              </a:rPr>
              <a:t>(např. spokojenost zákazníka, barvu, chuť, krásu). Popisují kvalitu věcí a jevů. Někdy se používá pojem měkká data</a:t>
            </a:r>
            <a:r>
              <a:rPr lang="cs-CZ" sz="1800" dirty="0" smtClean="0">
                <a:solidFill>
                  <a:schemeClr val="tx1"/>
                </a:solidFill>
              </a:rPr>
              <a:t>.</a:t>
            </a:r>
          </a:p>
          <a:p>
            <a:pPr lvl="1"/>
            <a:endParaRPr lang="en-US" sz="1800" dirty="0" smtClean="0">
              <a:solidFill>
                <a:schemeClr val="tx1"/>
              </a:solidFill>
            </a:endParaRPr>
          </a:p>
          <a:p>
            <a:r>
              <a:rPr lang="en-US" sz="1800" b="1" dirty="0" err="1" smtClean="0">
                <a:solidFill>
                  <a:schemeClr val="tx1"/>
                </a:solidFill>
              </a:rPr>
              <a:t>Techni</a:t>
            </a:r>
            <a:r>
              <a:rPr lang="cs-CZ" sz="1800" b="1" dirty="0" err="1" smtClean="0">
                <a:solidFill>
                  <a:schemeClr val="tx1"/>
                </a:solidFill>
              </a:rPr>
              <a:t>ky</a:t>
            </a:r>
            <a:endParaRPr lang="en-US" sz="1800" b="1" dirty="0">
              <a:solidFill>
                <a:schemeClr val="tx1"/>
              </a:solidFill>
            </a:endParaRPr>
          </a:p>
          <a:p>
            <a:pPr lvl="1"/>
            <a:r>
              <a:rPr lang="cs-CZ" sz="1800" dirty="0" smtClean="0">
                <a:solidFill>
                  <a:schemeClr val="tx1"/>
                </a:solidFill>
              </a:rPr>
              <a:t>Interview, dotazníky, informace z tisku, názory</a:t>
            </a:r>
          </a:p>
          <a:p>
            <a:pPr lvl="1"/>
            <a:r>
              <a:rPr lang="cs-CZ" sz="1800" dirty="0" smtClean="0">
                <a:solidFill>
                  <a:schemeClr val="tx1"/>
                </a:solidFill>
              </a:rPr>
              <a:t>Mohou být </a:t>
            </a:r>
            <a:r>
              <a:rPr lang="cs-CZ" sz="1800" dirty="0"/>
              <a:t>měřena a vyhodnocována</a:t>
            </a:r>
            <a:endParaRPr lang="en-US" sz="1800" dirty="0">
              <a:solidFill>
                <a:schemeClr val="tx1"/>
              </a:solidFill>
            </a:endParaRPr>
          </a:p>
          <a:p>
            <a:endParaRPr lang="en-US" sz="1800" dirty="0">
              <a:solidFill>
                <a:schemeClr val="tx1"/>
              </a:solidFill>
            </a:endParaRPr>
          </a:p>
          <a:p>
            <a:r>
              <a:rPr lang="en-US" sz="1800" b="1" dirty="0" err="1" smtClean="0">
                <a:solidFill>
                  <a:schemeClr val="tx1"/>
                </a:solidFill>
              </a:rPr>
              <a:t>Použitelnost</a:t>
            </a:r>
            <a:r>
              <a:rPr lang="cs-CZ" sz="1800" b="1" dirty="0" smtClean="0">
                <a:solidFill>
                  <a:schemeClr val="tx1"/>
                </a:solidFill>
              </a:rPr>
              <a:t> </a:t>
            </a:r>
            <a:endParaRPr lang="en-US" sz="1800" b="1" dirty="0">
              <a:solidFill>
                <a:schemeClr val="tx1"/>
              </a:solidFill>
            </a:endParaRPr>
          </a:p>
          <a:p>
            <a:pPr lvl="1"/>
            <a:r>
              <a:rPr lang="cs-CZ" sz="1800" dirty="0" smtClean="0">
                <a:solidFill>
                  <a:schemeClr val="tx1"/>
                </a:solidFill>
              </a:rPr>
              <a:t>Souvislosti – pozor na generalizaci</a:t>
            </a:r>
          </a:p>
          <a:p>
            <a:pPr lvl="1"/>
            <a:r>
              <a:rPr lang="cs-CZ" sz="1800" dirty="0" smtClean="0">
                <a:solidFill>
                  <a:schemeClr val="tx1"/>
                </a:solidFill>
              </a:rPr>
              <a:t>Bývá časově víc náročný</a:t>
            </a:r>
          </a:p>
          <a:p>
            <a:pPr lvl="1"/>
            <a:r>
              <a:rPr lang="cs-CZ" sz="1800" dirty="0" smtClean="0">
                <a:solidFill>
                  <a:schemeClr val="tx1"/>
                </a:solidFill>
              </a:rPr>
              <a:t>Snadno ovlivnitelný špatnou interpretací</a:t>
            </a:r>
            <a:endParaRPr lang="en-US" sz="1800" dirty="0">
              <a:solidFill>
                <a:schemeClr val="tx1"/>
              </a:solidFill>
            </a:endParaRPr>
          </a:p>
        </p:txBody>
      </p:sp>
    </p:spTree>
    <p:extLst>
      <p:ext uri="{BB962C8B-B14F-4D97-AF65-F5344CB8AC3E}">
        <p14:creationId xmlns:p14="http://schemas.microsoft.com/office/powerpoint/2010/main" xmlns="" val="34701276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cs-CZ" sz="2400" dirty="0" smtClean="0">
                <a:solidFill>
                  <a:schemeClr val="accent1">
                    <a:lumMod val="75000"/>
                  </a:schemeClr>
                </a:solidFill>
              </a:rPr>
              <a:t>Efektivní komunikace čísel zlepšuje analýzu</a:t>
            </a:r>
            <a:endParaRPr lang="en-US" sz="2400" b="0" dirty="0">
              <a:solidFill>
                <a:schemeClr val="accent1">
                  <a:lumMod val="75000"/>
                </a:schemeClr>
              </a:solidFill>
            </a:endParaRPr>
          </a:p>
        </p:txBody>
      </p:sp>
      <p:sp>
        <p:nvSpPr>
          <p:cNvPr id="51207" name="Rectangle 7"/>
          <p:cNvSpPr>
            <a:spLocks noGrp="1" noChangeArrowheads="1"/>
          </p:cNvSpPr>
          <p:nvPr>
            <p:ph idx="1"/>
          </p:nvPr>
        </p:nvSpPr>
        <p:spPr>
          <a:xfrm>
            <a:off x="457200" y="1219200"/>
            <a:ext cx="8234362" cy="4800600"/>
          </a:xfrm>
        </p:spPr>
        <p:txBody>
          <a:bodyPr/>
          <a:lstStyle/>
          <a:p>
            <a:r>
              <a:rPr lang="cs-CZ" sz="1600" b="1" dirty="0" smtClean="0"/>
              <a:t>Zjednodušujte</a:t>
            </a:r>
            <a:endParaRPr lang="en-US" sz="1600" b="1" dirty="0" smtClean="0"/>
          </a:p>
          <a:p>
            <a:pPr lvl="1"/>
            <a:r>
              <a:rPr lang="cs-CZ" sz="1400" dirty="0" smtClean="0"/>
              <a:t>Předpokládejte, že víte víc než posluchači</a:t>
            </a:r>
          </a:p>
          <a:p>
            <a:pPr lvl="1"/>
            <a:r>
              <a:rPr lang="cs-CZ" sz="1400" dirty="0" smtClean="0"/>
              <a:t>Nepište víc jak 2 sady čísel v jedné větě</a:t>
            </a:r>
            <a:endParaRPr lang="en-US" sz="1400" dirty="0" smtClean="0"/>
          </a:p>
          <a:p>
            <a:pPr lvl="2"/>
            <a:r>
              <a:rPr lang="en-US" sz="1200" dirty="0" smtClean="0"/>
              <a:t>Sales increased 10% to $3.5bn </a:t>
            </a:r>
            <a:r>
              <a:rPr lang="en-US" sz="1200" i="1" dirty="0" smtClean="0"/>
              <a:t>(1</a:t>
            </a:r>
            <a:r>
              <a:rPr lang="en-US" sz="1200" i="1" baseline="30000" dirty="0" smtClean="0"/>
              <a:t>st</a:t>
            </a:r>
            <a:r>
              <a:rPr lang="en-US" sz="1200" i="1" dirty="0" smtClean="0"/>
              <a:t> set)</a:t>
            </a:r>
            <a:r>
              <a:rPr lang="en-US" sz="1200" dirty="0" smtClean="0"/>
              <a:t>, while profits rose 5% to $25mm </a:t>
            </a:r>
            <a:r>
              <a:rPr lang="en-US" sz="1200" i="1" dirty="0" smtClean="0"/>
              <a:t>(2</a:t>
            </a:r>
            <a:r>
              <a:rPr lang="en-US" sz="1200" i="1" baseline="30000" dirty="0" smtClean="0"/>
              <a:t>nd</a:t>
            </a:r>
            <a:r>
              <a:rPr lang="en-US" sz="1200" i="1" dirty="0" smtClean="0"/>
              <a:t> set)</a:t>
            </a:r>
          </a:p>
          <a:p>
            <a:pPr lvl="1"/>
            <a:r>
              <a:rPr lang="cs-CZ" sz="1400" dirty="0" smtClean="0"/>
              <a:t>Nepředstavovat nové hodnoty nebo nové myšlenky</a:t>
            </a:r>
          </a:p>
          <a:p>
            <a:pPr lvl="2"/>
            <a:r>
              <a:rPr lang="cs-CZ" sz="1200" dirty="0" smtClean="0"/>
              <a:t>Musíme posluchače k závěrům trochu vést – aby jejich pozornost byla soustředěná na správných místech</a:t>
            </a:r>
            <a:endParaRPr lang="en-US" sz="1200" dirty="0" smtClean="0"/>
          </a:p>
          <a:p>
            <a:pPr lvl="2"/>
            <a:r>
              <a:rPr lang="en-US" sz="1200" dirty="0" smtClean="0"/>
              <a:t>Sales increased 10% to $3.5bn in 2012, a slight improvement from 2011’s 8%, while profits for 2012 rose 5% to $25mm, up from 4% in 2011</a:t>
            </a:r>
          </a:p>
          <a:p>
            <a:pPr lvl="1"/>
            <a:r>
              <a:rPr lang="cs-CZ" sz="1400" dirty="0" smtClean="0"/>
              <a:t>Zjištění/fakta rozdělovat </a:t>
            </a:r>
            <a:endParaRPr lang="en-US" sz="1400" dirty="0" smtClean="0"/>
          </a:p>
          <a:p>
            <a:pPr lvl="2"/>
            <a:r>
              <a:rPr lang="en-US" sz="1200" dirty="0" smtClean="0"/>
              <a:t>Sales increased 10% to $3.5bn in 2012, a slight improvement from 2011’s 8%</a:t>
            </a:r>
          </a:p>
          <a:p>
            <a:pPr lvl="2"/>
            <a:r>
              <a:rPr lang="en-US" sz="1200" dirty="0" smtClean="0"/>
              <a:t>Profits for 2012 rose 5% to $25mm, up from 4% in 2011</a:t>
            </a:r>
            <a:endParaRPr lang="en-US" sz="1200" dirty="0"/>
          </a:p>
          <a:p>
            <a:endParaRPr lang="en-US" sz="1600" baseline="30000" dirty="0"/>
          </a:p>
          <a:p>
            <a:r>
              <a:rPr lang="cs-CZ" sz="1600" b="1" dirty="0" smtClean="0"/>
              <a:t>Náznaky </a:t>
            </a:r>
            <a:r>
              <a:rPr lang="en-US" sz="1600" b="1" dirty="0" smtClean="0"/>
              <a:t>/ </a:t>
            </a:r>
            <a:r>
              <a:rPr lang="en-US" sz="1600" b="1" dirty="0" err="1" smtClean="0"/>
              <a:t>Ind</a:t>
            </a:r>
            <a:r>
              <a:rPr lang="cs-CZ" sz="1600" b="1" dirty="0" err="1" smtClean="0"/>
              <a:t>ície</a:t>
            </a:r>
            <a:endParaRPr lang="en-US" sz="1600" b="1" dirty="0" smtClean="0"/>
          </a:p>
          <a:p>
            <a:pPr lvl="1"/>
            <a:r>
              <a:rPr lang="cs-CZ" sz="1400" dirty="0" smtClean="0"/>
              <a:t>Vyvarujte se příliš detailním informacím v jednom odstavci. Každý z posluchačů hledá trochu jiné  informace. Někdo má rád detailní sdělení, jiný zas nikoliv. (např. prodej aut dosáhl téměř 10 tisíc kusů vs. Prodej aut dosáhl 9789 kusů)</a:t>
            </a:r>
            <a:endParaRPr lang="en-US" sz="1400" dirty="0" smtClean="0"/>
          </a:p>
          <a:p>
            <a:pPr lvl="2"/>
            <a:r>
              <a:rPr lang="en-US" sz="1200" dirty="0" smtClean="0"/>
              <a:t>Underlying net revenues, the best metrics for sales, increased 9.7% to $2.7bn, while profits made strong progress, increased 5% to $23mm</a:t>
            </a:r>
          </a:p>
          <a:p>
            <a:pPr lvl="2"/>
            <a:r>
              <a:rPr lang="en-US" sz="1200" dirty="0" smtClean="0"/>
              <a:t>Sales and profits both </a:t>
            </a:r>
            <a:r>
              <a:rPr lang="en-US" sz="1200" u="sng" dirty="0" smtClean="0"/>
              <a:t>grew strongly </a:t>
            </a:r>
            <a:r>
              <a:rPr lang="en-US" sz="1200" dirty="0" smtClean="0"/>
              <a:t>on the </a:t>
            </a:r>
            <a:r>
              <a:rPr lang="en-US" sz="1200" u="sng" dirty="0" smtClean="0"/>
              <a:t>company’s key metrics</a:t>
            </a:r>
            <a:r>
              <a:rPr lang="en-US" sz="1200" dirty="0" smtClean="0"/>
              <a:t>. Underlying net revenues increased 9.7% to $2.7bn, and profit grew 5% to $23mm</a:t>
            </a:r>
          </a:p>
          <a:p>
            <a:pPr lvl="1"/>
            <a:r>
              <a:rPr lang="cs-CZ" sz="1400" dirty="0" err="1" smtClean="0"/>
              <a:t>Indície</a:t>
            </a:r>
            <a:r>
              <a:rPr lang="cs-CZ" sz="1400" dirty="0" smtClean="0"/>
              <a:t> musí být krátké a jednoduché</a:t>
            </a:r>
            <a:endParaRPr lang="en-US" sz="1400" dirty="0" smtClean="0"/>
          </a:p>
        </p:txBody>
      </p:sp>
    </p:spTree>
    <p:extLst>
      <p:ext uri="{BB962C8B-B14F-4D97-AF65-F5344CB8AC3E}">
        <p14:creationId xmlns:p14="http://schemas.microsoft.com/office/powerpoint/2010/main" xmlns="" val="1868151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Náplň </a:t>
            </a:r>
            <a:r>
              <a:rPr lang="cs-CZ" dirty="0" smtClean="0"/>
              <a:t>přednášky o </a:t>
            </a:r>
            <a:r>
              <a:rPr lang="cs-CZ" dirty="0" err="1" smtClean="0"/>
              <a:t>Competitive</a:t>
            </a:r>
            <a:r>
              <a:rPr lang="cs-CZ" dirty="0" smtClean="0"/>
              <a:t> </a:t>
            </a:r>
            <a:r>
              <a:rPr lang="cs-CZ" dirty="0" err="1" smtClean="0"/>
              <a:t>Intelligence</a:t>
            </a:r>
            <a:endParaRPr lang="cs-CZ" dirty="0"/>
          </a:p>
        </p:txBody>
      </p:sp>
      <p:sp>
        <p:nvSpPr>
          <p:cNvPr id="3" name="Zástupný symbol pro obsah 2"/>
          <p:cNvSpPr>
            <a:spLocks noGrp="1"/>
          </p:cNvSpPr>
          <p:nvPr>
            <p:ph idx="1"/>
          </p:nvPr>
        </p:nvSpPr>
        <p:spPr/>
        <p:txBody>
          <a:bodyPr/>
          <a:lstStyle/>
          <a:p>
            <a:pPr marL="360363" indent="-360363" fontAlgn="base">
              <a:spcAft>
                <a:spcPts val="600"/>
              </a:spcAft>
              <a:buClr>
                <a:srgbClr val="FFD200"/>
              </a:buClr>
              <a:buSzPct val="75000"/>
              <a:buFont typeface="Arial" charset="0"/>
              <a:buChar char="►"/>
            </a:pPr>
            <a:r>
              <a:rPr lang="cs-CZ" dirty="0" smtClean="0">
                <a:solidFill>
                  <a:srgbClr val="646464"/>
                </a:solidFill>
              </a:rPr>
              <a:t>Představit CI</a:t>
            </a:r>
          </a:p>
          <a:p>
            <a:pPr marL="360363" indent="-360363" fontAlgn="base">
              <a:spcAft>
                <a:spcPts val="600"/>
              </a:spcAft>
              <a:buClr>
                <a:srgbClr val="FFD200"/>
              </a:buClr>
              <a:buSzPct val="75000"/>
              <a:buFont typeface="Arial" charset="0"/>
              <a:buChar char="►"/>
            </a:pPr>
            <a:r>
              <a:rPr lang="cs-CZ" dirty="0" smtClean="0">
                <a:solidFill>
                  <a:srgbClr val="646464"/>
                </a:solidFill>
              </a:rPr>
              <a:t>Popsat proces CI</a:t>
            </a:r>
          </a:p>
          <a:p>
            <a:pPr marL="360363" indent="-360363" fontAlgn="base">
              <a:spcAft>
                <a:spcPts val="600"/>
              </a:spcAft>
              <a:buClr>
                <a:srgbClr val="FFD200"/>
              </a:buClr>
              <a:buSzPct val="75000"/>
              <a:buFont typeface="Arial" charset="0"/>
              <a:buChar char="►"/>
            </a:pPr>
            <a:r>
              <a:rPr lang="cs-CZ" dirty="0" smtClean="0">
                <a:solidFill>
                  <a:srgbClr val="646464"/>
                </a:solidFill>
              </a:rPr>
              <a:t>Přiblížit povolání CI analytika</a:t>
            </a:r>
          </a:p>
          <a:p>
            <a:pPr marL="360363" indent="-360363" fontAlgn="base">
              <a:spcAft>
                <a:spcPts val="600"/>
              </a:spcAft>
              <a:buClr>
                <a:srgbClr val="FFD200"/>
              </a:buClr>
              <a:buSzPct val="75000"/>
              <a:buFont typeface="Arial" charset="0"/>
              <a:buChar char="►"/>
            </a:pPr>
            <a:r>
              <a:rPr lang="cs-CZ" dirty="0" smtClean="0">
                <a:solidFill>
                  <a:srgbClr val="646464"/>
                </a:solidFill>
              </a:rPr>
              <a:t>Ukázat základní postupy při provádění CI</a:t>
            </a:r>
          </a:p>
          <a:p>
            <a:pPr marL="360363" indent="-360363" fontAlgn="base">
              <a:spcAft>
                <a:spcPts val="600"/>
              </a:spcAft>
              <a:buClr>
                <a:srgbClr val="FFD200"/>
              </a:buClr>
              <a:buSzPct val="75000"/>
              <a:buFont typeface="Arial" charset="0"/>
              <a:buChar char="►"/>
            </a:pPr>
            <a:r>
              <a:rPr lang="cs-CZ" dirty="0" smtClean="0">
                <a:solidFill>
                  <a:srgbClr val="646464"/>
                </a:solidFill>
              </a:rPr>
              <a:t>Nasměrovat k dalším materiálům</a:t>
            </a:r>
          </a:p>
          <a:p>
            <a:pPr marL="360363" indent="-360363" fontAlgn="base">
              <a:spcAft>
                <a:spcPts val="600"/>
              </a:spcAft>
              <a:buClr>
                <a:srgbClr val="FFD200"/>
              </a:buClr>
              <a:buSzPct val="75000"/>
              <a:buFont typeface="Arial" charset="0"/>
              <a:buChar char="►"/>
            </a:pPr>
            <a:endParaRPr lang="cs-CZ" dirty="0">
              <a:solidFill>
                <a:srgbClr val="646464"/>
              </a:solidFill>
            </a:endParaRPr>
          </a:p>
          <a:p>
            <a:pPr fontAlgn="base">
              <a:spcAft>
                <a:spcPts val="600"/>
              </a:spcAft>
              <a:buClr>
                <a:srgbClr val="FFD200"/>
              </a:buClr>
              <a:buSzPct val="75000"/>
            </a:pPr>
            <a:r>
              <a:rPr lang="cs-CZ" dirty="0" smtClean="0">
                <a:solidFill>
                  <a:srgbClr val="646464"/>
                </a:solidFill>
              </a:rPr>
              <a:t>Ale hlavně:		</a:t>
            </a:r>
            <a:r>
              <a:rPr lang="cs-CZ" sz="3200" b="1" dirty="0" smtClean="0">
                <a:solidFill>
                  <a:srgbClr val="646464"/>
                </a:solidFill>
              </a:rPr>
              <a:t>Nadchnout pro CI </a:t>
            </a:r>
            <a:r>
              <a:rPr lang="cs-CZ" sz="3200" b="1" dirty="0" smtClean="0">
                <a:solidFill>
                  <a:srgbClr val="646464"/>
                </a:solidFill>
                <a:sym typeface="Wingdings" panose="05000000000000000000" pitchFamily="2" charset="2"/>
              </a:rPr>
              <a:t></a:t>
            </a:r>
            <a:endParaRPr lang="cs-CZ" sz="3200" b="1" dirty="0" smtClean="0">
              <a:solidFill>
                <a:srgbClr val="646464"/>
              </a:solidFill>
            </a:endParaRPr>
          </a:p>
          <a:p>
            <a:pPr marL="360363" indent="-360363" fontAlgn="base">
              <a:spcAft>
                <a:spcPts val="600"/>
              </a:spcAft>
              <a:buClr>
                <a:srgbClr val="FFD200"/>
              </a:buClr>
              <a:buSzPct val="75000"/>
              <a:buFont typeface="Arial" charset="0"/>
              <a:buChar char="►"/>
            </a:pPr>
            <a:endParaRPr lang="cs-CZ" dirty="0">
              <a:solidFill>
                <a:srgbClr val="646464"/>
              </a:solidFill>
            </a:endParaRPr>
          </a:p>
          <a:p>
            <a:endParaRPr lang="cs-CZ" dirty="0"/>
          </a:p>
        </p:txBody>
      </p:sp>
    </p:spTree>
    <p:extLst>
      <p:ext uri="{BB962C8B-B14F-4D97-AF65-F5344CB8AC3E}">
        <p14:creationId xmlns:p14="http://schemas.microsoft.com/office/powerpoint/2010/main" xmlns="" val="33387029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Rectangle 8"/>
          <p:cNvSpPr>
            <a:spLocks noGrp="1" noChangeArrowheads="1"/>
          </p:cNvSpPr>
          <p:nvPr>
            <p:ph type="title"/>
          </p:nvPr>
        </p:nvSpPr>
        <p:spPr/>
        <p:txBody>
          <a:bodyPr/>
          <a:lstStyle/>
          <a:p>
            <a:r>
              <a:rPr lang="cs-CZ" sz="2400" dirty="0" smtClean="0">
                <a:solidFill>
                  <a:schemeClr val="accent1">
                    <a:lumMod val="75000"/>
                  </a:schemeClr>
                </a:solidFill>
              </a:rPr>
              <a:t>Efektivní komunikace čísel zlepšuje analýzu</a:t>
            </a:r>
            <a:endParaRPr lang="en-US" sz="2400" dirty="0">
              <a:solidFill>
                <a:schemeClr val="accent1">
                  <a:lumMod val="75000"/>
                </a:schemeClr>
              </a:solidFill>
            </a:endParaRPr>
          </a:p>
        </p:txBody>
      </p:sp>
      <p:sp>
        <p:nvSpPr>
          <p:cNvPr id="7" name="Rectangle 7"/>
          <p:cNvSpPr>
            <a:spLocks noGrp="1" noChangeArrowheads="1"/>
          </p:cNvSpPr>
          <p:nvPr>
            <p:ph idx="1"/>
          </p:nvPr>
        </p:nvSpPr>
        <p:spPr>
          <a:xfrm>
            <a:off x="457200" y="1143000"/>
            <a:ext cx="8234362" cy="4835525"/>
          </a:xfrm>
        </p:spPr>
        <p:txBody>
          <a:bodyPr/>
          <a:lstStyle/>
          <a:p>
            <a:r>
              <a:rPr lang="cs-CZ" sz="1800" dirty="0" smtClean="0"/>
              <a:t>Buďte specifičtí</a:t>
            </a:r>
            <a:endParaRPr lang="en-US" sz="1800" dirty="0" smtClean="0"/>
          </a:p>
          <a:p>
            <a:pPr lvl="1"/>
            <a:r>
              <a:rPr lang="cs-CZ" sz="1600" dirty="0" smtClean="0"/>
              <a:t>Jednotky a desetinná čísla </a:t>
            </a:r>
            <a:endParaRPr lang="en-US" sz="1600" dirty="0" smtClean="0"/>
          </a:p>
          <a:p>
            <a:pPr lvl="2"/>
            <a:r>
              <a:rPr lang="cs-CZ" sz="1400" dirty="0" smtClean="0"/>
              <a:t>Volte vhodné jednotky,  pro většinu posluchačů se snažte vyvarovat desetinných míst </a:t>
            </a:r>
            <a:endParaRPr lang="en-US" sz="1400" dirty="0" smtClean="0"/>
          </a:p>
          <a:p>
            <a:pPr lvl="2"/>
            <a:r>
              <a:rPr lang="cs-CZ" sz="1400" dirty="0" smtClean="0"/>
              <a:t>Někde je naopak přesnost žádoucí. Např. kurzy měn – 4 desetinná místa, ceny akcií – 2 desetinná místa </a:t>
            </a:r>
          </a:p>
          <a:p>
            <a:pPr lvl="2"/>
            <a:endParaRPr lang="cs-CZ" sz="1050" dirty="0" smtClean="0"/>
          </a:p>
          <a:p>
            <a:r>
              <a:rPr lang="en-US" sz="1800" dirty="0" err="1" smtClean="0"/>
              <a:t>Alternativ</a:t>
            </a:r>
            <a:r>
              <a:rPr lang="cs-CZ" sz="1800" dirty="0" smtClean="0"/>
              <a:t>ní popis </a:t>
            </a:r>
            <a:endParaRPr lang="en-US" sz="1800" dirty="0" smtClean="0"/>
          </a:p>
          <a:p>
            <a:pPr lvl="2"/>
            <a:r>
              <a:rPr lang="en-US" sz="1400" dirty="0" smtClean="0"/>
              <a:t>20% </a:t>
            </a:r>
            <a:r>
              <a:rPr lang="cs-CZ" sz="1400" dirty="0" smtClean="0"/>
              <a:t>lidí ve třídě je vyšších než 180cm</a:t>
            </a:r>
            <a:endParaRPr lang="en-US" sz="1400" dirty="0" smtClean="0"/>
          </a:p>
          <a:p>
            <a:pPr lvl="2"/>
            <a:r>
              <a:rPr lang="cs-CZ" sz="1400" dirty="0"/>
              <a:t>Jedna pětina lidí ve třídě je vyšších než 180cm </a:t>
            </a:r>
            <a:endParaRPr lang="cs-CZ" sz="1400" dirty="0" smtClean="0"/>
          </a:p>
          <a:p>
            <a:pPr lvl="2"/>
            <a:endParaRPr lang="en-US" sz="700" dirty="0" smtClean="0"/>
          </a:p>
          <a:p>
            <a:pPr lvl="2"/>
            <a:r>
              <a:rPr lang="cs-CZ" sz="1400" dirty="0" smtClean="0"/>
              <a:t>Šance na bouřku se ztrojnásobila</a:t>
            </a:r>
          </a:p>
          <a:p>
            <a:pPr lvl="2"/>
            <a:r>
              <a:rPr lang="cs-CZ" sz="1400" dirty="0"/>
              <a:t>Šance na bouřku se </a:t>
            </a:r>
            <a:r>
              <a:rPr lang="cs-CZ" sz="1400" dirty="0" smtClean="0"/>
              <a:t>zvedla z </a:t>
            </a:r>
            <a:r>
              <a:rPr lang="en-US" sz="1400" dirty="0" smtClean="0"/>
              <a:t>1% </a:t>
            </a:r>
            <a:r>
              <a:rPr lang="cs-CZ" sz="1400" dirty="0" smtClean="0"/>
              <a:t>na</a:t>
            </a:r>
            <a:r>
              <a:rPr lang="en-US" sz="1400" dirty="0" smtClean="0"/>
              <a:t> 3%</a:t>
            </a:r>
            <a:endParaRPr lang="cs-CZ" sz="1400" dirty="0" smtClean="0"/>
          </a:p>
          <a:p>
            <a:pPr lvl="2"/>
            <a:endParaRPr lang="cs-CZ" sz="1200" dirty="0" smtClean="0"/>
          </a:p>
          <a:p>
            <a:r>
              <a:rPr lang="cs-CZ" sz="1800" dirty="0" smtClean="0"/>
              <a:t>Při projekcích či chybějících údajích je akceptovatelná určitá míra nepřesnosti </a:t>
            </a:r>
            <a:endParaRPr lang="en-US" sz="1800" dirty="0" smtClean="0"/>
          </a:p>
          <a:p>
            <a:pPr lvl="2"/>
            <a:r>
              <a:rPr lang="cs-CZ" sz="1400" dirty="0" smtClean="0"/>
              <a:t>Očekává se zvýšení prodeje až k 10 825 jednotkám za rok</a:t>
            </a:r>
          </a:p>
          <a:p>
            <a:pPr lvl="2"/>
            <a:r>
              <a:rPr lang="cs-CZ" sz="1400" dirty="0" smtClean="0"/>
              <a:t>Očekává se, že prodej jednotek dosáhne hranice 10 000 jednotek za rok</a:t>
            </a:r>
          </a:p>
          <a:p>
            <a:pPr lvl="2"/>
            <a:endParaRPr lang="cs-CZ" sz="1600" dirty="0" smtClean="0"/>
          </a:p>
          <a:p>
            <a:pPr>
              <a:buNone/>
            </a:pPr>
            <a:r>
              <a:rPr lang="cs-CZ" sz="1600" dirty="0" smtClean="0"/>
              <a:t>K dostudování</a:t>
            </a:r>
            <a:r>
              <a:rPr lang="en-US" sz="1600" dirty="0" smtClean="0"/>
              <a:t>:</a:t>
            </a:r>
          </a:p>
          <a:p>
            <a:pPr>
              <a:buNone/>
            </a:pPr>
            <a:r>
              <a:rPr lang="en-US" sz="1600" dirty="0" smtClean="0"/>
              <a:t>“How to communicate numbers”, </a:t>
            </a:r>
            <a:r>
              <a:rPr lang="en-US" sz="1600" i="1" dirty="0" smtClean="0"/>
              <a:t>James Ball, emphasis business writing trainers</a:t>
            </a:r>
          </a:p>
        </p:txBody>
      </p:sp>
    </p:spTree>
    <p:extLst>
      <p:ext uri="{BB962C8B-B14F-4D97-AF65-F5344CB8AC3E}">
        <p14:creationId xmlns:p14="http://schemas.microsoft.com/office/powerpoint/2010/main" xmlns="" val="32420722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cs-CZ" sz="2400" dirty="0" smtClean="0">
                <a:solidFill>
                  <a:schemeClr val="accent1">
                    <a:lumMod val="75000"/>
                  </a:schemeClr>
                </a:solidFill>
              </a:rPr>
              <a:t>Analýza dat / </a:t>
            </a:r>
            <a:r>
              <a:rPr lang="cs-CZ" sz="2400" dirty="0" err="1" smtClean="0">
                <a:solidFill>
                  <a:schemeClr val="accent1">
                    <a:lumMod val="75000"/>
                  </a:schemeClr>
                </a:solidFill>
              </a:rPr>
              <a:t>benchmarking</a:t>
            </a:r>
            <a:endParaRPr lang="en-US" sz="2600" b="0" dirty="0">
              <a:solidFill>
                <a:schemeClr val="accent1">
                  <a:lumMod val="75000"/>
                </a:schemeClr>
              </a:solidFill>
            </a:endParaRPr>
          </a:p>
        </p:txBody>
      </p:sp>
      <p:sp>
        <p:nvSpPr>
          <p:cNvPr id="51207" name="Rectangle 7"/>
          <p:cNvSpPr>
            <a:spLocks noGrp="1" noChangeArrowheads="1"/>
          </p:cNvSpPr>
          <p:nvPr>
            <p:ph idx="1"/>
          </p:nvPr>
        </p:nvSpPr>
        <p:spPr>
          <a:xfrm>
            <a:off x="457200" y="1143000"/>
            <a:ext cx="8234362" cy="4759325"/>
          </a:xfrm>
        </p:spPr>
        <p:txBody>
          <a:bodyPr/>
          <a:lstStyle/>
          <a:p>
            <a:r>
              <a:rPr lang="cs-CZ" sz="1600" b="1" dirty="0" smtClean="0"/>
              <a:t>Kvantifikovaný údaj je silnější a přesvědčivější</a:t>
            </a:r>
            <a:endParaRPr lang="en-US" sz="1600" b="1" dirty="0" smtClean="0"/>
          </a:p>
          <a:p>
            <a:pPr lvl="1"/>
            <a:r>
              <a:rPr lang="en-US" sz="1100" dirty="0" smtClean="0"/>
              <a:t>Job opportunity in Spain is bad</a:t>
            </a:r>
            <a:r>
              <a:rPr lang="cs-CZ" sz="1100" dirty="0" smtClean="0"/>
              <a:t> (nevím jak moc špatný znamená „</a:t>
            </a:r>
            <a:r>
              <a:rPr lang="cs-CZ" sz="1100" dirty="0" err="1" smtClean="0"/>
              <a:t>bad</a:t>
            </a:r>
            <a:r>
              <a:rPr lang="cs-CZ" sz="1100" dirty="0" smtClean="0"/>
              <a:t>“)</a:t>
            </a:r>
            <a:endParaRPr lang="en-US" sz="1100" dirty="0" smtClean="0"/>
          </a:p>
          <a:p>
            <a:pPr lvl="1"/>
            <a:r>
              <a:rPr lang="en-US" sz="1100" dirty="0" smtClean="0"/>
              <a:t>Job opportunity in Spain is bad. Unemployment rate at the end of Q3 was 25%. Youth unemployment rate, age between 15 and 24, is above 50% </a:t>
            </a:r>
            <a:endParaRPr lang="cs-CZ" sz="1100" dirty="0" smtClean="0"/>
          </a:p>
          <a:p>
            <a:pPr lvl="1"/>
            <a:endParaRPr lang="en-US" sz="1100" dirty="0" smtClean="0"/>
          </a:p>
          <a:p>
            <a:r>
              <a:rPr lang="cs-CZ" sz="1600" b="1" dirty="0" smtClean="0"/>
              <a:t>Musíme srovnávat srovnatelné (</a:t>
            </a:r>
            <a:r>
              <a:rPr lang="en-US" sz="1600" b="1" dirty="0" smtClean="0"/>
              <a:t>apple</a:t>
            </a:r>
            <a:r>
              <a:rPr lang="cs-CZ" sz="1600" b="1" dirty="0" smtClean="0"/>
              <a:t>s</a:t>
            </a:r>
            <a:r>
              <a:rPr lang="en-US" sz="1600" b="1" dirty="0" smtClean="0"/>
              <a:t> with apple</a:t>
            </a:r>
            <a:r>
              <a:rPr lang="cs-CZ" sz="1600" b="1" dirty="0" smtClean="0"/>
              <a:t>s)</a:t>
            </a:r>
            <a:endParaRPr lang="en-US" sz="1600" b="1" dirty="0" smtClean="0"/>
          </a:p>
          <a:p>
            <a:pPr lvl="1"/>
            <a:r>
              <a:rPr lang="en-US" sz="1100" dirty="0" smtClean="0"/>
              <a:t>Merck’s 2013 price to earnings ratio is 11.7x. Amgen 2013 P/E ratio is 11.4x. Can we say both stock prices are trading with similar premium?</a:t>
            </a:r>
            <a:r>
              <a:rPr lang="cs-CZ" sz="1100" dirty="0" smtClean="0"/>
              <a:t> </a:t>
            </a:r>
          </a:p>
          <a:p>
            <a:pPr lvl="1"/>
            <a:r>
              <a:rPr lang="en-GB" sz="1100" dirty="0" smtClean="0"/>
              <a:t>Merck is a big pharmaceutical company. Amgen is biotech company. Products and business model are different. They have different peers.</a:t>
            </a:r>
            <a:r>
              <a:rPr lang="en-US" sz="1100" dirty="0" smtClean="0"/>
              <a:t> 2013 P/E average for US major </a:t>
            </a:r>
            <a:r>
              <a:rPr lang="en-US" sz="1100" dirty="0" err="1" smtClean="0"/>
              <a:t>pharma</a:t>
            </a:r>
            <a:r>
              <a:rPr lang="en-US" sz="1100" dirty="0" smtClean="0"/>
              <a:t> is 12.2x. Average for US biotech is 16.0x. Merck P/E is in line with peer average while Amgen is significant below peer average</a:t>
            </a:r>
          </a:p>
          <a:p>
            <a:pPr lvl="1"/>
            <a:endParaRPr lang="en-US" sz="1100" dirty="0" smtClean="0"/>
          </a:p>
          <a:p>
            <a:r>
              <a:rPr lang="cs-CZ" sz="1600" b="1" dirty="0" smtClean="0"/>
              <a:t>Data pomáhají kontrolovat úhel pohledu</a:t>
            </a:r>
            <a:endParaRPr lang="en-US" sz="1600" b="1" dirty="0" smtClean="0"/>
          </a:p>
          <a:p>
            <a:pPr lvl="1"/>
            <a:r>
              <a:rPr lang="en-US" sz="1100" dirty="0" smtClean="0"/>
              <a:t>“A market in which winners tend to take all. By the end of 2011, top four players accounted for over 56% of the total online video market share”</a:t>
            </a:r>
            <a:r>
              <a:rPr lang="cs-CZ" sz="1100" dirty="0" smtClean="0"/>
              <a:t> </a:t>
            </a:r>
            <a:r>
              <a:rPr lang="en-US" sz="1100" dirty="0" smtClean="0"/>
              <a:t>Can we say 56% market share is all? </a:t>
            </a:r>
            <a:endParaRPr lang="cs-CZ" sz="1100" dirty="0" smtClean="0"/>
          </a:p>
          <a:p>
            <a:pPr lvl="1"/>
            <a:r>
              <a:rPr lang="en-GB" sz="1100" dirty="0" smtClean="0"/>
              <a:t>Winners take all to me is close to 95% market share. 56% market share isn’t all. Statement is not correct.</a:t>
            </a:r>
          </a:p>
          <a:p>
            <a:pPr lvl="1">
              <a:buNone/>
            </a:pPr>
            <a:endParaRPr lang="en-US" sz="1100" dirty="0" smtClean="0"/>
          </a:p>
          <a:p>
            <a:r>
              <a:rPr lang="en-US" sz="1600" b="1" dirty="0" smtClean="0"/>
              <a:t>Data </a:t>
            </a:r>
            <a:r>
              <a:rPr lang="cs-CZ" sz="1600" b="1" dirty="0" smtClean="0"/>
              <a:t>pomáhají vidět trendy a získat pochopení</a:t>
            </a:r>
            <a:endParaRPr lang="en-US" sz="1600" b="1" dirty="0" smtClean="0"/>
          </a:p>
          <a:p>
            <a:pPr lvl="1"/>
            <a:r>
              <a:rPr lang="en-US" sz="1100" dirty="0" smtClean="0"/>
              <a:t>Xerox 2009 revenue was $15.2bn. 2010 revenue was $21.6bn, 42% increase from 2009</a:t>
            </a:r>
            <a:endParaRPr lang="cs-CZ" sz="1100" dirty="0" smtClean="0"/>
          </a:p>
          <a:p>
            <a:pPr lvl="1"/>
            <a:r>
              <a:rPr lang="cs-CZ" sz="1100" dirty="0" smtClean="0"/>
              <a:t>Musíme zjistit odkud se takový nárůst vzal, v tomto případě je to akvizicí, (není možné růst tak moc organicky, muselo dojít k akvizici, proč akvizice? Chystají změnu?)</a:t>
            </a:r>
            <a:endParaRPr lang="en-US" sz="1100" dirty="0"/>
          </a:p>
        </p:txBody>
      </p:sp>
    </p:spTree>
    <p:extLst>
      <p:ext uri="{BB962C8B-B14F-4D97-AF65-F5344CB8AC3E}">
        <p14:creationId xmlns:p14="http://schemas.microsoft.com/office/powerpoint/2010/main" xmlns="" val="381369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07">
                                            <p:txEl>
                                              <p:pRg st="6" end="6"/>
                                            </p:txEl>
                                          </p:spTgt>
                                        </p:tgtEl>
                                        <p:attrNameLst>
                                          <p:attrName>style.visibility</p:attrName>
                                        </p:attrNameLst>
                                      </p:cBhvr>
                                      <p:to>
                                        <p:strVal val="visible"/>
                                      </p:to>
                                    </p:set>
                                    <p:animEffect transition="in" filter="blinds(horizontal)">
                                      <p:cBhvr>
                                        <p:cTn id="7" dur="500"/>
                                        <p:tgtEl>
                                          <p:spTgt spid="5120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07">
                                            <p:txEl>
                                              <p:pRg st="10" end="10"/>
                                            </p:txEl>
                                          </p:spTgt>
                                        </p:tgtEl>
                                        <p:attrNameLst>
                                          <p:attrName>style.visibility</p:attrName>
                                        </p:attrNameLst>
                                      </p:cBhvr>
                                      <p:to>
                                        <p:strVal val="visible"/>
                                      </p:to>
                                    </p:set>
                                    <p:animEffect transition="in" filter="diamond(in)">
                                      <p:cBhvr>
                                        <p:cTn id="12" dur="2000"/>
                                        <p:tgtEl>
                                          <p:spTgt spid="51207">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1207">
                                            <p:txEl>
                                              <p:pRg st="14" end="14"/>
                                            </p:txEl>
                                          </p:spTgt>
                                        </p:tgtEl>
                                        <p:attrNameLst>
                                          <p:attrName>style.visibility</p:attrName>
                                        </p:attrNameLst>
                                      </p:cBhvr>
                                      <p:to>
                                        <p:strVal val="visible"/>
                                      </p:to>
                                    </p:set>
                                    <p:animEffect transition="in" filter="diamond(in)">
                                      <p:cBhvr>
                                        <p:cTn id="17" dur="2000"/>
                                        <p:tgtEl>
                                          <p:spTgt spid="5120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Jak na analýzu – obecná doporučení</a:t>
            </a:r>
            <a:endParaRPr lang="cs-CZ"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3899" y="1239420"/>
            <a:ext cx="8420715" cy="49157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700215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sz="3600" dirty="0" smtClean="0"/>
              <a:t>přehled analytických metod</a:t>
            </a:r>
            <a:endParaRPr lang="cs-CZ" sz="3600"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extLst>
      <p:ext uri="{BB962C8B-B14F-4D97-AF65-F5344CB8AC3E}">
        <p14:creationId xmlns:p14="http://schemas.microsoft.com/office/powerpoint/2010/main" xmlns="" val="38161013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8388424" y="0"/>
            <a:ext cx="7581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endParaRPr lang="cs-CZ"/>
          </a:p>
        </p:txBody>
      </p:sp>
      <p:pic>
        <p:nvPicPr>
          <p:cNvPr id="1026" name="Picture 2"/>
          <p:cNvPicPr>
            <a:picLocks noGrp="1" noChangeAspect="1" noChangeArrowheads="1"/>
          </p:cNvPicPr>
          <p:nvPr>
            <p:ph idx="1"/>
          </p:nvPr>
        </p:nvPicPr>
        <p:blipFill>
          <a:blip r:embed="rId2" cstate="print"/>
          <a:srcRect/>
          <a:stretch>
            <a:fillRect/>
          </a:stretch>
        </p:blipFill>
        <p:spPr bwMode="auto">
          <a:xfrm>
            <a:off x="251520" y="0"/>
            <a:ext cx="8496944" cy="6854522"/>
          </a:xfrm>
          <a:prstGeom prst="rect">
            <a:avLst/>
          </a:prstGeom>
          <a:noFill/>
          <a:ln w="9525">
            <a:noFill/>
            <a:miter lim="800000"/>
            <a:headEnd/>
            <a:tailEnd/>
          </a:ln>
        </p:spPr>
      </p:pic>
    </p:spTree>
    <p:extLst>
      <p:ext uri="{BB962C8B-B14F-4D97-AF65-F5344CB8AC3E}">
        <p14:creationId xmlns:p14="http://schemas.microsoft.com/office/powerpoint/2010/main" xmlns="" val="25030824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Vizualizace</a:t>
            </a:r>
            <a:endParaRPr lang="en-GB" dirty="0"/>
          </a:p>
        </p:txBody>
      </p:sp>
    </p:spTree>
    <p:extLst>
      <p:ext uri="{BB962C8B-B14F-4D97-AF65-F5344CB8AC3E}">
        <p14:creationId xmlns:p14="http://schemas.microsoft.com/office/powerpoint/2010/main" xmlns="" val="36308688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se zaměřit na správné zobrazovací metody?</a:t>
            </a:r>
            <a:endParaRPr lang="cs-CZ" dirty="0"/>
          </a:p>
        </p:txBody>
      </p:sp>
      <p:sp>
        <p:nvSpPr>
          <p:cNvPr id="3" name="Zástupný symbol pro obsah 2"/>
          <p:cNvSpPr>
            <a:spLocks noGrp="1"/>
          </p:cNvSpPr>
          <p:nvPr>
            <p:ph idx="1"/>
          </p:nvPr>
        </p:nvSpPr>
        <p:spPr/>
        <p:txBody>
          <a:bodyPr>
            <a:normAutofit/>
          </a:bodyPr>
          <a:lstStyle/>
          <a:p>
            <a:pPr marL="0">
              <a:lnSpc>
                <a:spcPct val="120000"/>
              </a:lnSpc>
              <a:spcBef>
                <a:spcPts val="600"/>
              </a:spcBef>
              <a:spcAft>
                <a:spcPts val="0"/>
              </a:spcAft>
              <a:defRPr/>
            </a:pPr>
            <a:r>
              <a:rPr lang="cs-CZ" b="1" dirty="0" smtClean="0">
                <a:latin typeface="+mj-lt"/>
              </a:rPr>
              <a:t>Lepší porozumění datům</a:t>
            </a:r>
          </a:p>
          <a:p>
            <a:pPr marL="0">
              <a:lnSpc>
                <a:spcPct val="120000"/>
              </a:lnSpc>
              <a:spcBef>
                <a:spcPts val="600"/>
              </a:spcBef>
              <a:spcAft>
                <a:spcPts val="0"/>
              </a:spcAft>
              <a:defRPr/>
            </a:pPr>
            <a:endParaRPr lang="cs-CZ" b="1" dirty="0" smtClean="0">
              <a:latin typeface="+mj-lt"/>
            </a:endParaRPr>
          </a:p>
          <a:p>
            <a:pPr marL="538163">
              <a:lnSpc>
                <a:spcPct val="120000"/>
              </a:lnSpc>
              <a:spcBef>
                <a:spcPts val="600"/>
              </a:spcBef>
              <a:spcAft>
                <a:spcPts val="600"/>
              </a:spcAft>
            </a:pPr>
            <a:r>
              <a:rPr lang="cs-CZ" sz="1600" dirty="0" smtClean="0"/>
              <a:t>Dobré vizualizační techniky vám umožní lépe pochopit data, pomůže vám identifikovat klíčové poznatky a podělit se o ně s publikem</a:t>
            </a:r>
          </a:p>
          <a:p>
            <a:pPr marL="538163">
              <a:lnSpc>
                <a:spcPct val="120000"/>
              </a:lnSpc>
              <a:spcBef>
                <a:spcPts val="600"/>
              </a:spcBef>
              <a:spcAft>
                <a:spcPts val="600"/>
              </a:spcAft>
            </a:pPr>
            <a:r>
              <a:rPr lang="cs-CZ" sz="1600" dirty="0" smtClean="0"/>
              <a:t>Dobré vizualizační techniky také pomůžou vašemu publiku rychle pochopit co údaje říkají</a:t>
            </a:r>
          </a:p>
          <a:p>
            <a:pPr marL="538163">
              <a:lnSpc>
                <a:spcPct val="120000"/>
              </a:lnSpc>
              <a:spcBef>
                <a:spcPts val="600"/>
              </a:spcBef>
              <a:spcAft>
                <a:spcPts val="600"/>
              </a:spcAft>
            </a:pPr>
            <a:r>
              <a:rPr lang="cs-CZ" sz="1600" b="1" dirty="0" smtClean="0"/>
              <a:t>15 sekundové pravidlo </a:t>
            </a:r>
            <a:r>
              <a:rPr lang="cs-CZ" sz="1600" dirty="0" smtClean="0"/>
              <a:t>- mohou vaši posluchači rychle extrahovat význam z vaší prezentace? </a:t>
            </a:r>
          </a:p>
        </p:txBody>
      </p:sp>
    </p:spTree>
    <p:extLst>
      <p:ext uri="{BB962C8B-B14F-4D97-AF65-F5344CB8AC3E}">
        <p14:creationId xmlns:p14="http://schemas.microsoft.com/office/powerpoint/2010/main" xmlns="" val="23035681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11450" y="224410"/>
            <a:ext cx="7848600" cy="32766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49563" y="3717040"/>
            <a:ext cx="7572375" cy="2466975"/>
          </a:xfrm>
          <a:prstGeom prst="rect">
            <a:avLst/>
          </a:prstGeom>
          <a:noFill/>
          <a:ln w="9525">
            <a:noFill/>
            <a:miter lim="800000"/>
            <a:headEnd/>
            <a:tailEnd/>
          </a:ln>
        </p:spPr>
      </p:pic>
    </p:spTree>
    <p:extLst>
      <p:ext uri="{BB962C8B-B14F-4D97-AF65-F5344CB8AC3E}">
        <p14:creationId xmlns:p14="http://schemas.microsoft.com/office/powerpoint/2010/main" xmlns="" val="296018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Proč se zaměřit na správné vizualizační techniky?</a:t>
            </a:r>
            <a:endParaRPr lang="en-US" dirty="0"/>
          </a:p>
        </p:txBody>
      </p:sp>
      <p:sp>
        <p:nvSpPr>
          <p:cNvPr id="3" name="Content Placeholder 2"/>
          <p:cNvSpPr>
            <a:spLocks noGrp="1"/>
          </p:cNvSpPr>
          <p:nvPr>
            <p:ph idx="1"/>
          </p:nvPr>
        </p:nvSpPr>
        <p:spPr>
          <a:xfrm>
            <a:off x="455613" y="1196691"/>
            <a:ext cx="8234362" cy="1800250"/>
          </a:xfrm>
        </p:spPr>
        <p:txBody>
          <a:bodyPr/>
          <a:lstStyle/>
          <a:p>
            <a:pPr>
              <a:spcAft>
                <a:spcPts val="1200"/>
              </a:spcAft>
            </a:pPr>
            <a:r>
              <a:rPr lang="cs-CZ" dirty="0" smtClean="0"/>
              <a:t>Efektivnější komunikace</a:t>
            </a:r>
          </a:p>
          <a:p>
            <a:pPr lvl="1">
              <a:spcAft>
                <a:spcPts val="1200"/>
              </a:spcAft>
            </a:pPr>
            <a:r>
              <a:rPr lang="cs-CZ" dirty="0" smtClean="0"/>
              <a:t>Dobré vizualizační techniky pomáhají důležitým datům vyniknout</a:t>
            </a:r>
          </a:p>
          <a:p>
            <a:pPr lvl="1">
              <a:spcAft>
                <a:spcPts val="1200"/>
              </a:spcAft>
            </a:pPr>
            <a:r>
              <a:rPr lang="cs-CZ" dirty="0" smtClean="0"/>
              <a:t>Efektivní prezentace dat přispívá k věrohodnosti dokumentů</a:t>
            </a:r>
          </a:p>
          <a:p>
            <a:pPr lvl="1"/>
            <a:endParaRPr lang="cs-CZ" dirty="0"/>
          </a:p>
        </p:txBody>
      </p:sp>
      <p:pic>
        <p:nvPicPr>
          <p:cNvPr id="4" name="Picture 3"/>
          <p:cNvPicPr>
            <a:picLocks noChangeAspect="1" noChangeArrowheads="1"/>
          </p:cNvPicPr>
          <p:nvPr/>
        </p:nvPicPr>
        <p:blipFill>
          <a:blip r:embed="rId2" cstate="print"/>
          <a:srcRect/>
          <a:stretch>
            <a:fillRect/>
          </a:stretch>
        </p:blipFill>
        <p:spPr bwMode="auto">
          <a:xfrm>
            <a:off x="611450" y="3429000"/>
            <a:ext cx="3552825" cy="2238375"/>
          </a:xfrm>
          <a:prstGeom prst="rect">
            <a:avLst/>
          </a:prstGeom>
          <a:noFill/>
          <a:ln w="1">
            <a:noFill/>
            <a:miter lim="800000"/>
            <a:headEnd/>
            <a:tailEnd type="none" w="med" len="med"/>
          </a:ln>
          <a:effectLst/>
        </p:spPr>
      </p:pic>
      <p:pic>
        <p:nvPicPr>
          <p:cNvPr id="5" name="Picture 4"/>
          <p:cNvPicPr>
            <a:picLocks noChangeAspect="1" noChangeArrowheads="1"/>
          </p:cNvPicPr>
          <p:nvPr/>
        </p:nvPicPr>
        <p:blipFill>
          <a:blip r:embed="rId3" cstate="print"/>
          <a:srcRect/>
          <a:stretch>
            <a:fillRect/>
          </a:stretch>
        </p:blipFill>
        <p:spPr bwMode="auto">
          <a:xfrm>
            <a:off x="4788030" y="3499135"/>
            <a:ext cx="3667125" cy="2162175"/>
          </a:xfrm>
          <a:prstGeom prst="rect">
            <a:avLst/>
          </a:prstGeom>
          <a:noFill/>
          <a:ln w="1">
            <a:noFill/>
            <a:miter lim="800000"/>
            <a:headEnd/>
            <a:tailEnd type="none" w="med" len="med"/>
          </a:ln>
          <a:effectLst/>
        </p:spPr>
      </p:pic>
    </p:spTree>
    <p:extLst>
      <p:ext uri="{BB962C8B-B14F-4D97-AF65-F5344CB8AC3E}">
        <p14:creationId xmlns:p14="http://schemas.microsoft.com/office/powerpoint/2010/main" xmlns="" val="68394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Tři kroky ke správné vizualizaci</a:t>
            </a:r>
            <a:endParaRPr lang="en-US" dirty="0"/>
          </a:p>
        </p:txBody>
      </p:sp>
      <p:sp>
        <p:nvSpPr>
          <p:cNvPr id="3" name="Content Placeholder 2"/>
          <p:cNvSpPr>
            <a:spLocks noGrp="1"/>
          </p:cNvSpPr>
          <p:nvPr>
            <p:ph idx="1"/>
          </p:nvPr>
        </p:nvSpPr>
        <p:spPr>
          <a:xfrm>
            <a:off x="455613" y="1268700"/>
            <a:ext cx="8234362" cy="863965"/>
          </a:xfrm>
        </p:spPr>
        <p:txBody>
          <a:bodyPr/>
          <a:lstStyle/>
          <a:p>
            <a:r>
              <a:rPr lang="cs-CZ" dirty="0" smtClean="0"/>
              <a:t>Efektivní zobrazení kvantitativních dat a informací sestává </a:t>
            </a:r>
            <a:r>
              <a:rPr lang="cs-CZ" b="1" dirty="0" smtClean="0"/>
              <a:t>ze tří kroků:</a:t>
            </a:r>
          </a:p>
          <a:p>
            <a:endParaRPr lang="en-US" dirty="0"/>
          </a:p>
        </p:txBody>
      </p:sp>
      <p:sp>
        <p:nvSpPr>
          <p:cNvPr id="5" name="Rectangle 4"/>
          <p:cNvSpPr/>
          <p:nvPr/>
        </p:nvSpPr>
        <p:spPr>
          <a:xfrm>
            <a:off x="937642" y="3140968"/>
            <a:ext cx="1906166" cy="8640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b="1" dirty="0" smtClean="0">
                <a:solidFill>
                  <a:srgbClr val="000000"/>
                </a:solidFill>
              </a:rPr>
              <a:t>Určit smysl /poselství</a:t>
            </a:r>
          </a:p>
          <a:p>
            <a:r>
              <a:rPr lang="cs-CZ" sz="1000" b="1" i="1" dirty="0" smtClean="0">
                <a:solidFill>
                  <a:schemeClr val="accent1">
                    <a:lumMod val="75000"/>
                  </a:schemeClr>
                </a:solidFill>
              </a:rPr>
              <a:t>- Co chcete sdělit?</a:t>
            </a:r>
            <a:endParaRPr lang="cs-CZ" sz="900" b="1" i="1" dirty="0">
              <a:solidFill>
                <a:schemeClr val="accent1">
                  <a:lumMod val="75000"/>
                </a:schemeClr>
              </a:solidFill>
            </a:endParaRPr>
          </a:p>
        </p:txBody>
      </p:sp>
      <p:sp>
        <p:nvSpPr>
          <p:cNvPr id="6" name="Rectangle 5"/>
          <p:cNvSpPr/>
          <p:nvPr/>
        </p:nvSpPr>
        <p:spPr>
          <a:xfrm>
            <a:off x="3563888" y="3140968"/>
            <a:ext cx="1906166" cy="8640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b="1" dirty="0" smtClean="0">
                <a:solidFill>
                  <a:srgbClr val="000000"/>
                </a:solidFill>
              </a:rPr>
              <a:t>Vybrat vhodnou formu zobrazení</a:t>
            </a:r>
          </a:p>
          <a:p>
            <a:r>
              <a:rPr lang="cs-CZ" sz="1000" b="1" i="1" dirty="0" smtClean="0">
                <a:solidFill>
                  <a:schemeClr val="accent1">
                    <a:lumMod val="75000"/>
                  </a:schemeClr>
                </a:solidFill>
              </a:rPr>
              <a:t>- Tabulka nebo diagram?</a:t>
            </a:r>
          </a:p>
          <a:p>
            <a:r>
              <a:rPr lang="cs-CZ" sz="1000" b="1" i="1" dirty="0" smtClean="0">
                <a:solidFill>
                  <a:schemeClr val="accent1">
                    <a:lumMod val="75000"/>
                  </a:schemeClr>
                </a:solidFill>
              </a:rPr>
              <a:t>- Jaký typ grafu?</a:t>
            </a:r>
          </a:p>
        </p:txBody>
      </p:sp>
      <p:sp>
        <p:nvSpPr>
          <p:cNvPr id="7" name="Rectangle 6"/>
          <p:cNvSpPr/>
          <p:nvPr/>
        </p:nvSpPr>
        <p:spPr>
          <a:xfrm>
            <a:off x="6084168" y="3140968"/>
            <a:ext cx="2016224" cy="86409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b="1" dirty="0" smtClean="0">
                <a:solidFill>
                  <a:srgbClr val="000000"/>
                </a:solidFill>
              </a:rPr>
              <a:t>Navrhnout/naformátovat tabulku/graf</a:t>
            </a:r>
          </a:p>
          <a:p>
            <a:r>
              <a:rPr lang="cs-CZ" sz="1000" b="1" i="1" dirty="0" smtClean="0">
                <a:solidFill>
                  <a:schemeClr val="accent1">
                    <a:lumMod val="75000"/>
                  </a:schemeClr>
                </a:solidFill>
              </a:rPr>
              <a:t>- Správně vizualizovat</a:t>
            </a:r>
          </a:p>
        </p:txBody>
      </p:sp>
      <p:sp>
        <p:nvSpPr>
          <p:cNvPr id="8" name="Right Arrow 7"/>
          <p:cNvSpPr/>
          <p:nvPr/>
        </p:nvSpPr>
        <p:spPr>
          <a:xfrm>
            <a:off x="2976673" y="3356992"/>
            <a:ext cx="504056" cy="36004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Right Arrow 8"/>
          <p:cNvSpPr/>
          <p:nvPr/>
        </p:nvSpPr>
        <p:spPr>
          <a:xfrm>
            <a:off x="5530406" y="3356992"/>
            <a:ext cx="504056" cy="36004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Straight Arrow Connector 12"/>
          <p:cNvCxnSpPr/>
          <p:nvPr/>
        </p:nvCxnSpPr>
        <p:spPr>
          <a:xfrm flipV="1">
            <a:off x="1691680" y="4077072"/>
            <a:ext cx="0" cy="648072"/>
          </a:xfrm>
          <a:prstGeom prst="straightConnector1">
            <a:avLst/>
          </a:prstGeom>
          <a:ln w="38100">
            <a:prstDash val="lgDash"/>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91680" y="4725144"/>
            <a:ext cx="5472608" cy="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164288" y="4005064"/>
            <a:ext cx="0" cy="72008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69360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Představení CI</a:t>
            </a:r>
            <a:endParaRPr lang="en-GB" dirty="0"/>
          </a:p>
        </p:txBody>
      </p:sp>
    </p:spTree>
    <p:extLst>
      <p:ext uri="{BB962C8B-B14F-4D97-AF65-F5344CB8AC3E}">
        <p14:creationId xmlns:p14="http://schemas.microsoft.com/office/powerpoint/2010/main" xmlns="" val="42026271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a:t>
            </a:r>
            <a:endParaRPr lang="en-US" dirty="0"/>
          </a:p>
        </p:txBody>
      </p:sp>
      <p:sp>
        <p:nvSpPr>
          <p:cNvPr id="3" name="Content Placeholder 2"/>
          <p:cNvSpPr>
            <a:spLocks noGrp="1"/>
          </p:cNvSpPr>
          <p:nvPr>
            <p:ph idx="1"/>
          </p:nvPr>
        </p:nvSpPr>
        <p:spPr>
          <a:xfrm>
            <a:off x="467430" y="1772816"/>
            <a:ext cx="8209140" cy="1296180"/>
          </a:xfrm>
        </p:spPr>
        <p:txBody>
          <a:bodyPr/>
          <a:lstStyle/>
          <a:p>
            <a:r>
              <a:rPr lang="cs-CZ" dirty="0" smtClean="0"/>
              <a:t>Otázka</a:t>
            </a:r>
            <a:r>
              <a:rPr lang="en-US" dirty="0" smtClean="0"/>
              <a:t>: </a:t>
            </a:r>
            <a:r>
              <a:rPr lang="cs-CZ" dirty="0" smtClean="0"/>
              <a:t>Určitě potřebujete tabulku nebo graf? Nedá se to vyjádřit pouhým textem lépe?</a:t>
            </a:r>
            <a:endParaRPr lang="en-US" sz="800" dirty="0"/>
          </a:p>
          <a:p>
            <a:endParaRPr lang="en-US" dirty="0"/>
          </a:p>
        </p:txBody>
      </p:sp>
      <p:sp>
        <p:nvSpPr>
          <p:cNvPr id="7" name="TextBox 6"/>
          <p:cNvSpPr txBox="1"/>
          <p:nvPr/>
        </p:nvSpPr>
        <p:spPr>
          <a:xfrm>
            <a:off x="611450" y="3284984"/>
            <a:ext cx="6480900" cy="738664"/>
          </a:xfrm>
          <a:prstGeom prst="rect">
            <a:avLst/>
          </a:prstGeom>
          <a:noFill/>
        </p:spPr>
        <p:txBody>
          <a:bodyPr wrap="square" rtlCol="0">
            <a:spAutoFit/>
          </a:bodyPr>
          <a:lstStyle/>
          <a:p>
            <a:r>
              <a:rPr lang="en-US" sz="2400" dirty="0" smtClean="0"/>
              <a:t>“</a:t>
            </a:r>
            <a:r>
              <a:rPr lang="en-US" dirty="0" smtClean="0"/>
              <a:t>China’s GDP expanded152% between 2002 and 2009.”</a:t>
            </a:r>
          </a:p>
          <a:p>
            <a:endParaRPr lang="en-US" dirty="0"/>
          </a:p>
        </p:txBody>
      </p:sp>
      <p:pic>
        <p:nvPicPr>
          <p:cNvPr id="8" name="Picture 2"/>
          <p:cNvPicPr>
            <a:picLocks noChangeAspect="1" noChangeArrowheads="1"/>
          </p:cNvPicPr>
          <p:nvPr/>
        </p:nvPicPr>
        <p:blipFill>
          <a:blip r:embed="rId2" cstate="print"/>
          <a:srcRect/>
          <a:stretch>
            <a:fillRect/>
          </a:stretch>
        </p:blipFill>
        <p:spPr bwMode="auto">
          <a:xfrm>
            <a:off x="4067930" y="4993805"/>
            <a:ext cx="4581525" cy="1171575"/>
          </a:xfrm>
          <a:prstGeom prst="rect">
            <a:avLst/>
          </a:prstGeom>
          <a:noFill/>
          <a:ln w="9525">
            <a:noFill/>
            <a:miter lim="800000"/>
            <a:headEnd/>
            <a:tailEnd/>
          </a:ln>
        </p:spPr>
      </p:pic>
    </p:spTree>
    <p:extLst>
      <p:ext uri="{BB962C8B-B14F-4D97-AF65-F5344CB8AC3E}">
        <p14:creationId xmlns:p14="http://schemas.microsoft.com/office/powerpoint/2010/main" xmlns="" val="332947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Tabulka </a:t>
            </a:r>
            <a:r>
              <a:rPr lang="cs-CZ" dirty="0" err="1" smtClean="0"/>
              <a:t>vs</a:t>
            </a:r>
            <a:r>
              <a:rPr lang="cs-CZ" dirty="0" smtClean="0"/>
              <a:t> Graf</a:t>
            </a:r>
            <a:endParaRPr lang="en-US" sz="2400" dirty="0"/>
          </a:p>
        </p:txBody>
      </p:sp>
      <p:sp>
        <p:nvSpPr>
          <p:cNvPr id="7" name="TextBox 6"/>
          <p:cNvSpPr txBox="1"/>
          <p:nvPr/>
        </p:nvSpPr>
        <p:spPr>
          <a:xfrm>
            <a:off x="395420" y="1628750"/>
            <a:ext cx="4176580" cy="2262158"/>
          </a:xfrm>
          <a:prstGeom prst="rect">
            <a:avLst/>
          </a:prstGeom>
          <a:noFill/>
        </p:spPr>
        <p:txBody>
          <a:bodyPr wrap="square" rtlCol="0">
            <a:spAutoFit/>
          </a:bodyPr>
          <a:lstStyle/>
          <a:p>
            <a:pPr marL="342900" indent="-342900">
              <a:spcAft>
                <a:spcPts val="600"/>
              </a:spcAft>
              <a:buAutoNum type="arabicPeriod"/>
            </a:pPr>
            <a:r>
              <a:rPr lang="cs-CZ" dirty="0" smtClean="0">
                <a:solidFill>
                  <a:schemeClr val="accent1">
                    <a:lumMod val="75000"/>
                  </a:schemeClr>
                </a:solidFill>
              </a:rPr>
              <a:t>Jednodušší vyhledávání nebo porovnávání jednotlivých hodnot</a:t>
            </a:r>
          </a:p>
          <a:p>
            <a:pPr marL="342900" indent="-342900">
              <a:spcAft>
                <a:spcPts val="600"/>
              </a:spcAft>
              <a:buAutoNum type="arabicPeriod"/>
            </a:pPr>
            <a:r>
              <a:rPr lang="cs-CZ" dirty="0" smtClean="0">
                <a:solidFill>
                  <a:schemeClr val="accent1">
                    <a:lumMod val="75000"/>
                  </a:schemeClr>
                </a:solidFill>
              </a:rPr>
              <a:t>Když potřebujete znát přesné hodnoty</a:t>
            </a:r>
          </a:p>
          <a:p>
            <a:pPr marL="342900" indent="-342900">
              <a:spcAft>
                <a:spcPts val="600"/>
              </a:spcAft>
              <a:buAutoNum type="arabicPeriod"/>
            </a:pPr>
            <a:r>
              <a:rPr lang="cs-CZ" dirty="0" smtClean="0">
                <a:solidFill>
                  <a:schemeClr val="accent1">
                    <a:lumMod val="75000"/>
                  </a:schemeClr>
                </a:solidFill>
              </a:rPr>
              <a:t>Informace zahrnují více než jednu mírovou jednotku</a:t>
            </a:r>
          </a:p>
          <a:p>
            <a:pPr marL="342900" indent="-342900">
              <a:spcAft>
                <a:spcPts val="600"/>
              </a:spcAft>
              <a:buAutoNum type="arabicPeriod"/>
            </a:pPr>
            <a:r>
              <a:rPr lang="cs-CZ" dirty="0" smtClean="0">
                <a:solidFill>
                  <a:schemeClr val="accent1">
                    <a:lumMod val="75000"/>
                  </a:schemeClr>
                </a:solidFill>
              </a:rPr>
              <a:t>Data mají veliký rozsah hodnot</a:t>
            </a:r>
            <a:endParaRPr lang="en-US" dirty="0" smtClean="0">
              <a:solidFill>
                <a:schemeClr val="accent1">
                  <a:lumMod val="75000"/>
                </a:schemeClr>
              </a:solidFill>
            </a:endParaRPr>
          </a:p>
        </p:txBody>
      </p:sp>
      <p:sp>
        <p:nvSpPr>
          <p:cNvPr id="8" name="TextBox 7"/>
          <p:cNvSpPr txBox="1"/>
          <p:nvPr/>
        </p:nvSpPr>
        <p:spPr>
          <a:xfrm>
            <a:off x="46743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i="1" dirty="0" smtClean="0"/>
              <a:t>Tabulka</a:t>
            </a:r>
            <a:endParaRPr lang="en-US" dirty="0"/>
          </a:p>
        </p:txBody>
      </p:sp>
      <p:sp>
        <p:nvSpPr>
          <p:cNvPr id="10" name="TextBox 9"/>
          <p:cNvSpPr txBox="1"/>
          <p:nvPr/>
        </p:nvSpPr>
        <p:spPr>
          <a:xfrm>
            <a:off x="471602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i="1" dirty="0" smtClean="0"/>
              <a:t>Graf</a:t>
            </a:r>
            <a:endParaRPr lang="en-US" dirty="0"/>
          </a:p>
        </p:txBody>
      </p:sp>
      <p:pic>
        <p:nvPicPr>
          <p:cNvPr id="14341" name="Picture 5"/>
          <p:cNvPicPr>
            <a:picLocks noChangeAspect="1" noChangeArrowheads="1"/>
          </p:cNvPicPr>
          <p:nvPr/>
        </p:nvPicPr>
        <p:blipFill>
          <a:blip r:embed="rId2" cstate="print"/>
          <a:srcRect/>
          <a:stretch>
            <a:fillRect/>
          </a:stretch>
        </p:blipFill>
        <p:spPr bwMode="auto">
          <a:xfrm>
            <a:off x="467430" y="4653170"/>
            <a:ext cx="4076700" cy="1047750"/>
          </a:xfrm>
          <a:prstGeom prst="rect">
            <a:avLst/>
          </a:prstGeom>
          <a:noFill/>
          <a:ln w="9525">
            <a:noFill/>
            <a:miter lim="800000"/>
            <a:headEnd/>
            <a:tailEnd/>
          </a:ln>
        </p:spPr>
      </p:pic>
      <p:pic>
        <p:nvPicPr>
          <p:cNvPr id="14343" name="Picture 7"/>
          <p:cNvPicPr>
            <a:picLocks noChangeAspect="1" noChangeArrowheads="1"/>
          </p:cNvPicPr>
          <p:nvPr/>
        </p:nvPicPr>
        <p:blipFill>
          <a:blip r:embed="rId3" cstate="print"/>
          <a:srcRect/>
          <a:stretch>
            <a:fillRect/>
          </a:stretch>
        </p:blipFill>
        <p:spPr bwMode="auto">
          <a:xfrm>
            <a:off x="4932050" y="4056920"/>
            <a:ext cx="3895725" cy="1676400"/>
          </a:xfrm>
          <a:prstGeom prst="rect">
            <a:avLst/>
          </a:prstGeom>
          <a:noFill/>
          <a:ln w="9525">
            <a:noFill/>
            <a:miter lim="800000"/>
            <a:headEnd/>
            <a:tailEnd/>
          </a:ln>
        </p:spPr>
      </p:pic>
      <p:sp>
        <p:nvSpPr>
          <p:cNvPr id="15" name="TextBox 14"/>
          <p:cNvSpPr txBox="1"/>
          <p:nvPr/>
        </p:nvSpPr>
        <p:spPr>
          <a:xfrm>
            <a:off x="4716020" y="1628750"/>
            <a:ext cx="4176580" cy="1277273"/>
          </a:xfrm>
          <a:prstGeom prst="rect">
            <a:avLst/>
          </a:prstGeom>
          <a:noFill/>
        </p:spPr>
        <p:txBody>
          <a:bodyPr wrap="square" rtlCol="0">
            <a:spAutoFit/>
          </a:bodyPr>
          <a:lstStyle/>
          <a:p>
            <a:pPr marL="342900" indent="-342900">
              <a:spcAft>
                <a:spcPts val="600"/>
              </a:spcAft>
              <a:buAutoNum type="arabicPeriod"/>
            </a:pPr>
            <a:r>
              <a:rPr lang="cs-CZ" dirty="0" smtClean="0">
                <a:solidFill>
                  <a:schemeClr val="accent1">
                    <a:lumMod val="75000"/>
                  </a:schemeClr>
                </a:solidFill>
              </a:rPr>
              <a:t>Smysl je ve tvaru hodnot – vzorce, trendy, odlišení od normy…</a:t>
            </a:r>
          </a:p>
          <a:p>
            <a:pPr marL="342900" indent="-342900">
              <a:spcAft>
                <a:spcPts val="600"/>
              </a:spcAft>
              <a:buAutoNum type="arabicPeriod"/>
            </a:pPr>
            <a:r>
              <a:rPr lang="cs-CZ" dirty="0" smtClean="0">
                <a:solidFill>
                  <a:schemeClr val="accent1">
                    <a:lumMod val="75000"/>
                  </a:schemeClr>
                </a:solidFill>
              </a:rPr>
              <a:t>Chceme najít vztah mezi různými hodnotami</a:t>
            </a:r>
            <a:endParaRPr lang="en-US" dirty="0">
              <a:solidFill>
                <a:schemeClr val="accent1">
                  <a:lumMod val="75000"/>
                </a:schemeClr>
              </a:solidFill>
            </a:endParaRPr>
          </a:p>
        </p:txBody>
      </p:sp>
    </p:spTree>
    <p:extLst>
      <p:ext uri="{BB962C8B-B14F-4D97-AF65-F5344CB8AC3E}">
        <p14:creationId xmlns:p14="http://schemas.microsoft.com/office/powerpoint/2010/main" xmlns="" val="290363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Správné zobrazení</a:t>
            </a:r>
            <a:endParaRPr lang="cs-CZ" sz="2400"/>
          </a:p>
        </p:txBody>
      </p:sp>
      <p:sp>
        <p:nvSpPr>
          <p:cNvPr id="7" name="TextBox 6"/>
          <p:cNvSpPr txBox="1"/>
          <p:nvPr/>
        </p:nvSpPr>
        <p:spPr>
          <a:xfrm>
            <a:off x="395420" y="1628750"/>
            <a:ext cx="4176580" cy="2154436"/>
          </a:xfrm>
          <a:prstGeom prst="rect">
            <a:avLst/>
          </a:prstGeom>
          <a:noFill/>
        </p:spPr>
        <p:txBody>
          <a:bodyPr wrap="square" rtlCol="0">
            <a:spAutoFit/>
          </a:bodyPr>
          <a:lstStyle/>
          <a:p>
            <a:pPr>
              <a:spcAft>
                <a:spcPts val="600"/>
              </a:spcAft>
            </a:pPr>
            <a:r>
              <a:rPr lang="cs-CZ" dirty="0" smtClean="0">
                <a:solidFill>
                  <a:schemeClr val="accent1">
                    <a:lumMod val="75000"/>
                  </a:schemeClr>
                </a:solidFill>
              </a:rPr>
              <a:t>Porovnání hodnot mezi sebou, nezáleží na pořadí</a:t>
            </a:r>
          </a:p>
          <a:p>
            <a:pPr>
              <a:spcAft>
                <a:spcPts val="600"/>
              </a:spcAft>
            </a:pPr>
            <a:endParaRPr lang="cs-CZ" sz="1000" b="1" dirty="0" smtClean="0">
              <a:solidFill>
                <a:schemeClr val="accent1">
                  <a:lumMod val="75000"/>
                </a:schemeClr>
              </a:solidFill>
            </a:endParaRPr>
          </a:p>
          <a:p>
            <a:pPr>
              <a:spcAft>
                <a:spcPts val="600"/>
              </a:spcAft>
            </a:pPr>
            <a:endParaRPr lang="cs-CZ" b="1" dirty="0" smtClean="0">
              <a:solidFill>
                <a:schemeClr val="accent1">
                  <a:lumMod val="75000"/>
                </a:schemeClr>
              </a:solidFill>
            </a:endParaRPr>
          </a:p>
          <a:p>
            <a:pPr>
              <a:spcAft>
                <a:spcPts val="600"/>
              </a:spcAft>
            </a:pPr>
            <a:r>
              <a:rPr lang="cs-CZ" b="1" dirty="0" smtClean="0">
                <a:solidFill>
                  <a:schemeClr val="accent1">
                    <a:lumMod val="75000"/>
                  </a:schemeClr>
                </a:solidFill>
              </a:rPr>
              <a:t>Metoda: </a:t>
            </a:r>
            <a:r>
              <a:rPr lang="cs-CZ" dirty="0" smtClean="0">
                <a:solidFill>
                  <a:schemeClr val="accent1">
                    <a:lumMod val="75000"/>
                  </a:schemeClr>
                </a:solidFill>
              </a:rPr>
              <a:t>Sloupcový graf (horizontální nebo vertikální)*</a:t>
            </a:r>
            <a:endParaRPr lang="cs-CZ" sz="1000" dirty="0" smtClean="0">
              <a:solidFill>
                <a:schemeClr val="accent1">
                  <a:lumMod val="75000"/>
                </a:schemeClr>
              </a:solidFill>
            </a:endParaRPr>
          </a:p>
          <a:p>
            <a:pPr>
              <a:spcAft>
                <a:spcPts val="600"/>
              </a:spcAft>
            </a:pPr>
            <a:r>
              <a:rPr lang="cs-CZ" sz="1200" dirty="0" smtClean="0">
                <a:solidFill>
                  <a:schemeClr val="accent1">
                    <a:lumMod val="75000"/>
                  </a:schemeClr>
                </a:solidFill>
              </a:rPr>
              <a:t>* Horizontální sloupce mají lépe čitelné popisky</a:t>
            </a:r>
            <a:endParaRPr lang="cs-CZ" dirty="0">
              <a:solidFill>
                <a:schemeClr val="accent1">
                  <a:lumMod val="75000"/>
                </a:schemeClr>
              </a:solidFill>
            </a:endParaRPr>
          </a:p>
        </p:txBody>
      </p:sp>
      <p:sp>
        <p:nvSpPr>
          <p:cNvPr id="8" name="TextBox 7"/>
          <p:cNvSpPr txBox="1"/>
          <p:nvPr/>
        </p:nvSpPr>
        <p:spPr>
          <a:xfrm>
            <a:off x="46743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dirty="0" smtClean="0"/>
              <a:t>Nominální porovnání</a:t>
            </a:r>
            <a:endParaRPr lang="cs-CZ" dirty="0"/>
          </a:p>
        </p:txBody>
      </p:sp>
      <p:sp>
        <p:nvSpPr>
          <p:cNvPr id="10" name="TextBox 9"/>
          <p:cNvSpPr txBox="1"/>
          <p:nvPr/>
        </p:nvSpPr>
        <p:spPr>
          <a:xfrm>
            <a:off x="471602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dirty="0" smtClean="0"/>
              <a:t>Setřídění</a:t>
            </a:r>
          </a:p>
        </p:txBody>
      </p:sp>
      <p:sp>
        <p:nvSpPr>
          <p:cNvPr id="15" name="TextBox 14"/>
          <p:cNvSpPr txBox="1"/>
          <p:nvPr/>
        </p:nvSpPr>
        <p:spPr>
          <a:xfrm>
            <a:off x="4716020" y="1628750"/>
            <a:ext cx="4176580" cy="2123658"/>
          </a:xfrm>
          <a:prstGeom prst="rect">
            <a:avLst/>
          </a:prstGeom>
          <a:noFill/>
        </p:spPr>
        <p:txBody>
          <a:bodyPr wrap="square" rtlCol="0">
            <a:spAutoFit/>
          </a:bodyPr>
          <a:lstStyle/>
          <a:p>
            <a:pPr>
              <a:spcAft>
                <a:spcPts val="600"/>
              </a:spcAft>
            </a:pPr>
            <a:r>
              <a:rPr lang="cs-CZ" dirty="0" smtClean="0">
                <a:solidFill>
                  <a:schemeClr val="accent1">
                    <a:lumMod val="75000"/>
                  </a:schemeClr>
                </a:solidFill>
              </a:rPr>
              <a:t>Hodnoty jsou seřazeny , např. podle velikosti</a:t>
            </a:r>
          </a:p>
          <a:p>
            <a:pPr>
              <a:spcAft>
                <a:spcPts val="600"/>
              </a:spcAft>
            </a:pPr>
            <a:endParaRPr lang="cs-CZ" sz="1400" dirty="0" smtClean="0">
              <a:solidFill>
                <a:schemeClr val="accent1">
                  <a:lumMod val="75000"/>
                </a:schemeClr>
              </a:solidFill>
            </a:endParaRPr>
          </a:p>
          <a:p>
            <a:pPr>
              <a:spcAft>
                <a:spcPts val="600"/>
              </a:spcAft>
            </a:pPr>
            <a:r>
              <a:rPr lang="cs-CZ" sz="1400" dirty="0" smtClean="0">
                <a:solidFill>
                  <a:schemeClr val="accent1">
                    <a:lumMod val="75000"/>
                  </a:schemeClr>
                </a:solidFill>
              </a:rPr>
              <a:t> </a:t>
            </a:r>
          </a:p>
          <a:p>
            <a:pPr>
              <a:spcAft>
                <a:spcPts val="600"/>
              </a:spcAft>
            </a:pPr>
            <a:r>
              <a:rPr lang="cs-CZ" b="1" dirty="0" smtClean="0">
                <a:solidFill>
                  <a:schemeClr val="accent1">
                    <a:lumMod val="75000"/>
                  </a:schemeClr>
                </a:solidFill>
              </a:rPr>
              <a:t>Metoda: </a:t>
            </a:r>
            <a:r>
              <a:rPr lang="cs-CZ" dirty="0" smtClean="0">
                <a:solidFill>
                  <a:schemeClr val="accent1">
                    <a:lumMod val="75000"/>
                  </a:schemeClr>
                </a:solidFill>
              </a:rPr>
              <a:t>Sloupcový graf (horizontální nebo vertikální)</a:t>
            </a:r>
            <a:endParaRPr lang="cs-CZ" sz="1000" dirty="0" smtClean="0">
              <a:solidFill>
                <a:schemeClr val="accent1">
                  <a:lumMod val="75000"/>
                </a:schemeClr>
              </a:solidFill>
            </a:endParaRPr>
          </a:p>
          <a:p>
            <a:pPr>
              <a:spcAft>
                <a:spcPts val="600"/>
              </a:spcAft>
            </a:pPr>
            <a:endParaRPr lang="cs-CZ" sz="1200" dirty="0">
              <a:solidFill>
                <a:schemeClr val="accent1">
                  <a:lumMod val="75000"/>
                </a:schemeClr>
              </a:solidFill>
            </a:endParaRPr>
          </a:p>
        </p:txBody>
      </p:sp>
      <p:pic>
        <p:nvPicPr>
          <p:cNvPr id="15362" name="Picture 2"/>
          <p:cNvPicPr>
            <a:picLocks noChangeAspect="1" noChangeArrowheads="1"/>
          </p:cNvPicPr>
          <p:nvPr/>
        </p:nvPicPr>
        <p:blipFill>
          <a:blip r:embed="rId2" cstate="print"/>
          <a:srcRect/>
          <a:stretch>
            <a:fillRect/>
          </a:stretch>
        </p:blipFill>
        <p:spPr bwMode="auto">
          <a:xfrm>
            <a:off x="827480" y="4149100"/>
            <a:ext cx="2886075" cy="1847850"/>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5148080" y="3888905"/>
            <a:ext cx="3209925" cy="2276475"/>
          </a:xfrm>
          <a:prstGeom prst="rect">
            <a:avLst/>
          </a:prstGeom>
          <a:noFill/>
          <a:ln w="9525">
            <a:noFill/>
            <a:miter lim="800000"/>
            <a:headEnd/>
            <a:tailEnd/>
          </a:ln>
        </p:spPr>
      </p:pic>
    </p:spTree>
    <p:extLst>
      <p:ext uri="{BB962C8B-B14F-4D97-AF65-F5344CB8AC3E}">
        <p14:creationId xmlns:p14="http://schemas.microsoft.com/office/powerpoint/2010/main" xmlns="" val="280843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Správné zobrazení</a:t>
            </a:r>
            <a:endParaRPr lang="en-US" sz="2400" dirty="0"/>
          </a:p>
        </p:txBody>
      </p:sp>
      <p:sp>
        <p:nvSpPr>
          <p:cNvPr id="7" name="TextBox 6"/>
          <p:cNvSpPr txBox="1"/>
          <p:nvPr/>
        </p:nvSpPr>
        <p:spPr>
          <a:xfrm>
            <a:off x="395420" y="1628750"/>
            <a:ext cx="4176580" cy="1631216"/>
          </a:xfrm>
          <a:prstGeom prst="rect">
            <a:avLst/>
          </a:prstGeom>
          <a:noFill/>
        </p:spPr>
        <p:txBody>
          <a:bodyPr wrap="square" rtlCol="0">
            <a:spAutoFit/>
          </a:bodyPr>
          <a:lstStyle/>
          <a:p>
            <a:pPr>
              <a:spcAft>
                <a:spcPts val="600"/>
              </a:spcAft>
            </a:pPr>
            <a:r>
              <a:rPr lang="cs-CZ" dirty="0" smtClean="0">
                <a:solidFill>
                  <a:schemeClr val="accent1">
                    <a:lumMod val="75000"/>
                  </a:schemeClr>
                </a:solidFill>
              </a:rPr>
              <a:t>Ukazují proměnné v závislosti na čase</a:t>
            </a:r>
          </a:p>
          <a:p>
            <a:pPr>
              <a:spcAft>
                <a:spcPts val="600"/>
              </a:spcAft>
            </a:pPr>
            <a:endParaRPr lang="cs-CZ" dirty="0" smtClean="0">
              <a:solidFill>
                <a:schemeClr val="accent1">
                  <a:lumMod val="75000"/>
                </a:schemeClr>
              </a:solidFill>
            </a:endParaRPr>
          </a:p>
          <a:p>
            <a:pPr>
              <a:spcAft>
                <a:spcPts val="600"/>
              </a:spcAft>
            </a:pPr>
            <a:r>
              <a:rPr lang="cs-CZ" b="1" dirty="0" smtClean="0">
                <a:solidFill>
                  <a:schemeClr val="accent1">
                    <a:lumMod val="75000"/>
                  </a:schemeClr>
                </a:solidFill>
              </a:rPr>
              <a:t>Metoda</a:t>
            </a:r>
            <a:r>
              <a:rPr lang="en-US" b="1" dirty="0" smtClean="0">
                <a:solidFill>
                  <a:schemeClr val="accent1">
                    <a:lumMod val="75000"/>
                  </a:schemeClr>
                </a:solidFill>
              </a:rPr>
              <a:t>: </a:t>
            </a:r>
            <a:r>
              <a:rPr lang="cs-CZ" dirty="0" smtClean="0">
                <a:solidFill>
                  <a:schemeClr val="accent1">
                    <a:lumMod val="75000"/>
                  </a:schemeClr>
                </a:solidFill>
              </a:rPr>
              <a:t>Spojnicový graf</a:t>
            </a:r>
            <a:r>
              <a:rPr lang="en-US" dirty="0" smtClean="0">
                <a:solidFill>
                  <a:schemeClr val="accent1">
                    <a:lumMod val="75000"/>
                  </a:schemeClr>
                </a:solidFill>
              </a:rPr>
              <a:t> (</a:t>
            </a:r>
            <a:r>
              <a:rPr lang="cs-CZ" dirty="0" smtClean="0">
                <a:solidFill>
                  <a:schemeClr val="accent1">
                    <a:lumMod val="75000"/>
                  </a:schemeClr>
                </a:solidFill>
              </a:rPr>
              <a:t>k zvýraznění vzorce nebo změny</a:t>
            </a:r>
            <a:r>
              <a:rPr lang="en-US" dirty="0" smtClean="0">
                <a:solidFill>
                  <a:schemeClr val="accent1">
                    <a:lumMod val="75000"/>
                  </a:schemeClr>
                </a:solidFill>
              </a:rPr>
              <a:t>) </a:t>
            </a:r>
            <a:r>
              <a:rPr lang="cs-CZ" dirty="0" smtClean="0">
                <a:solidFill>
                  <a:schemeClr val="accent1">
                    <a:lumMod val="75000"/>
                  </a:schemeClr>
                </a:solidFill>
              </a:rPr>
              <a:t>nebo sloupcový</a:t>
            </a:r>
            <a:r>
              <a:rPr lang="en-US" dirty="0" smtClean="0">
                <a:solidFill>
                  <a:schemeClr val="accent1">
                    <a:lumMod val="75000"/>
                  </a:schemeClr>
                </a:solidFill>
              </a:rPr>
              <a:t>(</a:t>
            </a:r>
            <a:r>
              <a:rPr lang="cs-CZ" dirty="0" smtClean="0">
                <a:solidFill>
                  <a:schemeClr val="accent1">
                    <a:lumMod val="75000"/>
                  </a:schemeClr>
                </a:solidFill>
              </a:rPr>
              <a:t>k porovnání jednotlivých hodnot v čase)</a:t>
            </a:r>
            <a:endParaRPr lang="en-US" dirty="0">
              <a:solidFill>
                <a:schemeClr val="accent1">
                  <a:lumMod val="75000"/>
                </a:schemeClr>
              </a:solidFill>
            </a:endParaRPr>
          </a:p>
        </p:txBody>
      </p:sp>
      <p:sp>
        <p:nvSpPr>
          <p:cNvPr id="8" name="TextBox 7"/>
          <p:cNvSpPr txBox="1"/>
          <p:nvPr/>
        </p:nvSpPr>
        <p:spPr>
          <a:xfrm>
            <a:off x="46743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dirty="0" smtClean="0"/>
              <a:t>Časové osy</a:t>
            </a:r>
            <a:endParaRPr lang="en-US" dirty="0"/>
          </a:p>
        </p:txBody>
      </p:sp>
      <p:sp>
        <p:nvSpPr>
          <p:cNvPr id="10" name="TextBox 9"/>
          <p:cNvSpPr txBox="1"/>
          <p:nvPr/>
        </p:nvSpPr>
        <p:spPr>
          <a:xfrm>
            <a:off x="4716020" y="1196690"/>
            <a:ext cx="4032560" cy="369332"/>
          </a:xfrm>
          <a:prstGeom prst="rect">
            <a:avLst/>
          </a:prstGeom>
          <a:solidFill>
            <a:schemeClr val="bg1">
              <a:lumMod val="40000"/>
              <a:lumOff val="60000"/>
            </a:schemeClr>
          </a:solidFill>
          <a:ln>
            <a:solidFill>
              <a:schemeClr val="bg1">
                <a:lumMod val="40000"/>
                <a:lumOff val="60000"/>
              </a:schemeClr>
            </a:solidFill>
          </a:ln>
        </p:spPr>
        <p:txBody>
          <a:bodyPr wrap="square" rtlCol="0">
            <a:spAutoFit/>
          </a:bodyPr>
          <a:lstStyle/>
          <a:p>
            <a:r>
              <a:rPr lang="cs-CZ" b="1" dirty="0" smtClean="0"/>
              <a:t>Část k celku</a:t>
            </a:r>
            <a:endParaRPr lang="en-US" dirty="0"/>
          </a:p>
        </p:txBody>
      </p:sp>
      <p:sp>
        <p:nvSpPr>
          <p:cNvPr id="15" name="TextBox 14"/>
          <p:cNvSpPr txBox="1"/>
          <p:nvPr/>
        </p:nvSpPr>
        <p:spPr>
          <a:xfrm>
            <a:off x="4716020" y="1628750"/>
            <a:ext cx="4176580" cy="1585049"/>
          </a:xfrm>
          <a:prstGeom prst="rect">
            <a:avLst/>
          </a:prstGeom>
          <a:noFill/>
        </p:spPr>
        <p:txBody>
          <a:bodyPr wrap="square" rtlCol="0">
            <a:spAutoFit/>
          </a:bodyPr>
          <a:lstStyle/>
          <a:p>
            <a:pPr>
              <a:spcAft>
                <a:spcPts val="600"/>
              </a:spcAft>
            </a:pPr>
            <a:r>
              <a:rPr lang="cs-CZ" dirty="0" smtClean="0">
                <a:solidFill>
                  <a:schemeClr val="accent1">
                    <a:lumMod val="75000"/>
                  </a:schemeClr>
                </a:solidFill>
              </a:rPr>
              <a:t>Vztah hodnot k celku</a:t>
            </a:r>
          </a:p>
          <a:p>
            <a:pPr>
              <a:spcAft>
                <a:spcPts val="600"/>
              </a:spcAft>
            </a:pPr>
            <a:endParaRPr lang="cs-CZ" dirty="0" smtClean="0">
              <a:solidFill>
                <a:schemeClr val="accent1">
                  <a:lumMod val="75000"/>
                </a:schemeClr>
              </a:solidFill>
            </a:endParaRPr>
          </a:p>
          <a:p>
            <a:pPr>
              <a:spcAft>
                <a:spcPts val="600"/>
              </a:spcAft>
            </a:pPr>
            <a:r>
              <a:rPr lang="cs-CZ" b="1" dirty="0" smtClean="0">
                <a:solidFill>
                  <a:schemeClr val="accent1">
                    <a:lumMod val="75000"/>
                  </a:schemeClr>
                </a:solidFill>
              </a:rPr>
              <a:t>Metoda</a:t>
            </a:r>
            <a:r>
              <a:rPr lang="en-US" b="1" dirty="0" smtClean="0">
                <a:solidFill>
                  <a:schemeClr val="accent1">
                    <a:lumMod val="75000"/>
                  </a:schemeClr>
                </a:solidFill>
              </a:rPr>
              <a:t>: </a:t>
            </a:r>
            <a:r>
              <a:rPr lang="cs-CZ" dirty="0" smtClean="0">
                <a:solidFill>
                  <a:schemeClr val="accent1">
                    <a:lumMod val="75000"/>
                  </a:schemeClr>
                </a:solidFill>
              </a:rPr>
              <a:t>Sloupcový graf </a:t>
            </a:r>
            <a:r>
              <a:rPr lang="en-US" dirty="0" smtClean="0">
                <a:solidFill>
                  <a:schemeClr val="accent1">
                    <a:lumMod val="75000"/>
                  </a:schemeClr>
                </a:solidFill>
              </a:rPr>
              <a:t>(</a:t>
            </a:r>
            <a:r>
              <a:rPr lang="en-US" dirty="0" err="1" smtClean="0">
                <a:solidFill>
                  <a:schemeClr val="accent1">
                    <a:lumMod val="75000"/>
                  </a:schemeClr>
                </a:solidFill>
              </a:rPr>
              <a:t>horizont</a:t>
            </a:r>
            <a:r>
              <a:rPr lang="cs-CZ" dirty="0" err="1" smtClean="0">
                <a:solidFill>
                  <a:schemeClr val="accent1">
                    <a:lumMod val="75000"/>
                  </a:schemeClr>
                </a:solidFill>
              </a:rPr>
              <a:t>ální</a:t>
            </a:r>
            <a:r>
              <a:rPr lang="en-US" dirty="0" smtClean="0">
                <a:solidFill>
                  <a:schemeClr val="accent1">
                    <a:lumMod val="75000"/>
                  </a:schemeClr>
                </a:solidFill>
              </a:rPr>
              <a:t> </a:t>
            </a:r>
            <a:r>
              <a:rPr lang="cs-CZ" dirty="0" smtClean="0">
                <a:solidFill>
                  <a:schemeClr val="accent1">
                    <a:lumMod val="75000"/>
                  </a:schemeClr>
                </a:solidFill>
              </a:rPr>
              <a:t>nebo </a:t>
            </a:r>
            <a:r>
              <a:rPr lang="en-US" dirty="0" err="1" smtClean="0">
                <a:solidFill>
                  <a:schemeClr val="accent1">
                    <a:lumMod val="75000"/>
                  </a:schemeClr>
                </a:solidFill>
              </a:rPr>
              <a:t>verti</a:t>
            </a:r>
            <a:r>
              <a:rPr lang="cs-CZ" dirty="0" err="1" smtClean="0">
                <a:solidFill>
                  <a:schemeClr val="accent1">
                    <a:lumMod val="75000"/>
                  </a:schemeClr>
                </a:solidFill>
              </a:rPr>
              <a:t>kální</a:t>
            </a:r>
            <a:r>
              <a:rPr lang="en-US" dirty="0" smtClean="0">
                <a:solidFill>
                  <a:schemeClr val="accent1">
                    <a:lumMod val="75000"/>
                  </a:schemeClr>
                </a:solidFill>
              </a:rPr>
              <a:t>)</a:t>
            </a:r>
            <a:endParaRPr lang="cs-CZ" dirty="0" smtClean="0">
              <a:solidFill>
                <a:schemeClr val="accent1">
                  <a:lumMod val="75000"/>
                </a:schemeClr>
              </a:solidFill>
            </a:endParaRPr>
          </a:p>
          <a:p>
            <a:pPr>
              <a:spcAft>
                <a:spcPts val="600"/>
              </a:spcAft>
            </a:pPr>
            <a:r>
              <a:rPr lang="cs-CZ" sz="1050" b="1" dirty="0" smtClean="0">
                <a:solidFill>
                  <a:schemeClr val="accent1">
                    <a:lumMod val="75000"/>
                  </a:schemeClr>
                </a:solidFill>
              </a:rPr>
              <a:t>Často používán koláčový graf, což ale nebývá nejlepší řešení</a:t>
            </a:r>
            <a:endParaRPr lang="en-US" sz="1050" b="1" dirty="0" smtClean="0">
              <a:solidFill>
                <a:schemeClr val="accent1">
                  <a:lumMod val="75000"/>
                </a:schemeClr>
              </a:solidFill>
            </a:endParaRPr>
          </a:p>
        </p:txBody>
      </p:sp>
      <p:pic>
        <p:nvPicPr>
          <p:cNvPr id="11" name="Picture 10"/>
          <p:cNvPicPr/>
          <p:nvPr/>
        </p:nvPicPr>
        <p:blipFill>
          <a:blip r:embed="rId2" cstate="print"/>
          <a:srcRect/>
          <a:stretch>
            <a:fillRect/>
          </a:stretch>
        </p:blipFill>
        <p:spPr bwMode="auto">
          <a:xfrm>
            <a:off x="611450" y="3284980"/>
            <a:ext cx="3238500" cy="1295400"/>
          </a:xfrm>
          <a:prstGeom prst="rect">
            <a:avLst/>
          </a:prstGeom>
          <a:noFill/>
          <a:ln w="9525">
            <a:noFill/>
            <a:miter lim="800000"/>
            <a:headEnd/>
            <a:tailEnd/>
          </a:ln>
        </p:spPr>
      </p:pic>
      <p:pic>
        <p:nvPicPr>
          <p:cNvPr id="12" name="Picture 11"/>
          <p:cNvPicPr/>
          <p:nvPr/>
        </p:nvPicPr>
        <p:blipFill>
          <a:blip r:embed="rId3" cstate="print"/>
          <a:srcRect/>
          <a:stretch>
            <a:fillRect/>
          </a:stretch>
        </p:blipFill>
        <p:spPr bwMode="auto">
          <a:xfrm>
            <a:off x="611450" y="4869200"/>
            <a:ext cx="3476625" cy="1304925"/>
          </a:xfrm>
          <a:prstGeom prst="rect">
            <a:avLst/>
          </a:prstGeom>
          <a:noFill/>
          <a:ln w="9525">
            <a:noFill/>
            <a:miter lim="800000"/>
            <a:headEnd/>
            <a:tailEnd/>
          </a:ln>
        </p:spPr>
      </p:pic>
      <p:pic>
        <p:nvPicPr>
          <p:cNvPr id="16387" name="Picture 3"/>
          <p:cNvPicPr>
            <a:picLocks noChangeAspect="1" noChangeArrowheads="1"/>
          </p:cNvPicPr>
          <p:nvPr/>
        </p:nvPicPr>
        <p:blipFill>
          <a:blip r:embed="rId4" cstate="print"/>
          <a:srcRect/>
          <a:stretch>
            <a:fillRect/>
          </a:stretch>
        </p:blipFill>
        <p:spPr bwMode="auto">
          <a:xfrm>
            <a:off x="5580140" y="4149100"/>
            <a:ext cx="2276475" cy="1609725"/>
          </a:xfrm>
          <a:prstGeom prst="rect">
            <a:avLst/>
          </a:prstGeom>
          <a:noFill/>
          <a:ln w="9525">
            <a:noFill/>
            <a:miter lim="800000"/>
            <a:headEnd/>
            <a:tailEnd/>
          </a:ln>
        </p:spPr>
      </p:pic>
      <p:sp>
        <p:nvSpPr>
          <p:cNvPr id="14" name="TextBox 13"/>
          <p:cNvSpPr txBox="1"/>
          <p:nvPr/>
        </p:nvSpPr>
        <p:spPr>
          <a:xfrm>
            <a:off x="5724160" y="5805330"/>
            <a:ext cx="1800250" cy="230832"/>
          </a:xfrm>
          <a:prstGeom prst="rect">
            <a:avLst/>
          </a:prstGeom>
          <a:noFill/>
        </p:spPr>
        <p:txBody>
          <a:bodyPr wrap="square" rtlCol="0">
            <a:spAutoFit/>
          </a:bodyPr>
          <a:lstStyle/>
          <a:p>
            <a:r>
              <a:rPr lang="en-US" sz="900" dirty="0" smtClean="0">
                <a:solidFill>
                  <a:schemeClr val="tx2">
                    <a:lumMod val="50000"/>
                  </a:schemeClr>
                </a:solidFill>
              </a:rPr>
              <a:t>Total =100%</a:t>
            </a:r>
            <a:endParaRPr lang="en-US" sz="900" dirty="0">
              <a:solidFill>
                <a:schemeClr val="tx2">
                  <a:lumMod val="50000"/>
                </a:schemeClr>
              </a:solidFill>
            </a:endParaRPr>
          </a:p>
        </p:txBody>
      </p:sp>
    </p:spTree>
    <p:extLst>
      <p:ext uri="{BB962C8B-B14F-4D97-AF65-F5344CB8AC3E}">
        <p14:creationId xmlns:p14="http://schemas.microsoft.com/office/powerpoint/2010/main" xmlns="" val="238174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a:t>
            </a:r>
            <a:r>
              <a:rPr lang="en-US" dirty="0"/>
              <a:t/>
            </a:r>
            <a:br>
              <a:rPr lang="en-US" dirty="0"/>
            </a:br>
            <a:endParaRPr lang="en-US" sz="2200" dirty="0"/>
          </a:p>
        </p:txBody>
      </p:sp>
      <p:pic>
        <p:nvPicPr>
          <p:cNvPr id="6" name="Picture 5" descr="Book1.jpg"/>
          <p:cNvPicPr>
            <a:picLocks noChangeAspect="1"/>
          </p:cNvPicPr>
          <p:nvPr/>
        </p:nvPicPr>
        <p:blipFill>
          <a:blip r:embed="rId2" cstate="print"/>
          <a:stretch>
            <a:fillRect/>
          </a:stretch>
        </p:blipFill>
        <p:spPr>
          <a:xfrm>
            <a:off x="395420" y="1501853"/>
            <a:ext cx="3960550" cy="4231467"/>
          </a:xfrm>
          <a:prstGeom prst="rect">
            <a:avLst/>
          </a:prstGeom>
        </p:spPr>
      </p:pic>
      <p:pic>
        <p:nvPicPr>
          <p:cNvPr id="7" name="Picture 6"/>
          <p:cNvPicPr>
            <a:picLocks noChangeAspect="1" noChangeArrowheads="1"/>
          </p:cNvPicPr>
          <p:nvPr/>
        </p:nvPicPr>
        <p:blipFill>
          <a:blip r:embed="rId3" cstate="print"/>
          <a:srcRect/>
          <a:stretch>
            <a:fillRect/>
          </a:stretch>
        </p:blipFill>
        <p:spPr bwMode="auto">
          <a:xfrm>
            <a:off x="5220090" y="1501853"/>
            <a:ext cx="3219450" cy="4000500"/>
          </a:xfrm>
          <a:prstGeom prst="rect">
            <a:avLst/>
          </a:prstGeom>
          <a:noFill/>
          <a:ln w="1">
            <a:noFill/>
            <a:miter lim="800000"/>
            <a:headEnd/>
            <a:tailEnd type="none" w="med" len="med"/>
          </a:ln>
          <a:effectLst/>
        </p:spPr>
      </p:pic>
    </p:spTree>
    <p:extLst>
      <p:ext uri="{BB962C8B-B14F-4D97-AF65-F5344CB8AC3E}">
        <p14:creationId xmlns:p14="http://schemas.microsoft.com/office/powerpoint/2010/main" xmlns="" val="97934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a:t>
            </a:r>
            <a:endParaRPr lang="en-US" sz="2200" dirty="0"/>
          </a:p>
        </p:txBody>
      </p:sp>
      <p:sp>
        <p:nvSpPr>
          <p:cNvPr id="10" name="TextBox 9"/>
          <p:cNvSpPr txBox="1"/>
          <p:nvPr/>
        </p:nvSpPr>
        <p:spPr>
          <a:xfrm>
            <a:off x="539440" y="2060848"/>
            <a:ext cx="3384488" cy="3293209"/>
          </a:xfrm>
          <a:prstGeom prst="rect">
            <a:avLst/>
          </a:prstGeom>
          <a:noFill/>
        </p:spPr>
        <p:txBody>
          <a:bodyPr wrap="square" rtlCol="0">
            <a:spAutoFit/>
          </a:bodyPr>
          <a:lstStyle/>
          <a:p>
            <a:r>
              <a:rPr lang="cs-CZ" sz="1600" dirty="0" smtClean="0">
                <a:solidFill>
                  <a:schemeClr val="tx2">
                    <a:lumMod val="50000"/>
                  </a:schemeClr>
                </a:solidFill>
              </a:rPr>
              <a:t>Zcela odstraněno</a:t>
            </a:r>
            <a:r>
              <a:rPr lang="en-US" sz="1600" dirty="0" smtClean="0">
                <a:solidFill>
                  <a:schemeClr val="tx2">
                    <a:lumMod val="50000"/>
                  </a:schemeClr>
                </a:solidFill>
              </a:rPr>
              <a:t>: </a:t>
            </a:r>
            <a:endParaRPr lang="en-US" sz="1600" dirty="0">
              <a:solidFill>
                <a:schemeClr val="tx2">
                  <a:lumMod val="50000"/>
                </a:schemeClr>
              </a:solidFill>
            </a:endParaRPr>
          </a:p>
          <a:p>
            <a:pPr marL="117475" lvl="0" indent="-117475">
              <a:buFont typeface="Arial" pitchFamily="34" charset="0"/>
              <a:buChar char="•"/>
            </a:pPr>
            <a:r>
              <a:rPr lang="cs-CZ" sz="1600" dirty="0" smtClean="0">
                <a:solidFill>
                  <a:schemeClr val="tx2">
                    <a:lumMod val="50000"/>
                  </a:schemeClr>
                </a:solidFill>
              </a:rPr>
              <a:t>Zarámování grafu</a:t>
            </a:r>
            <a:endParaRPr lang="en-US" sz="1600" dirty="0">
              <a:solidFill>
                <a:schemeClr val="tx2">
                  <a:lumMod val="50000"/>
                </a:schemeClr>
              </a:solidFill>
            </a:endParaRPr>
          </a:p>
          <a:p>
            <a:pPr marL="117475" lvl="0" indent="-117475">
              <a:buFont typeface="Arial" pitchFamily="34" charset="0"/>
              <a:buChar char="•"/>
            </a:pPr>
            <a:r>
              <a:rPr lang="cs-CZ" sz="1600" dirty="0" smtClean="0">
                <a:solidFill>
                  <a:schemeClr val="tx2">
                    <a:lumMod val="50000"/>
                  </a:schemeClr>
                </a:solidFill>
              </a:rPr>
              <a:t>Obě osy Y – u sloupců i linie jsou přesné hodnoty</a:t>
            </a:r>
            <a:endParaRPr lang="en-US" sz="1600" dirty="0">
              <a:solidFill>
                <a:schemeClr val="tx2">
                  <a:lumMod val="50000"/>
                </a:schemeClr>
              </a:solidFill>
            </a:endParaRPr>
          </a:p>
          <a:p>
            <a:pPr marL="117475" lvl="0" indent="-117475">
              <a:buFont typeface="Arial" pitchFamily="34" charset="0"/>
              <a:buChar char="•"/>
            </a:pPr>
            <a:r>
              <a:rPr lang="cs-CZ" sz="1600" dirty="0" smtClean="0">
                <a:solidFill>
                  <a:schemeClr val="tx2">
                    <a:lumMod val="50000"/>
                  </a:schemeClr>
                </a:solidFill>
              </a:rPr>
              <a:t>Oddělovací značky na ose X</a:t>
            </a:r>
            <a:endParaRPr lang="en-US" sz="1600" dirty="0">
              <a:solidFill>
                <a:schemeClr val="tx2">
                  <a:lumMod val="50000"/>
                </a:schemeClr>
              </a:solidFill>
            </a:endParaRPr>
          </a:p>
          <a:p>
            <a:pPr lvl="0"/>
            <a:endParaRPr lang="en-US" sz="1600" dirty="0">
              <a:solidFill>
                <a:schemeClr val="tx2">
                  <a:lumMod val="50000"/>
                </a:schemeClr>
              </a:solidFill>
            </a:endParaRPr>
          </a:p>
          <a:p>
            <a:r>
              <a:rPr lang="cs-CZ" sz="1600" dirty="0" smtClean="0">
                <a:solidFill>
                  <a:schemeClr val="tx2">
                    <a:lumMod val="50000"/>
                  </a:schemeClr>
                </a:solidFill>
              </a:rPr>
              <a:t>Vizuálně potlačeno</a:t>
            </a:r>
            <a:r>
              <a:rPr lang="en-US" sz="1600" dirty="0" smtClean="0">
                <a:solidFill>
                  <a:schemeClr val="tx2">
                    <a:lumMod val="50000"/>
                  </a:schemeClr>
                </a:solidFill>
              </a:rPr>
              <a:t>: </a:t>
            </a:r>
            <a:endParaRPr lang="en-US" sz="1600" dirty="0">
              <a:solidFill>
                <a:schemeClr val="tx2">
                  <a:lumMod val="50000"/>
                </a:schemeClr>
              </a:solidFill>
            </a:endParaRPr>
          </a:p>
          <a:p>
            <a:pPr marL="117475" lvl="0" indent="-117475">
              <a:buFont typeface="Arial" pitchFamily="34" charset="0"/>
              <a:buChar char="•"/>
            </a:pPr>
            <a:r>
              <a:rPr lang="cs-CZ" sz="1600" dirty="0" smtClean="0">
                <a:solidFill>
                  <a:schemeClr val="tx2">
                    <a:lumMod val="50000"/>
                  </a:schemeClr>
                </a:solidFill>
              </a:rPr>
              <a:t>Linie osy X</a:t>
            </a:r>
            <a:endParaRPr lang="en-US" sz="1600" dirty="0" smtClean="0">
              <a:solidFill>
                <a:schemeClr val="tx2">
                  <a:lumMod val="50000"/>
                </a:schemeClr>
              </a:solidFill>
            </a:endParaRPr>
          </a:p>
          <a:p>
            <a:pPr marL="117475" lvl="0" indent="-117475"/>
            <a:endParaRPr lang="en-US" sz="1600" dirty="0" smtClean="0">
              <a:solidFill>
                <a:schemeClr val="tx2">
                  <a:lumMod val="50000"/>
                </a:schemeClr>
              </a:solidFill>
            </a:endParaRPr>
          </a:p>
          <a:p>
            <a:pPr marL="117475" lvl="0" indent="-117475"/>
            <a:r>
              <a:rPr lang="cs-CZ" sz="1600" dirty="0" smtClean="0">
                <a:solidFill>
                  <a:schemeClr val="tx2">
                    <a:lumMod val="50000"/>
                  </a:schemeClr>
                </a:solidFill>
              </a:rPr>
              <a:t>Změněno:</a:t>
            </a:r>
            <a:endParaRPr lang="en-US" sz="1600" dirty="0" smtClean="0">
              <a:solidFill>
                <a:schemeClr val="tx2">
                  <a:lumMod val="50000"/>
                </a:schemeClr>
              </a:solidFill>
            </a:endParaRPr>
          </a:p>
          <a:p>
            <a:pPr marL="117475" lvl="0" indent="-117475">
              <a:buFont typeface="Arial" pitchFamily="34" charset="0"/>
              <a:buChar char="•"/>
            </a:pPr>
            <a:r>
              <a:rPr lang="cs-CZ" sz="1600" dirty="0" smtClean="0">
                <a:solidFill>
                  <a:schemeClr val="tx2">
                    <a:lumMod val="50000"/>
                  </a:schemeClr>
                </a:solidFill>
              </a:rPr>
              <a:t>Jednotky v kterých jsou hodnoty uvedeny</a:t>
            </a:r>
            <a:endParaRPr lang="en-US" sz="1600" dirty="0">
              <a:solidFill>
                <a:schemeClr val="tx2">
                  <a:lumMod val="50000"/>
                </a:schemeClr>
              </a:solidFill>
            </a:endParaRPr>
          </a:p>
          <a:p>
            <a:endParaRPr lang="en-US" sz="1600" dirty="0">
              <a:solidFill>
                <a:schemeClr val="tx2">
                  <a:lumMod val="50000"/>
                </a:schemeClr>
              </a:solidFill>
            </a:endParaRPr>
          </a:p>
        </p:txBody>
      </p:sp>
      <p:pic>
        <p:nvPicPr>
          <p:cNvPr id="23557" name="Picture 5"/>
          <p:cNvPicPr>
            <a:picLocks noChangeAspect="1" noChangeArrowheads="1"/>
          </p:cNvPicPr>
          <p:nvPr/>
        </p:nvPicPr>
        <p:blipFill>
          <a:blip r:embed="rId2" cstate="print"/>
          <a:srcRect/>
          <a:stretch>
            <a:fillRect/>
          </a:stretch>
        </p:blipFill>
        <p:spPr bwMode="auto">
          <a:xfrm>
            <a:off x="4427984" y="1268697"/>
            <a:ext cx="4248472" cy="2559862"/>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4456881" y="4185370"/>
            <a:ext cx="4219575" cy="1763910"/>
          </a:xfrm>
          <a:prstGeom prst="rect">
            <a:avLst/>
          </a:prstGeom>
          <a:noFill/>
          <a:ln w="9525">
            <a:noFill/>
            <a:miter lim="800000"/>
            <a:headEnd/>
            <a:tailEnd/>
          </a:ln>
        </p:spPr>
      </p:pic>
    </p:spTree>
    <p:extLst>
      <p:ext uri="{BB962C8B-B14F-4D97-AF65-F5344CB8AC3E}">
        <p14:creationId xmlns:p14="http://schemas.microsoft.com/office/powerpoint/2010/main" xmlns="" val="265795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 </a:t>
            </a:r>
            <a:r>
              <a:rPr lang="en-US" dirty="0"/>
              <a:t/>
            </a:r>
            <a:br>
              <a:rPr lang="en-US" dirty="0"/>
            </a:br>
            <a:endParaRPr lang="en-US" sz="2200" dirty="0"/>
          </a:p>
        </p:txBody>
      </p:sp>
      <p:pic>
        <p:nvPicPr>
          <p:cNvPr id="5" name="Picture 4"/>
          <p:cNvPicPr>
            <a:picLocks noChangeAspect="1" noChangeArrowheads="1"/>
          </p:cNvPicPr>
          <p:nvPr/>
        </p:nvPicPr>
        <p:blipFill>
          <a:blip r:embed="rId2" cstate="print"/>
          <a:srcRect/>
          <a:stretch>
            <a:fillRect/>
          </a:stretch>
        </p:blipFill>
        <p:spPr bwMode="auto">
          <a:xfrm>
            <a:off x="1495747" y="1475575"/>
            <a:ext cx="7324725" cy="4510088"/>
          </a:xfrm>
          <a:prstGeom prst="rect">
            <a:avLst/>
          </a:prstGeom>
          <a:noFill/>
          <a:ln w="1">
            <a:noFill/>
            <a:miter lim="800000"/>
            <a:headEnd/>
            <a:tailEnd type="none" w="med" len="med"/>
          </a:ln>
          <a:effectLst/>
        </p:spPr>
      </p:pic>
    </p:spTree>
    <p:extLst>
      <p:ext uri="{BB962C8B-B14F-4D97-AF65-F5344CB8AC3E}">
        <p14:creationId xmlns:p14="http://schemas.microsoft.com/office/powerpoint/2010/main" xmlns="" val="42335433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 </a:t>
            </a:r>
            <a:r>
              <a:rPr lang="en-US" dirty="0"/>
              <a:t/>
            </a:r>
            <a:br>
              <a:rPr lang="en-US" dirty="0"/>
            </a:br>
            <a:endParaRPr lang="en-US" sz="2200" dirty="0"/>
          </a:p>
        </p:txBody>
      </p:sp>
      <p:pic>
        <p:nvPicPr>
          <p:cNvPr id="4" name="Picture 3"/>
          <p:cNvPicPr>
            <a:picLocks noChangeAspect="1" noChangeArrowheads="1"/>
          </p:cNvPicPr>
          <p:nvPr/>
        </p:nvPicPr>
        <p:blipFill>
          <a:blip r:embed="rId2" cstate="print"/>
          <a:srcRect/>
          <a:stretch>
            <a:fillRect/>
          </a:stretch>
        </p:blipFill>
        <p:spPr bwMode="auto">
          <a:xfrm>
            <a:off x="1501080" y="1468410"/>
            <a:ext cx="7391400" cy="4552950"/>
          </a:xfrm>
          <a:prstGeom prst="rect">
            <a:avLst/>
          </a:prstGeom>
          <a:noFill/>
          <a:ln w="1">
            <a:noFill/>
            <a:miter lim="800000"/>
            <a:headEnd/>
            <a:tailEnd type="none" w="med" len="med"/>
          </a:ln>
          <a:effectLst/>
        </p:spPr>
      </p:pic>
      <p:sp>
        <p:nvSpPr>
          <p:cNvPr id="6" name="TextBox 5"/>
          <p:cNvSpPr txBox="1"/>
          <p:nvPr/>
        </p:nvSpPr>
        <p:spPr>
          <a:xfrm>
            <a:off x="179512" y="2007999"/>
            <a:ext cx="1944216" cy="3293209"/>
          </a:xfrm>
          <a:prstGeom prst="rect">
            <a:avLst/>
          </a:prstGeom>
          <a:noFill/>
        </p:spPr>
        <p:txBody>
          <a:bodyPr wrap="square" rtlCol="0">
            <a:spAutoFit/>
          </a:bodyPr>
          <a:lstStyle/>
          <a:p>
            <a:r>
              <a:rPr lang="cs-CZ" sz="1600" dirty="0" smtClean="0">
                <a:solidFill>
                  <a:schemeClr val="tx2">
                    <a:lumMod val="50000"/>
                  </a:schemeClr>
                </a:solidFill>
              </a:rPr>
              <a:t>Zcela odstraněno:</a:t>
            </a:r>
            <a:endParaRPr lang="en-US" sz="1600" dirty="0">
              <a:solidFill>
                <a:schemeClr val="tx2">
                  <a:lumMod val="50000"/>
                </a:schemeClr>
              </a:solidFill>
            </a:endParaRPr>
          </a:p>
          <a:p>
            <a:pPr marL="117475" lvl="0" indent="-117475">
              <a:buFont typeface="Arial" pitchFamily="34" charset="0"/>
              <a:buChar char="•"/>
            </a:pPr>
            <a:r>
              <a:rPr lang="cs-CZ" sz="1600" dirty="0" smtClean="0">
                <a:solidFill>
                  <a:schemeClr val="tx2">
                    <a:lumMod val="50000"/>
                  </a:schemeClr>
                </a:solidFill>
              </a:rPr>
              <a:t>Rámeček kolem oblasti grafu</a:t>
            </a:r>
          </a:p>
          <a:p>
            <a:pPr marL="117475" lvl="0" indent="-117475">
              <a:buFont typeface="Arial" pitchFamily="34" charset="0"/>
              <a:buChar char="•"/>
            </a:pPr>
            <a:r>
              <a:rPr lang="cs-CZ" sz="1600" dirty="0" smtClean="0">
                <a:solidFill>
                  <a:schemeClr val="tx2">
                    <a:lumMod val="50000"/>
                  </a:schemeClr>
                </a:solidFill>
              </a:rPr>
              <a:t>Mřížka kolem dat v tabulce</a:t>
            </a:r>
          </a:p>
          <a:p>
            <a:pPr lvl="0"/>
            <a:endParaRPr lang="en-US" sz="1600" dirty="0">
              <a:solidFill>
                <a:schemeClr val="tx2">
                  <a:lumMod val="50000"/>
                </a:schemeClr>
              </a:solidFill>
            </a:endParaRPr>
          </a:p>
          <a:p>
            <a:r>
              <a:rPr lang="cs-CZ" sz="1600" dirty="0" smtClean="0">
                <a:solidFill>
                  <a:schemeClr val="tx2">
                    <a:lumMod val="50000"/>
                  </a:schemeClr>
                </a:solidFill>
              </a:rPr>
              <a:t>Potlačeno / Zvýrazněno</a:t>
            </a:r>
            <a:r>
              <a:rPr lang="en-US" sz="1600" dirty="0" smtClean="0">
                <a:solidFill>
                  <a:schemeClr val="tx2">
                    <a:lumMod val="50000"/>
                  </a:schemeClr>
                </a:solidFill>
              </a:rPr>
              <a:t>: </a:t>
            </a:r>
            <a:endParaRPr lang="en-US" sz="1600" dirty="0">
              <a:solidFill>
                <a:schemeClr val="tx2">
                  <a:lumMod val="50000"/>
                </a:schemeClr>
              </a:solidFill>
            </a:endParaRPr>
          </a:p>
          <a:p>
            <a:pPr marL="117475" lvl="0" indent="-117475">
              <a:buFont typeface="Arial" pitchFamily="34" charset="0"/>
              <a:buChar char="•"/>
            </a:pPr>
            <a:r>
              <a:rPr lang="cs-CZ" sz="1600" dirty="0" smtClean="0">
                <a:solidFill>
                  <a:schemeClr val="tx2">
                    <a:lumMod val="50000"/>
                  </a:schemeClr>
                </a:solidFill>
              </a:rPr>
              <a:t>Pomocné čáry v grafu potlačeny</a:t>
            </a:r>
            <a:endParaRPr lang="en-US" sz="1600" dirty="0">
              <a:solidFill>
                <a:schemeClr val="tx2">
                  <a:lumMod val="50000"/>
                </a:schemeClr>
              </a:solidFill>
            </a:endParaRPr>
          </a:p>
          <a:p>
            <a:pPr marL="117475" lvl="0" indent="-117475">
              <a:buFont typeface="Arial" pitchFamily="34" charset="0"/>
              <a:buChar char="•"/>
            </a:pPr>
            <a:r>
              <a:rPr lang="cs-CZ" sz="1600" dirty="0" smtClean="0">
                <a:solidFill>
                  <a:schemeClr val="tx2">
                    <a:lumMod val="50000"/>
                  </a:schemeClr>
                </a:solidFill>
              </a:rPr>
              <a:t>Síla linií grafu zvýrazněna</a:t>
            </a:r>
          </a:p>
          <a:p>
            <a:endParaRPr lang="en-US" sz="1600" dirty="0">
              <a:solidFill>
                <a:schemeClr val="tx2">
                  <a:lumMod val="50000"/>
                </a:schemeClr>
              </a:solidFill>
            </a:endParaRPr>
          </a:p>
        </p:txBody>
      </p:sp>
    </p:spTree>
    <p:extLst>
      <p:ext uri="{BB962C8B-B14F-4D97-AF65-F5344CB8AC3E}">
        <p14:creationId xmlns:p14="http://schemas.microsoft.com/office/powerpoint/2010/main" xmlns="" val="30159201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 - barvy</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668962" y="2397896"/>
            <a:ext cx="7827963" cy="199072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704587" y="2422004"/>
            <a:ext cx="7808913" cy="1943100"/>
          </a:xfrm>
          <a:prstGeom prst="rect">
            <a:avLst/>
          </a:prstGeom>
          <a:noFill/>
          <a:ln w="9525">
            <a:noFill/>
            <a:miter lim="800000"/>
            <a:headEnd/>
            <a:tailEnd/>
          </a:ln>
        </p:spPr>
      </p:pic>
    </p:spTree>
    <p:extLst>
      <p:ext uri="{BB962C8B-B14F-4D97-AF65-F5344CB8AC3E}">
        <p14:creationId xmlns:p14="http://schemas.microsoft.com/office/powerpoint/2010/main" xmlns="" val="245564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Díky barvě můžeme zvýraznit důležitou část dat</a:t>
            </a:r>
            <a:endParaRPr lang="en-US" dirty="0"/>
          </a:p>
        </p:txBody>
      </p:sp>
      <p:pic>
        <p:nvPicPr>
          <p:cNvPr id="5" name="Picture 4"/>
          <p:cNvPicPr/>
          <p:nvPr/>
        </p:nvPicPr>
        <p:blipFill>
          <a:blip r:embed="rId2" cstate="print"/>
          <a:srcRect/>
          <a:stretch>
            <a:fillRect/>
          </a:stretch>
        </p:blipFill>
        <p:spPr bwMode="auto">
          <a:xfrm>
            <a:off x="792162" y="1652555"/>
            <a:ext cx="7559675" cy="4008755"/>
          </a:xfrm>
          <a:prstGeom prst="rect">
            <a:avLst/>
          </a:prstGeom>
          <a:noFill/>
          <a:ln w="9525">
            <a:noFill/>
            <a:miter lim="800000"/>
            <a:headEnd/>
            <a:tailEnd/>
          </a:ln>
        </p:spPr>
      </p:pic>
      <p:sp>
        <p:nvSpPr>
          <p:cNvPr id="4" name="TextBox 3"/>
          <p:cNvSpPr txBox="1"/>
          <p:nvPr/>
        </p:nvSpPr>
        <p:spPr>
          <a:xfrm>
            <a:off x="467430" y="1196690"/>
            <a:ext cx="6336880" cy="369332"/>
          </a:xfrm>
          <a:prstGeom prst="rect">
            <a:avLst/>
          </a:prstGeom>
          <a:noFill/>
        </p:spPr>
        <p:txBody>
          <a:bodyPr wrap="square" rtlCol="0">
            <a:spAutoFit/>
          </a:bodyPr>
          <a:lstStyle/>
          <a:p>
            <a:r>
              <a:rPr lang="cs-CZ" dirty="0" smtClean="0"/>
              <a:t>Proč jsou některé sloupce šedé a jiné žluté?</a:t>
            </a:r>
            <a:endParaRPr lang="en-US" dirty="0"/>
          </a:p>
        </p:txBody>
      </p:sp>
    </p:spTree>
    <p:extLst>
      <p:ext uri="{BB962C8B-B14F-4D97-AF65-F5344CB8AC3E}">
        <p14:creationId xmlns:p14="http://schemas.microsoft.com/office/powerpoint/2010/main" xmlns="" val="985920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Uplatnění CI</a:t>
            </a:r>
            <a:endParaRPr lang="cs-CZ" dirty="0"/>
          </a:p>
        </p:txBody>
      </p:sp>
      <p:sp>
        <p:nvSpPr>
          <p:cNvPr id="3" name="Zástupný symbol pro obsah 2"/>
          <p:cNvSpPr>
            <a:spLocks noGrp="1"/>
          </p:cNvSpPr>
          <p:nvPr>
            <p:ph idx="1"/>
          </p:nvPr>
        </p:nvSpPr>
        <p:spPr>
          <a:xfrm>
            <a:off x="455612" y="1412875"/>
            <a:ext cx="8258175" cy="4519613"/>
          </a:xfrm>
        </p:spPr>
        <p:txBody>
          <a:bodyPr/>
          <a:lstStyle/>
          <a:p>
            <a:pPr>
              <a:lnSpc>
                <a:spcPct val="150000"/>
              </a:lnSpc>
              <a:spcAft>
                <a:spcPts val="600"/>
              </a:spcAft>
            </a:pPr>
            <a:r>
              <a:rPr lang="cs-CZ" sz="2200" dirty="0" smtClean="0"/>
              <a:t>Předvídat změny na trhu</a:t>
            </a:r>
          </a:p>
          <a:p>
            <a:pPr>
              <a:lnSpc>
                <a:spcPct val="150000"/>
              </a:lnSpc>
              <a:spcAft>
                <a:spcPts val="600"/>
              </a:spcAft>
            </a:pPr>
            <a:r>
              <a:rPr lang="cs-CZ" sz="2200" dirty="0" smtClean="0"/>
              <a:t>Předvídat tahy konkurence</a:t>
            </a:r>
          </a:p>
          <a:p>
            <a:pPr>
              <a:lnSpc>
                <a:spcPct val="150000"/>
              </a:lnSpc>
              <a:spcAft>
                <a:spcPts val="600"/>
              </a:spcAft>
            </a:pPr>
            <a:r>
              <a:rPr lang="cs-CZ" sz="2200" dirty="0" smtClean="0"/>
              <a:t>Zmapovat nové a potenciální konkurenty</a:t>
            </a:r>
          </a:p>
          <a:p>
            <a:pPr>
              <a:lnSpc>
                <a:spcPct val="150000"/>
              </a:lnSpc>
              <a:spcAft>
                <a:spcPts val="600"/>
              </a:spcAft>
            </a:pPr>
            <a:r>
              <a:rPr lang="cs-CZ" sz="2200" dirty="0" smtClean="0"/>
              <a:t>Učit se z úspěchů a chyb druhých</a:t>
            </a:r>
          </a:p>
          <a:p>
            <a:pPr>
              <a:lnSpc>
                <a:spcPct val="150000"/>
              </a:lnSpc>
              <a:spcAft>
                <a:spcPts val="600"/>
              </a:spcAft>
            </a:pPr>
            <a:r>
              <a:rPr lang="cs-CZ" sz="2200" dirty="0" smtClean="0"/>
              <a:t>Poznávat nové technologie, produkty, procesy …</a:t>
            </a:r>
          </a:p>
          <a:p>
            <a:pPr>
              <a:lnSpc>
                <a:spcPct val="150000"/>
              </a:lnSpc>
              <a:spcAft>
                <a:spcPts val="600"/>
              </a:spcAft>
            </a:pPr>
            <a:r>
              <a:rPr lang="cs-CZ" sz="2200" dirty="0" smtClean="0"/>
              <a:t>Dívat se na vlastní firmu prakticky a s objektivním nadhledem</a:t>
            </a:r>
          </a:p>
          <a:p>
            <a:endParaRPr lang="cs-CZ" sz="2200" dirty="0"/>
          </a:p>
        </p:txBody>
      </p:sp>
    </p:spTree>
    <p:extLst>
      <p:ext uri="{BB962C8B-B14F-4D97-AF65-F5344CB8AC3E}">
        <p14:creationId xmlns:p14="http://schemas.microsoft.com/office/powerpoint/2010/main" xmlns="" val="30686053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Díky barvě můžeme zvýraznit důležitou část dat</a:t>
            </a:r>
            <a:endParaRPr lang="en-US" dirty="0"/>
          </a:p>
        </p:txBody>
      </p:sp>
      <p:pic>
        <p:nvPicPr>
          <p:cNvPr id="4" name="Picture 3"/>
          <p:cNvPicPr/>
          <p:nvPr/>
        </p:nvPicPr>
        <p:blipFill>
          <a:blip r:embed="rId2" cstate="print"/>
          <a:srcRect/>
          <a:stretch>
            <a:fillRect/>
          </a:stretch>
        </p:blipFill>
        <p:spPr bwMode="auto">
          <a:xfrm>
            <a:off x="802640" y="1679735"/>
            <a:ext cx="7538720" cy="4125595"/>
          </a:xfrm>
          <a:prstGeom prst="rect">
            <a:avLst/>
          </a:prstGeom>
          <a:noFill/>
          <a:ln w="9525">
            <a:noFill/>
            <a:miter lim="800000"/>
            <a:headEnd/>
            <a:tailEnd/>
          </a:ln>
        </p:spPr>
      </p:pic>
      <p:sp>
        <p:nvSpPr>
          <p:cNvPr id="5" name="TextBox 4"/>
          <p:cNvSpPr txBox="1"/>
          <p:nvPr/>
        </p:nvSpPr>
        <p:spPr>
          <a:xfrm>
            <a:off x="395420" y="1196690"/>
            <a:ext cx="6336880" cy="369332"/>
          </a:xfrm>
          <a:prstGeom prst="rect">
            <a:avLst/>
          </a:prstGeom>
          <a:noFill/>
        </p:spPr>
        <p:txBody>
          <a:bodyPr wrap="square" rtlCol="0">
            <a:spAutoFit/>
          </a:bodyPr>
          <a:lstStyle/>
          <a:p>
            <a:r>
              <a:rPr lang="cs-CZ" dirty="0" smtClean="0"/>
              <a:t>Použití barvy k zvýraznění hodnot</a:t>
            </a:r>
            <a:endParaRPr lang="en-US" dirty="0"/>
          </a:p>
        </p:txBody>
      </p:sp>
    </p:spTree>
    <p:extLst>
      <p:ext uri="{BB962C8B-B14F-4D97-AF65-F5344CB8AC3E}">
        <p14:creationId xmlns:p14="http://schemas.microsoft.com/office/powerpoint/2010/main" xmlns="" val="27582708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Pokročilejší vizualizace</a:t>
            </a:r>
            <a:endParaRPr lang="en-US" sz="2200" dirty="0"/>
          </a:p>
        </p:txBody>
      </p:sp>
      <p:sp>
        <p:nvSpPr>
          <p:cNvPr id="8" name="Content Placeholder 2"/>
          <p:cNvSpPr>
            <a:spLocks noGrp="1"/>
          </p:cNvSpPr>
          <p:nvPr>
            <p:ph idx="1"/>
          </p:nvPr>
        </p:nvSpPr>
        <p:spPr>
          <a:xfrm>
            <a:off x="467430" y="1124680"/>
            <a:ext cx="8281150" cy="2016280"/>
          </a:xfrm>
        </p:spPr>
        <p:txBody>
          <a:bodyPr/>
          <a:lstStyle/>
          <a:p>
            <a:r>
              <a:rPr lang="cs-CZ" dirty="0" smtClean="0"/>
              <a:t>Namísto</a:t>
            </a:r>
            <a:r>
              <a:rPr lang="en-US" dirty="0" smtClean="0"/>
              <a:t>…</a:t>
            </a:r>
            <a:endParaRPr lang="en-US" dirty="0"/>
          </a:p>
          <a:p>
            <a:pPr>
              <a:buNone/>
            </a:pPr>
            <a:endParaRPr lang="en-US" dirty="0"/>
          </a:p>
          <a:p>
            <a:endParaRPr lang="en-US" dirty="0"/>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15257" y="2204830"/>
            <a:ext cx="7961313" cy="2952750"/>
          </a:xfrm>
          <a:prstGeom prst="rect">
            <a:avLst/>
          </a:prstGeom>
          <a:noFill/>
          <a:ln w="9525">
            <a:noFill/>
            <a:miter lim="800000"/>
            <a:headEnd/>
            <a:tailEnd/>
          </a:ln>
        </p:spPr>
      </p:pic>
    </p:spTree>
    <p:extLst>
      <p:ext uri="{BB962C8B-B14F-4D97-AF65-F5344CB8AC3E}">
        <p14:creationId xmlns:p14="http://schemas.microsoft.com/office/powerpoint/2010/main" xmlns="" val="21830536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Pokročilejší vizualizace</a:t>
            </a:r>
            <a:endParaRPr lang="en-US" sz="2200" dirty="0"/>
          </a:p>
        </p:txBody>
      </p:sp>
      <p:sp>
        <p:nvSpPr>
          <p:cNvPr id="8" name="Content Placeholder 2"/>
          <p:cNvSpPr>
            <a:spLocks noGrp="1"/>
          </p:cNvSpPr>
          <p:nvPr>
            <p:ph idx="1"/>
          </p:nvPr>
        </p:nvSpPr>
        <p:spPr>
          <a:xfrm>
            <a:off x="467430" y="1124680"/>
            <a:ext cx="8281150" cy="1008140"/>
          </a:xfrm>
        </p:spPr>
        <p:txBody>
          <a:bodyPr/>
          <a:lstStyle/>
          <a:p>
            <a:r>
              <a:rPr lang="cs-CZ" dirty="0" smtClean="0"/>
              <a:t>Je lepší data rozdělit po jednotlivých zemích a prezentovat v sérii malých grafů</a:t>
            </a:r>
            <a:endParaRPr lang="en-US" dirty="0"/>
          </a:p>
          <a:p>
            <a:pPr>
              <a:buNone/>
            </a:pP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1232965" y="2380130"/>
            <a:ext cx="6867525" cy="2705100"/>
          </a:xfrm>
          <a:prstGeom prst="rect">
            <a:avLst/>
          </a:prstGeom>
          <a:noFill/>
          <a:ln w="1">
            <a:noFill/>
            <a:miter lim="800000"/>
            <a:headEnd/>
            <a:tailEnd type="none" w="med" len="med"/>
          </a:ln>
          <a:effectLst/>
        </p:spPr>
      </p:pic>
    </p:spTree>
    <p:extLst>
      <p:ext uri="{BB962C8B-B14F-4D97-AF65-F5344CB8AC3E}">
        <p14:creationId xmlns:p14="http://schemas.microsoft.com/office/powerpoint/2010/main" xmlns="" val="33943340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Pokročilejší vizualizace</a:t>
            </a:r>
            <a:endParaRPr lang="en-US" sz="2200" dirty="0"/>
          </a:p>
        </p:txBody>
      </p:sp>
      <p:sp>
        <p:nvSpPr>
          <p:cNvPr id="8" name="Content Placeholder 2"/>
          <p:cNvSpPr>
            <a:spLocks noGrp="1"/>
          </p:cNvSpPr>
          <p:nvPr>
            <p:ph idx="1"/>
          </p:nvPr>
        </p:nvSpPr>
        <p:spPr>
          <a:xfrm>
            <a:off x="467430" y="1124680"/>
            <a:ext cx="8281150" cy="1008140"/>
          </a:xfrm>
        </p:spPr>
        <p:txBody>
          <a:bodyPr/>
          <a:lstStyle/>
          <a:p>
            <a:r>
              <a:rPr lang="cs-CZ" dirty="0" smtClean="0"/>
              <a:t>A nebo takto</a:t>
            </a:r>
            <a:r>
              <a:rPr lang="en-US" dirty="0" smtClean="0"/>
              <a:t>…</a:t>
            </a:r>
            <a:endParaRPr lang="en-US" dirty="0"/>
          </a:p>
          <a:p>
            <a:pPr>
              <a:buNone/>
            </a:pPr>
            <a:endParaRPr lang="en-US" dirty="0"/>
          </a:p>
          <a:p>
            <a:endParaRPr lang="en-US" dirty="0"/>
          </a:p>
          <a:p>
            <a:pPr>
              <a:buNone/>
            </a:pPr>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478277" y="2276840"/>
            <a:ext cx="8342313" cy="2324100"/>
          </a:xfrm>
          <a:prstGeom prst="rect">
            <a:avLst/>
          </a:prstGeom>
          <a:noFill/>
          <a:ln w="9525">
            <a:noFill/>
            <a:miter lim="800000"/>
            <a:headEnd/>
            <a:tailEnd/>
          </a:ln>
        </p:spPr>
      </p:pic>
    </p:spTree>
    <p:extLst>
      <p:ext uri="{BB962C8B-B14F-4D97-AF65-F5344CB8AC3E}">
        <p14:creationId xmlns:p14="http://schemas.microsoft.com/office/powerpoint/2010/main" xmlns="" val="29977489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Další příklad pokročilejší vizualizace</a:t>
            </a:r>
            <a:endParaRPr lang="en-US" sz="2200" dirty="0"/>
          </a:p>
        </p:txBody>
      </p:sp>
      <p:sp>
        <p:nvSpPr>
          <p:cNvPr id="8" name="Content Placeholder 2"/>
          <p:cNvSpPr>
            <a:spLocks noGrp="1"/>
          </p:cNvSpPr>
          <p:nvPr>
            <p:ph idx="1"/>
          </p:nvPr>
        </p:nvSpPr>
        <p:spPr>
          <a:xfrm>
            <a:off x="467430" y="1124680"/>
            <a:ext cx="8281150" cy="1008140"/>
          </a:xfrm>
        </p:spPr>
        <p:txBody>
          <a:bodyPr/>
          <a:lstStyle/>
          <a:p>
            <a:r>
              <a:rPr lang="cs-CZ" dirty="0" smtClean="0"/>
              <a:t>Namísto tohoto</a:t>
            </a:r>
            <a:endParaRPr lang="en-US" dirty="0"/>
          </a:p>
          <a:p>
            <a:endParaRPr lang="en-US" dirty="0"/>
          </a:p>
          <a:p>
            <a:pPr>
              <a:buNone/>
            </a:pPr>
            <a:endParaRPr lang="en-US" dirty="0"/>
          </a:p>
        </p:txBody>
      </p:sp>
      <p:pic>
        <p:nvPicPr>
          <p:cNvPr id="30722" name="Picture 2"/>
          <p:cNvPicPr>
            <a:picLocks noChangeAspect="1" noChangeArrowheads="1"/>
          </p:cNvPicPr>
          <p:nvPr/>
        </p:nvPicPr>
        <p:blipFill>
          <a:blip r:embed="rId2" cstate="print"/>
          <a:srcRect/>
          <a:stretch>
            <a:fillRect/>
          </a:stretch>
        </p:blipFill>
        <p:spPr bwMode="auto">
          <a:xfrm>
            <a:off x="2771750" y="2669705"/>
            <a:ext cx="5591175" cy="3495675"/>
          </a:xfrm>
          <a:prstGeom prst="rect">
            <a:avLst/>
          </a:prstGeom>
          <a:noFill/>
          <a:ln w="9525">
            <a:noFill/>
            <a:miter lim="800000"/>
            <a:headEnd/>
            <a:tailEnd/>
          </a:ln>
        </p:spPr>
      </p:pic>
    </p:spTree>
    <p:extLst>
      <p:ext uri="{BB962C8B-B14F-4D97-AF65-F5344CB8AC3E}">
        <p14:creationId xmlns:p14="http://schemas.microsoft.com/office/powerpoint/2010/main" xmlns="" val="29424697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Další příklad pokročilejší vizualizace</a:t>
            </a:r>
            <a:r>
              <a:rPr lang="en-US" sz="2400" dirty="0"/>
              <a:t/>
            </a:r>
            <a:br>
              <a:rPr lang="en-US" sz="2400" dirty="0"/>
            </a:br>
            <a:r>
              <a:rPr lang="en-US" dirty="0"/>
              <a:t/>
            </a:r>
            <a:br>
              <a:rPr lang="en-US" dirty="0"/>
            </a:br>
            <a:endParaRPr lang="en-US" sz="2200" dirty="0"/>
          </a:p>
        </p:txBody>
      </p:sp>
      <p:sp>
        <p:nvSpPr>
          <p:cNvPr id="8" name="Content Placeholder 2"/>
          <p:cNvSpPr>
            <a:spLocks noGrp="1"/>
          </p:cNvSpPr>
          <p:nvPr>
            <p:ph idx="1"/>
          </p:nvPr>
        </p:nvSpPr>
        <p:spPr>
          <a:xfrm>
            <a:off x="467430" y="1124680"/>
            <a:ext cx="8281150" cy="1008140"/>
          </a:xfrm>
        </p:spPr>
        <p:txBody>
          <a:bodyPr/>
          <a:lstStyle/>
          <a:p>
            <a:r>
              <a:rPr lang="cs-CZ" dirty="0" smtClean="0"/>
              <a:t>Toto</a:t>
            </a:r>
            <a:r>
              <a:rPr lang="en-US" dirty="0" smtClean="0"/>
              <a:t>…</a:t>
            </a:r>
            <a:endParaRPr lang="en-US" dirty="0"/>
          </a:p>
          <a:p>
            <a:endParaRPr lang="en-US" dirty="0"/>
          </a:p>
          <a:p>
            <a:pPr>
              <a:buNone/>
            </a:pPr>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107380" y="2060810"/>
            <a:ext cx="8970963" cy="2419350"/>
          </a:xfrm>
          <a:prstGeom prst="rect">
            <a:avLst/>
          </a:prstGeom>
          <a:noFill/>
          <a:ln w="9525">
            <a:noFill/>
            <a:miter lim="800000"/>
            <a:headEnd/>
            <a:tailEnd/>
          </a:ln>
        </p:spPr>
      </p:pic>
      <p:sp>
        <p:nvSpPr>
          <p:cNvPr id="6" name="TextBox 5"/>
          <p:cNvSpPr txBox="1"/>
          <p:nvPr/>
        </p:nvSpPr>
        <p:spPr>
          <a:xfrm>
            <a:off x="2123660" y="5157240"/>
            <a:ext cx="5328740" cy="307777"/>
          </a:xfrm>
          <a:prstGeom prst="rect">
            <a:avLst/>
          </a:prstGeom>
          <a:noFill/>
        </p:spPr>
        <p:txBody>
          <a:bodyPr wrap="square" rtlCol="0">
            <a:spAutoFit/>
          </a:bodyPr>
          <a:lstStyle/>
          <a:p>
            <a:r>
              <a:rPr lang="en-US" sz="1400" i="1" dirty="0" smtClean="0">
                <a:solidFill>
                  <a:schemeClr val="bg1">
                    <a:lumMod val="60000"/>
                    <a:lumOff val="40000"/>
                  </a:schemeClr>
                </a:solidFill>
              </a:rPr>
              <a:t>(line chart emphasizes </a:t>
            </a:r>
            <a:r>
              <a:rPr lang="en-US" sz="1400" i="1" dirty="0">
                <a:solidFill>
                  <a:schemeClr val="bg1">
                    <a:lumMod val="60000"/>
                    <a:lumOff val="40000"/>
                  </a:schemeClr>
                </a:solidFill>
              </a:rPr>
              <a:t>the change over </a:t>
            </a:r>
            <a:r>
              <a:rPr lang="en-US" sz="1400" i="1" dirty="0" smtClean="0">
                <a:solidFill>
                  <a:schemeClr val="bg1">
                    <a:lumMod val="60000"/>
                    <a:lumOff val="40000"/>
                  </a:schemeClr>
                </a:solidFill>
              </a:rPr>
              <a:t>time for each company)</a:t>
            </a:r>
            <a:endParaRPr lang="en-US" sz="1400" i="1" dirty="0">
              <a:solidFill>
                <a:schemeClr val="bg1">
                  <a:lumMod val="60000"/>
                  <a:lumOff val="40000"/>
                </a:schemeClr>
              </a:solidFill>
            </a:endParaRPr>
          </a:p>
        </p:txBody>
      </p:sp>
    </p:spTree>
    <p:extLst>
      <p:ext uri="{BB962C8B-B14F-4D97-AF65-F5344CB8AC3E}">
        <p14:creationId xmlns:p14="http://schemas.microsoft.com/office/powerpoint/2010/main" xmlns="" val="13250978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Další příklad pokročilejší vizualizace</a:t>
            </a:r>
            <a:r>
              <a:rPr lang="en-US" sz="2400" dirty="0"/>
              <a:t/>
            </a:r>
            <a:br>
              <a:rPr lang="en-US" sz="2400" dirty="0"/>
            </a:br>
            <a:r>
              <a:rPr lang="en-US" dirty="0"/>
              <a:t/>
            </a:r>
            <a:br>
              <a:rPr lang="en-US" dirty="0"/>
            </a:br>
            <a:endParaRPr lang="en-US" sz="2200" dirty="0"/>
          </a:p>
        </p:txBody>
      </p:sp>
      <p:sp>
        <p:nvSpPr>
          <p:cNvPr id="8" name="Content Placeholder 2"/>
          <p:cNvSpPr>
            <a:spLocks noGrp="1"/>
          </p:cNvSpPr>
          <p:nvPr>
            <p:ph idx="1"/>
          </p:nvPr>
        </p:nvSpPr>
        <p:spPr>
          <a:xfrm>
            <a:off x="467430" y="1124680"/>
            <a:ext cx="8281150" cy="1008140"/>
          </a:xfrm>
        </p:spPr>
        <p:txBody>
          <a:bodyPr/>
          <a:lstStyle/>
          <a:p>
            <a:r>
              <a:rPr lang="cs-CZ" dirty="0" smtClean="0"/>
              <a:t>Nebo toto</a:t>
            </a:r>
            <a:r>
              <a:rPr lang="en-US" dirty="0" smtClean="0"/>
              <a:t>…</a:t>
            </a:r>
            <a:endParaRPr lang="en-US" dirty="0"/>
          </a:p>
          <a:p>
            <a:endParaRPr lang="en-US" dirty="0"/>
          </a:p>
          <a:p>
            <a:pPr>
              <a:buNone/>
            </a:pPr>
            <a:endParaRPr lang="en-US" dirty="0"/>
          </a:p>
        </p:txBody>
      </p:sp>
      <p:sp>
        <p:nvSpPr>
          <p:cNvPr id="6" name="TextBox 5"/>
          <p:cNvSpPr txBox="1"/>
          <p:nvPr/>
        </p:nvSpPr>
        <p:spPr>
          <a:xfrm>
            <a:off x="1619590" y="5157240"/>
            <a:ext cx="6408890" cy="307777"/>
          </a:xfrm>
          <a:prstGeom prst="rect">
            <a:avLst/>
          </a:prstGeom>
          <a:noFill/>
        </p:spPr>
        <p:txBody>
          <a:bodyPr wrap="square" rtlCol="0">
            <a:spAutoFit/>
          </a:bodyPr>
          <a:lstStyle/>
          <a:p>
            <a:r>
              <a:rPr lang="en-US" sz="1400" i="1" dirty="0" smtClean="0">
                <a:solidFill>
                  <a:schemeClr val="bg1">
                    <a:lumMod val="60000"/>
                    <a:lumOff val="40000"/>
                  </a:schemeClr>
                </a:solidFill>
              </a:rPr>
              <a:t>(bar chart emphasizes </a:t>
            </a:r>
            <a:r>
              <a:rPr lang="en-US" sz="1400" i="1" dirty="0">
                <a:solidFill>
                  <a:schemeClr val="bg1">
                    <a:lumMod val="60000"/>
                    <a:lumOff val="40000"/>
                  </a:schemeClr>
                </a:solidFill>
              </a:rPr>
              <a:t>comparisons </a:t>
            </a:r>
            <a:r>
              <a:rPr lang="en-US" sz="1400" i="1" dirty="0" smtClean="0">
                <a:solidFill>
                  <a:schemeClr val="bg1">
                    <a:lumMod val="60000"/>
                    <a:lumOff val="40000"/>
                  </a:schemeClr>
                </a:solidFill>
              </a:rPr>
              <a:t>of companies within </a:t>
            </a:r>
            <a:r>
              <a:rPr lang="en-US" sz="1400" i="1" dirty="0">
                <a:solidFill>
                  <a:schemeClr val="bg1">
                    <a:lumMod val="60000"/>
                    <a:lumOff val="40000"/>
                  </a:schemeClr>
                </a:solidFill>
              </a:rPr>
              <a:t>any given time period)</a:t>
            </a:r>
          </a:p>
        </p:txBody>
      </p:sp>
      <p:pic>
        <p:nvPicPr>
          <p:cNvPr id="32770" name="Picture 2"/>
          <p:cNvPicPr>
            <a:picLocks noChangeAspect="1" noChangeArrowheads="1"/>
          </p:cNvPicPr>
          <p:nvPr/>
        </p:nvPicPr>
        <p:blipFill>
          <a:blip r:embed="rId2" cstate="print"/>
          <a:srcRect/>
          <a:stretch>
            <a:fillRect/>
          </a:stretch>
        </p:blipFill>
        <p:spPr bwMode="auto">
          <a:xfrm>
            <a:off x="1835620" y="2276840"/>
            <a:ext cx="5943600" cy="2000250"/>
          </a:xfrm>
          <a:prstGeom prst="rect">
            <a:avLst/>
          </a:prstGeom>
          <a:noFill/>
          <a:ln w="9525">
            <a:noFill/>
            <a:miter lim="800000"/>
            <a:headEnd/>
            <a:tailEnd/>
          </a:ln>
        </p:spPr>
      </p:pic>
    </p:spTree>
    <p:extLst>
      <p:ext uri="{BB962C8B-B14F-4D97-AF65-F5344CB8AC3E}">
        <p14:creationId xmlns:p14="http://schemas.microsoft.com/office/powerpoint/2010/main" xmlns="" val="16180045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33553" y="1268760"/>
            <a:ext cx="8243017" cy="4845120"/>
          </a:xfrm>
          <a:prstGeom prst="rect">
            <a:avLst/>
          </a:prstGeom>
          <a:noFill/>
          <a:ln w="9525">
            <a:solidFill>
              <a:schemeClr val="bg1">
                <a:lumMod val="40000"/>
                <a:lumOff val="60000"/>
              </a:schemeClr>
            </a:solidFill>
            <a:miter lim="800000"/>
            <a:headEnd/>
            <a:tailEnd/>
          </a:ln>
        </p:spPr>
      </p:pic>
      <p:sp>
        <p:nvSpPr>
          <p:cNvPr id="5" name="Title 1"/>
          <p:cNvSpPr>
            <a:spLocks noGrp="1"/>
          </p:cNvSpPr>
          <p:nvPr>
            <p:ph type="title"/>
          </p:nvPr>
        </p:nvSpPr>
        <p:spPr>
          <a:xfrm>
            <a:off x="457200" y="200025"/>
            <a:ext cx="8232775" cy="863600"/>
          </a:xfrm>
        </p:spPr>
        <p:txBody>
          <a:bodyPr/>
          <a:lstStyle/>
          <a:p>
            <a:r>
              <a:rPr lang="cs-CZ" dirty="0" smtClean="0"/>
              <a:t>Pokročilejší techniky vizualizace</a:t>
            </a:r>
            <a:r>
              <a:rPr lang="en-US" dirty="0"/>
              <a:t/>
            </a:r>
            <a:br>
              <a:rPr lang="en-US" dirty="0"/>
            </a:br>
            <a:r>
              <a:rPr lang="cs-CZ" sz="2000" dirty="0" smtClean="0"/>
              <a:t>Použijte zjednodušené mapy pro ilustrování dat</a:t>
            </a:r>
            <a:endParaRPr lang="en-US" sz="2200" dirty="0"/>
          </a:p>
        </p:txBody>
      </p:sp>
      <p:sp>
        <p:nvSpPr>
          <p:cNvPr id="7" name="TextBox 6"/>
          <p:cNvSpPr txBox="1"/>
          <p:nvPr/>
        </p:nvSpPr>
        <p:spPr>
          <a:xfrm>
            <a:off x="1403560" y="6381410"/>
            <a:ext cx="5472760" cy="276999"/>
          </a:xfrm>
          <a:prstGeom prst="rect">
            <a:avLst/>
          </a:prstGeom>
          <a:noFill/>
        </p:spPr>
        <p:txBody>
          <a:bodyPr wrap="square" rtlCol="0">
            <a:spAutoFit/>
          </a:bodyPr>
          <a:lstStyle/>
          <a:p>
            <a:r>
              <a:rPr lang="en-US" sz="1200" i="1" dirty="0" smtClean="0">
                <a:solidFill>
                  <a:schemeClr val="bg1">
                    <a:lumMod val="60000"/>
                    <a:lumOff val="40000"/>
                  </a:schemeClr>
                </a:solidFill>
              </a:rPr>
              <a:t>A template slide - “World Map (shapes).</a:t>
            </a:r>
            <a:r>
              <a:rPr lang="en-US" sz="1200" i="1" dirty="0" err="1" smtClean="0">
                <a:solidFill>
                  <a:schemeClr val="bg1">
                    <a:lumMod val="60000"/>
                    <a:lumOff val="40000"/>
                  </a:schemeClr>
                </a:solidFill>
              </a:rPr>
              <a:t>pptx</a:t>
            </a:r>
            <a:r>
              <a:rPr lang="en-US" sz="1200" i="1" dirty="0" smtClean="0">
                <a:solidFill>
                  <a:schemeClr val="bg1">
                    <a:lumMod val="60000"/>
                    <a:lumOff val="40000"/>
                  </a:schemeClr>
                </a:solidFill>
              </a:rPr>
              <a:t>” – is available in the CD 2.22 wiki</a:t>
            </a:r>
            <a:endParaRPr lang="en-US" sz="1200" i="1" dirty="0">
              <a:solidFill>
                <a:schemeClr val="bg1">
                  <a:lumMod val="60000"/>
                  <a:lumOff val="40000"/>
                </a:schemeClr>
              </a:solidFill>
            </a:endParaRPr>
          </a:p>
        </p:txBody>
      </p:sp>
    </p:spTree>
    <p:extLst>
      <p:ext uri="{BB962C8B-B14F-4D97-AF65-F5344CB8AC3E}">
        <p14:creationId xmlns:p14="http://schemas.microsoft.com/office/powerpoint/2010/main" xmlns="" val="23103509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Komunikace </a:t>
            </a:r>
            <a:endParaRPr lang="en-GB" dirty="0"/>
          </a:p>
        </p:txBody>
      </p:sp>
    </p:spTree>
    <p:extLst>
      <p:ext uri="{BB962C8B-B14F-4D97-AF65-F5344CB8AC3E}">
        <p14:creationId xmlns:p14="http://schemas.microsoft.com/office/powerpoint/2010/main" xmlns="" val="27490522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Strukturovaná komunikace</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extLst>
      <p:ext uri="{BB962C8B-B14F-4D97-AF65-F5344CB8AC3E}">
        <p14:creationId xmlns:p14="http://schemas.microsoft.com/office/powerpoint/2010/main" xmlns="" val="4086651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Technologická dimenze</a:t>
            </a:r>
            <a:endParaRPr lang="cs-CZ" dirty="0"/>
          </a:p>
        </p:txBody>
      </p:sp>
      <p:sp>
        <p:nvSpPr>
          <p:cNvPr id="3" name="Zástupný symbol pro obsah 2"/>
          <p:cNvSpPr>
            <a:spLocks noGrp="1"/>
          </p:cNvSpPr>
          <p:nvPr>
            <p:ph idx="1"/>
          </p:nvPr>
        </p:nvSpPr>
        <p:spPr>
          <a:xfrm>
            <a:off x="455613" y="1412875"/>
            <a:ext cx="8158162" cy="1067089"/>
          </a:xfrm>
          <a:solidFill>
            <a:schemeClr val="bg1">
              <a:lumMod val="95000"/>
            </a:schemeClr>
          </a:solidFill>
        </p:spPr>
        <p:txBody>
          <a:bodyPr anchor="ctr"/>
          <a:lstStyle/>
          <a:p>
            <a:r>
              <a:rPr lang="cs-CZ" dirty="0" smtClean="0"/>
              <a:t>Nástroje na vyhledávání informací</a:t>
            </a:r>
          </a:p>
          <a:p>
            <a:pPr lvl="1"/>
            <a:r>
              <a:rPr lang="cs-CZ" dirty="0" smtClean="0"/>
              <a:t>Roboti, </a:t>
            </a:r>
            <a:r>
              <a:rPr lang="cs-CZ" dirty="0" err="1" smtClean="0"/>
              <a:t>harvester</a:t>
            </a:r>
            <a:r>
              <a:rPr lang="cs-CZ" dirty="0" smtClean="0"/>
              <a:t>, RSS, …</a:t>
            </a:r>
          </a:p>
        </p:txBody>
      </p:sp>
      <p:sp>
        <p:nvSpPr>
          <p:cNvPr id="4" name="Zástupný symbol pro obsah 2"/>
          <p:cNvSpPr txBox="1">
            <a:spLocks/>
          </p:cNvSpPr>
          <p:nvPr/>
        </p:nvSpPr>
        <p:spPr bwMode="auto">
          <a:xfrm>
            <a:off x="441753" y="4294616"/>
            <a:ext cx="8158162" cy="1316476"/>
          </a:xfrm>
          <a:prstGeom prst="rect">
            <a:avLst/>
          </a:prstGeom>
          <a:solidFill>
            <a:schemeClr val="accent2"/>
          </a:solidFill>
          <a:ln w="9525">
            <a:noFill/>
            <a:miter lim="800000"/>
            <a:headEnd/>
            <a:tailEnd/>
          </a:ln>
          <a:effectLst/>
        </p:spPr>
        <p:txBody>
          <a:bodyPr vert="horz" wrap="square" lIns="0" tIns="0" rIns="0" bIns="0" numCol="1" anchor="ctr" anchorCtr="0" compatLnSpc="1">
            <a:prstTxWarp prst="textNoShape">
              <a:avLst/>
            </a:prstTxWarp>
          </a:bodyPr>
          <a:lstStyle>
            <a:lvl1pPr marL="360363" indent="-360363" algn="l" rtl="0" fontAlgn="base">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fontAlgn="base">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fontAlgn="base">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a:lstStyle>
          <a:p>
            <a:pPr>
              <a:buClr>
                <a:srgbClr val="646464"/>
              </a:buClr>
            </a:pPr>
            <a:r>
              <a:rPr lang="cs-CZ" kern="0" dirty="0" smtClean="0"/>
              <a:t>Nástroje na podporu spolupráce</a:t>
            </a:r>
          </a:p>
          <a:p>
            <a:pPr lvl="1">
              <a:buClr>
                <a:srgbClr val="646464"/>
              </a:buClr>
            </a:pPr>
            <a:r>
              <a:rPr lang="cs-CZ" kern="0" dirty="0" err="1" smtClean="0"/>
              <a:t>Collaboration</a:t>
            </a:r>
            <a:r>
              <a:rPr lang="cs-CZ" kern="0" dirty="0" smtClean="0"/>
              <a:t> </a:t>
            </a:r>
            <a:r>
              <a:rPr lang="cs-CZ" kern="0" dirty="0" err="1" smtClean="0"/>
              <a:t>Tool</a:t>
            </a:r>
            <a:r>
              <a:rPr lang="cs-CZ" kern="0" dirty="0" smtClean="0"/>
              <a:t>, </a:t>
            </a:r>
            <a:r>
              <a:rPr lang="cs-CZ" kern="0" dirty="0" err="1" smtClean="0"/>
              <a:t>Collaboration</a:t>
            </a:r>
            <a:r>
              <a:rPr lang="cs-CZ" kern="0" dirty="0" smtClean="0"/>
              <a:t> </a:t>
            </a:r>
            <a:r>
              <a:rPr lang="cs-CZ" kern="0" dirty="0" err="1" smtClean="0"/>
              <a:t>Workspace</a:t>
            </a:r>
            <a:r>
              <a:rPr lang="cs-CZ" kern="0" dirty="0" smtClean="0"/>
              <a:t>, </a:t>
            </a:r>
            <a:r>
              <a:rPr lang="cs-CZ" kern="0" dirty="0" err="1" smtClean="0"/>
              <a:t>Discussion</a:t>
            </a:r>
            <a:r>
              <a:rPr lang="cs-CZ" kern="0" dirty="0" smtClean="0"/>
              <a:t> </a:t>
            </a:r>
            <a:r>
              <a:rPr lang="cs-CZ" kern="0" dirty="0" err="1" smtClean="0"/>
              <a:t>Tool</a:t>
            </a:r>
            <a:r>
              <a:rPr lang="cs-CZ" kern="0" dirty="0" smtClean="0"/>
              <a:t>, …</a:t>
            </a:r>
          </a:p>
        </p:txBody>
      </p:sp>
      <p:sp>
        <p:nvSpPr>
          <p:cNvPr id="5" name="Zástupný symbol pro obsah 2"/>
          <p:cNvSpPr txBox="1">
            <a:spLocks/>
          </p:cNvSpPr>
          <p:nvPr/>
        </p:nvSpPr>
        <p:spPr bwMode="auto">
          <a:xfrm>
            <a:off x="441749" y="2756776"/>
            <a:ext cx="8158162" cy="1177920"/>
          </a:xfrm>
          <a:prstGeom prst="rect">
            <a:avLst/>
          </a:prstGeom>
          <a:solidFill>
            <a:schemeClr val="bg1">
              <a:lumMod val="65000"/>
            </a:schemeClr>
          </a:solidFill>
          <a:ln w="9525">
            <a:noFill/>
            <a:miter lim="800000"/>
            <a:headEnd/>
            <a:tailEnd/>
          </a:ln>
          <a:effectLst/>
        </p:spPr>
        <p:txBody>
          <a:bodyPr vert="horz" wrap="square" lIns="0" tIns="0" rIns="0" bIns="0" numCol="1" anchor="ctr" anchorCtr="0" compatLnSpc="1">
            <a:prstTxWarp prst="textNoShape">
              <a:avLst/>
            </a:prstTxWarp>
          </a:bodyPr>
          <a:lstStyle>
            <a:lvl1pPr marL="360363" indent="-360363" algn="l" rtl="0" fontAlgn="base">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fontAlgn="base">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fontAlgn="base">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a:lstStyle>
          <a:p>
            <a:r>
              <a:rPr lang="cs-CZ" kern="0" dirty="0" smtClean="0">
                <a:solidFill>
                  <a:schemeClr val="bg1"/>
                </a:solidFill>
              </a:rPr>
              <a:t>Nástroje na sdílení informací</a:t>
            </a:r>
          </a:p>
          <a:p>
            <a:pPr lvl="1"/>
            <a:r>
              <a:rPr lang="cs-CZ" kern="0" dirty="0" err="1" smtClean="0">
                <a:solidFill>
                  <a:schemeClr val="bg1"/>
                </a:solidFill>
              </a:rPr>
              <a:t>Community</a:t>
            </a:r>
            <a:r>
              <a:rPr lang="cs-CZ" kern="0" dirty="0" smtClean="0">
                <a:solidFill>
                  <a:schemeClr val="bg1"/>
                </a:solidFill>
              </a:rPr>
              <a:t> </a:t>
            </a:r>
            <a:r>
              <a:rPr lang="cs-CZ" kern="0" dirty="0" err="1" smtClean="0">
                <a:solidFill>
                  <a:schemeClr val="bg1"/>
                </a:solidFill>
              </a:rPr>
              <a:t>pages</a:t>
            </a:r>
            <a:r>
              <a:rPr lang="cs-CZ" kern="0" dirty="0" smtClean="0">
                <a:solidFill>
                  <a:schemeClr val="bg1"/>
                </a:solidFill>
              </a:rPr>
              <a:t>, Idea Bank, CI Portál, …</a:t>
            </a:r>
          </a:p>
        </p:txBody>
      </p:sp>
    </p:spTree>
    <p:extLst>
      <p:ext uri="{BB962C8B-B14F-4D97-AF65-F5344CB8AC3E}">
        <p14:creationId xmlns:p14="http://schemas.microsoft.com/office/powerpoint/2010/main" xmlns="" val="8899085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cs-CZ" dirty="0" smtClean="0">
                <a:solidFill>
                  <a:schemeClr val="tx1"/>
                </a:solidFill>
              </a:rPr>
              <a:t>CTQR – výkonný přístup ke strukturované komunikaci</a:t>
            </a:r>
            <a:endParaRPr lang="en-US" dirty="0">
              <a:solidFill>
                <a:schemeClr val="tx1"/>
              </a:solidFill>
            </a:endParaRPr>
          </a:p>
        </p:txBody>
      </p:sp>
      <p:grpSp>
        <p:nvGrpSpPr>
          <p:cNvPr id="2" name="Group 27"/>
          <p:cNvGrpSpPr>
            <a:grpSpLocks/>
          </p:cNvGrpSpPr>
          <p:nvPr/>
        </p:nvGrpSpPr>
        <p:grpSpPr bwMode="auto">
          <a:xfrm>
            <a:off x="1984796" y="1462310"/>
            <a:ext cx="4243388" cy="4198938"/>
            <a:chOff x="1056" y="768"/>
            <a:chExt cx="2673" cy="2645"/>
          </a:xfrm>
        </p:grpSpPr>
        <p:pic>
          <p:nvPicPr>
            <p:cNvPr id="93188" name="Picture 8"/>
            <p:cNvPicPr>
              <a:picLocks noChangeAspect="1" noChangeArrowheads="1"/>
            </p:cNvPicPr>
            <p:nvPr/>
          </p:nvPicPr>
          <p:blipFill>
            <a:blip r:embed="rId3" cstate="print"/>
            <a:srcRect b="33487"/>
            <a:stretch>
              <a:fillRect/>
            </a:stretch>
          </p:blipFill>
          <p:spPr bwMode="gray">
            <a:xfrm>
              <a:off x="2449" y="768"/>
              <a:ext cx="823" cy="1201"/>
            </a:xfrm>
            <a:prstGeom prst="rect">
              <a:avLst/>
            </a:prstGeom>
            <a:noFill/>
            <a:ln w="9525" algn="ctr">
              <a:noFill/>
              <a:miter lim="800000"/>
              <a:headEnd/>
              <a:tailEnd/>
            </a:ln>
          </p:spPr>
        </p:pic>
        <p:grpSp>
          <p:nvGrpSpPr>
            <p:cNvPr id="3" name="Group 26"/>
            <p:cNvGrpSpPr>
              <a:grpSpLocks/>
            </p:cNvGrpSpPr>
            <p:nvPr/>
          </p:nvGrpSpPr>
          <p:grpSpPr bwMode="auto">
            <a:xfrm>
              <a:off x="1056" y="1352"/>
              <a:ext cx="2673" cy="2061"/>
              <a:chOff x="1056" y="1352"/>
              <a:chExt cx="2673" cy="2061"/>
            </a:xfrm>
          </p:grpSpPr>
          <p:sp>
            <p:nvSpPr>
              <p:cNvPr id="93190" name="Rectangle 4"/>
              <p:cNvSpPr>
                <a:spLocks noChangeArrowheads="1"/>
              </p:cNvSpPr>
              <p:nvPr/>
            </p:nvSpPr>
            <p:spPr bwMode="gray">
              <a:xfrm>
                <a:off x="1056" y="1352"/>
                <a:ext cx="774" cy="593"/>
              </a:xfrm>
              <a:prstGeom prst="rect">
                <a:avLst/>
              </a:prstGeom>
              <a:solidFill>
                <a:srgbClr val="999999"/>
              </a:solidFill>
              <a:ln w="9525" algn="ctr">
                <a:noFill/>
                <a:miter lim="800000"/>
                <a:headEnd/>
                <a:tailEnd/>
              </a:ln>
            </p:spPr>
            <p:txBody>
              <a:bodyPr wrap="none" lIns="0" tIns="0" rIns="0" bIns="0" anchor="ctr">
                <a:spAutoFit/>
              </a:bodyPr>
              <a:lstStyle/>
              <a:p>
                <a:pPr algn="l"/>
                <a:endParaRPr lang="en-GB">
                  <a:solidFill>
                    <a:srgbClr val="646464"/>
                  </a:solidFill>
                  <a:cs typeface="Arial" pitchFamily="34" charset="0"/>
                </a:endParaRPr>
              </a:p>
            </p:txBody>
          </p:sp>
          <p:sp>
            <p:nvSpPr>
              <p:cNvPr id="93191" name="Text Box 5"/>
              <p:cNvSpPr txBox="1">
                <a:spLocks noChangeArrowheads="1"/>
              </p:cNvSpPr>
              <p:nvPr/>
            </p:nvSpPr>
            <p:spPr bwMode="gray">
              <a:xfrm>
                <a:off x="1197" y="1562"/>
                <a:ext cx="496" cy="173"/>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FFFFFF"/>
                    </a:solidFill>
                    <a:cs typeface="Arial" pitchFamily="34" charset="0"/>
                  </a:rPr>
                  <a:t>Context</a:t>
                </a:r>
                <a:endParaRPr lang="en-US">
                  <a:solidFill>
                    <a:srgbClr val="FFFFFF"/>
                  </a:solidFill>
                  <a:cs typeface="Arial" pitchFamily="34" charset="0"/>
                </a:endParaRPr>
              </a:p>
            </p:txBody>
          </p:sp>
          <p:sp>
            <p:nvSpPr>
              <p:cNvPr id="93192" name="AutoShape 6"/>
              <p:cNvSpPr>
                <a:spLocks noChangeArrowheads="1"/>
              </p:cNvSpPr>
              <p:nvPr/>
            </p:nvSpPr>
            <p:spPr bwMode="gray">
              <a:xfrm rot="5400000">
                <a:off x="1975" y="1310"/>
                <a:ext cx="593" cy="678"/>
              </a:xfrm>
              <a:prstGeom prst="triangle">
                <a:avLst>
                  <a:gd name="adj" fmla="val 50000"/>
                </a:avLst>
              </a:prstGeom>
              <a:solidFill>
                <a:srgbClr val="DCDCDC"/>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93193" name="Text Box 7"/>
              <p:cNvSpPr txBox="1">
                <a:spLocks noChangeArrowheads="1"/>
              </p:cNvSpPr>
              <p:nvPr/>
            </p:nvSpPr>
            <p:spPr bwMode="gray">
              <a:xfrm>
                <a:off x="1953" y="1562"/>
                <a:ext cx="456" cy="173"/>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000000"/>
                    </a:solidFill>
                    <a:cs typeface="Arial" pitchFamily="34" charset="0"/>
                  </a:rPr>
                  <a:t>Trigger</a:t>
                </a:r>
                <a:endParaRPr lang="en-US">
                  <a:solidFill>
                    <a:srgbClr val="000000"/>
                  </a:solidFill>
                  <a:cs typeface="Arial" pitchFamily="34" charset="0"/>
                </a:endParaRPr>
              </a:p>
            </p:txBody>
          </p:sp>
          <p:sp>
            <p:nvSpPr>
              <p:cNvPr id="93194" name="AutoShape 9"/>
              <p:cNvSpPr>
                <a:spLocks noChangeArrowheads="1"/>
              </p:cNvSpPr>
              <p:nvPr/>
            </p:nvSpPr>
            <p:spPr bwMode="gray">
              <a:xfrm flipV="1">
                <a:off x="2763" y="1993"/>
                <a:ext cx="174" cy="199"/>
              </a:xfrm>
              <a:prstGeom prst="triangle">
                <a:avLst>
                  <a:gd name="adj" fmla="val 50000"/>
                </a:avLst>
              </a:prstGeom>
              <a:solidFill>
                <a:schemeClr val="accent2"/>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93195" name="Rectangle 11"/>
              <p:cNvSpPr>
                <a:spLocks noChangeArrowheads="1"/>
              </p:cNvSpPr>
              <p:nvPr/>
            </p:nvSpPr>
            <p:spPr bwMode="gray">
              <a:xfrm>
                <a:off x="2449" y="2224"/>
                <a:ext cx="778" cy="203"/>
              </a:xfrm>
              <a:prstGeom prst="rect">
                <a:avLst/>
              </a:prstGeom>
              <a:solidFill>
                <a:srgbClr val="999999"/>
              </a:solidFill>
              <a:ln w="6350">
                <a:noFill/>
                <a:miter lim="800000"/>
                <a:headEnd/>
                <a:tailEnd/>
              </a:ln>
            </p:spPr>
            <p:txBody>
              <a:bodyPr lIns="45720" rIns="45720" anchor="ctr" anchorCtr="1"/>
              <a:lstStyle/>
              <a:p>
                <a:pPr eaLnBrk="0" hangingPunct="0"/>
                <a:r>
                  <a:rPr lang="en-GB" sz="1600" b="1">
                    <a:solidFill>
                      <a:srgbClr val="FFFFFF"/>
                    </a:solidFill>
                    <a:cs typeface="Arial" pitchFamily="34" charset="0"/>
                  </a:rPr>
                  <a:t>Response</a:t>
                </a:r>
                <a:endParaRPr lang="en-US" sz="1600" b="1">
                  <a:solidFill>
                    <a:srgbClr val="FFFFFF"/>
                  </a:solidFill>
                  <a:cs typeface="Arial" pitchFamily="34" charset="0"/>
                </a:endParaRPr>
              </a:p>
            </p:txBody>
          </p:sp>
          <p:cxnSp>
            <p:nvCxnSpPr>
              <p:cNvPr id="93196" name="AutoShape 12"/>
              <p:cNvCxnSpPr>
                <a:cxnSpLocks noChangeShapeType="1"/>
                <a:stCxn id="93195" idx="2"/>
                <a:endCxn id="93199" idx="0"/>
              </p:cNvCxnSpPr>
              <p:nvPr/>
            </p:nvCxnSpPr>
            <p:spPr bwMode="gray">
              <a:xfrm rot="5400000">
                <a:off x="2413" y="2206"/>
                <a:ext cx="204" cy="646"/>
              </a:xfrm>
              <a:prstGeom prst="bentConnector3">
                <a:avLst>
                  <a:gd name="adj1" fmla="val 49509"/>
                </a:avLst>
              </a:prstGeom>
              <a:noFill/>
              <a:ln w="12700">
                <a:solidFill>
                  <a:schemeClr val="tx1"/>
                </a:solidFill>
                <a:miter lim="800000"/>
                <a:headEnd/>
                <a:tailEnd type="triangle" w="lg" len="med"/>
              </a:ln>
            </p:spPr>
          </p:cxnSp>
          <p:cxnSp>
            <p:nvCxnSpPr>
              <p:cNvPr id="93197" name="AutoShape 13"/>
              <p:cNvCxnSpPr>
                <a:cxnSpLocks noChangeShapeType="1"/>
                <a:stCxn id="93195" idx="2"/>
                <a:endCxn id="93198" idx="0"/>
              </p:cNvCxnSpPr>
              <p:nvPr/>
            </p:nvCxnSpPr>
            <p:spPr bwMode="gray">
              <a:xfrm rot="16200000" flipH="1">
                <a:off x="2737" y="2528"/>
                <a:ext cx="204" cy="2"/>
              </a:xfrm>
              <a:prstGeom prst="bentConnector3">
                <a:avLst>
                  <a:gd name="adj1" fmla="val 49509"/>
                </a:avLst>
              </a:prstGeom>
              <a:noFill/>
              <a:ln w="12700">
                <a:solidFill>
                  <a:schemeClr val="tx1"/>
                </a:solidFill>
                <a:miter lim="800000"/>
                <a:headEnd/>
                <a:tailEnd type="triangle" w="lg" len="med"/>
              </a:ln>
            </p:spPr>
          </p:cxnSp>
          <p:sp>
            <p:nvSpPr>
              <p:cNvPr id="93198" name="Rectangle 14"/>
              <p:cNvSpPr>
                <a:spLocks noChangeArrowheads="1"/>
              </p:cNvSpPr>
              <p:nvPr/>
            </p:nvSpPr>
            <p:spPr bwMode="gray">
              <a:xfrm>
                <a:off x="2601"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93199" name="Rectangle 15"/>
              <p:cNvSpPr>
                <a:spLocks noChangeArrowheads="1"/>
              </p:cNvSpPr>
              <p:nvPr/>
            </p:nvSpPr>
            <p:spPr bwMode="gray">
              <a:xfrm>
                <a:off x="1953"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93200" name="Rectangle 16"/>
              <p:cNvSpPr>
                <a:spLocks noChangeArrowheads="1"/>
              </p:cNvSpPr>
              <p:nvPr/>
            </p:nvSpPr>
            <p:spPr bwMode="gray">
              <a:xfrm>
                <a:off x="2203" y="3210"/>
                <a:ext cx="330"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93201" name="Rectangle 17"/>
              <p:cNvSpPr>
                <a:spLocks noChangeArrowheads="1"/>
              </p:cNvSpPr>
              <p:nvPr/>
            </p:nvSpPr>
            <p:spPr bwMode="gray">
              <a:xfrm>
                <a:off x="2676"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93202" name="Rectangle 18"/>
              <p:cNvSpPr>
                <a:spLocks noChangeArrowheads="1"/>
              </p:cNvSpPr>
              <p:nvPr/>
            </p:nvSpPr>
            <p:spPr bwMode="gray">
              <a:xfrm>
                <a:off x="3149"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93203" name="AutoShape 19"/>
              <p:cNvCxnSpPr>
                <a:cxnSpLocks noChangeShapeType="1"/>
                <a:stCxn id="93198" idx="2"/>
                <a:endCxn id="93200" idx="0"/>
              </p:cNvCxnSpPr>
              <p:nvPr/>
            </p:nvCxnSpPr>
            <p:spPr bwMode="gray">
              <a:xfrm rot="5400000">
                <a:off x="2416" y="2786"/>
                <a:ext cx="376" cy="472"/>
              </a:xfrm>
              <a:prstGeom prst="bentConnector3">
                <a:avLst>
                  <a:gd name="adj1" fmla="val 49736"/>
                </a:avLst>
              </a:prstGeom>
              <a:noFill/>
              <a:ln w="12700">
                <a:solidFill>
                  <a:schemeClr val="tx1"/>
                </a:solidFill>
                <a:miter lim="800000"/>
                <a:headEnd/>
                <a:tailEnd type="triangle" w="lg" len="med"/>
              </a:ln>
            </p:spPr>
          </p:cxnSp>
          <p:cxnSp>
            <p:nvCxnSpPr>
              <p:cNvPr id="93204" name="AutoShape 20"/>
              <p:cNvCxnSpPr>
                <a:cxnSpLocks noChangeShapeType="1"/>
                <a:stCxn id="93198" idx="2"/>
                <a:endCxn id="93201" idx="0"/>
              </p:cNvCxnSpPr>
              <p:nvPr/>
            </p:nvCxnSpPr>
            <p:spPr bwMode="gray">
              <a:xfrm rot="16200000" flipH="1">
                <a:off x="2653" y="3021"/>
                <a:ext cx="376" cy="1"/>
              </a:xfrm>
              <a:prstGeom prst="bentConnector3">
                <a:avLst>
                  <a:gd name="adj1" fmla="val 49736"/>
                </a:avLst>
              </a:prstGeom>
              <a:noFill/>
              <a:ln w="12700">
                <a:solidFill>
                  <a:schemeClr val="tx1"/>
                </a:solidFill>
                <a:miter lim="800000"/>
                <a:headEnd/>
                <a:tailEnd type="triangle" w="lg" len="med"/>
              </a:ln>
            </p:spPr>
          </p:cxnSp>
          <p:cxnSp>
            <p:nvCxnSpPr>
              <p:cNvPr id="93205" name="AutoShape 21"/>
              <p:cNvCxnSpPr>
                <a:cxnSpLocks noChangeShapeType="1"/>
                <a:stCxn id="93198" idx="2"/>
                <a:endCxn id="93202" idx="0"/>
              </p:cNvCxnSpPr>
              <p:nvPr/>
            </p:nvCxnSpPr>
            <p:spPr bwMode="gray">
              <a:xfrm rot="16200000" flipH="1">
                <a:off x="2889" y="2785"/>
                <a:ext cx="376" cy="474"/>
              </a:xfrm>
              <a:prstGeom prst="bentConnector3">
                <a:avLst>
                  <a:gd name="adj1" fmla="val 49736"/>
                </a:avLst>
              </a:prstGeom>
              <a:noFill/>
              <a:ln w="12700">
                <a:solidFill>
                  <a:schemeClr val="tx1"/>
                </a:solidFill>
                <a:miter lim="800000"/>
                <a:headEnd/>
                <a:tailEnd type="triangle" w="lg" len="med"/>
              </a:ln>
            </p:spPr>
          </p:cxnSp>
          <p:sp>
            <p:nvSpPr>
              <p:cNvPr id="93206" name="Rectangle 22"/>
              <p:cNvSpPr>
                <a:spLocks noChangeArrowheads="1"/>
              </p:cNvSpPr>
              <p:nvPr/>
            </p:nvSpPr>
            <p:spPr bwMode="gray">
              <a:xfrm>
                <a:off x="3250" y="2631"/>
                <a:ext cx="47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93207" name="AutoShape 23"/>
              <p:cNvCxnSpPr>
                <a:cxnSpLocks noChangeShapeType="1"/>
                <a:stCxn id="93195" idx="2"/>
                <a:endCxn id="93206" idx="0"/>
              </p:cNvCxnSpPr>
              <p:nvPr/>
            </p:nvCxnSpPr>
            <p:spPr bwMode="gray">
              <a:xfrm rot="16200000" flipH="1">
                <a:off x="3062" y="2203"/>
                <a:ext cx="204" cy="652"/>
              </a:xfrm>
              <a:prstGeom prst="bentConnector3">
                <a:avLst>
                  <a:gd name="adj1" fmla="val 49509"/>
                </a:avLst>
              </a:prstGeom>
              <a:noFill/>
              <a:ln w="12700">
                <a:solidFill>
                  <a:schemeClr val="tx1"/>
                </a:solidFill>
                <a:miter lim="800000"/>
                <a:headEnd/>
                <a:tailEnd type="triangle" w="lg" len="med"/>
              </a:ln>
            </p:spPr>
          </p:cxnSp>
          <p:sp>
            <p:nvSpPr>
              <p:cNvPr id="93208" name="Text Box 24"/>
              <p:cNvSpPr txBox="1">
                <a:spLocks noChangeArrowheads="1"/>
              </p:cNvSpPr>
              <p:nvPr/>
            </p:nvSpPr>
            <p:spPr bwMode="gray">
              <a:xfrm>
                <a:off x="2620" y="1584"/>
                <a:ext cx="762" cy="148"/>
              </a:xfrm>
              <a:prstGeom prst="rect">
                <a:avLst/>
              </a:prstGeom>
              <a:noFill/>
              <a:ln w="9525" algn="ctr">
                <a:noFill/>
                <a:miter lim="800000"/>
                <a:headEnd/>
                <a:tailEnd/>
              </a:ln>
            </p:spPr>
            <p:txBody>
              <a:bodyPr lIns="0" tIns="0" rIns="0" bIns="0">
                <a:spAutoFit/>
              </a:bodyPr>
              <a:lstStyle/>
              <a:p>
                <a:pPr>
                  <a:lnSpc>
                    <a:spcPct val="85000"/>
                  </a:lnSpc>
                  <a:spcBef>
                    <a:spcPct val="50000"/>
                  </a:spcBef>
                </a:pPr>
                <a:r>
                  <a:rPr lang="en-GB" b="1" dirty="0" smtClean="0">
                    <a:solidFill>
                      <a:srgbClr val="000000"/>
                    </a:solidFill>
                    <a:cs typeface="Arial" pitchFamily="34" charset="0"/>
                  </a:rPr>
                  <a:t>Question</a:t>
                </a:r>
                <a:endParaRPr lang="en-US" b="1" dirty="0">
                  <a:solidFill>
                    <a:srgbClr val="000000"/>
                  </a:solidFill>
                  <a:cs typeface="Arial" pitchFamily="34" charset="0"/>
                </a:endParaRPr>
              </a:p>
            </p:txBody>
          </p:sp>
        </p:grpSp>
      </p:grpSp>
    </p:spTree>
    <p:extLst>
      <p:ext uri="{BB962C8B-B14F-4D97-AF65-F5344CB8AC3E}">
        <p14:creationId xmlns:p14="http://schemas.microsoft.com/office/powerpoint/2010/main" xmlns="" val="69758863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title"/>
          </p:nvPr>
        </p:nvSpPr>
        <p:spPr/>
        <p:txBody>
          <a:bodyPr/>
          <a:lstStyle/>
          <a:p>
            <a:pPr eaLnBrk="1" hangingPunct="1"/>
            <a:r>
              <a:rPr lang="cs-CZ" dirty="0" smtClean="0">
                <a:solidFill>
                  <a:schemeClr val="tx1"/>
                </a:solidFill>
              </a:rPr>
              <a:t>Nejprve si zvolte souvislosti pro vaši komunikací</a:t>
            </a:r>
            <a:endParaRPr lang="en-US" dirty="0">
              <a:solidFill>
                <a:schemeClr val="tx1"/>
              </a:solidFill>
            </a:endParaRPr>
          </a:p>
        </p:txBody>
      </p:sp>
      <p:sp>
        <p:nvSpPr>
          <p:cNvPr id="116739" name="Rectangle 4"/>
          <p:cNvSpPr>
            <a:spLocks noGrp="1" noChangeArrowheads="1"/>
          </p:cNvSpPr>
          <p:nvPr>
            <p:ph type="body" idx="1"/>
          </p:nvPr>
        </p:nvSpPr>
        <p:spPr>
          <a:xfrm>
            <a:off x="4883150" y="1500188"/>
            <a:ext cx="3808413" cy="4214812"/>
          </a:xfrm>
        </p:spPr>
        <p:txBody>
          <a:bodyPr/>
          <a:lstStyle/>
          <a:p>
            <a:pPr eaLnBrk="1" hangingPunct="1">
              <a:buFont typeface="Arial" pitchFamily="34" charset="0"/>
              <a:buNone/>
            </a:pPr>
            <a:r>
              <a:rPr lang="cs-CZ" sz="2000" b="1" dirty="0" err="1" smtClean="0">
                <a:solidFill>
                  <a:schemeClr val="tx1"/>
                </a:solidFill>
              </a:rPr>
              <a:t>Context</a:t>
            </a:r>
            <a:r>
              <a:rPr lang="cs-CZ" sz="2000" b="1" dirty="0" smtClean="0">
                <a:solidFill>
                  <a:schemeClr val="tx1"/>
                </a:solidFill>
              </a:rPr>
              <a:t> </a:t>
            </a:r>
            <a:r>
              <a:rPr lang="en-GB" sz="2000" b="1" dirty="0" smtClean="0">
                <a:solidFill>
                  <a:schemeClr val="tx1"/>
                </a:solidFill>
              </a:rPr>
              <a:t>=</a:t>
            </a:r>
            <a:endParaRPr lang="en-GB" sz="2000" b="1" dirty="0">
              <a:solidFill>
                <a:schemeClr val="tx1"/>
              </a:solidFill>
            </a:endParaRPr>
          </a:p>
          <a:p>
            <a:pPr eaLnBrk="1" hangingPunct="1"/>
            <a:r>
              <a:rPr lang="cs-CZ" sz="2000" dirty="0" smtClean="0">
                <a:solidFill>
                  <a:schemeClr val="tx1"/>
                </a:solidFill>
              </a:rPr>
              <a:t>Počáteční bod komunikace</a:t>
            </a:r>
            <a:endParaRPr lang="en-GB" sz="2000" dirty="0">
              <a:solidFill>
                <a:schemeClr val="tx1"/>
              </a:solidFill>
            </a:endParaRPr>
          </a:p>
          <a:p>
            <a:r>
              <a:rPr lang="cs-CZ" sz="2000" dirty="0" smtClean="0">
                <a:solidFill>
                  <a:schemeClr val="tx1"/>
                </a:solidFill>
              </a:rPr>
              <a:t>Prohlášení nebo popis současných okolností, kterými jste si jistí, a víte, že vaši posluchači s nimi budou souhlasit </a:t>
            </a:r>
          </a:p>
          <a:p>
            <a:pPr eaLnBrk="1" hangingPunct="1"/>
            <a:endParaRPr lang="en-GB" sz="2000" dirty="0"/>
          </a:p>
          <a:p>
            <a:pPr eaLnBrk="1" hangingPunct="1"/>
            <a:endParaRPr lang="en-US" sz="2000" dirty="0"/>
          </a:p>
        </p:txBody>
      </p:sp>
      <p:grpSp>
        <p:nvGrpSpPr>
          <p:cNvPr id="2" name="Group 67"/>
          <p:cNvGrpSpPr>
            <a:grpSpLocks/>
          </p:cNvGrpSpPr>
          <p:nvPr/>
        </p:nvGrpSpPr>
        <p:grpSpPr bwMode="auto">
          <a:xfrm>
            <a:off x="468313" y="1219200"/>
            <a:ext cx="4243387" cy="4198938"/>
            <a:chOff x="295" y="768"/>
            <a:chExt cx="2673" cy="2645"/>
          </a:xfrm>
        </p:grpSpPr>
        <p:pic>
          <p:nvPicPr>
            <p:cNvPr id="116741" name="Picture 46"/>
            <p:cNvPicPr>
              <a:picLocks noChangeAspect="1" noChangeArrowheads="1"/>
            </p:cNvPicPr>
            <p:nvPr/>
          </p:nvPicPr>
          <p:blipFill>
            <a:blip r:embed="rId3" cstate="print">
              <a:grayscl/>
            </a:blip>
            <a:srcRect b="33546"/>
            <a:stretch>
              <a:fillRect/>
            </a:stretch>
          </p:blipFill>
          <p:spPr bwMode="gray">
            <a:xfrm>
              <a:off x="1688" y="768"/>
              <a:ext cx="823" cy="1200"/>
            </a:xfrm>
            <a:prstGeom prst="rect">
              <a:avLst/>
            </a:prstGeom>
            <a:noFill/>
            <a:ln w="9525" algn="ctr">
              <a:noFill/>
              <a:miter lim="800000"/>
              <a:headEnd/>
              <a:tailEnd/>
            </a:ln>
          </p:spPr>
        </p:pic>
        <p:sp>
          <p:nvSpPr>
            <p:cNvPr id="116742" name="Rectangle 48"/>
            <p:cNvSpPr>
              <a:spLocks noChangeArrowheads="1"/>
            </p:cNvSpPr>
            <p:nvPr/>
          </p:nvSpPr>
          <p:spPr bwMode="gray">
            <a:xfrm>
              <a:off x="295" y="1352"/>
              <a:ext cx="774" cy="593"/>
            </a:xfrm>
            <a:prstGeom prst="rect">
              <a:avLst/>
            </a:prstGeom>
            <a:solidFill>
              <a:srgbClr val="FFD200"/>
            </a:solidFill>
            <a:ln w="25400" algn="ctr">
              <a:solidFill>
                <a:srgbClr val="91278F"/>
              </a:solidFill>
              <a:miter lim="800000"/>
              <a:headEnd/>
              <a:tailEnd/>
            </a:ln>
          </p:spPr>
          <p:txBody>
            <a:bodyPr wrap="none" lIns="0" tIns="0" rIns="0" bIns="0" anchor="ctr">
              <a:spAutoFit/>
            </a:bodyPr>
            <a:lstStyle/>
            <a:p>
              <a:pPr algn="l"/>
              <a:endParaRPr lang="en-GB">
                <a:solidFill>
                  <a:srgbClr val="646464"/>
                </a:solidFill>
                <a:cs typeface="Arial" pitchFamily="34" charset="0"/>
              </a:endParaRPr>
            </a:p>
          </p:txBody>
        </p:sp>
        <p:sp>
          <p:nvSpPr>
            <p:cNvPr id="116743" name="Text Box 49"/>
            <p:cNvSpPr txBox="1">
              <a:spLocks noChangeArrowheads="1"/>
            </p:cNvSpPr>
            <p:nvPr/>
          </p:nvSpPr>
          <p:spPr bwMode="gray">
            <a:xfrm>
              <a:off x="436" y="1562"/>
              <a:ext cx="496" cy="173"/>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000000"/>
                  </a:solidFill>
                  <a:cs typeface="Arial" pitchFamily="34" charset="0"/>
                </a:rPr>
                <a:t>Context</a:t>
              </a:r>
              <a:endParaRPr lang="en-US">
                <a:solidFill>
                  <a:srgbClr val="000000"/>
                </a:solidFill>
                <a:cs typeface="Arial" pitchFamily="34" charset="0"/>
              </a:endParaRPr>
            </a:p>
          </p:txBody>
        </p:sp>
        <p:sp>
          <p:nvSpPr>
            <p:cNvPr id="116744" name="AutoShape 50"/>
            <p:cNvSpPr>
              <a:spLocks noChangeArrowheads="1"/>
            </p:cNvSpPr>
            <p:nvPr/>
          </p:nvSpPr>
          <p:spPr bwMode="gray">
            <a:xfrm rot="5400000">
              <a:off x="1214" y="1310"/>
              <a:ext cx="593" cy="678"/>
            </a:xfrm>
            <a:prstGeom prst="triangle">
              <a:avLst>
                <a:gd name="adj" fmla="val 50000"/>
              </a:avLst>
            </a:prstGeom>
            <a:solidFill>
              <a:srgbClr val="DCDCDC"/>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116745" name="Text Box 51"/>
            <p:cNvSpPr txBox="1">
              <a:spLocks noChangeArrowheads="1"/>
            </p:cNvSpPr>
            <p:nvPr/>
          </p:nvSpPr>
          <p:spPr bwMode="gray">
            <a:xfrm>
              <a:off x="1192" y="1562"/>
              <a:ext cx="456" cy="173"/>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000000"/>
                  </a:solidFill>
                  <a:cs typeface="Arial" pitchFamily="34" charset="0"/>
                </a:rPr>
                <a:t>Trigger</a:t>
              </a:r>
              <a:endParaRPr lang="en-US">
                <a:solidFill>
                  <a:srgbClr val="000000"/>
                </a:solidFill>
                <a:cs typeface="Arial" pitchFamily="34" charset="0"/>
              </a:endParaRPr>
            </a:p>
          </p:txBody>
        </p:sp>
        <p:sp>
          <p:nvSpPr>
            <p:cNvPr id="116746" name="AutoShape 52"/>
            <p:cNvSpPr>
              <a:spLocks noChangeArrowheads="1"/>
            </p:cNvSpPr>
            <p:nvPr/>
          </p:nvSpPr>
          <p:spPr bwMode="gray">
            <a:xfrm flipV="1">
              <a:off x="2002" y="1993"/>
              <a:ext cx="174" cy="199"/>
            </a:xfrm>
            <a:prstGeom prst="triangle">
              <a:avLst>
                <a:gd name="adj" fmla="val 50000"/>
              </a:avLst>
            </a:prstGeom>
            <a:solidFill>
              <a:schemeClr val="folHlink"/>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116747" name="Rectangle 53"/>
            <p:cNvSpPr>
              <a:spLocks noChangeArrowheads="1"/>
            </p:cNvSpPr>
            <p:nvPr/>
          </p:nvSpPr>
          <p:spPr bwMode="gray">
            <a:xfrm>
              <a:off x="1688" y="2224"/>
              <a:ext cx="778" cy="203"/>
            </a:xfrm>
            <a:prstGeom prst="rect">
              <a:avLst/>
            </a:prstGeom>
            <a:solidFill>
              <a:srgbClr val="999999"/>
            </a:solidFill>
            <a:ln w="6350">
              <a:noFill/>
              <a:miter lim="800000"/>
              <a:headEnd/>
              <a:tailEnd/>
            </a:ln>
          </p:spPr>
          <p:txBody>
            <a:bodyPr lIns="45720" rIns="45720" anchor="ctr" anchorCtr="1"/>
            <a:lstStyle/>
            <a:p>
              <a:pPr eaLnBrk="0" hangingPunct="0"/>
              <a:r>
                <a:rPr lang="en-GB" sz="1600" b="1">
                  <a:solidFill>
                    <a:srgbClr val="FFFFFF"/>
                  </a:solidFill>
                  <a:cs typeface="Arial" pitchFamily="34" charset="0"/>
                </a:rPr>
                <a:t>Response</a:t>
              </a:r>
              <a:endParaRPr lang="en-US" sz="1600" b="1">
                <a:solidFill>
                  <a:srgbClr val="FFFFFF"/>
                </a:solidFill>
                <a:cs typeface="Arial" pitchFamily="34" charset="0"/>
              </a:endParaRPr>
            </a:p>
          </p:txBody>
        </p:sp>
        <p:cxnSp>
          <p:nvCxnSpPr>
            <p:cNvPr id="116748" name="AutoShape 54"/>
            <p:cNvCxnSpPr>
              <a:cxnSpLocks noChangeShapeType="1"/>
              <a:stCxn id="116747" idx="2"/>
              <a:endCxn id="116751" idx="0"/>
            </p:cNvCxnSpPr>
            <p:nvPr/>
          </p:nvCxnSpPr>
          <p:spPr bwMode="gray">
            <a:xfrm rot="5400000">
              <a:off x="1652" y="2206"/>
              <a:ext cx="204" cy="646"/>
            </a:xfrm>
            <a:prstGeom prst="bentConnector3">
              <a:avLst>
                <a:gd name="adj1" fmla="val 49509"/>
              </a:avLst>
            </a:prstGeom>
            <a:noFill/>
            <a:ln w="12700">
              <a:solidFill>
                <a:schemeClr val="tx1"/>
              </a:solidFill>
              <a:miter lim="800000"/>
              <a:headEnd/>
              <a:tailEnd type="triangle" w="lg" len="med"/>
            </a:ln>
          </p:spPr>
        </p:cxnSp>
        <p:cxnSp>
          <p:nvCxnSpPr>
            <p:cNvPr id="116749" name="AutoShape 55"/>
            <p:cNvCxnSpPr>
              <a:cxnSpLocks noChangeShapeType="1"/>
              <a:stCxn id="116747" idx="2"/>
              <a:endCxn id="116750" idx="0"/>
            </p:cNvCxnSpPr>
            <p:nvPr/>
          </p:nvCxnSpPr>
          <p:spPr bwMode="gray">
            <a:xfrm rot="16200000" flipH="1">
              <a:off x="1976" y="2528"/>
              <a:ext cx="204" cy="2"/>
            </a:xfrm>
            <a:prstGeom prst="bentConnector3">
              <a:avLst>
                <a:gd name="adj1" fmla="val 49509"/>
              </a:avLst>
            </a:prstGeom>
            <a:noFill/>
            <a:ln w="12700">
              <a:solidFill>
                <a:schemeClr val="tx1"/>
              </a:solidFill>
              <a:miter lim="800000"/>
              <a:headEnd/>
              <a:tailEnd type="triangle" w="lg" len="med"/>
            </a:ln>
          </p:spPr>
        </p:cxnSp>
        <p:sp>
          <p:nvSpPr>
            <p:cNvPr id="116750" name="Rectangle 56"/>
            <p:cNvSpPr>
              <a:spLocks noChangeArrowheads="1"/>
            </p:cNvSpPr>
            <p:nvPr/>
          </p:nvSpPr>
          <p:spPr bwMode="gray">
            <a:xfrm>
              <a:off x="1840"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16751" name="Rectangle 57"/>
            <p:cNvSpPr>
              <a:spLocks noChangeArrowheads="1"/>
            </p:cNvSpPr>
            <p:nvPr/>
          </p:nvSpPr>
          <p:spPr bwMode="gray">
            <a:xfrm>
              <a:off x="1192"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16752" name="Rectangle 58"/>
            <p:cNvSpPr>
              <a:spLocks noChangeArrowheads="1"/>
            </p:cNvSpPr>
            <p:nvPr/>
          </p:nvSpPr>
          <p:spPr bwMode="gray">
            <a:xfrm>
              <a:off x="1442" y="3210"/>
              <a:ext cx="330"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16753" name="Rectangle 59"/>
            <p:cNvSpPr>
              <a:spLocks noChangeArrowheads="1"/>
            </p:cNvSpPr>
            <p:nvPr/>
          </p:nvSpPr>
          <p:spPr bwMode="gray">
            <a:xfrm>
              <a:off x="1915"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16754" name="Rectangle 60"/>
            <p:cNvSpPr>
              <a:spLocks noChangeArrowheads="1"/>
            </p:cNvSpPr>
            <p:nvPr/>
          </p:nvSpPr>
          <p:spPr bwMode="gray">
            <a:xfrm>
              <a:off x="2388"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116755" name="AutoShape 61"/>
            <p:cNvCxnSpPr>
              <a:cxnSpLocks noChangeShapeType="1"/>
              <a:stCxn id="116750" idx="2"/>
              <a:endCxn id="116752" idx="0"/>
            </p:cNvCxnSpPr>
            <p:nvPr/>
          </p:nvCxnSpPr>
          <p:spPr bwMode="gray">
            <a:xfrm rot="5400000">
              <a:off x="1655" y="2786"/>
              <a:ext cx="376" cy="472"/>
            </a:xfrm>
            <a:prstGeom prst="bentConnector3">
              <a:avLst>
                <a:gd name="adj1" fmla="val 49736"/>
              </a:avLst>
            </a:prstGeom>
            <a:noFill/>
            <a:ln w="12700">
              <a:solidFill>
                <a:schemeClr val="tx1"/>
              </a:solidFill>
              <a:miter lim="800000"/>
              <a:headEnd/>
              <a:tailEnd type="triangle" w="lg" len="med"/>
            </a:ln>
          </p:spPr>
        </p:cxnSp>
        <p:cxnSp>
          <p:nvCxnSpPr>
            <p:cNvPr id="116756" name="AutoShape 62"/>
            <p:cNvCxnSpPr>
              <a:cxnSpLocks noChangeShapeType="1"/>
              <a:stCxn id="116750" idx="2"/>
              <a:endCxn id="116753" idx="0"/>
            </p:cNvCxnSpPr>
            <p:nvPr/>
          </p:nvCxnSpPr>
          <p:spPr bwMode="gray">
            <a:xfrm rot="16200000" flipH="1">
              <a:off x="1892" y="3021"/>
              <a:ext cx="376" cy="1"/>
            </a:xfrm>
            <a:prstGeom prst="bentConnector3">
              <a:avLst>
                <a:gd name="adj1" fmla="val 49736"/>
              </a:avLst>
            </a:prstGeom>
            <a:noFill/>
            <a:ln w="12700">
              <a:solidFill>
                <a:schemeClr val="tx1"/>
              </a:solidFill>
              <a:miter lim="800000"/>
              <a:headEnd/>
              <a:tailEnd type="triangle" w="lg" len="med"/>
            </a:ln>
          </p:spPr>
        </p:cxnSp>
        <p:cxnSp>
          <p:nvCxnSpPr>
            <p:cNvPr id="116757" name="AutoShape 63"/>
            <p:cNvCxnSpPr>
              <a:cxnSpLocks noChangeShapeType="1"/>
              <a:stCxn id="116750" idx="2"/>
              <a:endCxn id="116754" idx="0"/>
            </p:cNvCxnSpPr>
            <p:nvPr/>
          </p:nvCxnSpPr>
          <p:spPr bwMode="gray">
            <a:xfrm rot="16200000" flipH="1">
              <a:off x="2128" y="2785"/>
              <a:ext cx="376" cy="474"/>
            </a:xfrm>
            <a:prstGeom prst="bentConnector3">
              <a:avLst>
                <a:gd name="adj1" fmla="val 49736"/>
              </a:avLst>
            </a:prstGeom>
            <a:noFill/>
            <a:ln w="12700">
              <a:solidFill>
                <a:schemeClr val="tx1"/>
              </a:solidFill>
              <a:miter lim="800000"/>
              <a:headEnd/>
              <a:tailEnd type="triangle" w="lg" len="med"/>
            </a:ln>
          </p:spPr>
        </p:cxnSp>
        <p:sp>
          <p:nvSpPr>
            <p:cNvPr id="116758" name="Rectangle 64"/>
            <p:cNvSpPr>
              <a:spLocks noChangeArrowheads="1"/>
            </p:cNvSpPr>
            <p:nvPr/>
          </p:nvSpPr>
          <p:spPr bwMode="gray">
            <a:xfrm>
              <a:off x="2489" y="2631"/>
              <a:ext cx="47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116759" name="AutoShape 65"/>
            <p:cNvCxnSpPr>
              <a:cxnSpLocks noChangeShapeType="1"/>
              <a:stCxn id="116747" idx="2"/>
              <a:endCxn id="116758" idx="0"/>
            </p:cNvCxnSpPr>
            <p:nvPr/>
          </p:nvCxnSpPr>
          <p:spPr bwMode="gray">
            <a:xfrm rot="16200000" flipH="1">
              <a:off x="2301" y="2203"/>
              <a:ext cx="204" cy="652"/>
            </a:xfrm>
            <a:prstGeom prst="bentConnector3">
              <a:avLst>
                <a:gd name="adj1" fmla="val 49509"/>
              </a:avLst>
            </a:prstGeom>
            <a:noFill/>
            <a:ln w="12700">
              <a:solidFill>
                <a:schemeClr val="tx1"/>
              </a:solidFill>
              <a:miter lim="800000"/>
              <a:headEnd/>
              <a:tailEnd type="triangle" w="lg" len="med"/>
            </a:ln>
          </p:spPr>
        </p:cxnSp>
        <p:sp>
          <p:nvSpPr>
            <p:cNvPr id="116760" name="Text Box 66"/>
            <p:cNvSpPr txBox="1">
              <a:spLocks noChangeArrowheads="1"/>
            </p:cNvSpPr>
            <p:nvPr/>
          </p:nvSpPr>
          <p:spPr bwMode="gray">
            <a:xfrm>
              <a:off x="1859" y="1488"/>
              <a:ext cx="762" cy="294"/>
            </a:xfrm>
            <a:prstGeom prst="rect">
              <a:avLst/>
            </a:prstGeom>
            <a:noFill/>
            <a:ln w="9525" algn="ctr">
              <a:noFill/>
              <a:miter lim="800000"/>
              <a:headEnd/>
              <a:tailEnd/>
            </a:ln>
          </p:spPr>
          <p:txBody>
            <a:bodyPr lIns="0" tIns="0" rIns="0" bIns="0">
              <a:spAutoFit/>
            </a:bodyPr>
            <a:lstStyle/>
            <a:p>
              <a:pPr>
                <a:lnSpc>
                  <a:spcPct val="85000"/>
                </a:lnSpc>
                <a:spcBef>
                  <a:spcPct val="50000"/>
                </a:spcBef>
              </a:pPr>
              <a:r>
                <a:rPr lang="en-GB" b="1">
                  <a:solidFill>
                    <a:srgbClr val="000000"/>
                  </a:solidFill>
                  <a:cs typeface="Arial" pitchFamily="34" charset="0"/>
                </a:rPr>
                <a:t>Exam Question</a:t>
              </a:r>
              <a:endParaRPr lang="en-US" b="1">
                <a:solidFill>
                  <a:srgbClr val="000000"/>
                </a:solidFill>
                <a:cs typeface="Arial" pitchFamily="34" charset="0"/>
              </a:endParaRPr>
            </a:p>
          </p:txBody>
        </p:sp>
      </p:grpSp>
    </p:spTree>
    <p:extLst>
      <p:ext uri="{BB962C8B-B14F-4D97-AF65-F5344CB8AC3E}">
        <p14:creationId xmlns:p14="http://schemas.microsoft.com/office/powerpoint/2010/main" xmlns="" val="239413323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title"/>
          </p:nvPr>
        </p:nvSpPr>
        <p:spPr>
          <a:xfrm>
            <a:off x="467544" y="200025"/>
            <a:ext cx="8208912" cy="863600"/>
          </a:xfrm>
        </p:spPr>
        <p:txBody>
          <a:bodyPr/>
          <a:lstStyle/>
          <a:p>
            <a:pPr eaLnBrk="1" hangingPunct="1"/>
            <a:r>
              <a:rPr lang="en-GB" dirty="0" smtClean="0">
                <a:solidFill>
                  <a:schemeClr val="tx1"/>
                </a:solidFill>
              </a:rPr>
              <a:t>...</a:t>
            </a:r>
            <a:r>
              <a:rPr lang="cs-CZ" dirty="0" smtClean="0">
                <a:solidFill>
                  <a:schemeClr val="tx1"/>
                </a:solidFill>
              </a:rPr>
              <a:t>potom vysvětlete, PROČ něco sdělujete, co je spouštěčem…</a:t>
            </a:r>
            <a:endParaRPr lang="en-US" dirty="0">
              <a:solidFill>
                <a:schemeClr val="tx1"/>
              </a:solidFill>
            </a:endParaRPr>
          </a:p>
        </p:txBody>
      </p:sp>
      <p:sp>
        <p:nvSpPr>
          <p:cNvPr id="118787" name="Rectangle 4"/>
          <p:cNvSpPr>
            <a:spLocks noGrp="1" noChangeArrowheads="1"/>
          </p:cNvSpPr>
          <p:nvPr>
            <p:ph type="body" idx="1"/>
          </p:nvPr>
        </p:nvSpPr>
        <p:spPr>
          <a:xfrm>
            <a:off x="4883150" y="1412875"/>
            <a:ext cx="3808413" cy="4214813"/>
          </a:xfrm>
        </p:spPr>
        <p:txBody>
          <a:bodyPr/>
          <a:lstStyle/>
          <a:p>
            <a:pPr eaLnBrk="1" hangingPunct="1">
              <a:lnSpc>
                <a:spcPct val="90000"/>
              </a:lnSpc>
              <a:buFont typeface="Arial" pitchFamily="34" charset="0"/>
              <a:buNone/>
            </a:pPr>
            <a:r>
              <a:rPr lang="en-GB" sz="2000" b="1" dirty="0"/>
              <a:t>Trigger =</a:t>
            </a:r>
          </a:p>
          <a:p>
            <a:pPr eaLnBrk="1" hangingPunct="1">
              <a:lnSpc>
                <a:spcPct val="90000"/>
              </a:lnSpc>
            </a:pPr>
            <a:r>
              <a:rPr lang="cs-CZ" sz="2000" dirty="0" smtClean="0">
                <a:solidFill>
                  <a:schemeClr val="tx1"/>
                </a:solidFill>
              </a:rPr>
              <a:t>Odůvodnění vaší komunikace</a:t>
            </a:r>
            <a:endParaRPr lang="en-GB" sz="2000" dirty="0">
              <a:solidFill>
                <a:schemeClr val="tx1"/>
              </a:solidFill>
            </a:endParaRPr>
          </a:p>
          <a:p>
            <a:pPr eaLnBrk="1" hangingPunct="1">
              <a:lnSpc>
                <a:spcPct val="90000"/>
              </a:lnSpc>
            </a:pPr>
            <a:r>
              <a:rPr lang="cs-CZ" sz="2000" dirty="0" smtClean="0">
                <a:solidFill>
                  <a:schemeClr val="tx1"/>
                </a:solidFill>
              </a:rPr>
              <a:t>Odpověď na otázku „Proč mi tohle říkáte?“</a:t>
            </a:r>
          </a:p>
          <a:p>
            <a:pPr eaLnBrk="1" hangingPunct="1">
              <a:lnSpc>
                <a:spcPct val="90000"/>
              </a:lnSpc>
            </a:pPr>
            <a:endParaRPr lang="cs-CZ" sz="2000" dirty="0" smtClean="0">
              <a:solidFill>
                <a:schemeClr val="tx1"/>
              </a:solidFill>
            </a:endParaRPr>
          </a:p>
          <a:p>
            <a:pPr eaLnBrk="1" hangingPunct="1">
              <a:lnSpc>
                <a:spcPct val="90000"/>
              </a:lnSpc>
            </a:pPr>
            <a:r>
              <a:rPr lang="cs-CZ" sz="2000" dirty="0" smtClean="0">
                <a:solidFill>
                  <a:schemeClr val="tx1"/>
                </a:solidFill>
              </a:rPr>
              <a:t>Vysvětlení:</a:t>
            </a:r>
            <a:endParaRPr lang="en-GB" sz="2000" dirty="0">
              <a:solidFill>
                <a:schemeClr val="tx1"/>
              </a:solidFill>
            </a:endParaRPr>
          </a:p>
          <a:p>
            <a:pPr lvl="1" eaLnBrk="1" hangingPunct="1">
              <a:lnSpc>
                <a:spcPct val="90000"/>
              </a:lnSpc>
              <a:spcBef>
                <a:spcPct val="10000"/>
              </a:spcBef>
            </a:pPr>
            <a:r>
              <a:rPr lang="cs-CZ" sz="1800" dirty="0" smtClean="0">
                <a:solidFill>
                  <a:schemeClr val="tx1"/>
                </a:solidFill>
              </a:rPr>
              <a:t>Co se změnilo</a:t>
            </a:r>
          </a:p>
          <a:p>
            <a:pPr lvl="1" eaLnBrk="1" hangingPunct="1">
              <a:lnSpc>
                <a:spcPct val="90000"/>
              </a:lnSpc>
              <a:spcBef>
                <a:spcPct val="10000"/>
              </a:spcBef>
            </a:pPr>
            <a:r>
              <a:rPr lang="cs-CZ" sz="1800" dirty="0" smtClean="0">
                <a:solidFill>
                  <a:schemeClr val="tx1"/>
                </a:solidFill>
              </a:rPr>
              <a:t>Co se může změnit</a:t>
            </a:r>
          </a:p>
          <a:p>
            <a:pPr lvl="1" eaLnBrk="1" hangingPunct="1">
              <a:lnSpc>
                <a:spcPct val="90000"/>
              </a:lnSpc>
              <a:spcBef>
                <a:spcPct val="10000"/>
              </a:spcBef>
            </a:pPr>
            <a:r>
              <a:rPr lang="cs-CZ" sz="1800" dirty="0" smtClean="0">
                <a:solidFill>
                  <a:schemeClr val="tx1"/>
                </a:solidFill>
              </a:rPr>
              <a:t>Co se nepodařilo</a:t>
            </a:r>
          </a:p>
          <a:p>
            <a:pPr lvl="1" eaLnBrk="1" hangingPunct="1">
              <a:lnSpc>
                <a:spcPct val="90000"/>
              </a:lnSpc>
              <a:spcBef>
                <a:spcPct val="10000"/>
              </a:spcBef>
            </a:pPr>
            <a:r>
              <a:rPr lang="cs-CZ" sz="1800" dirty="0" smtClean="0">
                <a:solidFill>
                  <a:schemeClr val="tx1"/>
                </a:solidFill>
              </a:rPr>
              <a:t>Co se může pokazit</a:t>
            </a:r>
            <a:endParaRPr lang="en-GB" sz="1800" dirty="0">
              <a:solidFill>
                <a:schemeClr val="tx1"/>
              </a:solidFill>
            </a:endParaRPr>
          </a:p>
          <a:p>
            <a:pPr lvl="1" eaLnBrk="1" hangingPunct="1">
              <a:lnSpc>
                <a:spcPct val="90000"/>
              </a:lnSpc>
              <a:spcBef>
                <a:spcPct val="10000"/>
              </a:spcBef>
            </a:pPr>
            <a:r>
              <a:rPr lang="en-GB" sz="1800" dirty="0" smtClean="0">
                <a:solidFill>
                  <a:schemeClr val="tx1"/>
                </a:solidFill>
              </a:rPr>
              <a:t>…</a:t>
            </a:r>
            <a:endParaRPr lang="cs-CZ" sz="1800" dirty="0" smtClean="0">
              <a:solidFill>
                <a:schemeClr val="tx1"/>
              </a:solidFill>
            </a:endParaRPr>
          </a:p>
          <a:p>
            <a:pPr lvl="1" eaLnBrk="1" hangingPunct="1">
              <a:lnSpc>
                <a:spcPct val="90000"/>
              </a:lnSpc>
              <a:spcBef>
                <a:spcPct val="10000"/>
              </a:spcBef>
            </a:pPr>
            <a:endParaRPr lang="en-GB" sz="1800" dirty="0">
              <a:solidFill>
                <a:schemeClr val="tx1"/>
              </a:solidFill>
            </a:endParaRPr>
          </a:p>
          <a:p>
            <a:pPr>
              <a:lnSpc>
                <a:spcPct val="90000"/>
              </a:lnSpc>
            </a:pPr>
            <a:r>
              <a:rPr lang="cs-CZ" sz="2000" dirty="0" smtClean="0">
                <a:solidFill>
                  <a:schemeClr val="tx1"/>
                </a:solidFill>
              </a:rPr>
              <a:t>Výsledné sdělení má být takové, aby přimělo obecenstvo ho poslouchat  nebo si ho přečíst.</a:t>
            </a:r>
          </a:p>
        </p:txBody>
      </p:sp>
      <p:grpSp>
        <p:nvGrpSpPr>
          <p:cNvPr id="2" name="Group 25"/>
          <p:cNvGrpSpPr>
            <a:grpSpLocks/>
          </p:cNvGrpSpPr>
          <p:nvPr/>
        </p:nvGrpSpPr>
        <p:grpSpPr bwMode="auto">
          <a:xfrm>
            <a:off x="468313" y="1219200"/>
            <a:ext cx="4243387" cy="4198938"/>
            <a:chOff x="295" y="768"/>
            <a:chExt cx="2673" cy="2645"/>
          </a:xfrm>
        </p:grpSpPr>
        <p:pic>
          <p:nvPicPr>
            <p:cNvPr id="118789" name="Picture 26"/>
            <p:cNvPicPr>
              <a:picLocks noChangeAspect="1" noChangeArrowheads="1"/>
            </p:cNvPicPr>
            <p:nvPr/>
          </p:nvPicPr>
          <p:blipFill>
            <a:blip r:embed="rId3" cstate="print">
              <a:grayscl/>
            </a:blip>
            <a:srcRect b="33546"/>
            <a:stretch>
              <a:fillRect/>
            </a:stretch>
          </p:blipFill>
          <p:spPr bwMode="gray">
            <a:xfrm>
              <a:off x="1688" y="768"/>
              <a:ext cx="823" cy="1200"/>
            </a:xfrm>
            <a:prstGeom prst="rect">
              <a:avLst/>
            </a:prstGeom>
            <a:noFill/>
            <a:ln w="9525" algn="ctr">
              <a:noFill/>
              <a:miter lim="800000"/>
              <a:headEnd/>
              <a:tailEnd/>
            </a:ln>
          </p:spPr>
        </p:pic>
        <p:sp>
          <p:nvSpPr>
            <p:cNvPr id="118790" name="Rectangle 27"/>
            <p:cNvSpPr>
              <a:spLocks noChangeArrowheads="1"/>
            </p:cNvSpPr>
            <p:nvPr/>
          </p:nvSpPr>
          <p:spPr bwMode="gray">
            <a:xfrm>
              <a:off x="295" y="1352"/>
              <a:ext cx="774" cy="593"/>
            </a:xfrm>
            <a:prstGeom prst="rect">
              <a:avLst/>
            </a:prstGeom>
            <a:solidFill>
              <a:srgbClr val="999999"/>
            </a:solidFill>
            <a:ln w="9525" algn="ctr">
              <a:noFill/>
              <a:miter lim="800000"/>
              <a:headEnd/>
              <a:tailEnd/>
            </a:ln>
          </p:spPr>
          <p:txBody>
            <a:bodyPr wrap="none" lIns="0" tIns="0" rIns="0" bIns="0" anchor="ctr">
              <a:spAutoFit/>
            </a:bodyPr>
            <a:lstStyle/>
            <a:p>
              <a:pPr algn="l"/>
              <a:endParaRPr lang="en-GB">
                <a:solidFill>
                  <a:srgbClr val="646464"/>
                </a:solidFill>
                <a:cs typeface="Arial" pitchFamily="34" charset="0"/>
              </a:endParaRPr>
            </a:p>
          </p:txBody>
        </p:sp>
        <p:sp>
          <p:nvSpPr>
            <p:cNvPr id="118791" name="Text Box 28"/>
            <p:cNvSpPr txBox="1">
              <a:spLocks noChangeArrowheads="1"/>
            </p:cNvSpPr>
            <p:nvPr/>
          </p:nvSpPr>
          <p:spPr bwMode="gray">
            <a:xfrm>
              <a:off x="436" y="1562"/>
              <a:ext cx="496" cy="173"/>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FFFFFF"/>
                  </a:solidFill>
                  <a:cs typeface="Arial" pitchFamily="34" charset="0"/>
                </a:rPr>
                <a:t>Context</a:t>
              </a:r>
              <a:endParaRPr lang="en-US">
                <a:solidFill>
                  <a:srgbClr val="FFFFFF"/>
                </a:solidFill>
                <a:cs typeface="Arial" pitchFamily="34" charset="0"/>
              </a:endParaRPr>
            </a:p>
          </p:txBody>
        </p:sp>
        <p:sp>
          <p:nvSpPr>
            <p:cNvPr id="118792" name="AutoShape 29"/>
            <p:cNvSpPr>
              <a:spLocks noChangeArrowheads="1"/>
            </p:cNvSpPr>
            <p:nvPr/>
          </p:nvSpPr>
          <p:spPr bwMode="gray">
            <a:xfrm rot="5400000">
              <a:off x="1214" y="1310"/>
              <a:ext cx="593" cy="678"/>
            </a:xfrm>
            <a:prstGeom prst="triangle">
              <a:avLst>
                <a:gd name="adj" fmla="val 50000"/>
              </a:avLst>
            </a:prstGeom>
            <a:solidFill>
              <a:schemeClr val="accent2"/>
            </a:solidFill>
            <a:ln w="25400" algn="ctr">
              <a:solidFill>
                <a:srgbClr val="91278F"/>
              </a:solid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118793" name="Text Box 30"/>
            <p:cNvSpPr txBox="1">
              <a:spLocks noChangeArrowheads="1"/>
            </p:cNvSpPr>
            <p:nvPr/>
          </p:nvSpPr>
          <p:spPr bwMode="gray">
            <a:xfrm>
              <a:off x="1192" y="1562"/>
              <a:ext cx="456" cy="173"/>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000000"/>
                  </a:solidFill>
                  <a:cs typeface="Arial" pitchFamily="34" charset="0"/>
                </a:rPr>
                <a:t>Trigger</a:t>
              </a:r>
              <a:endParaRPr lang="en-US">
                <a:solidFill>
                  <a:srgbClr val="000000"/>
                </a:solidFill>
                <a:cs typeface="Arial" pitchFamily="34" charset="0"/>
              </a:endParaRPr>
            </a:p>
          </p:txBody>
        </p:sp>
        <p:sp>
          <p:nvSpPr>
            <p:cNvPr id="118794" name="AutoShape 31"/>
            <p:cNvSpPr>
              <a:spLocks noChangeArrowheads="1"/>
            </p:cNvSpPr>
            <p:nvPr/>
          </p:nvSpPr>
          <p:spPr bwMode="gray">
            <a:xfrm flipV="1">
              <a:off x="2002" y="1993"/>
              <a:ext cx="174" cy="199"/>
            </a:xfrm>
            <a:prstGeom prst="triangle">
              <a:avLst>
                <a:gd name="adj" fmla="val 50000"/>
              </a:avLst>
            </a:prstGeom>
            <a:solidFill>
              <a:schemeClr val="folHlink"/>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118795" name="Rectangle 32"/>
            <p:cNvSpPr>
              <a:spLocks noChangeArrowheads="1"/>
            </p:cNvSpPr>
            <p:nvPr/>
          </p:nvSpPr>
          <p:spPr bwMode="gray">
            <a:xfrm>
              <a:off x="1688" y="2224"/>
              <a:ext cx="778" cy="203"/>
            </a:xfrm>
            <a:prstGeom prst="rect">
              <a:avLst/>
            </a:prstGeom>
            <a:solidFill>
              <a:srgbClr val="999999"/>
            </a:solidFill>
            <a:ln w="6350">
              <a:noFill/>
              <a:miter lim="800000"/>
              <a:headEnd/>
              <a:tailEnd/>
            </a:ln>
          </p:spPr>
          <p:txBody>
            <a:bodyPr lIns="45720" rIns="45720" anchor="ctr" anchorCtr="1"/>
            <a:lstStyle/>
            <a:p>
              <a:pPr eaLnBrk="0" hangingPunct="0"/>
              <a:r>
                <a:rPr lang="en-GB" sz="1600" b="1">
                  <a:solidFill>
                    <a:srgbClr val="FFFFFF"/>
                  </a:solidFill>
                  <a:cs typeface="Arial" pitchFamily="34" charset="0"/>
                </a:rPr>
                <a:t>Response</a:t>
              </a:r>
              <a:endParaRPr lang="en-US" sz="1600" b="1">
                <a:solidFill>
                  <a:srgbClr val="FFFFFF"/>
                </a:solidFill>
                <a:cs typeface="Arial" pitchFamily="34" charset="0"/>
              </a:endParaRPr>
            </a:p>
          </p:txBody>
        </p:sp>
        <p:cxnSp>
          <p:nvCxnSpPr>
            <p:cNvPr id="118796" name="AutoShape 33"/>
            <p:cNvCxnSpPr>
              <a:cxnSpLocks noChangeShapeType="1"/>
              <a:stCxn id="118795" idx="2"/>
              <a:endCxn id="118799" idx="0"/>
            </p:cNvCxnSpPr>
            <p:nvPr/>
          </p:nvCxnSpPr>
          <p:spPr bwMode="gray">
            <a:xfrm rot="5400000">
              <a:off x="1652" y="2206"/>
              <a:ext cx="204" cy="646"/>
            </a:xfrm>
            <a:prstGeom prst="bentConnector3">
              <a:avLst>
                <a:gd name="adj1" fmla="val 49509"/>
              </a:avLst>
            </a:prstGeom>
            <a:noFill/>
            <a:ln w="12700">
              <a:solidFill>
                <a:schemeClr val="tx1"/>
              </a:solidFill>
              <a:miter lim="800000"/>
              <a:headEnd/>
              <a:tailEnd type="triangle" w="lg" len="med"/>
            </a:ln>
          </p:spPr>
        </p:cxnSp>
        <p:cxnSp>
          <p:nvCxnSpPr>
            <p:cNvPr id="118797" name="AutoShape 34"/>
            <p:cNvCxnSpPr>
              <a:cxnSpLocks noChangeShapeType="1"/>
              <a:stCxn id="118795" idx="2"/>
              <a:endCxn id="118798" idx="0"/>
            </p:cNvCxnSpPr>
            <p:nvPr/>
          </p:nvCxnSpPr>
          <p:spPr bwMode="gray">
            <a:xfrm rot="16200000" flipH="1">
              <a:off x="1976" y="2528"/>
              <a:ext cx="204" cy="2"/>
            </a:xfrm>
            <a:prstGeom prst="bentConnector3">
              <a:avLst>
                <a:gd name="adj1" fmla="val 49509"/>
              </a:avLst>
            </a:prstGeom>
            <a:noFill/>
            <a:ln w="12700">
              <a:solidFill>
                <a:schemeClr val="tx1"/>
              </a:solidFill>
              <a:miter lim="800000"/>
              <a:headEnd/>
              <a:tailEnd type="triangle" w="lg" len="med"/>
            </a:ln>
          </p:spPr>
        </p:cxnSp>
        <p:sp>
          <p:nvSpPr>
            <p:cNvPr id="118798" name="Rectangle 35"/>
            <p:cNvSpPr>
              <a:spLocks noChangeArrowheads="1"/>
            </p:cNvSpPr>
            <p:nvPr/>
          </p:nvSpPr>
          <p:spPr bwMode="gray">
            <a:xfrm>
              <a:off x="1840"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18799" name="Rectangle 36"/>
            <p:cNvSpPr>
              <a:spLocks noChangeArrowheads="1"/>
            </p:cNvSpPr>
            <p:nvPr/>
          </p:nvSpPr>
          <p:spPr bwMode="gray">
            <a:xfrm>
              <a:off x="1192"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18800" name="Rectangle 37"/>
            <p:cNvSpPr>
              <a:spLocks noChangeArrowheads="1"/>
            </p:cNvSpPr>
            <p:nvPr/>
          </p:nvSpPr>
          <p:spPr bwMode="gray">
            <a:xfrm>
              <a:off x="1442" y="3210"/>
              <a:ext cx="330"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18801" name="Rectangle 38"/>
            <p:cNvSpPr>
              <a:spLocks noChangeArrowheads="1"/>
            </p:cNvSpPr>
            <p:nvPr/>
          </p:nvSpPr>
          <p:spPr bwMode="gray">
            <a:xfrm>
              <a:off x="1915"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18802" name="Rectangle 39"/>
            <p:cNvSpPr>
              <a:spLocks noChangeArrowheads="1"/>
            </p:cNvSpPr>
            <p:nvPr/>
          </p:nvSpPr>
          <p:spPr bwMode="gray">
            <a:xfrm>
              <a:off x="2388"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118803" name="AutoShape 40"/>
            <p:cNvCxnSpPr>
              <a:cxnSpLocks noChangeShapeType="1"/>
              <a:stCxn id="118798" idx="2"/>
              <a:endCxn id="118800" idx="0"/>
            </p:cNvCxnSpPr>
            <p:nvPr/>
          </p:nvCxnSpPr>
          <p:spPr bwMode="gray">
            <a:xfrm rot="5400000">
              <a:off x="1655" y="2786"/>
              <a:ext cx="376" cy="472"/>
            </a:xfrm>
            <a:prstGeom prst="bentConnector3">
              <a:avLst>
                <a:gd name="adj1" fmla="val 49736"/>
              </a:avLst>
            </a:prstGeom>
            <a:noFill/>
            <a:ln w="12700">
              <a:solidFill>
                <a:schemeClr val="tx1"/>
              </a:solidFill>
              <a:miter lim="800000"/>
              <a:headEnd/>
              <a:tailEnd type="triangle" w="lg" len="med"/>
            </a:ln>
          </p:spPr>
        </p:cxnSp>
        <p:cxnSp>
          <p:nvCxnSpPr>
            <p:cNvPr id="118804" name="AutoShape 41"/>
            <p:cNvCxnSpPr>
              <a:cxnSpLocks noChangeShapeType="1"/>
              <a:stCxn id="118798" idx="2"/>
              <a:endCxn id="118801" idx="0"/>
            </p:cNvCxnSpPr>
            <p:nvPr/>
          </p:nvCxnSpPr>
          <p:spPr bwMode="gray">
            <a:xfrm rot="16200000" flipH="1">
              <a:off x="1892" y="3021"/>
              <a:ext cx="376" cy="1"/>
            </a:xfrm>
            <a:prstGeom prst="bentConnector3">
              <a:avLst>
                <a:gd name="adj1" fmla="val 49736"/>
              </a:avLst>
            </a:prstGeom>
            <a:noFill/>
            <a:ln w="12700">
              <a:solidFill>
                <a:schemeClr val="tx1"/>
              </a:solidFill>
              <a:miter lim="800000"/>
              <a:headEnd/>
              <a:tailEnd type="triangle" w="lg" len="med"/>
            </a:ln>
          </p:spPr>
        </p:cxnSp>
        <p:cxnSp>
          <p:nvCxnSpPr>
            <p:cNvPr id="118805" name="AutoShape 42"/>
            <p:cNvCxnSpPr>
              <a:cxnSpLocks noChangeShapeType="1"/>
              <a:stCxn id="118798" idx="2"/>
              <a:endCxn id="118802" idx="0"/>
            </p:cNvCxnSpPr>
            <p:nvPr/>
          </p:nvCxnSpPr>
          <p:spPr bwMode="gray">
            <a:xfrm rot="16200000" flipH="1">
              <a:off x="2128" y="2785"/>
              <a:ext cx="376" cy="474"/>
            </a:xfrm>
            <a:prstGeom prst="bentConnector3">
              <a:avLst>
                <a:gd name="adj1" fmla="val 49736"/>
              </a:avLst>
            </a:prstGeom>
            <a:noFill/>
            <a:ln w="12700">
              <a:solidFill>
                <a:schemeClr val="tx1"/>
              </a:solidFill>
              <a:miter lim="800000"/>
              <a:headEnd/>
              <a:tailEnd type="triangle" w="lg" len="med"/>
            </a:ln>
          </p:spPr>
        </p:cxnSp>
        <p:sp>
          <p:nvSpPr>
            <p:cNvPr id="118806" name="Rectangle 43"/>
            <p:cNvSpPr>
              <a:spLocks noChangeArrowheads="1"/>
            </p:cNvSpPr>
            <p:nvPr/>
          </p:nvSpPr>
          <p:spPr bwMode="gray">
            <a:xfrm>
              <a:off x="2489" y="2631"/>
              <a:ext cx="47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118807" name="AutoShape 44"/>
            <p:cNvCxnSpPr>
              <a:cxnSpLocks noChangeShapeType="1"/>
              <a:stCxn id="118795" idx="2"/>
              <a:endCxn id="118806" idx="0"/>
            </p:cNvCxnSpPr>
            <p:nvPr/>
          </p:nvCxnSpPr>
          <p:spPr bwMode="gray">
            <a:xfrm rot="16200000" flipH="1">
              <a:off x="2301" y="2203"/>
              <a:ext cx="204" cy="652"/>
            </a:xfrm>
            <a:prstGeom prst="bentConnector3">
              <a:avLst>
                <a:gd name="adj1" fmla="val 49509"/>
              </a:avLst>
            </a:prstGeom>
            <a:noFill/>
            <a:ln w="12700">
              <a:solidFill>
                <a:schemeClr val="tx1"/>
              </a:solidFill>
              <a:miter lim="800000"/>
              <a:headEnd/>
              <a:tailEnd type="triangle" w="lg" len="med"/>
            </a:ln>
          </p:spPr>
        </p:cxnSp>
        <p:sp>
          <p:nvSpPr>
            <p:cNvPr id="118808" name="Text Box 45"/>
            <p:cNvSpPr txBox="1">
              <a:spLocks noChangeArrowheads="1"/>
            </p:cNvSpPr>
            <p:nvPr/>
          </p:nvSpPr>
          <p:spPr bwMode="gray">
            <a:xfrm>
              <a:off x="1859" y="1488"/>
              <a:ext cx="762" cy="294"/>
            </a:xfrm>
            <a:prstGeom prst="rect">
              <a:avLst/>
            </a:prstGeom>
            <a:noFill/>
            <a:ln w="9525" algn="ctr">
              <a:noFill/>
              <a:miter lim="800000"/>
              <a:headEnd/>
              <a:tailEnd/>
            </a:ln>
          </p:spPr>
          <p:txBody>
            <a:bodyPr lIns="0" tIns="0" rIns="0" bIns="0">
              <a:spAutoFit/>
            </a:bodyPr>
            <a:lstStyle/>
            <a:p>
              <a:pPr>
                <a:lnSpc>
                  <a:spcPct val="85000"/>
                </a:lnSpc>
                <a:spcBef>
                  <a:spcPct val="50000"/>
                </a:spcBef>
              </a:pPr>
              <a:r>
                <a:rPr lang="en-GB" b="1">
                  <a:solidFill>
                    <a:srgbClr val="000000"/>
                  </a:solidFill>
                  <a:cs typeface="Arial" pitchFamily="34" charset="0"/>
                </a:rPr>
                <a:t>Exam Question</a:t>
              </a:r>
              <a:endParaRPr lang="en-US" b="1">
                <a:solidFill>
                  <a:srgbClr val="000000"/>
                </a:solidFill>
                <a:cs typeface="Arial" pitchFamily="34" charset="0"/>
              </a:endParaRPr>
            </a:p>
          </p:txBody>
        </p:sp>
      </p:grpSp>
    </p:spTree>
    <p:extLst>
      <p:ext uri="{BB962C8B-B14F-4D97-AF65-F5344CB8AC3E}">
        <p14:creationId xmlns:p14="http://schemas.microsoft.com/office/powerpoint/2010/main" xmlns="" val="3905484235"/>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idx="1"/>
          </p:nvPr>
        </p:nvSpPr>
        <p:spPr/>
        <p:txBody>
          <a:bodyPr/>
          <a:lstStyle/>
          <a:p>
            <a:pPr>
              <a:buFont typeface="Arial" pitchFamily="34" charset="0"/>
              <a:buNone/>
            </a:pPr>
            <a:r>
              <a:rPr lang="en-GB" sz="3200" b="1" dirty="0">
                <a:solidFill>
                  <a:schemeClr val="tx1"/>
                </a:solidFill>
              </a:rPr>
              <a:t>	</a:t>
            </a:r>
            <a:endParaRPr lang="cs-CZ" sz="3200" b="1" dirty="0" smtClean="0">
              <a:solidFill>
                <a:schemeClr val="tx1"/>
              </a:solidFill>
            </a:endParaRPr>
          </a:p>
          <a:p>
            <a:pPr>
              <a:buFont typeface="Arial" pitchFamily="34" charset="0"/>
              <a:buNone/>
            </a:pPr>
            <a:r>
              <a:rPr lang="cs-CZ" sz="3200" dirty="0" smtClean="0">
                <a:solidFill>
                  <a:schemeClr val="tx1"/>
                </a:solidFill>
              </a:rPr>
              <a:t>   </a:t>
            </a:r>
            <a:r>
              <a:rPr lang="en-GB" sz="3200" dirty="0" smtClean="0">
                <a:solidFill>
                  <a:schemeClr val="tx1"/>
                </a:solidFill>
              </a:rPr>
              <a:t>“</a:t>
            </a:r>
            <a:r>
              <a:rPr lang="cs-CZ" sz="3200" dirty="0" smtClean="0">
                <a:solidFill>
                  <a:schemeClr val="tx1"/>
                </a:solidFill>
              </a:rPr>
              <a:t>Kdybych měl 60 minut na vyřešení problému, na kterém závisí můj život, strávil bych 55 minut vymýšlením správné otázky. V momentě kdy budu znát správnou otázku, byl bych schopen ji jednoduše zodpovědět za 5 minut.“</a:t>
            </a:r>
          </a:p>
          <a:p>
            <a:pPr algn="r">
              <a:buFont typeface="Arial" pitchFamily="34" charset="0"/>
              <a:buNone/>
            </a:pPr>
            <a:r>
              <a:rPr lang="en-GB" b="1" dirty="0" smtClean="0">
                <a:solidFill>
                  <a:schemeClr val="tx1"/>
                </a:solidFill>
              </a:rPr>
              <a:t>Albert </a:t>
            </a:r>
            <a:r>
              <a:rPr lang="en-GB" b="1" dirty="0">
                <a:solidFill>
                  <a:schemeClr val="tx1"/>
                </a:solidFill>
              </a:rPr>
              <a:t>Einstein </a:t>
            </a:r>
            <a:r>
              <a:rPr lang="en-GB" sz="1200" dirty="0">
                <a:solidFill>
                  <a:schemeClr val="tx1"/>
                </a:solidFill>
              </a:rPr>
              <a:t>March 1879 – 18 April 1955</a:t>
            </a:r>
            <a:endParaRPr lang="en-GB" sz="1200" b="1"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xmlns="" val="3114797885"/>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67544" y="200025"/>
            <a:ext cx="8208912" cy="863600"/>
          </a:xfrm>
        </p:spPr>
        <p:txBody>
          <a:bodyPr/>
          <a:lstStyle/>
          <a:p>
            <a:pPr eaLnBrk="1" hangingPunct="1"/>
            <a:r>
              <a:rPr lang="cs-CZ" dirty="0" smtClean="0">
                <a:solidFill>
                  <a:schemeClr val="tx1"/>
                </a:solidFill>
              </a:rPr>
              <a:t>Zaměřte se ve svém sdělení na otázku „Co by klienta zajímalo?“</a:t>
            </a:r>
            <a:endParaRPr lang="en-US" dirty="0">
              <a:solidFill>
                <a:schemeClr val="tx1"/>
              </a:solidFill>
            </a:endParaRPr>
          </a:p>
        </p:txBody>
      </p:sp>
      <p:sp>
        <p:nvSpPr>
          <p:cNvPr id="120835" name="Rectangle 23"/>
          <p:cNvSpPr>
            <a:spLocks noGrp="1" noChangeArrowheads="1"/>
          </p:cNvSpPr>
          <p:nvPr>
            <p:ph type="body" idx="1"/>
          </p:nvPr>
        </p:nvSpPr>
        <p:spPr>
          <a:xfrm>
            <a:off x="5027613" y="1500188"/>
            <a:ext cx="3808412" cy="3771900"/>
          </a:xfrm>
        </p:spPr>
        <p:txBody>
          <a:bodyPr/>
          <a:lstStyle/>
          <a:p>
            <a:pPr eaLnBrk="1" hangingPunct="1">
              <a:lnSpc>
                <a:spcPct val="90000"/>
              </a:lnSpc>
              <a:buFont typeface="Arial" pitchFamily="34" charset="0"/>
              <a:buNone/>
            </a:pPr>
            <a:r>
              <a:rPr lang="en-GB" sz="2000" b="1" dirty="0"/>
              <a:t>Question =</a:t>
            </a:r>
          </a:p>
          <a:p>
            <a:pPr lvl="1">
              <a:lnSpc>
                <a:spcPct val="90000"/>
              </a:lnSpc>
            </a:pPr>
            <a:r>
              <a:rPr lang="cs-CZ" sz="1800" dirty="0" smtClean="0">
                <a:solidFill>
                  <a:schemeClr val="tx1"/>
                </a:solidFill>
              </a:rPr>
              <a:t>Jasné vyjádření toho, co je důvodem pro naše sdělení</a:t>
            </a:r>
          </a:p>
          <a:p>
            <a:pPr lvl="1" eaLnBrk="1" hangingPunct="1">
              <a:lnSpc>
                <a:spcPct val="90000"/>
              </a:lnSpc>
            </a:pPr>
            <a:r>
              <a:rPr lang="cs-CZ" sz="1800" dirty="0" smtClean="0">
                <a:solidFill>
                  <a:schemeClr val="tx1"/>
                </a:solidFill>
              </a:rPr>
              <a:t>Co nyní uděláme?</a:t>
            </a:r>
          </a:p>
          <a:p>
            <a:pPr lvl="1" eaLnBrk="1" hangingPunct="1">
              <a:lnSpc>
                <a:spcPct val="90000"/>
              </a:lnSpc>
            </a:pPr>
            <a:r>
              <a:rPr lang="cs-CZ" sz="1800" dirty="0" smtClean="0">
                <a:solidFill>
                  <a:schemeClr val="tx1"/>
                </a:solidFill>
              </a:rPr>
              <a:t>Jak to můžeme spravit?</a:t>
            </a:r>
          </a:p>
          <a:p>
            <a:pPr lvl="1" eaLnBrk="1" hangingPunct="1">
              <a:lnSpc>
                <a:spcPct val="90000"/>
              </a:lnSpc>
            </a:pPr>
            <a:r>
              <a:rPr lang="cs-CZ" sz="1800" dirty="0" smtClean="0">
                <a:solidFill>
                  <a:schemeClr val="tx1"/>
                </a:solidFill>
              </a:rPr>
              <a:t>Jak tomu můžeme zabránit?</a:t>
            </a:r>
          </a:p>
          <a:p>
            <a:pPr lvl="1" eaLnBrk="1" hangingPunct="1">
              <a:lnSpc>
                <a:spcPct val="90000"/>
              </a:lnSpc>
            </a:pPr>
            <a:endParaRPr lang="cs-CZ" sz="1800" dirty="0" smtClean="0">
              <a:solidFill>
                <a:schemeClr val="tx1"/>
              </a:solidFill>
            </a:endParaRPr>
          </a:p>
          <a:p>
            <a:pPr eaLnBrk="1" hangingPunct="1">
              <a:lnSpc>
                <a:spcPct val="90000"/>
              </a:lnSpc>
            </a:pPr>
            <a:r>
              <a:rPr lang="cs-CZ" sz="2000" dirty="0" smtClean="0">
                <a:solidFill>
                  <a:schemeClr val="tx1"/>
                </a:solidFill>
              </a:rPr>
              <a:t>Toto je ústřední bod procesu</a:t>
            </a:r>
          </a:p>
          <a:p>
            <a:pPr lvl="1" eaLnBrk="1" hangingPunct="1">
              <a:lnSpc>
                <a:spcPct val="90000"/>
              </a:lnSpc>
            </a:pPr>
            <a:r>
              <a:rPr lang="cs-CZ" sz="1800" dirty="0" smtClean="0">
                <a:solidFill>
                  <a:schemeClr val="tx1"/>
                </a:solidFill>
              </a:rPr>
              <a:t>Vše co následuje souvisí s tímto sdělením</a:t>
            </a:r>
          </a:p>
          <a:p>
            <a:pPr eaLnBrk="1" hangingPunct="1">
              <a:lnSpc>
                <a:spcPct val="90000"/>
              </a:lnSpc>
            </a:pPr>
            <a:endParaRPr lang="en-GB" sz="2000" dirty="0"/>
          </a:p>
          <a:p>
            <a:pPr eaLnBrk="1" hangingPunct="1">
              <a:lnSpc>
                <a:spcPct val="90000"/>
              </a:lnSpc>
            </a:pPr>
            <a:endParaRPr lang="en-US" sz="2000" dirty="0"/>
          </a:p>
        </p:txBody>
      </p:sp>
      <p:grpSp>
        <p:nvGrpSpPr>
          <p:cNvPr id="2" name="Group 46"/>
          <p:cNvGrpSpPr>
            <a:grpSpLocks/>
          </p:cNvGrpSpPr>
          <p:nvPr/>
        </p:nvGrpSpPr>
        <p:grpSpPr bwMode="auto">
          <a:xfrm>
            <a:off x="468313" y="1219200"/>
            <a:ext cx="4243387" cy="4198938"/>
            <a:chOff x="295" y="768"/>
            <a:chExt cx="2673" cy="2645"/>
          </a:xfrm>
        </p:grpSpPr>
        <p:pic>
          <p:nvPicPr>
            <p:cNvPr id="120837" name="Picture 47"/>
            <p:cNvPicPr>
              <a:picLocks noChangeAspect="1" noChangeArrowheads="1"/>
            </p:cNvPicPr>
            <p:nvPr/>
          </p:nvPicPr>
          <p:blipFill>
            <a:blip r:embed="rId3" cstate="print"/>
            <a:srcRect b="33546"/>
            <a:stretch>
              <a:fillRect/>
            </a:stretch>
          </p:blipFill>
          <p:spPr bwMode="gray">
            <a:xfrm>
              <a:off x="1688" y="768"/>
              <a:ext cx="823" cy="1200"/>
            </a:xfrm>
            <a:prstGeom prst="rect">
              <a:avLst/>
            </a:prstGeom>
            <a:noFill/>
            <a:ln w="9525" algn="ctr">
              <a:noFill/>
              <a:miter lim="800000"/>
              <a:headEnd/>
              <a:tailEnd/>
            </a:ln>
          </p:spPr>
        </p:pic>
        <p:sp>
          <p:nvSpPr>
            <p:cNvPr id="120838" name="Rectangle 48"/>
            <p:cNvSpPr>
              <a:spLocks noChangeArrowheads="1"/>
            </p:cNvSpPr>
            <p:nvPr/>
          </p:nvSpPr>
          <p:spPr bwMode="gray">
            <a:xfrm>
              <a:off x="295" y="1352"/>
              <a:ext cx="774" cy="593"/>
            </a:xfrm>
            <a:prstGeom prst="rect">
              <a:avLst/>
            </a:prstGeom>
            <a:solidFill>
              <a:srgbClr val="999999"/>
            </a:solidFill>
            <a:ln w="9525" algn="ctr">
              <a:noFill/>
              <a:miter lim="800000"/>
              <a:headEnd/>
              <a:tailEnd/>
            </a:ln>
          </p:spPr>
          <p:txBody>
            <a:bodyPr wrap="none" lIns="0" tIns="0" rIns="0" bIns="0" anchor="ctr">
              <a:spAutoFit/>
            </a:bodyPr>
            <a:lstStyle/>
            <a:p>
              <a:pPr algn="l"/>
              <a:endParaRPr lang="en-GB">
                <a:solidFill>
                  <a:srgbClr val="646464"/>
                </a:solidFill>
                <a:cs typeface="Arial" pitchFamily="34" charset="0"/>
              </a:endParaRPr>
            </a:p>
          </p:txBody>
        </p:sp>
        <p:sp>
          <p:nvSpPr>
            <p:cNvPr id="120839" name="Text Box 49"/>
            <p:cNvSpPr txBox="1">
              <a:spLocks noChangeArrowheads="1"/>
            </p:cNvSpPr>
            <p:nvPr/>
          </p:nvSpPr>
          <p:spPr bwMode="gray">
            <a:xfrm>
              <a:off x="436" y="1562"/>
              <a:ext cx="496" cy="173"/>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FFFFFF"/>
                  </a:solidFill>
                  <a:cs typeface="Arial" pitchFamily="34" charset="0"/>
                </a:rPr>
                <a:t>Context</a:t>
              </a:r>
              <a:endParaRPr lang="en-US">
                <a:solidFill>
                  <a:srgbClr val="FFFFFF"/>
                </a:solidFill>
                <a:cs typeface="Arial" pitchFamily="34" charset="0"/>
              </a:endParaRPr>
            </a:p>
          </p:txBody>
        </p:sp>
        <p:sp>
          <p:nvSpPr>
            <p:cNvPr id="120840" name="AutoShape 50"/>
            <p:cNvSpPr>
              <a:spLocks noChangeArrowheads="1"/>
            </p:cNvSpPr>
            <p:nvPr/>
          </p:nvSpPr>
          <p:spPr bwMode="gray">
            <a:xfrm rot="5400000">
              <a:off x="1214" y="1310"/>
              <a:ext cx="593" cy="678"/>
            </a:xfrm>
            <a:prstGeom prst="triangle">
              <a:avLst>
                <a:gd name="adj" fmla="val 50000"/>
              </a:avLst>
            </a:prstGeom>
            <a:solidFill>
              <a:srgbClr val="DCDCDC"/>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120841" name="Text Box 51"/>
            <p:cNvSpPr txBox="1">
              <a:spLocks noChangeArrowheads="1"/>
            </p:cNvSpPr>
            <p:nvPr/>
          </p:nvSpPr>
          <p:spPr bwMode="gray">
            <a:xfrm>
              <a:off x="1192" y="1562"/>
              <a:ext cx="456" cy="173"/>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000000"/>
                  </a:solidFill>
                  <a:cs typeface="Arial" pitchFamily="34" charset="0"/>
                </a:rPr>
                <a:t>Trigger</a:t>
              </a:r>
              <a:endParaRPr lang="en-US">
                <a:solidFill>
                  <a:srgbClr val="000000"/>
                </a:solidFill>
                <a:cs typeface="Arial" pitchFamily="34" charset="0"/>
              </a:endParaRPr>
            </a:p>
          </p:txBody>
        </p:sp>
        <p:sp>
          <p:nvSpPr>
            <p:cNvPr id="120842" name="AutoShape 52"/>
            <p:cNvSpPr>
              <a:spLocks noChangeArrowheads="1"/>
            </p:cNvSpPr>
            <p:nvPr/>
          </p:nvSpPr>
          <p:spPr bwMode="gray">
            <a:xfrm flipV="1">
              <a:off x="2002" y="1993"/>
              <a:ext cx="174" cy="199"/>
            </a:xfrm>
            <a:prstGeom prst="triangle">
              <a:avLst>
                <a:gd name="adj" fmla="val 50000"/>
              </a:avLst>
            </a:prstGeom>
            <a:solidFill>
              <a:schemeClr val="accent2"/>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120843" name="Rectangle 53"/>
            <p:cNvSpPr>
              <a:spLocks noChangeArrowheads="1"/>
            </p:cNvSpPr>
            <p:nvPr/>
          </p:nvSpPr>
          <p:spPr bwMode="gray">
            <a:xfrm>
              <a:off x="1688" y="2224"/>
              <a:ext cx="778" cy="203"/>
            </a:xfrm>
            <a:prstGeom prst="rect">
              <a:avLst/>
            </a:prstGeom>
            <a:solidFill>
              <a:srgbClr val="999999"/>
            </a:solidFill>
            <a:ln w="6350">
              <a:noFill/>
              <a:miter lim="800000"/>
              <a:headEnd/>
              <a:tailEnd/>
            </a:ln>
          </p:spPr>
          <p:txBody>
            <a:bodyPr lIns="45720" rIns="45720" anchor="ctr" anchorCtr="1"/>
            <a:lstStyle/>
            <a:p>
              <a:pPr eaLnBrk="0" hangingPunct="0"/>
              <a:r>
                <a:rPr lang="en-GB" sz="1600" b="1">
                  <a:solidFill>
                    <a:srgbClr val="FFFFFF"/>
                  </a:solidFill>
                  <a:cs typeface="Arial" pitchFamily="34" charset="0"/>
                </a:rPr>
                <a:t>Response</a:t>
              </a:r>
              <a:endParaRPr lang="en-US" sz="1600" b="1">
                <a:solidFill>
                  <a:srgbClr val="FFFFFF"/>
                </a:solidFill>
                <a:cs typeface="Arial" pitchFamily="34" charset="0"/>
              </a:endParaRPr>
            </a:p>
          </p:txBody>
        </p:sp>
        <p:cxnSp>
          <p:nvCxnSpPr>
            <p:cNvPr id="120844" name="AutoShape 54"/>
            <p:cNvCxnSpPr>
              <a:cxnSpLocks noChangeShapeType="1"/>
              <a:stCxn id="120843" idx="2"/>
              <a:endCxn id="120847" idx="0"/>
            </p:cNvCxnSpPr>
            <p:nvPr/>
          </p:nvCxnSpPr>
          <p:spPr bwMode="gray">
            <a:xfrm rot="5400000">
              <a:off x="1652" y="2206"/>
              <a:ext cx="204" cy="646"/>
            </a:xfrm>
            <a:prstGeom prst="bentConnector3">
              <a:avLst>
                <a:gd name="adj1" fmla="val 49509"/>
              </a:avLst>
            </a:prstGeom>
            <a:noFill/>
            <a:ln w="12700">
              <a:solidFill>
                <a:schemeClr val="tx1"/>
              </a:solidFill>
              <a:miter lim="800000"/>
              <a:headEnd/>
              <a:tailEnd type="triangle" w="lg" len="med"/>
            </a:ln>
          </p:spPr>
        </p:cxnSp>
        <p:cxnSp>
          <p:nvCxnSpPr>
            <p:cNvPr id="120845" name="AutoShape 55"/>
            <p:cNvCxnSpPr>
              <a:cxnSpLocks noChangeShapeType="1"/>
              <a:stCxn id="120843" idx="2"/>
              <a:endCxn id="120846" idx="0"/>
            </p:cNvCxnSpPr>
            <p:nvPr/>
          </p:nvCxnSpPr>
          <p:spPr bwMode="gray">
            <a:xfrm rot="16200000" flipH="1">
              <a:off x="1976" y="2528"/>
              <a:ext cx="204" cy="2"/>
            </a:xfrm>
            <a:prstGeom prst="bentConnector3">
              <a:avLst>
                <a:gd name="adj1" fmla="val 49509"/>
              </a:avLst>
            </a:prstGeom>
            <a:noFill/>
            <a:ln w="12700">
              <a:solidFill>
                <a:schemeClr val="tx1"/>
              </a:solidFill>
              <a:miter lim="800000"/>
              <a:headEnd/>
              <a:tailEnd type="triangle" w="lg" len="med"/>
            </a:ln>
          </p:spPr>
        </p:cxnSp>
        <p:sp>
          <p:nvSpPr>
            <p:cNvPr id="120846" name="Rectangle 56"/>
            <p:cNvSpPr>
              <a:spLocks noChangeArrowheads="1"/>
            </p:cNvSpPr>
            <p:nvPr/>
          </p:nvSpPr>
          <p:spPr bwMode="gray">
            <a:xfrm>
              <a:off x="1840"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0847" name="Rectangle 57"/>
            <p:cNvSpPr>
              <a:spLocks noChangeArrowheads="1"/>
            </p:cNvSpPr>
            <p:nvPr/>
          </p:nvSpPr>
          <p:spPr bwMode="gray">
            <a:xfrm>
              <a:off x="1192" y="2631"/>
              <a:ext cx="478"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0848" name="Rectangle 58"/>
            <p:cNvSpPr>
              <a:spLocks noChangeArrowheads="1"/>
            </p:cNvSpPr>
            <p:nvPr/>
          </p:nvSpPr>
          <p:spPr bwMode="gray">
            <a:xfrm>
              <a:off x="1442" y="3210"/>
              <a:ext cx="330"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0849" name="Rectangle 59"/>
            <p:cNvSpPr>
              <a:spLocks noChangeArrowheads="1"/>
            </p:cNvSpPr>
            <p:nvPr/>
          </p:nvSpPr>
          <p:spPr bwMode="gray">
            <a:xfrm>
              <a:off x="1915"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0850" name="Rectangle 60"/>
            <p:cNvSpPr>
              <a:spLocks noChangeArrowheads="1"/>
            </p:cNvSpPr>
            <p:nvPr/>
          </p:nvSpPr>
          <p:spPr bwMode="gray">
            <a:xfrm>
              <a:off x="2388" y="3210"/>
              <a:ext cx="32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120851" name="AutoShape 61"/>
            <p:cNvCxnSpPr>
              <a:cxnSpLocks noChangeShapeType="1"/>
              <a:stCxn id="120846" idx="2"/>
              <a:endCxn id="120848" idx="0"/>
            </p:cNvCxnSpPr>
            <p:nvPr/>
          </p:nvCxnSpPr>
          <p:spPr bwMode="gray">
            <a:xfrm rot="5400000">
              <a:off x="1655" y="2786"/>
              <a:ext cx="376" cy="472"/>
            </a:xfrm>
            <a:prstGeom prst="bentConnector3">
              <a:avLst>
                <a:gd name="adj1" fmla="val 49736"/>
              </a:avLst>
            </a:prstGeom>
            <a:noFill/>
            <a:ln w="12700">
              <a:solidFill>
                <a:schemeClr val="tx1"/>
              </a:solidFill>
              <a:miter lim="800000"/>
              <a:headEnd/>
              <a:tailEnd type="triangle" w="lg" len="med"/>
            </a:ln>
          </p:spPr>
        </p:cxnSp>
        <p:cxnSp>
          <p:nvCxnSpPr>
            <p:cNvPr id="120852" name="AutoShape 62"/>
            <p:cNvCxnSpPr>
              <a:cxnSpLocks noChangeShapeType="1"/>
              <a:stCxn id="120846" idx="2"/>
              <a:endCxn id="120849" idx="0"/>
            </p:cNvCxnSpPr>
            <p:nvPr/>
          </p:nvCxnSpPr>
          <p:spPr bwMode="gray">
            <a:xfrm rot="16200000" flipH="1">
              <a:off x="1892" y="3021"/>
              <a:ext cx="376" cy="1"/>
            </a:xfrm>
            <a:prstGeom prst="bentConnector3">
              <a:avLst>
                <a:gd name="adj1" fmla="val 49736"/>
              </a:avLst>
            </a:prstGeom>
            <a:noFill/>
            <a:ln w="12700">
              <a:solidFill>
                <a:schemeClr val="tx1"/>
              </a:solidFill>
              <a:miter lim="800000"/>
              <a:headEnd/>
              <a:tailEnd type="triangle" w="lg" len="med"/>
            </a:ln>
          </p:spPr>
        </p:cxnSp>
        <p:cxnSp>
          <p:nvCxnSpPr>
            <p:cNvPr id="120853" name="AutoShape 63"/>
            <p:cNvCxnSpPr>
              <a:cxnSpLocks noChangeShapeType="1"/>
              <a:stCxn id="120846" idx="2"/>
              <a:endCxn id="120850" idx="0"/>
            </p:cNvCxnSpPr>
            <p:nvPr/>
          </p:nvCxnSpPr>
          <p:spPr bwMode="gray">
            <a:xfrm rot="16200000" flipH="1">
              <a:off x="2128" y="2785"/>
              <a:ext cx="376" cy="474"/>
            </a:xfrm>
            <a:prstGeom prst="bentConnector3">
              <a:avLst>
                <a:gd name="adj1" fmla="val 49736"/>
              </a:avLst>
            </a:prstGeom>
            <a:noFill/>
            <a:ln w="12700">
              <a:solidFill>
                <a:schemeClr val="tx1"/>
              </a:solidFill>
              <a:miter lim="800000"/>
              <a:headEnd/>
              <a:tailEnd type="triangle" w="lg" len="med"/>
            </a:ln>
          </p:spPr>
        </p:cxnSp>
        <p:sp>
          <p:nvSpPr>
            <p:cNvPr id="120854" name="Rectangle 64"/>
            <p:cNvSpPr>
              <a:spLocks noChangeArrowheads="1"/>
            </p:cNvSpPr>
            <p:nvPr/>
          </p:nvSpPr>
          <p:spPr bwMode="gray">
            <a:xfrm>
              <a:off x="2489" y="2631"/>
              <a:ext cx="479" cy="203"/>
            </a:xfrm>
            <a:prstGeom prst="rect">
              <a:avLst/>
            </a:prstGeom>
            <a:solidFill>
              <a:srgbClr val="999999"/>
            </a:solidFill>
            <a:ln w="6350">
              <a:no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120855" name="AutoShape 65"/>
            <p:cNvCxnSpPr>
              <a:cxnSpLocks noChangeShapeType="1"/>
              <a:stCxn id="120843" idx="2"/>
              <a:endCxn id="120854" idx="0"/>
            </p:cNvCxnSpPr>
            <p:nvPr/>
          </p:nvCxnSpPr>
          <p:spPr bwMode="gray">
            <a:xfrm rot="16200000" flipH="1">
              <a:off x="2301" y="2203"/>
              <a:ext cx="204" cy="652"/>
            </a:xfrm>
            <a:prstGeom prst="bentConnector3">
              <a:avLst>
                <a:gd name="adj1" fmla="val 49509"/>
              </a:avLst>
            </a:prstGeom>
            <a:noFill/>
            <a:ln w="12700">
              <a:solidFill>
                <a:schemeClr val="tx1"/>
              </a:solidFill>
              <a:miter lim="800000"/>
              <a:headEnd/>
              <a:tailEnd type="triangle" w="lg" len="med"/>
            </a:ln>
          </p:spPr>
        </p:cxnSp>
        <p:sp>
          <p:nvSpPr>
            <p:cNvPr id="120856" name="Text Box 66"/>
            <p:cNvSpPr txBox="1">
              <a:spLocks noChangeArrowheads="1"/>
            </p:cNvSpPr>
            <p:nvPr/>
          </p:nvSpPr>
          <p:spPr bwMode="gray">
            <a:xfrm>
              <a:off x="1859" y="1488"/>
              <a:ext cx="762" cy="294"/>
            </a:xfrm>
            <a:prstGeom prst="rect">
              <a:avLst/>
            </a:prstGeom>
            <a:noFill/>
            <a:ln w="9525" algn="ctr">
              <a:noFill/>
              <a:miter lim="800000"/>
              <a:headEnd/>
              <a:tailEnd/>
            </a:ln>
          </p:spPr>
          <p:txBody>
            <a:bodyPr lIns="0" tIns="0" rIns="0" bIns="0">
              <a:spAutoFit/>
            </a:bodyPr>
            <a:lstStyle/>
            <a:p>
              <a:pPr>
                <a:lnSpc>
                  <a:spcPct val="85000"/>
                </a:lnSpc>
                <a:spcBef>
                  <a:spcPct val="50000"/>
                </a:spcBef>
              </a:pPr>
              <a:r>
                <a:rPr lang="en-GB" b="1">
                  <a:solidFill>
                    <a:srgbClr val="000000"/>
                  </a:solidFill>
                  <a:cs typeface="Arial" pitchFamily="34" charset="0"/>
                </a:rPr>
                <a:t>Exam Question</a:t>
              </a:r>
              <a:endParaRPr lang="en-US" b="1">
                <a:solidFill>
                  <a:srgbClr val="000000"/>
                </a:solidFill>
                <a:cs typeface="Arial" pitchFamily="34" charset="0"/>
              </a:endParaRPr>
            </a:p>
          </p:txBody>
        </p:sp>
      </p:grpSp>
    </p:spTree>
    <p:extLst>
      <p:ext uri="{BB962C8B-B14F-4D97-AF65-F5344CB8AC3E}">
        <p14:creationId xmlns:p14="http://schemas.microsoft.com/office/powerpoint/2010/main" xmlns="" val="2099377019"/>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cs-CZ" dirty="0" smtClean="0">
                <a:solidFill>
                  <a:schemeClr val="tx1"/>
                </a:solidFill>
              </a:rPr>
              <a:t>Odpověď na danou otázku</a:t>
            </a:r>
            <a:endParaRPr lang="en-US" dirty="0">
              <a:solidFill>
                <a:schemeClr val="tx1"/>
              </a:solidFill>
            </a:endParaRPr>
          </a:p>
        </p:txBody>
      </p:sp>
      <p:sp>
        <p:nvSpPr>
          <p:cNvPr id="121859" name="Rectangle 8"/>
          <p:cNvSpPr>
            <a:spLocks noGrp="1" noChangeArrowheads="1"/>
          </p:cNvSpPr>
          <p:nvPr>
            <p:ph type="body" idx="1"/>
          </p:nvPr>
        </p:nvSpPr>
        <p:spPr>
          <a:xfrm>
            <a:off x="5148263" y="1860550"/>
            <a:ext cx="3743325" cy="3513138"/>
          </a:xfrm>
        </p:spPr>
        <p:txBody>
          <a:bodyPr/>
          <a:lstStyle/>
          <a:p>
            <a:pPr eaLnBrk="1" hangingPunct="1">
              <a:buFont typeface="Arial" pitchFamily="34" charset="0"/>
              <a:buNone/>
            </a:pPr>
            <a:endParaRPr lang="en-GB" sz="2000" dirty="0">
              <a:solidFill>
                <a:schemeClr val="tx1"/>
              </a:solidFill>
            </a:endParaRPr>
          </a:p>
          <a:p>
            <a:pPr eaLnBrk="1" hangingPunct="1"/>
            <a:r>
              <a:rPr lang="cs-CZ" sz="2000" dirty="0" smtClean="0">
                <a:solidFill>
                  <a:schemeClr val="tx1"/>
                </a:solidFill>
              </a:rPr>
              <a:t>Krátká (cca 25 slov) odpověď  na vaši otázku, která je:</a:t>
            </a:r>
          </a:p>
          <a:p>
            <a:pPr lvl="1" eaLnBrk="1" hangingPunct="1">
              <a:spcBef>
                <a:spcPct val="10000"/>
              </a:spcBef>
            </a:pPr>
            <a:r>
              <a:rPr lang="cs-CZ" sz="1800" dirty="0" smtClean="0">
                <a:solidFill>
                  <a:schemeClr val="tx1"/>
                </a:solidFill>
              </a:rPr>
              <a:t>Cílená na vaše publikum</a:t>
            </a:r>
          </a:p>
          <a:p>
            <a:pPr lvl="1" eaLnBrk="1" hangingPunct="1">
              <a:spcBef>
                <a:spcPct val="10000"/>
              </a:spcBef>
            </a:pPr>
            <a:r>
              <a:rPr lang="cs-CZ" sz="1800" dirty="0" smtClean="0">
                <a:solidFill>
                  <a:schemeClr val="tx1"/>
                </a:solidFill>
              </a:rPr>
              <a:t>Ucelenou myšlenkou</a:t>
            </a:r>
          </a:p>
          <a:p>
            <a:pPr lvl="1" eaLnBrk="1" hangingPunct="1">
              <a:spcBef>
                <a:spcPct val="10000"/>
              </a:spcBef>
            </a:pPr>
            <a:r>
              <a:rPr lang="cs-CZ" sz="1800" dirty="0" smtClean="0">
                <a:solidFill>
                  <a:schemeClr val="tx1"/>
                </a:solidFill>
              </a:rPr>
              <a:t>Silná</a:t>
            </a:r>
          </a:p>
          <a:p>
            <a:pPr lvl="1" eaLnBrk="1" hangingPunct="1">
              <a:spcBef>
                <a:spcPct val="10000"/>
              </a:spcBef>
            </a:pPr>
            <a:r>
              <a:rPr lang="cs-CZ" sz="1800" dirty="0" smtClean="0">
                <a:solidFill>
                  <a:schemeClr val="tx1"/>
                </a:solidFill>
              </a:rPr>
              <a:t>Orientovaná na akceschopnost</a:t>
            </a:r>
          </a:p>
          <a:p>
            <a:pPr eaLnBrk="1" hangingPunct="1"/>
            <a:r>
              <a:rPr lang="cs-CZ" sz="2000" dirty="0" smtClean="0">
                <a:solidFill>
                  <a:schemeClr val="tx1"/>
                </a:solidFill>
              </a:rPr>
              <a:t>Následuje podporující struktura našich myšlenek a důkazů</a:t>
            </a:r>
          </a:p>
        </p:txBody>
      </p:sp>
      <p:pic>
        <p:nvPicPr>
          <p:cNvPr id="121860" name="Picture 19"/>
          <p:cNvPicPr>
            <a:picLocks noChangeAspect="1" noChangeArrowheads="1"/>
          </p:cNvPicPr>
          <p:nvPr/>
        </p:nvPicPr>
        <p:blipFill>
          <a:blip r:embed="rId3" cstate="print">
            <a:grayscl/>
          </a:blip>
          <a:srcRect b="33546"/>
          <a:stretch>
            <a:fillRect/>
          </a:stretch>
        </p:blipFill>
        <p:spPr bwMode="auto">
          <a:xfrm>
            <a:off x="2679700" y="1219200"/>
            <a:ext cx="1306513" cy="1905000"/>
          </a:xfrm>
          <a:prstGeom prst="rect">
            <a:avLst/>
          </a:prstGeom>
          <a:noFill/>
          <a:ln w="9525" algn="ctr">
            <a:noFill/>
            <a:miter lim="800000"/>
            <a:headEnd/>
            <a:tailEnd/>
          </a:ln>
        </p:spPr>
      </p:pic>
      <p:sp>
        <p:nvSpPr>
          <p:cNvPr id="121861" name="Rectangle 20"/>
          <p:cNvSpPr>
            <a:spLocks noChangeArrowheads="1"/>
          </p:cNvSpPr>
          <p:nvPr/>
        </p:nvSpPr>
        <p:spPr bwMode="auto">
          <a:xfrm>
            <a:off x="468313" y="2146300"/>
            <a:ext cx="1228725" cy="941388"/>
          </a:xfrm>
          <a:prstGeom prst="rect">
            <a:avLst/>
          </a:prstGeom>
          <a:solidFill>
            <a:srgbClr val="999999"/>
          </a:solidFill>
          <a:ln w="9525" algn="ctr">
            <a:noFill/>
            <a:miter lim="800000"/>
            <a:headEnd/>
            <a:tailEnd/>
          </a:ln>
        </p:spPr>
        <p:txBody>
          <a:bodyPr wrap="none" lIns="0" tIns="0" rIns="0" bIns="0" anchor="ctr">
            <a:spAutoFit/>
          </a:bodyPr>
          <a:lstStyle/>
          <a:p>
            <a:pPr algn="l"/>
            <a:endParaRPr lang="en-GB">
              <a:solidFill>
                <a:srgbClr val="646464"/>
              </a:solidFill>
              <a:cs typeface="Arial" pitchFamily="34" charset="0"/>
            </a:endParaRPr>
          </a:p>
        </p:txBody>
      </p:sp>
      <p:sp>
        <p:nvSpPr>
          <p:cNvPr id="121862" name="Text Box 21"/>
          <p:cNvSpPr txBox="1">
            <a:spLocks noChangeArrowheads="1"/>
          </p:cNvSpPr>
          <p:nvPr/>
        </p:nvSpPr>
        <p:spPr bwMode="auto">
          <a:xfrm>
            <a:off x="692150" y="2479675"/>
            <a:ext cx="787400" cy="274638"/>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FFFFFF"/>
                </a:solidFill>
                <a:cs typeface="Arial" pitchFamily="34" charset="0"/>
              </a:rPr>
              <a:t>Context</a:t>
            </a:r>
            <a:endParaRPr lang="en-US">
              <a:solidFill>
                <a:srgbClr val="FFFFFF"/>
              </a:solidFill>
              <a:cs typeface="Arial" pitchFamily="34" charset="0"/>
            </a:endParaRPr>
          </a:p>
        </p:txBody>
      </p:sp>
      <p:sp>
        <p:nvSpPr>
          <p:cNvPr id="121863" name="AutoShape 22"/>
          <p:cNvSpPr>
            <a:spLocks noChangeArrowheads="1"/>
          </p:cNvSpPr>
          <p:nvPr/>
        </p:nvSpPr>
        <p:spPr bwMode="auto">
          <a:xfrm rot="5400000">
            <a:off x="1928019" y="2078831"/>
            <a:ext cx="941388" cy="1076325"/>
          </a:xfrm>
          <a:prstGeom prst="triangle">
            <a:avLst>
              <a:gd name="adj" fmla="val 50000"/>
            </a:avLst>
          </a:prstGeom>
          <a:solidFill>
            <a:srgbClr val="DCDCDC"/>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121864" name="Text Box 23"/>
          <p:cNvSpPr txBox="1">
            <a:spLocks noChangeArrowheads="1"/>
          </p:cNvSpPr>
          <p:nvPr/>
        </p:nvSpPr>
        <p:spPr bwMode="auto">
          <a:xfrm>
            <a:off x="1892300" y="2479675"/>
            <a:ext cx="723900" cy="274638"/>
          </a:xfrm>
          <a:prstGeom prst="rect">
            <a:avLst/>
          </a:prstGeom>
          <a:noFill/>
          <a:ln w="9525" algn="ctr">
            <a:noFill/>
            <a:miter lim="800000"/>
            <a:headEnd/>
            <a:tailEnd/>
          </a:ln>
        </p:spPr>
        <p:txBody>
          <a:bodyPr wrap="none" lIns="0" tIns="0" rIns="0" bIns="0">
            <a:spAutoFit/>
          </a:bodyPr>
          <a:lstStyle/>
          <a:p>
            <a:pPr>
              <a:spcBef>
                <a:spcPct val="50000"/>
              </a:spcBef>
            </a:pPr>
            <a:r>
              <a:rPr lang="en-GB">
                <a:solidFill>
                  <a:srgbClr val="000000"/>
                </a:solidFill>
                <a:cs typeface="Arial" pitchFamily="34" charset="0"/>
              </a:rPr>
              <a:t>Trigger</a:t>
            </a:r>
            <a:endParaRPr lang="en-US">
              <a:solidFill>
                <a:srgbClr val="000000"/>
              </a:solidFill>
              <a:cs typeface="Arial" pitchFamily="34" charset="0"/>
            </a:endParaRPr>
          </a:p>
        </p:txBody>
      </p:sp>
      <p:sp>
        <p:nvSpPr>
          <p:cNvPr id="121865" name="AutoShape 24"/>
          <p:cNvSpPr>
            <a:spLocks noChangeArrowheads="1"/>
          </p:cNvSpPr>
          <p:nvPr/>
        </p:nvSpPr>
        <p:spPr bwMode="auto">
          <a:xfrm flipV="1">
            <a:off x="3178175" y="3163888"/>
            <a:ext cx="276225" cy="315912"/>
          </a:xfrm>
          <a:prstGeom prst="triangle">
            <a:avLst>
              <a:gd name="adj" fmla="val 50000"/>
            </a:avLst>
          </a:prstGeom>
          <a:solidFill>
            <a:schemeClr val="folHlink"/>
          </a:solidFill>
          <a:ln w="9525" algn="ctr">
            <a:noFill/>
            <a:miter lim="800000"/>
            <a:headEnd/>
            <a:tailEnd/>
          </a:ln>
        </p:spPr>
        <p:txBody>
          <a:bodyPr lIns="0" tIns="0" rIns="0" bIns="0" anchor="ctr">
            <a:spAutoFit/>
          </a:bodyPr>
          <a:lstStyle/>
          <a:p>
            <a:pPr algn="l"/>
            <a:endParaRPr lang="en-GB">
              <a:solidFill>
                <a:srgbClr val="646464"/>
              </a:solidFill>
              <a:cs typeface="Arial" pitchFamily="34" charset="0"/>
            </a:endParaRPr>
          </a:p>
        </p:txBody>
      </p:sp>
      <p:sp>
        <p:nvSpPr>
          <p:cNvPr id="121866" name="Rectangle 25"/>
          <p:cNvSpPr>
            <a:spLocks noChangeArrowheads="1"/>
          </p:cNvSpPr>
          <p:nvPr/>
        </p:nvSpPr>
        <p:spPr bwMode="auto">
          <a:xfrm>
            <a:off x="1852613" y="3597275"/>
            <a:ext cx="1914525" cy="322263"/>
          </a:xfrm>
          <a:prstGeom prst="rect">
            <a:avLst/>
          </a:prstGeom>
          <a:solidFill>
            <a:schemeClr val="accent2"/>
          </a:solidFill>
          <a:ln w="25400">
            <a:solidFill>
              <a:srgbClr val="91278F"/>
            </a:solidFill>
            <a:miter lim="800000"/>
            <a:headEnd/>
            <a:tailEnd/>
          </a:ln>
        </p:spPr>
        <p:txBody>
          <a:bodyPr lIns="45720" rIns="45720" anchor="ctr" anchorCtr="1"/>
          <a:lstStyle/>
          <a:p>
            <a:pPr eaLnBrk="0" hangingPunct="0"/>
            <a:r>
              <a:rPr lang="en-GB" sz="1600">
                <a:solidFill>
                  <a:srgbClr val="000000"/>
                </a:solidFill>
                <a:cs typeface="Arial" pitchFamily="34" charset="0"/>
              </a:rPr>
              <a:t>Main message</a:t>
            </a:r>
          </a:p>
        </p:txBody>
      </p:sp>
      <p:cxnSp>
        <p:nvCxnSpPr>
          <p:cNvPr id="121867" name="AutoShape 26"/>
          <p:cNvCxnSpPr>
            <a:cxnSpLocks noChangeShapeType="1"/>
            <a:stCxn id="121866" idx="2"/>
            <a:endCxn id="121870" idx="0"/>
          </p:cNvCxnSpPr>
          <p:nvPr/>
        </p:nvCxnSpPr>
        <p:spPr bwMode="auto">
          <a:xfrm rot="5400000">
            <a:off x="2309019" y="3742532"/>
            <a:ext cx="311150" cy="690562"/>
          </a:xfrm>
          <a:prstGeom prst="bentConnector3">
            <a:avLst>
              <a:gd name="adj1" fmla="val 47449"/>
            </a:avLst>
          </a:prstGeom>
          <a:noFill/>
          <a:ln w="12700">
            <a:solidFill>
              <a:schemeClr val="tx1"/>
            </a:solidFill>
            <a:miter lim="800000"/>
            <a:headEnd/>
            <a:tailEnd type="triangle" w="lg" len="med"/>
          </a:ln>
        </p:spPr>
      </p:cxnSp>
      <p:cxnSp>
        <p:nvCxnSpPr>
          <p:cNvPr id="121868" name="AutoShape 27"/>
          <p:cNvCxnSpPr>
            <a:cxnSpLocks noChangeShapeType="1"/>
            <a:stCxn id="121866" idx="2"/>
            <a:endCxn id="121869" idx="0"/>
          </p:cNvCxnSpPr>
          <p:nvPr/>
        </p:nvCxnSpPr>
        <p:spPr bwMode="auto">
          <a:xfrm rot="5400000">
            <a:off x="2653507" y="4087019"/>
            <a:ext cx="311150" cy="1587"/>
          </a:xfrm>
          <a:prstGeom prst="bentConnector3">
            <a:avLst>
              <a:gd name="adj1" fmla="val 47449"/>
            </a:avLst>
          </a:prstGeom>
          <a:noFill/>
          <a:ln w="12700">
            <a:solidFill>
              <a:schemeClr val="tx1"/>
            </a:solidFill>
            <a:miter lim="800000"/>
            <a:headEnd/>
            <a:tailEnd type="triangle" w="lg" len="med"/>
          </a:ln>
        </p:spPr>
      </p:cxnSp>
      <p:sp>
        <p:nvSpPr>
          <p:cNvPr id="121869" name="Rectangle 28"/>
          <p:cNvSpPr>
            <a:spLocks noChangeArrowheads="1"/>
          </p:cNvSpPr>
          <p:nvPr/>
        </p:nvSpPr>
        <p:spPr bwMode="auto">
          <a:xfrm>
            <a:off x="2541588" y="4243388"/>
            <a:ext cx="533400" cy="322262"/>
          </a:xfrm>
          <a:prstGeom prst="rect">
            <a:avLst/>
          </a:prstGeom>
          <a:solidFill>
            <a:srgbClr val="999999"/>
          </a:solidFill>
          <a:ln w="12700">
            <a:solidFill>
              <a:srgbClr val="91278F"/>
            </a:solid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1870" name="Rectangle 29"/>
          <p:cNvSpPr>
            <a:spLocks noChangeArrowheads="1"/>
          </p:cNvSpPr>
          <p:nvPr/>
        </p:nvSpPr>
        <p:spPr bwMode="auto">
          <a:xfrm>
            <a:off x="1852613" y="4243388"/>
            <a:ext cx="533400" cy="322262"/>
          </a:xfrm>
          <a:prstGeom prst="rect">
            <a:avLst/>
          </a:prstGeom>
          <a:solidFill>
            <a:srgbClr val="999999"/>
          </a:solidFill>
          <a:ln w="12700">
            <a:solidFill>
              <a:srgbClr val="91278F"/>
            </a:solid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1871" name="Rectangle 30"/>
          <p:cNvSpPr>
            <a:spLocks noChangeArrowheads="1"/>
          </p:cNvSpPr>
          <p:nvPr/>
        </p:nvSpPr>
        <p:spPr bwMode="auto">
          <a:xfrm>
            <a:off x="1852613" y="5162550"/>
            <a:ext cx="466725" cy="322263"/>
          </a:xfrm>
          <a:prstGeom prst="rect">
            <a:avLst/>
          </a:prstGeom>
          <a:solidFill>
            <a:srgbClr val="999999"/>
          </a:solidFill>
          <a:ln w="12700">
            <a:solidFill>
              <a:srgbClr val="91278F"/>
            </a:solid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1872" name="Rectangle 31"/>
          <p:cNvSpPr>
            <a:spLocks noChangeArrowheads="1"/>
          </p:cNvSpPr>
          <p:nvPr/>
        </p:nvSpPr>
        <p:spPr bwMode="auto">
          <a:xfrm>
            <a:off x="2576513" y="5162550"/>
            <a:ext cx="466725" cy="322263"/>
          </a:xfrm>
          <a:prstGeom prst="rect">
            <a:avLst/>
          </a:prstGeom>
          <a:solidFill>
            <a:srgbClr val="999999"/>
          </a:solidFill>
          <a:ln w="12700">
            <a:solidFill>
              <a:srgbClr val="91278F"/>
            </a:solid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1873" name="Rectangle 32"/>
          <p:cNvSpPr>
            <a:spLocks noChangeArrowheads="1"/>
          </p:cNvSpPr>
          <p:nvPr/>
        </p:nvSpPr>
        <p:spPr bwMode="auto">
          <a:xfrm>
            <a:off x="3300413" y="5162550"/>
            <a:ext cx="466725" cy="322263"/>
          </a:xfrm>
          <a:prstGeom prst="rect">
            <a:avLst/>
          </a:prstGeom>
          <a:solidFill>
            <a:srgbClr val="999999"/>
          </a:solidFill>
          <a:ln w="12700">
            <a:solidFill>
              <a:srgbClr val="91278F"/>
            </a:solid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sp>
        <p:nvSpPr>
          <p:cNvPr id="121874" name="Rectangle 36"/>
          <p:cNvSpPr>
            <a:spLocks noChangeArrowheads="1"/>
          </p:cNvSpPr>
          <p:nvPr/>
        </p:nvSpPr>
        <p:spPr bwMode="auto">
          <a:xfrm>
            <a:off x="3230563" y="4243388"/>
            <a:ext cx="536575" cy="322262"/>
          </a:xfrm>
          <a:prstGeom prst="rect">
            <a:avLst/>
          </a:prstGeom>
          <a:solidFill>
            <a:srgbClr val="999999"/>
          </a:solidFill>
          <a:ln w="12700">
            <a:solidFill>
              <a:srgbClr val="91278F"/>
            </a:solidFill>
            <a:miter lim="800000"/>
            <a:headEnd/>
            <a:tailEnd/>
          </a:ln>
        </p:spPr>
        <p:txBody>
          <a:bodyPr lIns="45720" rIns="45720" anchor="ctr" anchorCtr="1"/>
          <a:lstStyle/>
          <a:p>
            <a:pPr eaLnBrk="0" hangingPunct="0"/>
            <a:endParaRPr lang="en-US" sz="1000">
              <a:solidFill>
                <a:srgbClr val="646464"/>
              </a:solidFill>
              <a:cs typeface="Arial" pitchFamily="34" charset="0"/>
            </a:endParaRPr>
          </a:p>
        </p:txBody>
      </p:sp>
      <p:cxnSp>
        <p:nvCxnSpPr>
          <p:cNvPr id="121875" name="AutoShape 37"/>
          <p:cNvCxnSpPr>
            <a:cxnSpLocks noChangeShapeType="1"/>
            <a:stCxn id="121866" idx="2"/>
            <a:endCxn id="121874" idx="0"/>
          </p:cNvCxnSpPr>
          <p:nvPr/>
        </p:nvCxnSpPr>
        <p:spPr bwMode="auto">
          <a:xfrm rot="16200000" flipH="1">
            <a:off x="2998788" y="3743325"/>
            <a:ext cx="311150" cy="688975"/>
          </a:xfrm>
          <a:prstGeom prst="bentConnector3">
            <a:avLst>
              <a:gd name="adj1" fmla="val 47449"/>
            </a:avLst>
          </a:prstGeom>
          <a:noFill/>
          <a:ln w="12700">
            <a:solidFill>
              <a:schemeClr val="tx1"/>
            </a:solidFill>
            <a:miter lim="800000"/>
            <a:headEnd/>
            <a:tailEnd type="triangle" w="lg" len="med"/>
          </a:ln>
        </p:spPr>
      </p:cxnSp>
      <p:sp>
        <p:nvSpPr>
          <p:cNvPr id="121876" name="Text Box 38"/>
          <p:cNvSpPr txBox="1">
            <a:spLocks noChangeArrowheads="1"/>
          </p:cNvSpPr>
          <p:nvPr/>
        </p:nvSpPr>
        <p:spPr bwMode="auto">
          <a:xfrm>
            <a:off x="2951163" y="2362200"/>
            <a:ext cx="1209675" cy="466725"/>
          </a:xfrm>
          <a:prstGeom prst="rect">
            <a:avLst/>
          </a:prstGeom>
          <a:noFill/>
          <a:ln w="9525" algn="ctr">
            <a:noFill/>
            <a:miter lim="800000"/>
            <a:headEnd/>
            <a:tailEnd/>
          </a:ln>
        </p:spPr>
        <p:txBody>
          <a:bodyPr lIns="0" tIns="0" rIns="0" bIns="0">
            <a:spAutoFit/>
          </a:bodyPr>
          <a:lstStyle/>
          <a:p>
            <a:pPr>
              <a:lnSpc>
                <a:spcPct val="85000"/>
              </a:lnSpc>
              <a:spcBef>
                <a:spcPct val="50000"/>
              </a:spcBef>
            </a:pPr>
            <a:r>
              <a:rPr lang="en-GB" b="1">
                <a:solidFill>
                  <a:srgbClr val="000000"/>
                </a:solidFill>
                <a:cs typeface="Arial" pitchFamily="34" charset="0"/>
              </a:rPr>
              <a:t>Exam Question</a:t>
            </a:r>
            <a:endParaRPr lang="en-US" b="1">
              <a:solidFill>
                <a:srgbClr val="000000"/>
              </a:solidFill>
              <a:cs typeface="Arial" pitchFamily="34" charset="0"/>
            </a:endParaRPr>
          </a:p>
        </p:txBody>
      </p:sp>
      <p:cxnSp>
        <p:nvCxnSpPr>
          <p:cNvPr id="121877" name="AutoShape 39"/>
          <p:cNvCxnSpPr>
            <a:cxnSpLocks noChangeShapeType="1"/>
            <a:stCxn id="121869" idx="2"/>
            <a:endCxn id="121872" idx="0"/>
          </p:cNvCxnSpPr>
          <p:nvPr/>
        </p:nvCxnSpPr>
        <p:spPr bwMode="auto">
          <a:xfrm>
            <a:off x="2808288" y="4565650"/>
            <a:ext cx="1587" cy="596900"/>
          </a:xfrm>
          <a:prstGeom prst="straightConnector1">
            <a:avLst/>
          </a:prstGeom>
          <a:noFill/>
          <a:ln w="12700">
            <a:solidFill>
              <a:schemeClr val="tx1"/>
            </a:solidFill>
            <a:round/>
            <a:headEnd/>
            <a:tailEnd type="triangle" w="lg" len="med"/>
          </a:ln>
        </p:spPr>
      </p:cxnSp>
      <p:cxnSp>
        <p:nvCxnSpPr>
          <p:cNvPr id="121878" name="AutoShape 40"/>
          <p:cNvCxnSpPr>
            <a:cxnSpLocks noChangeShapeType="1"/>
            <a:stCxn id="121869" idx="2"/>
            <a:endCxn id="121873" idx="0"/>
          </p:cNvCxnSpPr>
          <p:nvPr/>
        </p:nvCxnSpPr>
        <p:spPr bwMode="auto">
          <a:xfrm rot="16200000" flipH="1">
            <a:off x="2872582" y="4501356"/>
            <a:ext cx="596900" cy="725487"/>
          </a:xfrm>
          <a:prstGeom prst="bentConnector3">
            <a:avLst>
              <a:gd name="adj1" fmla="val 49736"/>
            </a:avLst>
          </a:prstGeom>
          <a:noFill/>
          <a:ln w="12700">
            <a:solidFill>
              <a:schemeClr val="tx1"/>
            </a:solidFill>
            <a:miter lim="800000"/>
            <a:headEnd/>
            <a:tailEnd type="triangle" w="lg" len="med"/>
          </a:ln>
        </p:spPr>
      </p:cxnSp>
      <p:cxnSp>
        <p:nvCxnSpPr>
          <p:cNvPr id="121879" name="AutoShape 41"/>
          <p:cNvCxnSpPr>
            <a:cxnSpLocks noChangeShapeType="1"/>
            <a:stCxn id="121869" idx="2"/>
            <a:endCxn id="121871" idx="0"/>
          </p:cNvCxnSpPr>
          <p:nvPr/>
        </p:nvCxnSpPr>
        <p:spPr bwMode="auto">
          <a:xfrm rot="5400000">
            <a:off x="2148682" y="4502943"/>
            <a:ext cx="596900" cy="722313"/>
          </a:xfrm>
          <a:prstGeom prst="bentConnector3">
            <a:avLst>
              <a:gd name="adj1" fmla="val 49736"/>
            </a:avLst>
          </a:prstGeom>
          <a:noFill/>
          <a:ln w="12700">
            <a:solidFill>
              <a:schemeClr val="tx1"/>
            </a:solidFill>
            <a:miter lim="800000"/>
            <a:headEnd/>
            <a:tailEnd type="triangle" w="lg" len="med"/>
          </a:ln>
        </p:spPr>
      </p:cxnSp>
      <p:sp>
        <p:nvSpPr>
          <p:cNvPr id="121880" name="Rectangle 42"/>
          <p:cNvSpPr>
            <a:spLocks noChangeArrowheads="1"/>
          </p:cNvSpPr>
          <p:nvPr/>
        </p:nvSpPr>
        <p:spPr bwMode="auto">
          <a:xfrm>
            <a:off x="1741488" y="3500438"/>
            <a:ext cx="3313112" cy="2089150"/>
          </a:xfrm>
          <a:prstGeom prst="rect">
            <a:avLst/>
          </a:prstGeom>
          <a:noFill/>
          <a:ln w="25400">
            <a:solidFill>
              <a:srgbClr val="91278F"/>
            </a:solidFill>
            <a:miter lim="800000"/>
            <a:headEnd/>
            <a:tailEnd/>
          </a:ln>
        </p:spPr>
        <p:txBody>
          <a:bodyPr wrap="none" lIns="0" tIns="0" rIns="0" bIns="0" anchor="ctr"/>
          <a:lstStyle/>
          <a:p>
            <a:pPr algn="l"/>
            <a:endParaRPr lang="en-GB">
              <a:solidFill>
                <a:srgbClr val="646464"/>
              </a:solidFill>
              <a:cs typeface="Arial" pitchFamily="34" charset="0"/>
            </a:endParaRPr>
          </a:p>
        </p:txBody>
      </p:sp>
      <p:sp>
        <p:nvSpPr>
          <p:cNvPr id="121881" name="AutoShape 43"/>
          <p:cNvSpPr>
            <a:spLocks/>
          </p:cNvSpPr>
          <p:nvPr/>
        </p:nvSpPr>
        <p:spPr bwMode="auto">
          <a:xfrm>
            <a:off x="3824288" y="4243388"/>
            <a:ext cx="204787" cy="1223962"/>
          </a:xfrm>
          <a:prstGeom prst="rightBrace">
            <a:avLst>
              <a:gd name="adj1" fmla="val 49806"/>
              <a:gd name="adj2" fmla="val 50000"/>
            </a:avLst>
          </a:prstGeom>
          <a:noFill/>
          <a:ln w="25400">
            <a:solidFill>
              <a:srgbClr val="91278F"/>
            </a:solidFill>
            <a:round/>
            <a:headEnd/>
            <a:tailEnd/>
          </a:ln>
        </p:spPr>
        <p:txBody>
          <a:bodyPr wrap="none" lIns="0" tIns="0" rIns="0" bIns="0" anchor="ctr"/>
          <a:lstStyle/>
          <a:p>
            <a:pPr algn="l"/>
            <a:endParaRPr lang="en-GB">
              <a:solidFill>
                <a:srgbClr val="646464"/>
              </a:solidFill>
              <a:cs typeface="Arial" pitchFamily="34" charset="0"/>
            </a:endParaRPr>
          </a:p>
        </p:txBody>
      </p:sp>
      <p:sp>
        <p:nvSpPr>
          <p:cNvPr id="121882" name="Text Box 44"/>
          <p:cNvSpPr txBox="1">
            <a:spLocks noChangeArrowheads="1"/>
          </p:cNvSpPr>
          <p:nvPr/>
        </p:nvSpPr>
        <p:spPr bwMode="auto">
          <a:xfrm>
            <a:off x="4062413" y="4625975"/>
            <a:ext cx="1223962" cy="425450"/>
          </a:xfrm>
          <a:prstGeom prst="rect">
            <a:avLst/>
          </a:prstGeom>
          <a:noFill/>
          <a:ln w="9525">
            <a:noFill/>
            <a:miter lim="800000"/>
            <a:headEnd/>
            <a:tailEnd/>
          </a:ln>
        </p:spPr>
        <p:txBody>
          <a:bodyPr lIns="0" tIns="0" rIns="0" bIns="0">
            <a:spAutoFit/>
          </a:bodyPr>
          <a:lstStyle/>
          <a:p>
            <a:pPr algn="l">
              <a:spcBef>
                <a:spcPct val="50000"/>
              </a:spcBef>
            </a:pPr>
            <a:r>
              <a:rPr lang="en-US" sz="1400" b="1" dirty="0">
                <a:solidFill>
                  <a:srgbClr val="000000"/>
                </a:solidFill>
                <a:cs typeface="Arial" pitchFamily="34" charset="0"/>
              </a:rPr>
              <a:t>Supporting points</a:t>
            </a:r>
          </a:p>
        </p:txBody>
      </p:sp>
      <p:sp>
        <p:nvSpPr>
          <p:cNvPr id="121883" name="AutoShape 45"/>
          <p:cNvSpPr>
            <a:spLocks/>
          </p:cNvSpPr>
          <p:nvPr/>
        </p:nvSpPr>
        <p:spPr bwMode="auto">
          <a:xfrm>
            <a:off x="1328738" y="3500438"/>
            <a:ext cx="347662" cy="2089150"/>
          </a:xfrm>
          <a:prstGeom prst="leftBrace">
            <a:avLst>
              <a:gd name="adj1" fmla="val 50076"/>
              <a:gd name="adj2" fmla="val 50000"/>
            </a:avLst>
          </a:prstGeom>
          <a:noFill/>
          <a:ln w="25400">
            <a:solidFill>
              <a:srgbClr val="91278F"/>
            </a:solidFill>
            <a:round/>
            <a:headEnd/>
            <a:tailEnd/>
          </a:ln>
        </p:spPr>
        <p:txBody>
          <a:bodyPr wrap="none" lIns="0" tIns="0" rIns="0" bIns="0" anchor="ctr"/>
          <a:lstStyle/>
          <a:p>
            <a:pPr algn="l"/>
            <a:endParaRPr lang="en-GB">
              <a:solidFill>
                <a:srgbClr val="646464"/>
              </a:solidFill>
              <a:cs typeface="Arial" pitchFamily="34" charset="0"/>
            </a:endParaRPr>
          </a:p>
        </p:txBody>
      </p:sp>
      <p:sp>
        <p:nvSpPr>
          <p:cNvPr id="121884" name="Text Box 46"/>
          <p:cNvSpPr txBox="1">
            <a:spLocks noChangeArrowheads="1"/>
          </p:cNvSpPr>
          <p:nvPr/>
        </p:nvSpPr>
        <p:spPr bwMode="auto">
          <a:xfrm>
            <a:off x="442913" y="4419600"/>
            <a:ext cx="846137" cy="212725"/>
          </a:xfrm>
          <a:prstGeom prst="rect">
            <a:avLst/>
          </a:prstGeom>
          <a:noFill/>
          <a:ln w="9525" algn="ctr">
            <a:noFill/>
            <a:miter lim="800000"/>
            <a:headEnd/>
            <a:tailEnd/>
          </a:ln>
        </p:spPr>
        <p:txBody>
          <a:bodyPr wrap="none" lIns="0" tIns="0" rIns="0" bIns="0">
            <a:spAutoFit/>
          </a:bodyPr>
          <a:lstStyle/>
          <a:p>
            <a:pPr>
              <a:spcBef>
                <a:spcPct val="50000"/>
              </a:spcBef>
            </a:pPr>
            <a:r>
              <a:rPr lang="en-GB" sz="1400" b="1" dirty="0">
                <a:solidFill>
                  <a:srgbClr val="000000"/>
                </a:solidFill>
                <a:cs typeface="Arial" pitchFamily="34" charset="0"/>
              </a:rPr>
              <a:t>Response</a:t>
            </a:r>
            <a:endParaRPr lang="en-US" sz="1400" b="1" dirty="0">
              <a:solidFill>
                <a:srgbClr val="000000"/>
              </a:solidFill>
              <a:cs typeface="Arial" pitchFamily="34" charset="0"/>
            </a:endParaRPr>
          </a:p>
        </p:txBody>
      </p:sp>
      <p:sp>
        <p:nvSpPr>
          <p:cNvPr id="121885" name="Rectangle 47"/>
          <p:cNvSpPr>
            <a:spLocks noChangeArrowheads="1"/>
          </p:cNvSpPr>
          <p:nvPr/>
        </p:nvSpPr>
        <p:spPr bwMode="auto">
          <a:xfrm>
            <a:off x="5148263" y="1484313"/>
            <a:ext cx="3743325" cy="719137"/>
          </a:xfrm>
          <a:prstGeom prst="rect">
            <a:avLst/>
          </a:prstGeom>
          <a:noFill/>
          <a:ln w="9525" algn="ctr">
            <a:noFill/>
            <a:miter lim="800000"/>
            <a:headEnd/>
            <a:tailEnd/>
          </a:ln>
        </p:spPr>
        <p:txBody>
          <a:bodyPr lIns="0" tIns="0" rIns="0" bIns="0"/>
          <a:lstStyle/>
          <a:p>
            <a:pPr algn="l">
              <a:spcBef>
                <a:spcPct val="20000"/>
              </a:spcBef>
              <a:buClr>
                <a:srgbClr val="FFD200"/>
              </a:buClr>
              <a:buSzPct val="75000"/>
              <a:buFont typeface="Arial" pitchFamily="34" charset="0"/>
              <a:buNone/>
            </a:pPr>
            <a:r>
              <a:rPr lang="cs-CZ" sz="2000" dirty="0" smtClean="0">
                <a:cs typeface="Arial" pitchFamily="34" charset="0"/>
              </a:rPr>
              <a:t>Vaše reakce mají dvě části</a:t>
            </a:r>
            <a:r>
              <a:rPr lang="en-GB" sz="2000" dirty="0" smtClean="0">
                <a:cs typeface="Arial" pitchFamily="34" charset="0"/>
              </a:rPr>
              <a:t>:</a:t>
            </a:r>
            <a:endParaRPr lang="en-GB" sz="2000" dirty="0">
              <a:cs typeface="Arial" pitchFamily="34" charset="0"/>
            </a:endParaRPr>
          </a:p>
        </p:txBody>
      </p:sp>
    </p:spTree>
    <p:extLst>
      <p:ext uri="{BB962C8B-B14F-4D97-AF65-F5344CB8AC3E}">
        <p14:creationId xmlns:p14="http://schemas.microsoft.com/office/powerpoint/2010/main" xmlns="" val="229787722"/>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cs-CZ" dirty="0" smtClean="0"/>
              <a:t>Co může </a:t>
            </a:r>
            <a:r>
              <a:rPr lang="cs-CZ" dirty="0" err="1" smtClean="0"/>
              <a:t>Jeff</a:t>
            </a:r>
            <a:r>
              <a:rPr lang="cs-CZ" dirty="0" smtClean="0"/>
              <a:t> vyvodit z tohoto dopisu?</a:t>
            </a:r>
            <a:endParaRPr lang="en-US" dirty="0"/>
          </a:p>
        </p:txBody>
      </p:sp>
      <p:graphicFrame>
        <p:nvGraphicFramePr>
          <p:cNvPr id="368644" name="Object 4"/>
          <p:cNvGraphicFramePr>
            <a:graphicFrameLocks/>
          </p:cNvGraphicFramePr>
          <p:nvPr/>
        </p:nvGraphicFramePr>
        <p:xfrm>
          <a:off x="539552" y="1556792"/>
          <a:ext cx="8228013" cy="4421188"/>
        </p:xfrm>
        <a:graphic>
          <a:graphicData uri="http://schemas.openxmlformats.org/presentationml/2006/ole">
            <p:oleObj spid="_x0000_s1041" name="Bitmap Image" r:id="rId3" imgW="6582694" imgH="3772427" progId="PBrush">
              <p:embed/>
            </p:oleObj>
          </a:graphicData>
        </a:graphic>
      </p:graphicFrame>
    </p:spTree>
    <p:extLst>
      <p:ext uri="{BB962C8B-B14F-4D97-AF65-F5344CB8AC3E}">
        <p14:creationId xmlns:p14="http://schemas.microsoft.com/office/powerpoint/2010/main" xmlns="" val="33417994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cs-CZ" dirty="0" smtClean="0"/>
              <a:t>Buďte srozumitelní, struční a přesvědčiví – uveďte nejprve</a:t>
            </a:r>
            <a:r>
              <a:rPr lang="en-GB" dirty="0" smtClean="0"/>
              <a:t> </a:t>
            </a:r>
            <a:r>
              <a:rPr lang="cs-CZ" dirty="0" smtClean="0"/>
              <a:t>závěr</a:t>
            </a:r>
            <a:r>
              <a:rPr lang="en-GB" dirty="0" smtClean="0"/>
              <a:t> </a:t>
            </a:r>
            <a:r>
              <a:rPr lang="en-GB" dirty="0"/>
              <a:t>. . .</a:t>
            </a:r>
            <a:endParaRPr lang="en-US" dirty="0"/>
          </a:p>
        </p:txBody>
      </p:sp>
      <p:graphicFrame>
        <p:nvGraphicFramePr>
          <p:cNvPr id="369668" name="Object 4"/>
          <p:cNvGraphicFramePr>
            <a:graphicFrameLocks/>
          </p:cNvGraphicFramePr>
          <p:nvPr/>
        </p:nvGraphicFramePr>
        <p:xfrm>
          <a:off x="444500" y="1495425"/>
          <a:ext cx="8253413" cy="4421188"/>
        </p:xfrm>
        <a:graphic>
          <a:graphicData uri="http://schemas.openxmlformats.org/presentationml/2006/ole">
            <p:oleObj spid="_x0000_s2065" name="Bitmap Image" r:id="rId3" imgW="6582694" imgH="3772427" progId="PBrush">
              <p:embed/>
            </p:oleObj>
          </a:graphicData>
        </a:graphic>
      </p:graphicFrame>
    </p:spTree>
    <p:extLst>
      <p:ext uri="{BB962C8B-B14F-4D97-AF65-F5344CB8AC3E}">
        <p14:creationId xmlns:p14="http://schemas.microsoft.com/office/powerpoint/2010/main" xmlns="" val="35311796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title"/>
          </p:nvPr>
        </p:nvSpPr>
        <p:spPr/>
        <p:txBody>
          <a:bodyPr/>
          <a:lstStyle/>
          <a:p>
            <a:pPr eaLnBrk="1" hangingPunct="1"/>
            <a:r>
              <a:rPr lang="cs-CZ" sz="2400" dirty="0" smtClean="0">
                <a:solidFill>
                  <a:schemeClr val="tx1"/>
                </a:solidFill>
              </a:rPr>
              <a:t>Co byste doporučili na základě tohoto prohlášení?</a:t>
            </a:r>
            <a:br>
              <a:rPr lang="cs-CZ" sz="2400" dirty="0" smtClean="0">
                <a:solidFill>
                  <a:schemeClr val="tx1"/>
                </a:solidFill>
              </a:rPr>
            </a:br>
            <a:endParaRPr lang="en-US" sz="2400" dirty="0">
              <a:solidFill>
                <a:schemeClr val="tx1"/>
              </a:solidFill>
            </a:endParaRPr>
          </a:p>
        </p:txBody>
      </p:sp>
      <p:pic>
        <p:nvPicPr>
          <p:cNvPr id="96259" name="Picture 6" descr="man"/>
          <p:cNvPicPr>
            <a:picLocks noChangeAspect="1" noChangeArrowheads="1"/>
          </p:cNvPicPr>
          <p:nvPr/>
        </p:nvPicPr>
        <p:blipFill>
          <a:blip r:embed="rId3" cstate="print"/>
          <a:srcRect/>
          <a:stretch>
            <a:fillRect/>
          </a:stretch>
        </p:blipFill>
        <p:spPr bwMode="auto">
          <a:xfrm>
            <a:off x="468313" y="1484313"/>
            <a:ext cx="4572000" cy="3048000"/>
          </a:xfrm>
          <a:prstGeom prst="rect">
            <a:avLst/>
          </a:prstGeom>
          <a:noFill/>
          <a:ln w="9525">
            <a:solidFill>
              <a:schemeClr val="tx1"/>
            </a:solidFill>
            <a:miter lim="800000"/>
            <a:headEnd/>
            <a:tailEnd/>
          </a:ln>
        </p:spPr>
      </p:pic>
      <p:sp>
        <p:nvSpPr>
          <p:cNvPr id="96260" name="AutoShape 2"/>
          <p:cNvSpPr>
            <a:spLocks noChangeArrowheads="1"/>
          </p:cNvSpPr>
          <p:nvPr/>
        </p:nvSpPr>
        <p:spPr bwMode="auto">
          <a:xfrm>
            <a:off x="5435600" y="1700213"/>
            <a:ext cx="3097213" cy="2184400"/>
          </a:xfrm>
          <a:prstGeom prst="wedgeRectCallout">
            <a:avLst>
              <a:gd name="adj1" fmla="val -128167"/>
              <a:gd name="adj2" fmla="val 36991"/>
            </a:avLst>
          </a:prstGeom>
          <a:solidFill>
            <a:srgbClr val="DCDCDC"/>
          </a:solidFill>
          <a:ln w="9525">
            <a:noFill/>
            <a:miter lim="800000"/>
            <a:headEnd/>
            <a:tailEnd/>
          </a:ln>
        </p:spPr>
        <p:txBody>
          <a:bodyPr anchor="ctr"/>
          <a:lstStyle/>
          <a:p>
            <a:pPr algn="l"/>
            <a:r>
              <a:rPr lang="cs-CZ" sz="1600" dirty="0" smtClean="0">
                <a:cs typeface="Arial" pitchFamily="34" charset="0"/>
              </a:rPr>
              <a:t>„Měsíce a měsíce si stěžujete na své auto. Když je po ránu zima, tak nestartuje. Jedny dveře nejdou otevřít. A účty za opravy jsou enormní.</a:t>
            </a:r>
            <a:r>
              <a:rPr lang="en-US" sz="1600" dirty="0" smtClean="0">
                <a:cs typeface="Arial" pitchFamily="34" charset="0"/>
              </a:rPr>
              <a:t>”</a:t>
            </a:r>
            <a:endParaRPr lang="en-US" sz="1600" dirty="0">
              <a:cs typeface="Arial" pitchFamily="34" charset="0"/>
            </a:endParaRPr>
          </a:p>
        </p:txBody>
      </p:sp>
    </p:spTree>
    <p:extLst>
      <p:ext uri="{BB962C8B-B14F-4D97-AF65-F5344CB8AC3E}">
        <p14:creationId xmlns:p14="http://schemas.microsoft.com/office/powerpoint/2010/main" xmlns="" val="2985001302"/>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title"/>
          </p:nvPr>
        </p:nvSpPr>
        <p:spPr/>
        <p:txBody>
          <a:bodyPr/>
          <a:lstStyle/>
          <a:p>
            <a:pPr eaLnBrk="1" hangingPunct="1"/>
            <a:r>
              <a:rPr lang="cs-CZ" sz="2400" dirty="0" smtClean="0">
                <a:solidFill>
                  <a:schemeClr val="tx1"/>
                </a:solidFill>
              </a:rPr>
              <a:t>Nejprve jasně, stručně a výstižně uvést svůj závěr…</a:t>
            </a:r>
            <a:br>
              <a:rPr lang="cs-CZ" sz="2400" dirty="0" smtClean="0">
                <a:solidFill>
                  <a:schemeClr val="tx1"/>
                </a:solidFill>
              </a:rPr>
            </a:br>
            <a:r>
              <a:rPr lang="cs-CZ" sz="2400" dirty="0" smtClean="0">
                <a:solidFill>
                  <a:schemeClr val="tx1"/>
                </a:solidFill>
              </a:rPr>
              <a:t/>
            </a:r>
            <a:br>
              <a:rPr lang="cs-CZ" sz="2400" dirty="0" smtClean="0">
                <a:solidFill>
                  <a:schemeClr val="tx1"/>
                </a:solidFill>
              </a:rPr>
            </a:br>
            <a:endParaRPr lang="en-US" sz="2400" dirty="0">
              <a:solidFill>
                <a:schemeClr val="tx1"/>
              </a:solidFill>
              <a:cs typeface="Arial" pitchFamily="34" charset="0"/>
            </a:endParaRPr>
          </a:p>
        </p:txBody>
      </p:sp>
      <p:pic>
        <p:nvPicPr>
          <p:cNvPr id="97283" name="Picture 5" descr="woman"/>
          <p:cNvPicPr>
            <a:picLocks noChangeAspect="1" noChangeArrowheads="1"/>
          </p:cNvPicPr>
          <p:nvPr/>
        </p:nvPicPr>
        <p:blipFill>
          <a:blip r:embed="rId3" cstate="print"/>
          <a:srcRect/>
          <a:stretch>
            <a:fillRect/>
          </a:stretch>
        </p:blipFill>
        <p:spPr bwMode="auto">
          <a:xfrm>
            <a:off x="468313" y="1557338"/>
            <a:ext cx="4572000" cy="3048000"/>
          </a:xfrm>
          <a:prstGeom prst="rect">
            <a:avLst/>
          </a:prstGeom>
          <a:noFill/>
          <a:ln w="9525">
            <a:noFill/>
            <a:miter lim="800000"/>
            <a:headEnd/>
            <a:tailEnd/>
          </a:ln>
        </p:spPr>
      </p:pic>
      <p:sp>
        <p:nvSpPr>
          <p:cNvPr id="97284" name="AutoShape 2"/>
          <p:cNvSpPr>
            <a:spLocks noChangeArrowheads="1"/>
          </p:cNvSpPr>
          <p:nvPr/>
        </p:nvSpPr>
        <p:spPr bwMode="auto">
          <a:xfrm>
            <a:off x="5148263" y="1965325"/>
            <a:ext cx="3090862" cy="1247775"/>
          </a:xfrm>
          <a:prstGeom prst="wedgeRectCallout">
            <a:avLst>
              <a:gd name="adj1" fmla="val -65667"/>
              <a:gd name="adj2" fmla="val 10815"/>
            </a:avLst>
          </a:prstGeom>
          <a:solidFill>
            <a:srgbClr val="DCDCDC"/>
          </a:solidFill>
          <a:ln w="9525" algn="ctr">
            <a:noFill/>
            <a:miter lim="800000"/>
            <a:headEnd/>
            <a:tailEnd/>
          </a:ln>
        </p:spPr>
        <p:txBody>
          <a:bodyPr anchor="ctr"/>
          <a:lstStyle/>
          <a:p>
            <a:pPr algn="l"/>
            <a:r>
              <a:rPr lang="cs-CZ" sz="1600" dirty="0" smtClean="0">
                <a:cs typeface="Arial" pitchFamily="34" charset="0"/>
              </a:rPr>
              <a:t>„Měl byste si pořídit nové auto. Zde jsou důvody proč.“</a:t>
            </a:r>
          </a:p>
        </p:txBody>
      </p:sp>
    </p:spTree>
    <p:extLst>
      <p:ext uri="{BB962C8B-B14F-4D97-AF65-F5344CB8AC3E}">
        <p14:creationId xmlns:p14="http://schemas.microsoft.com/office/powerpoint/2010/main" xmlns="" val="25401897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Organizační dimenze</a:t>
            </a:r>
            <a:endParaRPr lang="cs-CZ" dirty="0"/>
          </a:p>
        </p:txBody>
      </p:sp>
      <p:sp>
        <p:nvSpPr>
          <p:cNvPr id="3" name="Zástupný symbol pro obsah 2"/>
          <p:cNvSpPr>
            <a:spLocks noGrp="1"/>
          </p:cNvSpPr>
          <p:nvPr>
            <p:ph idx="1"/>
          </p:nvPr>
        </p:nvSpPr>
        <p:spPr/>
        <p:txBody>
          <a:bodyPr/>
          <a:lstStyle/>
          <a:p>
            <a:r>
              <a:rPr lang="cs-CZ" sz="2200" dirty="0" smtClean="0"/>
              <a:t>CKO – </a:t>
            </a:r>
            <a:r>
              <a:rPr lang="cs-CZ" sz="2200" dirty="0" err="1" smtClean="0"/>
              <a:t>Chief</a:t>
            </a:r>
            <a:r>
              <a:rPr lang="cs-CZ" sz="2200" dirty="0" smtClean="0"/>
              <a:t> </a:t>
            </a:r>
            <a:r>
              <a:rPr lang="cs-CZ" sz="2200" dirty="0" err="1" smtClean="0"/>
              <a:t>Knowledge</a:t>
            </a:r>
            <a:r>
              <a:rPr lang="cs-CZ" sz="2200" dirty="0" smtClean="0"/>
              <a:t> </a:t>
            </a:r>
            <a:r>
              <a:rPr lang="cs-CZ" sz="2200" dirty="0" err="1" smtClean="0"/>
              <a:t>Officer</a:t>
            </a:r>
            <a:endParaRPr lang="cs-CZ" sz="2200" dirty="0" smtClean="0"/>
          </a:p>
          <a:p>
            <a:r>
              <a:rPr lang="cs-CZ" sz="2200" dirty="0" smtClean="0"/>
              <a:t>Osoba hlavního architekta – zodpovědný za </a:t>
            </a:r>
            <a:r>
              <a:rPr lang="cs-CZ" sz="2200" dirty="0" err="1" smtClean="0"/>
              <a:t>Topic</a:t>
            </a:r>
            <a:r>
              <a:rPr lang="cs-CZ" sz="2200" dirty="0" smtClean="0"/>
              <a:t> </a:t>
            </a:r>
            <a:r>
              <a:rPr lang="cs-CZ" sz="2200" dirty="0" err="1" smtClean="0"/>
              <a:t>maps</a:t>
            </a:r>
            <a:endParaRPr lang="cs-CZ" sz="2200" dirty="0" smtClean="0"/>
          </a:p>
          <a:p>
            <a:r>
              <a:rPr lang="cs-CZ" sz="2200" dirty="0" smtClean="0"/>
              <a:t>Šampión - zodpovědný za propagaci</a:t>
            </a:r>
          </a:p>
          <a:p>
            <a:r>
              <a:rPr lang="cs-CZ" sz="2200" dirty="0" smtClean="0"/>
              <a:t>Vývojář - zodpovědný za </a:t>
            </a:r>
            <a:r>
              <a:rPr lang="cs-CZ" sz="2200" dirty="0" err="1" smtClean="0"/>
              <a:t>templates</a:t>
            </a:r>
            <a:r>
              <a:rPr lang="cs-CZ" sz="2200" dirty="0" smtClean="0"/>
              <a:t>, kontrolu kvality, …</a:t>
            </a:r>
          </a:p>
          <a:p>
            <a:r>
              <a:rPr lang="cs-CZ" sz="2200" dirty="0" smtClean="0"/>
              <a:t>Specialista – správa a update programu, návaznost na business, …</a:t>
            </a:r>
          </a:p>
          <a:p>
            <a:r>
              <a:rPr lang="cs-CZ" sz="2200" dirty="0" err="1" smtClean="0"/>
              <a:t>Researcher</a:t>
            </a:r>
            <a:r>
              <a:rPr lang="cs-CZ" sz="2200" dirty="0" smtClean="0"/>
              <a:t>, </a:t>
            </a:r>
            <a:r>
              <a:rPr lang="cs-CZ" sz="2200" dirty="0" err="1" smtClean="0"/>
              <a:t>analyst</a:t>
            </a:r>
            <a:r>
              <a:rPr lang="cs-CZ" sz="2200" dirty="0" smtClean="0"/>
              <a:t>, </a:t>
            </a:r>
            <a:r>
              <a:rPr lang="cs-CZ" sz="2200" dirty="0" err="1" smtClean="0"/>
              <a:t>seniors</a:t>
            </a:r>
            <a:r>
              <a:rPr lang="cs-CZ" sz="2200" dirty="0" smtClean="0"/>
              <a:t>, </a:t>
            </a:r>
            <a:r>
              <a:rPr lang="cs-CZ" sz="2200" dirty="0" err="1" smtClean="0"/>
              <a:t>manager</a:t>
            </a:r>
            <a:r>
              <a:rPr lang="cs-CZ" sz="2200" dirty="0" smtClean="0"/>
              <a:t>, ….</a:t>
            </a:r>
          </a:p>
          <a:p>
            <a:endParaRPr lang="cs-CZ" dirty="0" smtClean="0"/>
          </a:p>
          <a:p>
            <a:r>
              <a:rPr lang="cs-CZ" dirty="0" smtClean="0"/>
              <a:t>Komunity:</a:t>
            </a:r>
          </a:p>
          <a:p>
            <a:pPr lvl="1"/>
            <a:r>
              <a:rPr lang="cs-CZ" dirty="0" err="1" smtClean="0"/>
              <a:t>Community</a:t>
            </a:r>
            <a:r>
              <a:rPr lang="cs-CZ" dirty="0" smtClean="0"/>
              <a:t> </a:t>
            </a:r>
            <a:r>
              <a:rPr lang="cs-CZ" dirty="0" err="1" smtClean="0"/>
              <a:t>of</a:t>
            </a:r>
            <a:r>
              <a:rPr lang="cs-CZ" dirty="0" smtClean="0"/>
              <a:t> </a:t>
            </a:r>
            <a:r>
              <a:rPr lang="cs-CZ" dirty="0" err="1" smtClean="0"/>
              <a:t>interest</a:t>
            </a:r>
            <a:r>
              <a:rPr lang="cs-CZ" dirty="0" smtClean="0"/>
              <a:t> – společný zájem</a:t>
            </a:r>
          </a:p>
          <a:p>
            <a:pPr lvl="1"/>
            <a:r>
              <a:rPr lang="cs-CZ" dirty="0" err="1" smtClean="0"/>
              <a:t>Community</a:t>
            </a:r>
            <a:r>
              <a:rPr lang="cs-CZ" dirty="0" smtClean="0"/>
              <a:t> </a:t>
            </a:r>
            <a:r>
              <a:rPr lang="cs-CZ" dirty="0" err="1" smtClean="0"/>
              <a:t>of</a:t>
            </a:r>
            <a:r>
              <a:rPr lang="cs-CZ" dirty="0" smtClean="0"/>
              <a:t> </a:t>
            </a:r>
            <a:r>
              <a:rPr lang="cs-CZ" dirty="0" err="1" smtClean="0"/>
              <a:t>practice</a:t>
            </a:r>
            <a:r>
              <a:rPr lang="cs-CZ" dirty="0" smtClean="0"/>
              <a:t> – podobnou expertízu, zkušenost, business důvod</a:t>
            </a:r>
            <a:endParaRPr lang="cs-CZ" dirty="0"/>
          </a:p>
        </p:txBody>
      </p:sp>
    </p:spTree>
    <p:extLst>
      <p:ext uri="{BB962C8B-B14F-4D97-AF65-F5344CB8AC3E}">
        <p14:creationId xmlns:p14="http://schemas.microsoft.com/office/powerpoint/2010/main" xmlns="" val="426471927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88640"/>
            <a:ext cx="8435975" cy="863600"/>
          </a:xfrm>
        </p:spPr>
        <p:txBody>
          <a:bodyPr/>
          <a:lstStyle/>
          <a:p>
            <a:pPr eaLnBrk="1" hangingPunct="1"/>
            <a:r>
              <a:rPr lang="cs-CZ" sz="2400" dirty="0" smtClean="0">
                <a:solidFill>
                  <a:schemeClr val="tx1"/>
                </a:solidFill>
              </a:rPr>
              <a:t>… potom poskytnout argumenty pro svůj závěr</a:t>
            </a:r>
            <a:br>
              <a:rPr lang="cs-CZ" sz="2400" dirty="0" smtClean="0">
                <a:solidFill>
                  <a:schemeClr val="tx1"/>
                </a:solidFill>
              </a:rPr>
            </a:br>
            <a:endParaRPr lang="en-US" sz="2400" dirty="0">
              <a:solidFill>
                <a:schemeClr val="tx1"/>
              </a:solidFill>
            </a:endParaRPr>
          </a:p>
        </p:txBody>
      </p:sp>
      <p:sp>
        <p:nvSpPr>
          <p:cNvPr id="98307" name="Rectangle 3"/>
          <p:cNvSpPr>
            <a:spLocks noChangeArrowheads="1"/>
          </p:cNvSpPr>
          <p:nvPr/>
        </p:nvSpPr>
        <p:spPr bwMode="gray">
          <a:xfrm>
            <a:off x="3346450" y="3810000"/>
            <a:ext cx="2438400" cy="1676400"/>
          </a:xfrm>
          <a:prstGeom prst="rect">
            <a:avLst/>
          </a:prstGeom>
          <a:solidFill>
            <a:schemeClr val="tx1"/>
          </a:solidFill>
          <a:ln w="9525">
            <a:solidFill>
              <a:schemeClr val="tx1"/>
            </a:solidFill>
            <a:miter lim="800000"/>
            <a:headEnd/>
            <a:tailEnd/>
          </a:ln>
        </p:spPr>
        <p:txBody>
          <a:bodyPr wrap="none" anchor="ctr"/>
          <a:lstStyle/>
          <a:p>
            <a:r>
              <a:rPr lang="cs-CZ" b="1" dirty="0" smtClean="0">
                <a:solidFill>
                  <a:schemeClr val="bg1"/>
                </a:solidFill>
                <a:cs typeface="Arial" pitchFamily="34" charset="0"/>
              </a:rPr>
              <a:t>Jedny dveře nejdou </a:t>
            </a:r>
          </a:p>
          <a:p>
            <a:r>
              <a:rPr lang="cs-CZ" b="1" dirty="0" smtClean="0">
                <a:solidFill>
                  <a:schemeClr val="bg1"/>
                </a:solidFill>
                <a:cs typeface="Arial" pitchFamily="34" charset="0"/>
              </a:rPr>
              <a:t>otevřít</a:t>
            </a:r>
          </a:p>
        </p:txBody>
      </p:sp>
      <p:sp>
        <p:nvSpPr>
          <p:cNvPr id="98308" name="Rectangle 4"/>
          <p:cNvSpPr>
            <a:spLocks noChangeArrowheads="1"/>
          </p:cNvSpPr>
          <p:nvPr/>
        </p:nvSpPr>
        <p:spPr bwMode="gray">
          <a:xfrm>
            <a:off x="6215063" y="3810000"/>
            <a:ext cx="2438400" cy="1676400"/>
          </a:xfrm>
          <a:prstGeom prst="rect">
            <a:avLst/>
          </a:prstGeom>
          <a:solidFill>
            <a:schemeClr val="tx1"/>
          </a:solidFill>
          <a:ln w="9525">
            <a:solidFill>
              <a:schemeClr val="tx1"/>
            </a:solidFill>
            <a:miter lim="800000"/>
            <a:headEnd/>
            <a:tailEnd/>
          </a:ln>
        </p:spPr>
        <p:txBody>
          <a:bodyPr wrap="none" anchor="ctr"/>
          <a:lstStyle/>
          <a:p>
            <a:r>
              <a:rPr lang="cs-CZ" b="1" dirty="0" smtClean="0">
                <a:solidFill>
                  <a:schemeClr val="bg1"/>
                </a:solidFill>
                <a:cs typeface="Arial" pitchFamily="34" charset="0"/>
              </a:rPr>
              <a:t>Účty za opravy jsou</a:t>
            </a:r>
          </a:p>
          <a:p>
            <a:r>
              <a:rPr lang="cs-CZ" b="1" dirty="0" smtClean="0">
                <a:solidFill>
                  <a:schemeClr val="bg1"/>
                </a:solidFill>
                <a:cs typeface="Arial" pitchFamily="34" charset="0"/>
              </a:rPr>
              <a:t>enormní</a:t>
            </a:r>
          </a:p>
        </p:txBody>
      </p:sp>
      <p:sp>
        <p:nvSpPr>
          <p:cNvPr id="98309" name="Rectangle 5"/>
          <p:cNvSpPr>
            <a:spLocks noChangeArrowheads="1"/>
          </p:cNvSpPr>
          <p:nvPr/>
        </p:nvSpPr>
        <p:spPr bwMode="gray">
          <a:xfrm>
            <a:off x="468313" y="3810000"/>
            <a:ext cx="2438400" cy="1676400"/>
          </a:xfrm>
          <a:prstGeom prst="rect">
            <a:avLst/>
          </a:prstGeom>
          <a:solidFill>
            <a:schemeClr val="tx1"/>
          </a:solidFill>
          <a:ln w="9525">
            <a:solidFill>
              <a:schemeClr val="tx1"/>
            </a:solidFill>
            <a:miter lim="800000"/>
            <a:headEnd/>
            <a:tailEnd/>
          </a:ln>
        </p:spPr>
        <p:txBody>
          <a:bodyPr wrap="none" anchor="ctr"/>
          <a:lstStyle/>
          <a:p>
            <a:r>
              <a:rPr lang="cs-CZ" b="1" dirty="0" smtClean="0">
                <a:solidFill>
                  <a:schemeClr val="bg1"/>
                </a:solidFill>
                <a:cs typeface="Arial" pitchFamily="34" charset="0"/>
              </a:rPr>
              <a:t>Když je ráno zima,</a:t>
            </a:r>
          </a:p>
          <a:p>
            <a:r>
              <a:rPr lang="cs-CZ" b="1" dirty="0" smtClean="0">
                <a:solidFill>
                  <a:schemeClr val="bg1"/>
                </a:solidFill>
                <a:cs typeface="Arial" pitchFamily="34" charset="0"/>
              </a:rPr>
              <a:t>vaše auto nestartuje</a:t>
            </a:r>
          </a:p>
        </p:txBody>
      </p:sp>
      <p:sp>
        <p:nvSpPr>
          <p:cNvPr id="98310" name="Rectangle 6"/>
          <p:cNvSpPr>
            <a:spLocks noChangeArrowheads="1"/>
          </p:cNvSpPr>
          <p:nvPr/>
        </p:nvSpPr>
        <p:spPr bwMode="auto">
          <a:xfrm>
            <a:off x="3348038" y="1600200"/>
            <a:ext cx="2438400" cy="1676400"/>
          </a:xfrm>
          <a:prstGeom prst="rect">
            <a:avLst/>
          </a:prstGeom>
          <a:solidFill>
            <a:schemeClr val="accent2"/>
          </a:solidFill>
          <a:ln w="9525">
            <a:noFill/>
            <a:miter lim="800000"/>
            <a:headEnd/>
            <a:tailEnd/>
          </a:ln>
        </p:spPr>
        <p:txBody>
          <a:bodyPr wrap="none" anchor="ctr"/>
          <a:lstStyle/>
          <a:p>
            <a:r>
              <a:rPr lang="cs-CZ" b="1" dirty="0" smtClean="0">
                <a:cs typeface="Arial" pitchFamily="34" charset="0"/>
              </a:rPr>
              <a:t>Pořídit si nové auto</a:t>
            </a:r>
          </a:p>
        </p:txBody>
      </p:sp>
      <p:cxnSp>
        <p:nvCxnSpPr>
          <p:cNvPr id="98311" name="AutoShape 11"/>
          <p:cNvCxnSpPr>
            <a:cxnSpLocks noChangeShapeType="1"/>
            <a:stCxn id="98310" idx="2"/>
            <a:endCxn id="98309" idx="0"/>
          </p:cNvCxnSpPr>
          <p:nvPr/>
        </p:nvCxnSpPr>
        <p:spPr bwMode="auto">
          <a:xfrm rot="5400000">
            <a:off x="2860676" y="2103437"/>
            <a:ext cx="533400" cy="2879725"/>
          </a:xfrm>
          <a:prstGeom prst="bentConnector3">
            <a:avLst>
              <a:gd name="adj1" fmla="val 50000"/>
            </a:avLst>
          </a:prstGeom>
          <a:noFill/>
          <a:ln w="25400">
            <a:solidFill>
              <a:schemeClr val="tx1"/>
            </a:solidFill>
            <a:miter lim="800000"/>
            <a:headEnd/>
            <a:tailEnd/>
          </a:ln>
        </p:spPr>
      </p:cxnSp>
      <p:cxnSp>
        <p:nvCxnSpPr>
          <p:cNvPr id="98312" name="AutoShape 12"/>
          <p:cNvCxnSpPr>
            <a:cxnSpLocks noChangeShapeType="1"/>
            <a:stCxn id="98310" idx="2"/>
            <a:endCxn id="98308" idx="0"/>
          </p:cNvCxnSpPr>
          <p:nvPr/>
        </p:nvCxnSpPr>
        <p:spPr bwMode="auto">
          <a:xfrm rot="16200000" flipH="1">
            <a:off x="5734051" y="2109787"/>
            <a:ext cx="533400" cy="2867025"/>
          </a:xfrm>
          <a:prstGeom prst="bentConnector3">
            <a:avLst>
              <a:gd name="adj1" fmla="val 50000"/>
            </a:avLst>
          </a:prstGeom>
          <a:noFill/>
          <a:ln w="25400">
            <a:solidFill>
              <a:schemeClr val="tx1"/>
            </a:solidFill>
            <a:miter lim="800000"/>
            <a:headEnd/>
            <a:tailEnd/>
          </a:ln>
        </p:spPr>
      </p:cxnSp>
      <p:cxnSp>
        <p:nvCxnSpPr>
          <p:cNvPr id="98313" name="AutoShape 13"/>
          <p:cNvCxnSpPr>
            <a:cxnSpLocks noChangeShapeType="1"/>
            <a:stCxn id="98310" idx="2"/>
            <a:endCxn id="98307" idx="0"/>
          </p:cNvCxnSpPr>
          <p:nvPr/>
        </p:nvCxnSpPr>
        <p:spPr bwMode="auto">
          <a:xfrm flipH="1">
            <a:off x="4565650" y="3276600"/>
            <a:ext cx="1588" cy="533400"/>
          </a:xfrm>
          <a:prstGeom prst="straightConnector1">
            <a:avLst/>
          </a:prstGeom>
          <a:noFill/>
          <a:ln w="25400">
            <a:solidFill>
              <a:schemeClr val="tx1"/>
            </a:solidFill>
            <a:round/>
            <a:headEnd/>
            <a:tailEnd/>
          </a:ln>
        </p:spPr>
      </p:cxnSp>
    </p:spTree>
    <p:extLst>
      <p:ext uri="{BB962C8B-B14F-4D97-AF65-F5344CB8AC3E}">
        <p14:creationId xmlns:p14="http://schemas.microsoft.com/office/powerpoint/2010/main" xmlns="" val="2143682201"/>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cs-CZ" dirty="0" smtClean="0">
                <a:solidFill>
                  <a:schemeClr val="tx1"/>
                </a:solidFill>
              </a:rPr>
              <a:t>Příklad</a:t>
            </a:r>
            <a:r>
              <a:rPr lang="en-US" dirty="0" smtClean="0">
                <a:solidFill>
                  <a:schemeClr val="tx1"/>
                </a:solidFill>
              </a:rPr>
              <a:t>: </a:t>
            </a:r>
            <a:r>
              <a:rPr lang="cs-CZ" dirty="0" smtClean="0">
                <a:solidFill>
                  <a:schemeClr val="tx1"/>
                </a:solidFill>
              </a:rPr>
              <a:t>Slučování a objevování nových informací</a:t>
            </a:r>
            <a:endParaRPr lang="en-US" dirty="0">
              <a:solidFill>
                <a:schemeClr val="tx1"/>
              </a:solidFill>
            </a:endParaRPr>
          </a:p>
        </p:txBody>
      </p:sp>
      <p:sp>
        <p:nvSpPr>
          <p:cNvPr id="104451" name="Rectangle 3"/>
          <p:cNvSpPr>
            <a:spLocks noGrp="1" noChangeArrowheads="1"/>
          </p:cNvSpPr>
          <p:nvPr>
            <p:ph type="body" idx="1"/>
          </p:nvPr>
        </p:nvSpPr>
        <p:spPr>
          <a:xfrm>
            <a:off x="455613" y="1571625"/>
            <a:ext cx="8259762" cy="4143375"/>
          </a:xfrm>
        </p:spPr>
        <p:txBody>
          <a:bodyPr/>
          <a:lstStyle/>
          <a:p>
            <a:pPr eaLnBrk="1" hangingPunct="1">
              <a:buFont typeface="Arial" pitchFamily="34" charset="0"/>
              <a:buNone/>
            </a:pPr>
            <a:r>
              <a:rPr lang="cs-CZ" sz="2000" b="1" dirty="0" smtClean="0">
                <a:solidFill>
                  <a:schemeClr val="tx1"/>
                </a:solidFill>
              </a:rPr>
              <a:t>Čas</a:t>
            </a:r>
            <a:r>
              <a:rPr lang="en-US" sz="2000" dirty="0" smtClean="0">
                <a:solidFill>
                  <a:schemeClr val="tx1"/>
                </a:solidFill>
              </a:rPr>
              <a:t>: </a:t>
            </a:r>
            <a:r>
              <a:rPr lang="cs-CZ" sz="2000" dirty="0" smtClean="0">
                <a:solidFill>
                  <a:schemeClr val="tx1"/>
                </a:solidFill>
              </a:rPr>
              <a:t>5</a:t>
            </a:r>
            <a:r>
              <a:rPr lang="en-US" sz="2000" dirty="0" smtClean="0">
                <a:solidFill>
                  <a:schemeClr val="tx1"/>
                </a:solidFill>
              </a:rPr>
              <a:t> </a:t>
            </a:r>
            <a:r>
              <a:rPr lang="en-US" sz="2000" dirty="0" err="1" smtClean="0">
                <a:solidFill>
                  <a:schemeClr val="tx1"/>
                </a:solidFill>
              </a:rPr>
              <a:t>minut</a:t>
            </a:r>
            <a:endParaRPr lang="en-US" sz="2000" dirty="0">
              <a:solidFill>
                <a:schemeClr val="tx1"/>
              </a:solidFill>
            </a:endParaRPr>
          </a:p>
          <a:p>
            <a:pPr eaLnBrk="1" hangingPunct="1">
              <a:buFont typeface="Arial" pitchFamily="34" charset="0"/>
              <a:buNone/>
            </a:pPr>
            <a:endParaRPr lang="en-US" sz="2000" dirty="0">
              <a:solidFill>
                <a:schemeClr val="tx1"/>
              </a:solidFill>
            </a:endParaRPr>
          </a:p>
          <a:p>
            <a:pPr eaLnBrk="1" hangingPunct="1">
              <a:buFont typeface="Arial" pitchFamily="34" charset="0"/>
              <a:buNone/>
            </a:pPr>
            <a:r>
              <a:rPr lang="cs-CZ" sz="2000" b="1" dirty="0" smtClean="0">
                <a:solidFill>
                  <a:schemeClr val="tx1"/>
                </a:solidFill>
              </a:rPr>
              <a:t>Instrukce</a:t>
            </a:r>
            <a:r>
              <a:rPr lang="en-US" sz="2000" b="1" dirty="0" smtClean="0">
                <a:solidFill>
                  <a:schemeClr val="tx1"/>
                </a:solidFill>
              </a:rPr>
              <a:t>:</a:t>
            </a:r>
            <a:r>
              <a:rPr lang="en-US" sz="2000" dirty="0" smtClean="0">
                <a:solidFill>
                  <a:schemeClr val="tx1"/>
                </a:solidFill>
              </a:rPr>
              <a:t> </a:t>
            </a:r>
            <a:endParaRPr lang="en-US" sz="2000" dirty="0">
              <a:solidFill>
                <a:schemeClr val="tx1"/>
              </a:solidFill>
            </a:endParaRPr>
          </a:p>
          <a:p>
            <a:pPr lvl="1" eaLnBrk="1" hangingPunct="1"/>
            <a:r>
              <a:rPr lang="cs-CZ" sz="1800" dirty="0" smtClean="0">
                <a:solidFill>
                  <a:schemeClr val="tx1"/>
                </a:solidFill>
              </a:rPr>
              <a:t>Byli jste požádáni o stručný přehled zajímavostí pro marketingovou agenturu připravující brožuru podporující francouzský turismus  </a:t>
            </a:r>
          </a:p>
          <a:p>
            <a:pPr lvl="1" eaLnBrk="1" hangingPunct="1"/>
            <a:r>
              <a:rPr lang="cs-CZ" sz="1800" dirty="0" smtClean="0">
                <a:solidFill>
                  <a:schemeClr val="tx1"/>
                </a:solidFill>
              </a:rPr>
              <a:t>Vymyslete body, které shrnují přehled zajímavostí</a:t>
            </a:r>
            <a:endParaRPr lang="en-US" sz="1800" dirty="0">
              <a:solidFill>
                <a:schemeClr val="tx1"/>
              </a:solidFill>
            </a:endParaRPr>
          </a:p>
          <a:p>
            <a:pPr lvl="1" eaLnBrk="1" hangingPunct="1"/>
            <a:r>
              <a:rPr lang="cs-CZ" sz="1800" dirty="0" smtClean="0">
                <a:solidFill>
                  <a:schemeClr val="tx1"/>
                </a:solidFill>
              </a:rPr>
              <a:t>Dejte vše do bodů a roztřiďte si je. Body seskupte do 3-4 skupin a doplňte je souhrnným prohlášením</a:t>
            </a:r>
            <a:endParaRPr lang="en-US" sz="1800" dirty="0">
              <a:solidFill>
                <a:schemeClr val="tx1"/>
              </a:solidFill>
            </a:endParaRPr>
          </a:p>
          <a:p>
            <a:pPr lvl="1" eaLnBrk="1" hangingPunct="1"/>
            <a:r>
              <a:rPr lang="cs-CZ" sz="1800" dirty="0" smtClean="0">
                <a:solidFill>
                  <a:schemeClr val="tx1"/>
                </a:solidFill>
              </a:rPr>
              <a:t>Navrhněte </a:t>
            </a:r>
            <a:r>
              <a:rPr lang="cs-CZ" sz="1800" dirty="0" err="1" smtClean="0">
                <a:solidFill>
                  <a:schemeClr val="tx1"/>
                </a:solidFill>
              </a:rPr>
              <a:t>summary</a:t>
            </a:r>
            <a:r>
              <a:rPr lang="cs-CZ" sz="1800" dirty="0" smtClean="0">
                <a:solidFill>
                  <a:schemeClr val="tx1"/>
                </a:solidFill>
              </a:rPr>
              <a:t>/závěr z těchto 3 prohlášení tak, abyste se dostali k hlubšímu smyslu sdělení</a:t>
            </a:r>
          </a:p>
          <a:p>
            <a:pPr lvl="1" eaLnBrk="1" hangingPunct="1"/>
            <a:r>
              <a:rPr lang="cs-CZ" sz="1800" dirty="0" smtClean="0">
                <a:solidFill>
                  <a:schemeClr val="tx1"/>
                </a:solidFill>
              </a:rPr>
              <a:t>Pracujte v týmech</a:t>
            </a:r>
          </a:p>
          <a:p>
            <a:pPr lvl="1" eaLnBrk="1" hangingPunct="1"/>
            <a:endParaRPr lang="en-GB" sz="1800" dirty="0">
              <a:solidFill>
                <a:schemeClr val="tx1"/>
              </a:solidFill>
            </a:endParaRPr>
          </a:p>
        </p:txBody>
      </p:sp>
    </p:spTree>
    <p:extLst>
      <p:ext uri="{BB962C8B-B14F-4D97-AF65-F5344CB8AC3E}">
        <p14:creationId xmlns:p14="http://schemas.microsoft.com/office/powerpoint/2010/main" xmlns="" val="3058723616"/>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188640"/>
            <a:ext cx="8543925" cy="863600"/>
          </a:xfrm>
        </p:spPr>
        <p:txBody>
          <a:bodyPr/>
          <a:lstStyle/>
          <a:p>
            <a:r>
              <a:rPr lang="cs-CZ" sz="2800" dirty="0" smtClean="0">
                <a:solidFill>
                  <a:schemeClr val="tx1"/>
                </a:solidFill>
              </a:rPr>
              <a:t>Příklad</a:t>
            </a:r>
            <a:r>
              <a:rPr lang="en-GB" sz="2800" dirty="0" smtClean="0">
                <a:solidFill>
                  <a:schemeClr val="tx1"/>
                </a:solidFill>
              </a:rPr>
              <a:t>: </a:t>
            </a:r>
            <a:r>
              <a:rPr lang="cs-CZ" sz="2800" dirty="0" smtClean="0">
                <a:solidFill>
                  <a:schemeClr val="tx1"/>
                </a:solidFill>
              </a:rPr>
              <a:t>Slučování a objevování nových informací </a:t>
            </a:r>
            <a:r>
              <a:rPr lang="en-US" sz="2800" dirty="0" smtClean="0">
                <a:solidFill>
                  <a:schemeClr val="tx1"/>
                </a:solidFill>
              </a:rPr>
              <a:t>(</a:t>
            </a:r>
            <a:r>
              <a:rPr lang="cs-CZ" sz="2800" dirty="0" smtClean="0">
                <a:solidFill>
                  <a:schemeClr val="tx1"/>
                </a:solidFill>
              </a:rPr>
              <a:t>turistický průvodce</a:t>
            </a:r>
            <a:r>
              <a:rPr lang="en-US" sz="2800" dirty="0" smtClean="0">
                <a:solidFill>
                  <a:schemeClr val="tx1"/>
                </a:solidFill>
              </a:rPr>
              <a:t>) </a:t>
            </a:r>
            <a:r>
              <a:rPr lang="en-GB" sz="2800" dirty="0">
                <a:solidFill>
                  <a:schemeClr val="tx1"/>
                </a:solidFill>
              </a:rPr>
              <a:t>– </a:t>
            </a:r>
            <a:r>
              <a:rPr lang="cs-CZ" sz="2800" dirty="0" smtClean="0">
                <a:solidFill>
                  <a:schemeClr val="tx1"/>
                </a:solidFill>
              </a:rPr>
              <a:t>ukázková odpověď</a:t>
            </a:r>
            <a:endParaRPr lang="en-US" sz="2800" dirty="0">
              <a:solidFill>
                <a:schemeClr val="tx1"/>
              </a:solidFill>
            </a:endParaRPr>
          </a:p>
        </p:txBody>
      </p:sp>
      <p:grpSp>
        <p:nvGrpSpPr>
          <p:cNvPr id="2" name="Group 38"/>
          <p:cNvGrpSpPr>
            <a:grpSpLocks/>
          </p:cNvGrpSpPr>
          <p:nvPr/>
        </p:nvGrpSpPr>
        <p:grpSpPr bwMode="auto">
          <a:xfrm>
            <a:off x="500063" y="1433513"/>
            <a:ext cx="8210550" cy="3824287"/>
            <a:chOff x="500063" y="1433513"/>
            <a:chExt cx="8210550" cy="3824287"/>
          </a:xfrm>
        </p:grpSpPr>
        <p:sp>
          <p:nvSpPr>
            <p:cNvPr id="105476" name="Line 4"/>
            <p:cNvSpPr>
              <a:spLocks noChangeShapeType="1"/>
            </p:cNvSpPr>
            <p:nvPr/>
          </p:nvSpPr>
          <p:spPr bwMode="auto">
            <a:xfrm flipV="1">
              <a:off x="4554538" y="2085975"/>
              <a:ext cx="1587" cy="2530475"/>
            </a:xfrm>
            <a:prstGeom prst="line">
              <a:avLst/>
            </a:prstGeom>
            <a:noFill/>
            <a:ln w="25400">
              <a:solidFill>
                <a:schemeClr val="bg2"/>
              </a:solidFill>
              <a:round/>
              <a:headEnd type="none" w="sm" len="sm"/>
              <a:tailEnd type="none" w="sm" len="sm"/>
            </a:ln>
          </p:spPr>
          <p:txBody>
            <a:bodyPr/>
            <a:lstStyle/>
            <a:p>
              <a:pPr algn="l"/>
              <a:endParaRPr lang="en-GB">
                <a:solidFill>
                  <a:schemeClr val="bg1"/>
                </a:solidFill>
                <a:cs typeface="Arial" pitchFamily="34" charset="0"/>
              </a:endParaRPr>
            </a:p>
          </p:txBody>
        </p:sp>
        <p:grpSp>
          <p:nvGrpSpPr>
            <p:cNvPr id="3" name="Group 41"/>
            <p:cNvGrpSpPr>
              <a:grpSpLocks/>
            </p:cNvGrpSpPr>
            <p:nvPr/>
          </p:nvGrpSpPr>
          <p:grpSpPr bwMode="auto">
            <a:xfrm>
              <a:off x="1831975" y="2325688"/>
              <a:ext cx="6088063" cy="692150"/>
              <a:chOff x="1154" y="1465"/>
              <a:chExt cx="3835" cy="436"/>
            </a:xfrm>
          </p:grpSpPr>
          <p:sp>
            <p:nvSpPr>
              <p:cNvPr id="105510" name="Line 36"/>
              <p:cNvSpPr>
                <a:spLocks noChangeShapeType="1"/>
              </p:cNvSpPr>
              <p:nvPr/>
            </p:nvSpPr>
            <p:spPr bwMode="auto">
              <a:xfrm flipV="1">
                <a:off x="1154" y="1467"/>
                <a:ext cx="1766" cy="395"/>
              </a:xfrm>
              <a:prstGeom prst="line">
                <a:avLst/>
              </a:prstGeom>
              <a:noFill/>
              <a:ln w="28575">
                <a:solidFill>
                  <a:schemeClr val="bg2"/>
                </a:solidFill>
                <a:round/>
                <a:headEnd/>
                <a:tailEnd/>
              </a:ln>
            </p:spPr>
            <p:txBody>
              <a:bodyPr/>
              <a:lstStyle/>
              <a:p>
                <a:pPr algn="l"/>
                <a:endParaRPr lang="en-GB">
                  <a:solidFill>
                    <a:schemeClr val="bg1"/>
                  </a:solidFill>
                  <a:cs typeface="Arial" pitchFamily="34" charset="0"/>
                </a:endParaRPr>
              </a:p>
            </p:txBody>
          </p:sp>
          <p:sp>
            <p:nvSpPr>
              <p:cNvPr id="105511" name="Line 6"/>
              <p:cNvSpPr>
                <a:spLocks noChangeShapeType="1"/>
              </p:cNvSpPr>
              <p:nvPr/>
            </p:nvSpPr>
            <p:spPr bwMode="auto">
              <a:xfrm>
                <a:off x="2813" y="1465"/>
                <a:ext cx="2176" cy="436"/>
              </a:xfrm>
              <a:prstGeom prst="line">
                <a:avLst/>
              </a:prstGeom>
              <a:noFill/>
              <a:ln w="25400">
                <a:solidFill>
                  <a:schemeClr val="bg2"/>
                </a:solidFill>
                <a:round/>
                <a:headEnd type="none" w="sm" len="sm"/>
                <a:tailEnd type="none" w="sm" len="sm"/>
              </a:ln>
            </p:spPr>
            <p:txBody>
              <a:bodyPr/>
              <a:lstStyle/>
              <a:p>
                <a:pPr algn="l"/>
                <a:endParaRPr lang="en-GB">
                  <a:solidFill>
                    <a:schemeClr val="bg1"/>
                  </a:solidFill>
                  <a:cs typeface="Arial" pitchFamily="34" charset="0"/>
                </a:endParaRPr>
              </a:p>
            </p:txBody>
          </p:sp>
        </p:grpSp>
        <p:sp>
          <p:nvSpPr>
            <p:cNvPr id="105478" name="Line 10"/>
            <p:cNvSpPr>
              <a:spLocks noChangeShapeType="1"/>
            </p:cNvSpPr>
            <p:nvPr/>
          </p:nvSpPr>
          <p:spPr bwMode="auto">
            <a:xfrm flipH="1">
              <a:off x="6762750" y="3817938"/>
              <a:ext cx="690563" cy="706437"/>
            </a:xfrm>
            <a:prstGeom prst="line">
              <a:avLst/>
            </a:prstGeom>
            <a:noFill/>
            <a:ln w="25400">
              <a:solidFill>
                <a:schemeClr val="bg2"/>
              </a:solidFill>
              <a:round/>
              <a:headEnd type="none" w="sm" len="sm"/>
              <a:tailEnd type="none" w="sm" len="sm"/>
            </a:ln>
          </p:spPr>
          <p:txBody>
            <a:bodyPr/>
            <a:lstStyle/>
            <a:p>
              <a:pPr algn="l"/>
              <a:endParaRPr lang="en-GB">
                <a:solidFill>
                  <a:schemeClr val="bg1"/>
                </a:solidFill>
                <a:cs typeface="Arial" pitchFamily="34" charset="0"/>
              </a:endParaRPr>
            </a:p>
          </p:txBody>
        </p:sp>
        <p:grpSp>
          <p:nvGrpSpPr>
            <p:cNvPr id="4" name="Group 39"/>
            <p:cNvGrpSpPr>
              <a:grpSpLocks/>
            </p:cNvGrpSpPr>
            <p:nvPr/>
          </p:nvGrpSpPr>
          <p:grpSpPr bwMode="auto">
            <a:xfrm>
              <a:off x="1639888" y="3819525"/>
              <a:ext cx="6362700" cy="690563"/>
              <a:chOff x="1033" y="2406"/>
              <a:chExt cx="4008" cy="435"/>
            </a:xfrm>
          </p:grpSpPr>
          <p:sp>
            <p:nvSpPr>
              <p:cNvPr id="105506" name="Line 8"/>
              <p:cNvSpPr>
                <a:spLocks noChangeShapeType="1"/>
              </p:cNvSpPr>
              <p:nvPr/>
            </p:nvSpPr>
            <p:spPr bwMode="auto">
              <a:xfrm flipH="1">
                <a:off x="2070" y="2407"/>
                <a:ext cx="868" cy="416"/>
              </a:xfrm>
              <a:prstGeom prst="line">
                <a:avLst/>
              </a:prstGeom>
              <a:noFill/>
              <a:ln w="25400">
                <a:solidFill>
                  <a:schemeClr val="bg2"/>
                </a:solidFill>
                <a:round/>
                <a:headEnd type="none" w="sm" len="sm"/>
                <a:tailEnd type="none" w="sm" len="sm"/>
              </a:ln>
            </p:spPr>
            <p:txBody>
              <a:bodyPr/>
              <a:lstStyle/>
              <a:p>
                <a:pPr algn="l"/>
                <a:endParaRPr lang="en-GB">
                  <a:solidFill>
                    <a:schemeClr val="bg1"/>
                  </a:solidFill>
                  <a:cs typeface="Arial" pitchFamily="34" charset="0"/>
                </a:endParaRPr>
              </a:p>
            </p:txBody>
          </p:sp>
          <p:sp>
            <p:nvSpPr>
              <p:cNvPr id="105507" name="Line 9"/>
              <p:cNvSpPr>
                <a:spLocks noChangeShapeType="1"/>
              </p:cNvSpPr>
              <p:nvPr/>
            </p:nvSpPr>
            <p:spPr bwMode="auto">
              <a:xfrm>
                <a:off x="2806" y="2406"/>
                <a:ext cx="847" cy="435"/>
              </a:xfrm>
              <a:prstGeom prst="line">
                <a:avLst/>
              </a:prstGeom>
              <a:noFill/>
              <a:ln w="25400">
                <a:solidFill>
                  <a:schemeClr val="bg2"/>
                </a:solidFill>
                <a:round/>
                <a:headEnd type="none" w="sm" len="sm"/>
                <a:tailEnd type="none" w="sm" len="sm"/>
              </a:ln>
            </p:spPr>
            <p:txBody>
              <a:bodyPr/>
              <a:lstStyle/>
              <a:p>
                <a:pPr algn="l"/>
                <a:endParaRPr lang="en-GB">
                  <a:solidFill>
                    <a:schemeClr val="bg1"/>
                  </a:solidFill>
                  <a:cs typeface="Arial" pitchFamily="34" charset="0"/>
                </a:endParaRPr>
              </a:p>
            </p:txBody>
          </p:sp>
          <p:sp>
            <p:nvSpPr>
              <p:cNvPr id="105508" name="Line 11"/>
              <p:cNvSpPr>
                <a:spLocks noChangeShapeType="1"/>
              </p:cNvSpPr>
              <p:nvPr/>
            </p:nvSpPr>
            <p:spPr bwMode="auto">
              <a:xfrm>
                <a:off x="4660" y="2406"/>
                <a:ext cx="381" cy="434"/>
              </a:xfrm>
              <a:prstGeom prst="line">
                <a:avLst/>
              </a:prstGeom>
              <a:noFill/>
              <a:ln w="25400">
                <a:solidFill>
                  <a:schemeClr val="bg2"/>
                </a:solidFill>
                <a:round/>
                <a:headEnd type="none" w="sm" len="sm"/>
                <a:tailEnd type="none" w="sm" len="sm"/>
              </a:ln>
            </p:spPr>
            <p:txBody>
              <a:bodyPr/>
              <a:lstStyle/>
              <a:p>
                <a:pPr algn="l"/>
                <a:endParaRPr lang="en-GB">
                  <a:solidFill>
                    <a:schemeClr val="bg1"/>
                  </a:solidFill>
                  <a:cs typeface="Arial" pitchFamily="34" charset="0"/>
                </a:endParaRPr>
              </a:p>
            </p:txBody>
          </p:sp>
          <p:sp>
            <p:nvSpPr>
              <p:cNvPr id="105509" name="Line 12"/>
              <p:cNvSpPr>
                <a:spLocks noChangeShapeType="1"/>
              </p:cNvSpPr>
              <p:nvPr/>
            </p:nvSpPr>
            <p:spPr bwMode="auto">
              <a:xfrm>
                <a:off x="1033" y="2408"/>
                <a:ext cx="339" cy="405"/>
              </a:xfrm>
              <a:prstGeom prst="line">
                <a:avLst/>
              </a:prstGeom>
              <a:noFill/>
              <a:ln w="25400">
                <a:solidFill>
                  <a:schemeClr val="bg2"/>
                </a:solidFill>
                <a:round/>
                <a:headEnd type="none" w="sm" len="sm"/>
                <a:tailEnd type="none" w="sm" len="sm"/>
              </a:ln>
            </p:spPr>
            <p:txBody>
              <a:bodyPr/>
              <a:lstStyle/>
              <a:p>
                <a:pPr algn="l"/>
                <a:endParaRPr lang="en-GB">
                  <a:solidFill>
                    <a:schemeClr val="bg1"/>
                  </a:solidFill>
                  <a:cs typeface="Arial" pitchFamily="34" charset="0"/>
                </a:endParaRPr>
              </a:p>
            </p:txBody>
          </p:sp>
        </p:grpSp>
        <p:sp>
          <p:nvSpPr>
            <p:cNvPr id="105480" name="Line 13"/>
            <p:cNvSpPr>
              <a:spLocks noChangeShapeType="1"/>
            </p:cNvSpPr>
            <p:nvPr/>
          </p:nvSpPr>
          <p:spPr bwMode="auto">
            <a:xfrm flipH="1">
              <a:off x="1004888" y="3816350"/>
              <a:ext cx="673100" cy="722313"/>
            </a:xfrm>
            <a:prstGeom prst="line">
              <a:avLst/>
            </a:prstGeom>
            <a:noFill/>
            <a:ln w="25400">
              <a:solidFill>
                <a:schemeClr val="bg2"/>
              </a:solidFill>
              <a:round/>
              <a:headEnd type="none" w="sm" len="sm"/>
              <a:tailEnd type="none" w="sm" len="sm"/>
            </a:ln>
          </p:spPr>
          <p:txBody>
            <a:bodyPr/>
            <a:lstStyle/>
            <a:p>
              <a:pPr algn="l"/>
              <a:endParaRPr lang="en-GB">
                <a:solidFill>
                  <a:schemeClr val="bg1"/>
                </a:solidFill>
                <a:cs typeface="Arial" pitchFamily="34" charset="0"/>
              </a:endParaRPr>
            </a:p>
          </p:txBody>
        </p:sp>
        <p:grpSp>
          <p:nvGrpSpPr>
            <p:cNvPr id="5" name="Group 40"/>
            <p:cNvGrpSpPr>
              <a:grpSpLocks/>
            </p:cNvGrpSpPr>
            <p:nvPr/>
          </p:nvGrpSpPr>
          <p:grpSpPr bwMode="auto">
            <a:xfrm>
              <a:off x="590550" y="2936875"/>
              <a:ext cx="8074025" cy="922338"/>
              <a:chOff x="372" y="1850"/>
              <a:chExt cx="5086" cy="581"/>
            </a:xfrm>
          </p:grpSpPr>
          <p:sp>
            <p:nvSpPr>
              <p:cNvPr id="105500" name="Rectangle 14"/>
              <p:cNvSpPr>
                <a:spLocks noChangeArrowheads="1"/>
              </p:cNvSpPr>
              <p:nvPr/>
            </p:nvSpPr>
            <p:spPr bwMode="auto">
              <a:xfrm>
                <a:off x="372" y="1850"/>
                <a:ext cx="1471" cy="581"/>
              </a:xfrm>
              <a:prstGeom prst="rect">
                <a:avLst/>
              </a:prstGeom>
              <a:solidFill>
                <a:schemeClr val="hlink"/>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501" name="Rectangle 15"/>
              <p:cNvSpPr>
                <a:spLocks noChangeArrowheads="1"/>
              </p:cNvSpPr>
              <p:nvPr/>
            </p:nvSpPr>
            <p:spPr bwMode="auto">
              <a:xfrm>
                <a:off x="3987" y="1850"/>
                <a:ext cx="1471" cy="581"/>
              </a:xfrm>
              <a:prstGeom prst="rect">
                <a:avLst/>
              </a:prstGeom>
              <a:solidFill>
                <a:schemeClr val="hlink"/>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502" name="Rectangle 16"/>
              <p:cNvSpPr>
                <a:spLocks noChangeArrowheads="1"/>
              </p:cNvSpPr>
              <p:nvPr/>
            </p:nvSpPr>
            <p:spPr bwMode="auto">
              <a:xfrm>
                <a:off x="2173" y="1850"/>
                <a:ext cx="1471" cy="581"/>
              </a:xfrm>
              <a:prstGeom prst="rect">
                <a:avLst/>
              </a:prstGeom>
              <a:solidFill>
                <a:schemeClr val="hlink"/>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503" name="Rectangle 17"/>
              <p:cNvSpPr>
                <a:spLocks noChangeArrowheads="1"/>
              </p:cNvSpPr>
              <p:nvPr/>
            </p:nvSpPr>
            <p:spPr bwMode="auto">
              <a:xfrm>
                <a:off x="4034" y="2003"/>
                <a:ext cx="1361" cy="155"/>
              </a:xfrm>
              <a:prstGeom prst="rect">
                <a:avLst/>
              </a:prstGeom>
              <a:noFill/>
              <a:ln w="9525">
                <a:noFill/>
                <a:miter lim="800000"/>
                <a:headEnd/>
                <a:tailEnd/>
              </a:ln>
            </p:spPr>
            <p:txBody>
              <a:bodyPr lIns="0" tIns="0" rIns="0" bIns="0">
                <a:spAutoFit/>
              </a:bodyPr>
              <a:lstStyle/>
              <a:p>
                <a:pPr defTabSz="1208088" eaLnBrk="0" hangingPunct="0">
                  <a:spcBef>
                    <a:spcPct val="50000"/>
                  </a:spcBef>
                </a:pPr>
                <a:r>
                  <a:rPr lang="cs-CZ" sz="1600" b="1" dirty="0" smtClean="0">
                    <a:solidFill>
                      <a:schemeClr val="bg1"/>
                    </a:solidFill>
                    <a:cs typeface="Arial" pitchFamily="34" charset="0"/>
                  </a:rPr>
                  <a:t>Jídlo je výborné! </a:t>
                </a:r>
                <a:endParaRPr lang="en-GB" sz="1600" b="1" dirty="0">
                  <a:solidFill>
                    <a:schemeClr val="bg1"/>
                  </a:solidFill>
                  <a:cs typeface="Arial" pitchFamily="34" charset="0"/>
                </a:endParaRPr>
              </a:p>
            </p:txBody>
          </p:sp>
          <p:sp>
            <p:nvSpPr>
              <p:cNvPr id="105504" name="Rectangle 19"/>
              <p:cNvSpPr>
                <a:spLocks noChangeArrowheads="1"/>
              </p:cNvSpPr>
              <p:nvPr/>
            </p:nvSpPr>
            <p:spPr bwMode="auto">
              <a:xfrm>
                <a:off x="2245" y="1986"/>
                <a:ext cx="1304" cy="310"/>
              </a:xfrm>
              <a:prstGeom prst="rect">
                <a:avLst/>
              </a:prstGeom>
              <a:noFill/>
              <a:ln w="9525">
                <a:noFill/>
                <a:miter lim="800000"/>
                <a:headEnd/>
                <a:tailEnd/>
              </a:ln>
            </p:spPr>
            <p:txBody>
              <a:bodyPr lIns="0" tIns="0" rIns="0" bIns="0">
                <a:spAutoFit/>
              </a:bodyPr>
              <a:lstStyle/>
              <a:p>
                <a:pPr defTabSz="1208088" eaLnBrk="0" hangingPunct="0">
                  <a:spcBef>
                    <a:spcPct val="50000"/>
                  </a:spcBef>
                </a:pPr>
                <a:r>
                  <a:rPr lang="cs-CZ" sz="1600" b="1" dirty="0" smtClean="0">
                    <a:solidFill>
                      <a:schemeClr val="bg1"/>
                    </a:solidFill>
                    <a:cs typeface="Arial" pitchFamily="34" charset="0"/>
                  </a:rPr>
                  <a:t>Prožití skvělých zážitků!</a:t>
                </a:r>
                <a:endParaRPr lang="en-GB" sz="1600" b="1" dirty="0">
                  <a:solidFill>
                    <a:schemeClr val="bg1"/>
                  </a:solidFill>
                  <a:cs typeface="Arial" pitchFamily="34" charset="0"/>
                </a:endParaRPr>
              </a:p>
            </p:txBody>
          </p:sp>
          <p:sp>
            <p:nvSpPr>
              <p:cNvPr id="105505" name="Rectangle 20"/>
              <p:cNvSpPr>
                <a:spLocks noChangeArrowheads="1"/>
              </p:cNvSpPr>
              <p:nvPr/>
            </p:nvSpPr>
            <p:spPr bwMode="auto">
              <a:xfrm>
                <a:off x="561" y="1996"/>
                <a:ext cx="1049" cy="310"/>
              </a:xfrm>
              <a:prstGeom prst="rect">
                <a:avLst/>
              </a:prstGeom>
              <a:noFill/>
              <a:ln w="9525">
                <a:noFill/>
                <a:miter lim="800000"/>
                <a:headEnd/>
                <a:tailEnd/>
              </a:ln>
            </p:spPr>
            <p:txBody>
              <a:bodyPr lIns="0" tIns="0" rIns="0" bIns="0">
                <a:spAutoFit/>
              </a:bodyPr>
              <a:lstStyle/>
              <a:p>
                <a:pPr defTabSz="1208088" eaLnBrk="0" hangingPunct="0">
                  <a:spcBef>
                    <a:spcPct val="50000"/>
                  </a:spcBef>
                </a:pPr>
                <a:r>
                  <a:rPr lang="cs-CZ" sz="1600" b="1" dirty="0" smtClean="0">
                    <a:solidFill>
                      <a:schemeClr val="bg1"/>
                    </a:solidFill>
                    <a:cs typeface="Arial" pitchFamily="34" charset="0"/>
                  </a:rPr>
                  <a:t>Užívat si bohaté kulturní dědictví</a:t>
                </a:r>
                <a:endParaRPr lang="en-GB" sz="1600" b="1" dirty="0">
                  <a:solidFill>
                    <a:schemeClr val="bg1"/>
                  </a:solidFill>
                  <a:cs typeface="Arial" pitchFamily="34" charset="0"/>
                </a:endParaRPr>
              </a:p>
            </p:txBody>
          </p:sp>
        </p:grpSp>
        <p:grpSp>
          <p:nvGrpSpPr>
            <p:cNvPr id="6" name="Group 38"/>
            <p:cNvGrpSpPr>
              <a:grpSpLocks/>
            </p:cNvGrpSpPr>
            <p:nvPr/>
          </p:nvGrpSpPr>
          <p:grpSpPr bwMode="auto">
            <a:xfrm>
              <a:off x="500063" y="4378325"/>
              <a:ext cx="8210550" cy="879475"/>
              <a:chOff x="315" y="2758"/>
              <a:chExt cx="5172" cy="554"/>
            </a:xfrm>
          </p:grpSpPr>
          <p:sp>
            <p:nvSpPr>
              <p:cNvPr id="105486" name="Rectangle 21"/>
              <p:cNvSpPr>
                <a:spLocks noChangeArrowheads="1"/>
              </p:cNvSpPr>
              <p:nvPr/>
            </p:nvSpPr>
            <p:spPr bwMode="auto">
              <a:xfrm>
                <a:off x="3951" y="2758"/>
                <a:ext cx="745" cy="554"/>
              </a:xfrm>
              <a:prstGeom prst="rect">
                <a:avLst/>
              </a:prstGeom>
              <a:solidFill>
                <a:schemeClr val="tx1"/>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487" name="Rectangle 22"/>
              <p:cNvSpPr>
                <a:spLocks noChangeArrowheads="1"/>
              </p:cNvSpPr>
              <p:nvPr/>
            </p:nvSpPr>
            <p:spPr bwMode="auto">
              <a:xfrm>
                <a:off x="4733" y="2758"/>
                <a:ext cx="745" cy="554"/>
              </a:xfrm>
              <a:prstGeom prst="rect">
                <a:avLst/>
              </a:prstGeom>
              <a:solidFill>
                <a:schemeClr val="tx1"/>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488" name="Rectangle 23"/>
              <p:cNvSpPr>
                <a:spLocks noChangeArrowheads="1"/>
              </p:cNvSpPr>
              <p:nvPr/>
            </p:nvSpPr>
            <p:spPr bwMode="auto">
              <a:xfrm>
                <a:off x="1756" y="2758"/>
                <a:ext cx="661" cy="554"/>
              </a:xfrm>
              <a:prstGeom prst="rect">
                <a:avLst/>
              </a:prstGeom>
              <a:solidFill>
                <a:schemeClr val="tx1"/>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489" name="Rectangle 24"/>
              <p:cNvSpPr>
                <a:spLocks noChangeArrowheads="1"/>
              </p:cNvSpPr>
              <p:nvPr/>
            </p:nvSpPr>
            <p:spPr bwMode="auto">
              <a:xfrm>
                <a:off x="2459" y="2758"/>
                <a:ext cx="694" cy="554"/>
              </a:xfrm>
              <a:prstGeom prst="rect">
                <a:avLst/>
              </a:prstGeom>
              <a:solidFill>
                <a:schemeClr val="tx1"/>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490" name="Rectangle 25"/>
              <p:cNvSpPr>
                <a:spLocks noChangeArrowheads="1"/>
              </p:cNvSpPr>
              <p:nvPr/>
            </p:nvSpPr>
            <p:spPr bwMode="auto">
              <a:xfrm>
                <a:off x="3177" y="2758"/>
                <a:ext cx="745" cy="554"/>
              </a:xfrm>
              <a:prstGeom prst="rect">
                <a:avLst/>
              </a:prstGeom>
              <a:solidFill>
                <a:schemeClr val="tx1"/>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491" name="Rectangle 26"/>
              <p:cNvSpPr>
                <a:spLocks noChangeArrowheads="1"/>
              </p:cNvSpPr>
              <p:nvPr/>
            </p:nvSpPr>
            <p:spPr bwMode="auto">
              <a:xfrm>
                <a:off x="320" y="2758"/>
                <a:ext cx="745" cy="554"/>
              </a:xfrm>
              <a:prstGeom prst="rect">
                <a:avLst/>
              </a:prstGeom>
              <a:solidFill>
                <a:schemeClr val="tx1"/>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492" name="Rectangle 27"/>
              <p:cNvSpPr>
                <a:spLocks noChangeArrowheads="1"/>
              </p:cNvSpPr>
              <p:nvPr/>
            </p:nvSpPr>
            <p:spPr bwMode="auto">
              <a:xfrm>
                <a:off x="1096" y="2758"/>
                <a:ext cx="624" cy="554"/>
              </a:xfrm>
              <a:prstGeom prst="rect">
                <a:avLst/>
              </a:prstGeom>
              <a:solidFill>
                <a:schemeClr val="tx1"/>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493" name="Rectangle 28"/>
              <p:cNvSpPr>
                <a:spLocks noChangeArrowheads="1"/>
              </p:cNvSpPr>
              <p:nvPr/>
            </p:nvSpPr>
            <p:spPr bwMode="auto">
              <a:xfrm>
                <a:off x="3960" y="2790"/>
                <a:ext cx="720" cy="349"/>
              </a:xfrm>
              <a:prstGeom prst="rect">
                <a:avLst/>
              </a:prstGeom>
              <a:noFill/>
              <a:ln w="9525">
                <a:noFill/>
                <a:miter lim="800000"/>
                <a:headEnd/>
                <a:tailEnd/>
              </a:ln>
            </p:spPr>
            <p:txBody>
              <a:bodyPr lIns="0" tIns="0" rIns="0" bIns="0">
                <a:spAutoFit/>
              </a:bodyPr>
              <a:lstStyle/>
              <a:p>
                <a:pPr defTabSz="1092200" eaLnBrk="0" hangingPunct="0"/>
                <a:r>
                  <a:rPr lang="cs-CZ" sz="1200" b="1" dirty="0" smtClean="0">
                    <a:solidFill>
                      <a:schemeClr val="bg1"/>
                    </a:solidFill>
                    <a:cs typeface="Arial" pitchFamily="34" charset="0"/>
                  </a:rPr>
                  <a:t>Kamkoliv jdete, tam jsou skvělé restaurace</a:t>
                </a:r>
                <a:endParaRPr lang="en-GB" sz="1200" b="1" dirty="0">
                  <a:solidFill>
                    <a:schemeClr val="bg1"/>
                  </a:solidFill>
                  <a:cs typeface="Arial" pitchFamily="34" charset="0"/>
                </a:endParaRPr>
              </a:p>
            </p:txBody>
          </p:sp>
          <p:sp>
            <p:nvSpPr>
              <p:cNvPr id="105494" name="Rectangle 29"/>
              <p:cNvSpPr>
                <a:spLocks noChangeArrowheads="1"/>
              </p:cNvSpPr>
              <p:nvPr/>
            </p:nvSpPr>
            <p:spPr bwMode="auto">
              <a:xfrm>
                <a:off x="4725" y="2820"/>
                <a:ext cx="762" cy="465"/>
              </a:xfrm>
              <a:prstGeom prst="rect">
                <a:avLst/>
              </a:prstGeom>
              <a:noFill/>
              <a:ln w="9525">
                <a:noFill/>
                <a:miter lim="800000"/>
                <a:headEnd/>
                <a:tailEnd/>
              </a:ln>
            </p:spPr>
            <p:txBody>
              <a:bodyPr lIns="0" tIns="0" rIns="0" bIns="0">
                <a:spAutoFit/>
              </a:bodyPr>
              <a:lstStyle/>
              <a:p>
                <a:pPr defTabSz="1092200" eaLnBrk="0" hangingPunct="0"/>
                <a:r>
                  <a:rPr lang="cs-CZ" sz="1200" b="1" dirty="0" smtClean="0">
                    <a:solidFill>
                      <a:schemeClr val="bg1"/>
                    </a:solidFill>
                    <a:cs typeface="Arial" pitchFamily="34" charset="0"/>
                  </a:rPr>
                  <a:t>Vybrané lokální produkty jsou prodávány  po celé zemi</a:t>
                </a:r>
                <a:endParaRPr lang="en-GB" sz="1200" b="1" dirty="0">
                  <a:solidFill>
                    <a:schemeClr val="bg1"/>
                  </a:solidFill>
                  <a:cs typeface="Arial" pitchFamily="34" charset="0"/>
                </a:endParaRPr>
              </a:p>
            </p:txBody>
          </p:sp>
          <p:sp>
            <p:nvSpPr>
              <p:cNvPr id="105495" name="Rectangle 30"/>
              <p:cNvSpPr>
                <a:spLocks noChangeArrowheads="1"/>
              </p:cNvSpPr>
              <p:nvPr/>
            </p:nvSpPr>
            <p:spPr bwMode="auto">
              <a:xfrm>
                <a:off x="2474" y="2790"/>
                <a:ext cx="702" cy="465"/>
              </a:xfrm>
              <a:prstGeom prst="rect">
                <a:avLst/>
              </a:prstGeom>
              <a:noFill/>
              <a:ln w="9525">
                <a:noFill/>
                <a:miter lim="800000"/>
                <a:headEnd/>
                <a:tailEnd/>
              </a:ln>
            </p:spPr>
            <p:txBody>
              <a:bodyPr lIns="0" tIns="0" rIns="0" bIns="0">
                <a:spAutoFit/>
              </a:bodyPr>
              <a:lstStyle/>
              <a:p>
                <a:pPr defTabSz="1092200" eaLnBrk="0" hangingPunct="0"/>
                <a:r>
                  <a:rPr lang="cs-CZ" sz="1200" b="1" dirty="0" smtClean="0">
                    <a:solidFill>
                      <a:schemeClr val="bg1"/>
                    </a:solidFill>
                    <a:cs typeface="Arial" pitchFamily="34" charset="0"/>
                  </a:rPr>
                  <a:t>Hory nabízejí možnosti turistiky a zimních sportů</a:t>
                </a:r>
                <a:endParaRPr lang="en-GB" sz="1200" b="1" dirty="0">
                  <a:solidFill>
                    <a:schemeClr val="bg1"/>
                  </a:solidFill>
                  <a:cs typeface="Arial" pitchFamily="34" charset="0"/>
                </a:endParaRPr>
              </a:p>
            </p:txBody>
          </p:sp>
          <p:sp>
            <p:nvSpPr>
              <p:cNvPr id="105496" name="Rectangle 31"/>
              <p:cNvSpPr>
                <a:spLocks noChangeArrowheads="1"/>
              </p:cNvSpPr>
              <p:nvPr/>
            </p:nvSpPr>
            <p:spPr bwMode="auto">
              <a:xfrm>
                <a:off x="3195" y="2846"/>
                <a:ext cx="706" cy="349"/>
              </a:xfrm>
              <a:prstGeom prst="rect">
                <a:avLst/>
              </a:prstGeom>
              <a:noFill/>
              <a:ln w="9525">
                <a:noFill/>
                <a:miter lim="800000"/>
                <a:headEnd/>
                <a:tailEnd/>
              </a:ln>
            </p:spPr>
            <p:txBody>
              <a:bodyPr lIns="0" tIns="0" rIns="0" bIns="0">
                <a:spAutoFit/>
              </a:bodyPr>
              <a:lstStyle/>
              <a:p>
                <a:pPr defTabSz="1092200" eaLnBrk="0" hangingPunct="0"/>
                <a:r>
                  <a:rPr lang="cs-CZ" sz="1200" b="1" dirty="0" smtClean="0">
                    <a:solidFill>
                      <a:schemeClr val="bg1"/>
                    </a:solidFill>
                    <a:cs typeface="Arial" pitchFamily="34" charset="0"/>
                  </a:rPr>
                  <a:t>Je zde omračující krajina</a:t>
                </a:r>
                <a:endParaRPr lang="en-GB" sz="1200" b="1" dirty="0">
                  <a:solidFill>
                    <a:schemeClr val="bg1"/>
                  </a:solidFill>
                  <a:cs typeface="Arial" pitchFamily="34" charset="0"/>
                </a:endParaRPr>
              </a:p>
            </p:txBody>
          </p:sp>
          <p:sp>
            <p:nvSpPr>
              <p:cNvPr id="105497" name="Rectangle 32"/>
              <p:cNvSpPr>
                <a:spLocks noChangeArrowheads="1"/>
              </p:cNvSpPr>
              <p:nvPr/>
            </p:nvSpPr>
            <p:spPr bwMode="auto">
              <a:xfrm>
                <a:off x="1080" y="2846"/>
                <a:ext cx="675" cy="349"/>
              </a:xfrm>
              <a:prstGeom prst="rect">
                <a:avLst/>
              </a:prstGeom>
              <a:noFill/>
              <a:ln w="9525">
                <a:noFill/>
                <a:miter lim="800000"/>
                <a:headEnd/>
                <a:tailEnd/>
              </a:ln>
            </p:spPr>
            <p:txBody>
              <a:bodyPr lIns="0" tIns="0" rIns="0" bIns="0">
                <a:spAutoFit/>
              </a:bodyPr>
              <a:lstStyle/>
              <a:p>
                <a:pPr defTabSz="1092200" eaLnBrk="0" hangingPunct="0"/>
                <a:r>
                  <a:rPr lang="cs-CZ" sz="1200" b="1" dirty="0" smtClean="0">
                    <a:solidFill>
                      <a:schemeClr val="bg1"/>
                    </a:solidFill>
                    <a:cs typeface="Arial" pitchFamily="34" charset="0"/>
                  </a:rPr>
                  <a:t>Jsou zde krásné </a:t>
                </a:r>
              </a:p>
              <a:p>
                <a:pPr defTabSz="1092200" eaLnBrk="0" hangingPunct="0"/>
                <a:r>
                  <a:rPr lang="cs-CZ" sz="1200" b="1" dirty="0" smtClean="0">
                    <a:solidFill>
                      <a:schemeClr val="bg1"/>
                    </a:solidFill>
                    <a:cs typeface="Arial" pitchFamily="34" charset="0"/>
                  </a:rPr>
                  <a:t>kostely</a:t>
                </a:r>
                <a:endParaRPr lang="en-GB" sz="1200" b="1" dirty="0">
                  <a:solidFill>
                    <a:schemeClr val="bg1"/>
                  </a:solidFill>
                  <a:cs typeface="Arial" pitchFamily="34" charset="0"/>
                </a:endParaRPr>
              </a:p>
            </p:txBody>
          </p:sp>
          <p:sp>
            <p:nvSpPr>
              <p:cNvPr id="105498" name="Rectangle 33"/>
              <p:cNvSpPr>
                <a:spLocks noChangeArrowheads="1"/>
              </p:cNvSpPr>
              <p:nvPr/>
            </p:nvSpPr>
            <p:spPr bwMode="auto">
              <a:xfrm>
                <a:off x="1791" y="2837"/>
                <a:ext cx="609" cy="233"/>
              </a:xfrm>
              <a:prstGeom prst="rect">
                <a:avLst/>
              </a:prstGeom>
              <a:noFill/>
              <a:ln w="9525">
                <a:noFill/>
                <a:miter lim="800000"/>
                <a:headEnd/>
                <a:tailEnd/>
              </a:ln>
            </p:spPr>
            <p:txBody>
              <a:bodyPr lIns="0" tIns="0" rIns="0" bIns="0">
                <a:spAutoFit/>
              </a:bodyPr>
              <a:lstStyle/>
              <a:p>
                <a:pPr defTabSz="1092200" eaLnBrk="0" hangingPunct="0"/>
                <a:r>
                  <a:rPr lang="cs-CZ" sz="1200" b="1" dirty="0" smtClean="0">
                    <a:solidFill>
                      <a:schemeClr val="bg1"/>
                    </a:solidFill>
                    <a:cs typeface="Arial" pitchFamily="34" charset="0"/>
                  </a:rPr>
                  <a:t>Má rozsáhlé pobřeží</a:t>
                </a:r>
                <a:endParaRPr lang="en-GB" sz="1200" b="1" dirty="0">
                  <a:solidFill>
                    <a:schemeClr val="bg1"/>
                  </a:solidFill>
                  <a:cs typeface="Arial" pitchFamily="34" charset="0"/>
                </a:endParaRPr>
              </a:p>
            </p:txBody>
          </p:sp>
          <p:sp>
            <p:nvSpPr>
              <p:cNvPr id="105499" name="Rectangle 34"/>
              <p:cNvSpPr>
                <a:spLocks noChangeArrowheads="1"/>
              </p:cNvSpPr>
              <p:nvPr/>
            </p:nvSpPr>
            <p:spPr bwMode="auto">
              <a:xfrm>
                <a:off x="315" y="2838"/>
                <a:ext cx="720" cy="233"/>
              </a:xfrm>
              <a:prstGeom prst="rect">
                <a:avLst/>
              </a:prstGeom>
              <a:noFill/>
              <a:ln w="9525">
                <a:noFill/>
                <a:miter lim="800000"/>
                <a:headEnd/>
                <a:tailEnd/>
              </a:ln>
            </p:spPr>
            <p:txBody>
              <a:bodyPr lIns="0" tIns="0" rIns="0" bIns="0">
                <a:spAutoFit/>
              </a:bodyPr>
              <a:lstStyle/>
              <a:p>
                <a:pPr defTabSz="1092200" eaLnBrk="0" hangingPunct="0"/>
                <a:r>
                  <a:rPr lang="cs-CZ" sz="1200" b="1" dirty="0" smtClean="0">
                    <a:solidFill>
                      <a:schemeClr val="bg1"/>
                    </a:solidFill>
                    <a:cs typeface="Arial" pitchFamily="34" charset="0"/>
                  </a:rPr>
                  <a:t>Muzea nabízejí mnoho pokladů</a:t>
                </a:r>
                <a:endParaRPr lang="en-GB" sz="1200" b="1" dirty="0">
                  <a:solidFill>
                    <a:schemeClr val="bg1"/>
                  </a:solidFill>
                  <a:cs typeface="Arial" pitchFamily="34" charset="0"/>
                </a:endParaRPr>
              </a:p>
            </p:txBody>
          </p:sp>
        </p:grpSp>
        <p:grpSp>
          <p:nvGrpSpPr>
            <p:cNvPr id="7" name="Group 42"/>
            <p:cNvGrpSpPr>
              <a:grpSpLocks/>
            </p:cNvGrpSpPr>
            <p:nvPr/>
          </p:nvGrpSpPr>
          <p:grpSpPr bwMode="auto">
            <a:xfrm>
              <a:off x="3549650" y="1433513"/>
              <a:ext cx="2101850" cy="922337"/>
              <a:chOff x="2236" y="903"/>
              <a:chExt cx="1324" cy="581"/>
            </a:xfrm>
          </p:grpSpPr>
          <p:sp>
            <p:nvSpPr>
              <p:cNvPr id="105484" name="Rectangle 7"/>
              <p:cNvSpPr>
                <a:spLocks noChangeArrowheads="1"/>
              </p:cNvSpPr>
              <p:nvPr/>
            </p:nvSpPr>
            <p:spPr bwMode="auto">
              <a:xfrm>
                <a:off x="2236" y="903"/>
                <a:ext cx="1324" cy="581"/>
              </a:xfrm>
              <a:prstGeom prst="rect">
                <a:avLst/>
              </a:prstGeom>
              <a:solidFill>
                <a:schemeClr val="accent2"/>
              </a:solidFill>
              <a:ln w="9525">
                <a:noFill/>
                <a:miter lim="800000"/>
                <a:headEnd/>
                <a:tailEnd/>
              </a:ln>
            </p:spPr>
            <p:txBody>
              <a:bodyPr wrap="none" anchor="ctr"/>
              <a:lstStyle/>
              <a:p>
                <a:pPr algn="l"/>
                <a:endParaRPr lang="en-GB">
                  <a:solidFill>
                    <a:schemeClr val="bg1"/>
                  </a:solidFill>
                  <a:cs typeface="Arial" pitchFamily="34" charset="0"/>
                </a:endParaRPr>
              </a:p>
            </p:txBody>
          </p:sp>
          <p:sp>
            <p:nvSpPr>
              <p:cNvPr id="105485" name="Rectangle 18"/>
              <p:cNvSpPr>
                <a:spLocks noChangeArrowheads="1"/>
              </p:cNvSpPr>
              <p:nvPr/>
            </p:nvSpPr>
            <p:spPr bwMode="auto">
              <a:xfrm>
                <a:off x="2245" y="981"/>
                <a:ext cx="1225" cy="465"/>
              </a:xfrm>
              <a:prstGeom prst="rect">
                <a:avLst/>
              </a:prstGeom>
              <a:noFill/>
              <a:ln w="9525">
                <a:noFill/>
                <a:miter lim="800000"/>
                <a:headEnd/>
                <a:tailEnd/>
              </a:ln>
            </p:spPr>
            <p:txBody>
              <a:bodyPr lIns="0" tIns="0" rIns="0" bIns="0">
                <a:spAutoFit/>
              </a:bodyPr>
              <a:lstStyle/>
              <a:p>
                <a:pPr algn="ctr" defTabSz="1208088" eaLnBrk="0" hangingPunct="0">
                  <a:spcBef>
                    <a:spcPct val="50000"/>
                  </a:spcBef>
                </a:pPr>
                <a:r>
                  <a:rPr lang="cs-CZ" sz="2400" b="1" dirty="0" smtClean="0">
                    <a:cs typeface="Arial" pitchFamily="34" charset="0"/>
                  </a:rPr>
                  <a:t>Navštívit Francii!</a:t>
                </a:r>
                <a:endParaRPr lang="en-GB" sz="2400" b="1" dirty="0">
                  <a:cs typeface="Arial" pitchFamily="34" charset="0"/>
                </a:endParaRPr>
              </a:p>
            </p:txBody>
          </p:sp>
        </p:grpSp>
      </p:grpSp>
    </p:spTree>
    <p:extLst>
      <p:ext uri="{BB962C8B-B14F-4D97-AF65-F5344CB8AC3E}">
        <p14:creationId xmlns:p14="http://schemas.microsoft.com/office/powerpoint/2010/main" xmlns="" val="411384472"/>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cs-CZ" dirty="0" smtClean="0"/>
              <a:t>Jak si vyjasnit myšlenkové pochody</a:t>
            </a:r>
            <a:r>
              <a:rPr lang="en-GB" dirty="0" smtClean="0"/>
              <a:t>…</a:t>
            </a:r>
            <a:endParaRPr lang="en-US" dirty="0"/>
          </a:p>
        </p:txBody>
      </p:sp>
      <p:sp>
        <p:nvSpPr>
          <p:cNvPr id="109571" name="Rectangle 3"/>
          <p:cNvSpPr>
            <a:spLocks noGrp="1" noChangeArrowheads="1"/>
          </p:cNvSpPr>
          <p:nvPr>
            <p:ph type="body" idx="1"/>
          </p:nvPr>
        </p:nvSpPr>
        <p:spPr/>
        <p:txBody>
          <a:bodyPr/>
          <a:lstStyle/>
          <a:p>
            <a:pPr marL="1092200" indent="-1092200" eaLnBrk="1" hangingPunct="1">
              <a:spcAft>
                <a:spcPct val="20000"/>
              </a:spcAft>
              <a:buFont typeface="Arial" pitchFamily="34" charset="0"/>
              <a:buNone/>
              <a:tabLst>
                <a:tab pos="1028700" algn="l"/>
              </a:tabLst>
            </a:pPr>
            <a:r>
              <a:rPr lang="cs-CZ" dirty="0" smtClean="0"/>
              <a:t>Proces jak procvičovat myšlení</a:t>
            </a:r>
            <a:endParaRPr lang="en-US" dirty="0"/>
          </a:p>
          <a:p>
            <a:pPr marL="1092200" indent="-1092200" eaLnBrk="1" hangingPunct="1">
              <a:spcAft>
                <a:spcPct val="20000"/>
              </a:spcAft>
              <a:buFont typeface="Arial" pitchFamily="34" charset="0"/>
              <a:buNone/>
              <a:tabLst>
                <a:tab pos="1028700" algn="l"/>
              </a:tabLst>
            </a:pPr>
            <a:r>
              <a:rPr lang="cs-CZ" dirty="0" smtClean="0">
                <a:solidFill>
                  <a:schemeClr val="accent2"/>
                </a:solidFill>
              </a:rPr>
              <a:t>Krok </a:t>
            </a:r>
            <a:r>
              <a:rPr lang="en-US" dirty="0" smtClean="0">
                <a:solidFill>
                  <a:schemeClr val="accent2"/>
                </a:solidFill>
              </a:rPr>
              <a:t>1.</a:t>
            </a:r>
            <a:r>
              <a:rPr lang="en-US" dirty="0" smtClean="0"/>
              <a:t> </a:t>
            </a:r>
            <a:r>
              <a:rPr lang="cs-CZ" dirty="0" smtClean="0"/>
              <a:t>Sepište si body</a:t>
            </a:r>
            <a:endParaRPr lang="en-US" dirty="0" smtClean="0"/>
          </a:p>
          <a:p>
            <a:pPr marL="1092200" indent="-1092200">
              <a:spcAft>
                <a:spcPct val="20000"/>
              </a:spcAft>
              <a:buNone/>
              <a:tabLst>
                <a:tab pos="1028700" algn="l"/>
              </a:tabLst>
            </a:pPr>
            <a:r>
              <a:rPr lang="cs-CZ" dirty="0" smtClean="0">
                <a:solidFill>
                  <a:schemeClr val="accent2"/>
                </a:solidFill>
              </a:rPr>
              <a:t>Krok </a:t>
            </a:r>
            <a:r>
              <a:rPr lang="en-US" dirty="0" smtClean="0">
                <a:solidFill>
                  <a:schemeClr val="accent2"/>
                </a:solidFill>
              </a:rPr>
              <a:t>2</a:t>
            </a:r>
            <a:r>
              <a:rPr lang="en-US" dirty="0">
                <a:solidFill>
                  <a:schemeClr val="accent2"/>
                </a:solidFill>
              </a:rPr>
              <a:t>.</a:t>
            </a:r>
            <a:r>
              <a:rPr lang="en-US" dirty="0"/>
              <a:t> </a:t>
            </a:r>
            <a:r>
              <a:rPr lang="cs-CZ" dirty="0" smtClean="0"/>
              <a:t>Uveďte podstatu každého bodu</a:t>
            </a:r>
            <a:endParaRPr lang="en-US" dirty="0"/>
          </a:p>
          <a:p>
            <a:pPr marL="1092200" indent="-1092200">
              <a:spcAft>
                <a:spcPct val="20000"/>
              </a:spcAft>
              <a:buNone/>
              <a:tabLst>
                <a:tab pos="1028700" algn="l"/>
              </a:tabLst>
            </a:pPr>
            <a:r>
              <a:rPr lang="cs-CZ" dirty="0" smtClean="0">
                <a:solidFill>
                  <a:schemeClr val="accent2"/>
                </a:solidFill>
              </a:rPr>
              <a:t>Krok </a:t>
            </a:r>
            <a:r>
              <a:rPr lang="en-US" dirty="0" smtClean="0">
                <a:solidFill>
                  <a:schemeClr val="accent2"/>
                </a:solidFill>
              </a:rPr>
              <a:t>3</a:t>
            </a:r>
            <a:r>
              <a:rPr lang="en-US" dirty="0">
                <a:solidFill>
                  <a:schemeClr val="accent2"/>
                </a:solidFill>
              </a:rPr>
              <a:t>.</a:t>
            </a:r>
            <a:r>
              <a:rPr lang="en-US" dirty="0"/>
              <a:t> </a:t>
            </a:r>
            <a:r>
              <a:rPr lang="cs-CZ" dirty="0" smtClean="0"/>
              <a:t>Seskupte si podobné myšlenky podle témat nebo podle stejného výsledného efektu</a:t>
            </a:r>
            <a:endParaRPr lang="en-US" dirty="0"/>
          </a:p>
          <a:p>
            <a:pPr marL="1092200" indent="-1092200">
              <a:spcAft>
                <a:spcPct val="20000"/>
              </a:spcAft>
              <a:buNone/>
              <a:tabLst>
                <a:tab pos="1028700" algn="l"/>
              </a:tabLst>
            </a:pPr>
            <a:r>
              <a:rPr lang="cs-CZ" dirty="0" smtClean="0">
                <a:solidFill>
                  <a:schemeClr val="accent2"/>
                </a:solidFill>
              </a:rPr>
              <a:t>Krok </a:t>
            </a:r>
            <a:r>
              <a:rPr lang="en-US" dirty="0" smtClean="0">
                <a:solidFill>
                  <a:schemeClr val="accent2"/>
                </a:solidFill>
              </a:rPr>
              <a:t>4</a:t>
            </a:r>
            <a:r>
              <a:rPr lang="en-US" dirty="0">
                <a:solidFill>
                  <a:schemeClr val="accent2"/>
                </a:solidFill>
              </a:rPr>
              <a:t>.</a:t>
            </a:r>
            <a:r>
              <a:rPr lang="en-US" dirty="0"/>
              <a:t> </a:t>
            </a:r>
            <a:r>
              <a:rPr lang="cs-CZ" dirty="0" smtClean="0"/>
              <a:t>Identifikujte co vás vedlo k vytvoření skupiny</a:t>
            </a:r>
            <a:endParaRPr lang="en-US" dirty="0"/>
          </a:p>
          <a:p>
            <a:pPr marL="1092200" indent="-1092200">
              <a:spcAft>
                <a:spcPct val="20000"/>
              </a:spcAft>
              <a:buNone/>
              <a:tabLst>
                <a:tab pos="1028700" algn="l"/>
              </a:tabLst>
            </a:pPr>
            <a:r>
              <a:rPr lang="cs-CZ" dirty="0" smtClean="0">
                <a:solidFill>
                  <a:schemeClr val="accent2"/>
                </a:solidFill>
              </a:rPr>
              <a:t>Krok </a:t>
            </a:r>
            <a:r>
              <a:rPr lang="en-US" dirty="0" smtClean="0">
                <a:solidFill>
                  <a:schemeClr val="accent2"/>
                </a:solidFill>
              </a:rPr>
              <a:t>5</a:t>
            </a:r>
            <a:r>
              <a:rPr lang="en-US" dirty="0">
                <a:solidFill>
                  <a:schemeClr val="accent2"/>
                </a:solidFill>
              </a:rPr>
              <a:t>.</a:t>
            </a:r>
            <a:r>
              <a:rPr lang="en-US" dirty="0"/>
              <a:t> </a:t>
            </a:r>
            <a:r>
              <a:rPr lang="cs-CZ" dirty="0" smtClean="0"/>
              <a:t>Seřaďte body</a:t>
            </a:r>
            <a:endParaRPr lang="en-US" dirty="0"/>
          </a:p>
          <a:p>
            <a:pPr marL="1092200" indent="-1092200">
              <a:spcAft>
                <a:spcPct val="20000"/>
              </a:spcAft>
              <a:buNone/>
              <a:tabLst>
                <a:tab pos="1028700" algn="l"/>
              </a:tabLst>
            </a:pPr>
            <a:r>
              <a:rPr lang="cs-CZ" dirty="0" smtClean="0">
                <a:solidFill>
                  <a:schemeClr val="accent2"/>
                </a:solidFill>
              </a:rPr>
              <a:t>Krok </a:t>
            </a:r>
            <a:r>
              <a:rPr lang="en-US" dirty="0" smtClean="0">
                <a:solidFill>
                  <a:schemeClr val="accent2"/>
                </a:solidFill>
              </a:rPr>
              <a:t>6</a:t>
            </a:r>
            <a:r>
              <a:rPr lang="en-US" dirty="0">
                <a:solidFill>
                  <a:schemeClr val="accent2"/>
                </a:solidFill>
              </a:rPr>
              <a:t>.</a:t>
            </a:r>
            <a:r>
              <a:rPr lang="en-US" dirty="0"/>
              <a:t> </a:t>
            </a:r>
            <a:r>
              <a:rPr lang="cs-CZ" dirty="0" smtClean="0"/>
              <a:t>Stručně vyjádřete smysl celé skupiny</a:t>
            </a:r>
            <a:endParaRPr lang="en-US" dirty="0"/>
          </a:p>
          <a:p>
            <a:pPr marL="1092200" indent="-1092200" eaLnBrk="1" hangingPunct="1">
              <a:buFont typeface="Arial" pitchFamily="34" charset="0"/>
              <a:buNone/>
              <a:tabLst>
                <a:tab pos="1028700" algn="l"/>
              </a:tabLst>
            </a:pPr>
            <a:endParaRPr lang="en-US" dirty="0"/>
          </a:p>
        </p:txBody>
      </p:sp>
    </p:spTree>
    <p:extLst>
      <p:ext uri="{BB962C8B-B14F-4D97-AF65-F5344CB8AC3E}">
        <p14:creationId xmlns:p14="http://schemas.microsoft.com/office/powerpoint/2010/main" xmlns="" val="2827333293"/>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Buďte struční a výstižní</a:t>
            </a:r>
            <a:endParaRPr lang="cs-CZ" dirty="0"/>
          </a:p>
        </p:txBody>
      </p:sp>
      <p:sp>
        <p:nvSpPr>
          <p:cNvPr id="3" name="Zástupný symbol pro obsah 2"/>
          <p:cNvSpPr>
            <a:spLocks noGrp="1"/>
          </p:cNvSpPr>
          <p:nvPr>
            <p:ph idx="1"/>
          </p:nvPr>
        </p:nvSpPr>
        <p:spPr/>
        <p:txBody>
          <a:bodyPr>
            <a:normAutofit fontScale="92500"/>
          </a:bodyPr>
          <a:lstStyle/>
          <a:p>
            <a:pPr marL="0">
              <a:lnSpc>
                <a:spcPct val="120000"/>
              </a:lnSpc>
              <a:spcBef>
                <a:spcPts val="600"/>
              </a:spcBef>
              <a:spcAft>
                <a:spcPts val="0"/>
              </a:spcAft>
              <a:buNone/>
              <a:defRPr/>
            </a:pPr>
            <a:r>
              <a:rPr lang="cs-CZ" b="1" dirty="0" smtClean="0">
                <a:latin typeface="+mj-lt"/>
              </a:rPr>
              <a:t>Data &gt; Informace &gt; Znalosti &gt; Porozumění &gt; Akce</a:t>
            </a:r>
          </a:p>
          <a:p>
            <a:pPr marL="357187" lvl="1">
              <a:lnSpc>
                <a:spcPct val="120000"/>
              </a:lnSpc>
              <a:spcBef>
                <a:spcPts val="600"/>
              </a:spcBef>
              <a:spcAft>
                <a:spcPts val="0"/>
              </a:spcAft>
            </a:pPr>
            <a:endParaRPr lang="cs-CZ" sz="1500" dirty="0" smtClean="0">
              <a:solidFill>
                <a:schemeClr val="accent1"/>
              </a:solidFill>
              <a:latin typeface="+mj-lt"/>
            </a:endParaRPr>
          </a:p>
          <a:p>
            <a:pPr marL="357187" lvl="1">
              <a:lnSpc>
                <a:spcPct val="120000"/>
              </a:lnSpc>
              <a:spcBef>
                <a:spcPts val="600"/>
              </a:spcBef>
              <a:spcAft>
                <a:spcPts val="0"/>
              </a:spcAft>
            </a:pPr>
            <a:r>
              <a:rPr lang="cs-CZ" sz="1500" dirty="0" smtClean="0">
                <a:latin typeface="+mj-lt"/>
              </a:rPr>
              <a:t>Kromě samotného výsledku také dál prohlubovat povědomí o důležitosti </a:t>
            </a:r>
            <a:r>
              <a:rPr lang="cs-CZ" sz="1500" dirty="0" err="1" smtClean="0">
                <a:latin typeface="+mj-lt"/>
              </a:rPr>
              <a:t>Knowledge</a:t>
            </a:r>
            <a:r>
              <a:rPr lang="cs-CZ" sz="1500" dirty="0" smtClean="0">
                <a:latin typeface="+mj-lt"/>
              </a:rPr>
              <a:t> oddělení</a:t>
            </a:r>
          </a:p>
          <a:p>
            <a:pPr marL="357187" lvl="1">
              <a:lnSpc>
                <a:spcPct val="120000"/>
              </a:lnSpc>
              <a:spcBef>
                <a:spcPts val="600"/>
              </a:spcBef>
              <a:spcAft>
                <a:spcPts val="0"/>
              </a:spcAft>
            </a:pPr>
            <a:r>
              <a:rPr lang="cs-CZ" sz="1500" dirty="0" smtClean="0">
                <a:latin typeface="+mj-lt"/>
              </a:rPr>
              <a:t>Dbát na správný </a:t>
            </a:r>
            <a:r>
              <a:rPr lang="cs-CZ" sz="1500" dirty="0" err="1" smtClean="0">
                <a:latin typeface="+mj-lt"/>
              </a:rPr>
              <a:t>branding</a:t>
            </a:r>
            <a:r>
              <a:rPr lang="cs-CZ" sz="1500" dirty="0" smtClean="0">
                <a:latin typeface="+mj-lt"/>
              </a:rPr>
              <a:t> – usnadní porozumění</a:t>
            </a:r>
          </a:p>
          <a:p>
            <a:pPr marL="357187" lvl="1">
              <a:lnSpc>
                <a:spcPct val="120000"/>
              </a:lnSpc>
              <a:spcBef>
                <a:spcPts val="600"/>
              </a:spcBef>
              <a:spcAft>
                <a:spcPts val="0"/>
              </a:spcAft>
            </a:pPr>
            <a:r>
              <a:rPr lang="cs-CZ" sz="1500" dirty="0" smtClean="0">
                <a:latin typeface="+mj-lt"/>
              </a:rPr>
              <a:t>Zažádat si o dostatečný časový prostor pro prezentaci výsledků a feedback</a:t>
            </a:r>
          </a:p>
          <a:p>
            <a:pPr marL="357187" lvl="1">
              <a:lnSpc>
                <a:spcPct val="120000"/>
              </a:lnSpc>
              <a:spcBef>
                <a:spcPts val="600"/>
              </a:spcBef>
              <a:spcAft>
                <a:spcPts val="0"/>
              </a:spcAft>
            </a:pPr>
            <a:r>
              <a:rPr lang="cs-CZ" sz="1500" dirty="0" smtClean="0">
                <a:latin typeface="+mj-lt"/>
              </a:rPr>
              <a:t>Už při zadání být co nejspecifičtější, abychom dosáhli přesných výsledků</a:t>
            </a:r>
          </a:p>
          <a:p>
            <a:pPr marL="357187" lvl="1">
              <a:lnSpc>
                <a:spcPct val="120000"/>
              </a:lnSpc>
              <a:spcBef>
                <a:spcPts val="600"/>
              </a:spcBef>
              <a:spcAft>
                <a:spcPts val="0"/>
              </a:spcAft>
            </a:pPr>
            <a:r>
              <a:rPr lang="cs-CZ" sz="1500" dirty="0" smtClean="0">
                <a:latin typeface="+mj-lt"/>
              </a:rPr>
              <a:t>Být stručný a výstižný – kratší prezentace (1-5 </a:t>
            </a:r>
            <a:r>
              <a:rPr lang="cs-CZ" sz="1500" dirty="0" err="1" smtClean="0">
                <a:latin typeface="+mj-lt"/>
              </a:rPr>
              <a:t>slidů</a:t>
            </a:r>
            <a:r>
              <a:rPr lang="cs-CZ" sz="1500" dirty="0" smtClean="0">
                <a:latin typeface="+mj-lt"/>
              </a:rPr>
              <a:t>) a Aha! Efektem</a:t>
            </a:r>
          </a:p>
          <a:p>
            <a:pPr marL="357187" lvl="1">
              <a:lnSpc>
                <a:spcPct val="120000"/>
              </a:lnSpc>
              <a:spcBef>
                <a:spcPts val="600"/>
              </a:spcBef>
              <a:spcAft>
                <a:spcPts val="0"/>
              </a:spcAft>
            </a:pPr>
            <a:r>
              <a:rPr lang="cs-CZ" sz="1500" dirty="0" smtClean="0">
                <a:latin typeface="+mj-lt"/>
              </a:rPr>
              <a:t>Vedoucí se chce vše dozvědět už na prvním </a:t>
            </a:r>
            <a:r>
              <a:rPr lang="cs-CZ" sz="1500" dirty="0" err="1" smtClean="0">
                <a:latin typeface="+mj-lt"/>
              </a:rPr>
              <a:t>slidu</a:t>
            </a:r>
            <a:r>
              <a:rPr lang="cs-CZ" sz="1500" dirty="0" smtClean="0">
                <a:latin typeface="+mj-lt"/>
              </a:rPr>
              <a:t> – pokud je zaujmete, budou se ptát dál</a:t>
            </a:r>
          </a:p>
          <a:p>
            <a:pPr marL="357187" lvl="1">
              <a:lnSpc>
                <a:spcPct val="120000"/>
              </a:lnSpc>
              <a:spcBef>
                <a:spcPts val="600"/>
              </a:spcBef>
              <a:spcAft>
                <a:spcPts val="0"/>
              </a:spcAft>
            </a:pPr>
            <a:r>
              <a:rPr lang="cs-CZ" sz="1500" dirty="0" smtClean="0">
                <a:latin typeface="+mj-lt"/>
              </a:rPr>
              <a:t>Pokrýt opravdovou informační potřebu (KIT, KIQ, …)</a:t>
            </a:r>
          </a:p>
          <a:p>
            <a:pPr marL="357187" lvl="1">
              <a:lnSpc>
                <a:spcPct val="120000"/>
              </a:lnSpc>
              <a:spcBef>
                <a:spcPts val="600"/>
              </a:spcBef>
              <a:spcAft>
                <a:spcPts val="0"/>
              </a:spcAft>
            </a:pPr>
            <a:r>
              <a:rPr lang="cs-CZ" sz="1500" dirty="0" smtClean="0">
                <a:latin typeface="+mj-lt"/>
              </a:rPr>
              <a:t>Je nutné být důvěryhodný, vytvořit si určitý kredit, mít vše potvrzené</a:t>
            </a:r>
          </a:p>
          <a:p>
            <a:pPr marL="357187" lvl="1">
              <a:lnSpc>
                <a:spcPct val="120000"/>
              </a:lnSpc>
              <a:spcBef>
                <a:spcPts val="600"/>
              </a:spcBef>
              <a:spcAft>
                <a:spcPts val="0"/>
              </a:spcAft>
            </a:pPr>
            <a:r>
              <a:rPr lang="cs-CZ" sz="1500" dirty="0" smtClean="0">
                <a:latin typeface="+mj-lt"/>
              </a:rPr>
              <a:t>Vedení nezajímá celá analýza problému, jen výsledek</a:t>
            </a:r>
          </a:p>
          <a:p>
            <a:pPr marL="357187" lvl="1">
              <a:lnSpc>
                <a:spcPct val="120000"/>
              </a:lnSpc>
              <a:spcBef>
                <a:spcPts val="600"/>
              </a:spcBef>
              <a:spcAft>
                <a:spcPts val="0"/>
              </a:spcAft>
            </a:pPr>
            <a:r>
              <a:rPr lang="cs-CZ" sz="1500" dirty="0" smtClean="0">
                <a:latin typeface="+mj-lt"/>
              </a:rPr>
              <a:t>Buďte výstižní a zkuste udělat výhled do budoucna a nastínit možné akceschopné řešení</a:t>
            </a:r>
          </a:p>
          <a:p>
            <a:pPr marL="357187" lvl="1">
              <a:lnSpc>
                <a:spcPct val="120000"/>
              </a:lnSpc>
              <a:spcBef>
                <a:spcPts val="600"/>
              </a:spcBef>
              <a:spcAft>
                <a:spcPts val="0"/>
              </a:spcAft>
            </a:pPr>
            <a:r>
              <a:rPr lang="cs-CZ" sz="1500" dirty="0" smtClean="0">
                <a:latin typeface="+mj-lt"/>
              </a:rPr>
              <a:t>Pokud možno doručte hlavní poselství výsledku osobně nebo alespoň telefonicky</a:t>
            </a:r>
          </a:p>
        </p:txBody>
      </p:sp>
    </p:spTree>
    <p:extLst>
      <p:ext uri="{BB962C8B-B14F-4D97-AF65-F5344CB8AC3E}">
        <p14:creationId xmlns:p14="http://schemas.microsoft.com/office/powerpoint/2010/main" xmlns="" val="29034001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Udržet akceschopnost doporučení</a:t>
            </a:r>
            <a:endParaRPr lang="cs-CZ" dirty="0"/>
          </a:p>
        </p:txBody>
      </p:sp>
      <p:sp>
        <p:nvSpPr>
          <p:cNvPr id="3" name="Content Placeholder 2"/>
          <p:cNvSpPr>
            <a:spLocks noGrp="1"/>
          </p:cNvSpPr>
          <p:nvPr>
            <p:ph idx="1"/>
          </p:nvPr>
        </p:nvSpPr>
        <p:spPr/>
        <p:txBody>
          <a:bodyPr/>
          <a:lstStyle/>
          <a:p>
            <a:r>
              <a:rPr lang="cs-CZ" dirty="0" smtClean="0"/>
              <a:t>Nepřinášet fakta, ale informovat o důsledcích a navrhnout řešení – být „</a:t>
            </a:r>
            <a:r>
              <a:rPr lang="en-US" dirty="0" smtClean="0"/>
              <a:t>actionable</a:t>
            </a:r>
            <a:r>
              <a:rPr lang="cs-CZ" dirty="0" smtClean="0"/>
              <a:t>“</a:t>
            </a:r>
          </a:p>
          <a:p>
            <a:r>
              <a:rPr lang="cs-CZ" dirty="0" smtClean="0"/>
              <a:t>Nemusíte vždy mít všechny dostupné informace, není to potřeba – pravidlo 80:20 (námaha/přínos za určitý čas)</a:t>
            </a:r>
          </a:p>
          <a:p>
            <a:r>
              <a:rPr lang="cs-CZ" dirty="0" smtClean="0"/>
              <a:t>Ani mít na 100% pravdu, umět se s tím smířit</a:t>
            </a:r>
          </a:p>
          <a:p>
            <a:r>
              <a:rPr lang="cs-CZ" dirty="0" smtClean="0"/>
              <a:t>Pamatovat na dvě otázky při tvorbě „</a:t>
            </a:r>
            <a:r>
              <a:rPr lang="cs-CZ" dirty="0" err="1" smtClean="0"/>
              <a:t>key</a:t>
            </a:r>
            <a:r>
              <a:rPr lang="cs-CZ" dirty="0" smtClean="0"/>
              <a:t> </a:t>
            </a:r>
            <a:r>
              <a:rPr lang="cs-CZ" dirty="0" err="1" smtClean="0"/>
              <a:t>insights</a:t>
            </a:r>
            <a:r>
              <a:rPr lang="cs-CZ" dirty="0" smtClean="0"/>
              <a:t>“</a:t>
            </a:r>
          </a:p>
          <a:p>
            <a:pPr lvl="1"/>
            <a:r>
              <a:rPr lang="en-US" dirty="0" smtClean="0"/>
              <a:t>What if? -&gt; What if this happens, how does it change the competitive landscape?</a:t>
            </a:r>
          </a:p>
          <a:p>
            <a:pPr lvl="1"/>
            <a:r>
              <a:rPr lang="en-US" dirty="0" smtClean="0"/>
              <a:t>So what? -&gt; What does this mean to us?</a:t>
            </a:r>
          </a:p>
          <a:p>
            <a:r>
              <a:rPr lang="cs-CZ" dirty="0" smtClean="0"/>
              <a:t>Stát si za svým, mít názor</a:t>
            </a:r>
            <a:endParaRPr lang="cs-CZ" dirty="0"/>
          </a:p>
        </p:txBody>
      </p:sp>
    </p:spTree>
    <p:extLst>
      <p:ext uri="{BB962C8B-B14F-4D97-AF65-F5344CB8AC3E}">
        <p14:creationId xmlns:p14="http://schemas.microsoft.com/office/powerpoint/2010/main" xmlns="" val="2218353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err="1" smtClean="0"/>
              <a:t>branding</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extLst>
      <p:ext uri="{BB962C8B-B14F-4D97-AF65-F5344CB8AC3E}">
        <p14:creationId xmlns:p14="http://schemas.microsoft.com/office/powerpoint/2010/main" xmlns="" val="16545067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Branding</a:t>
            </a:r>
            <a:endParaRPr lang="cs-CZ" dirty="0"/>
          </a:p>
        </p:txBody>
      </p:sp>
      <p:sp>
        <p:nvSpPr>
          <p:cNvPr id="3" name="Content Placeholder 2"/>
          <p:cNvSpPr>
            <a:spLocks noGrp="1"/>
          </p:cNvSpPr>
          <p:nvPr>
            <p:ph idx="1"/>
          </p:nvPr>
        </p:nvSpPr>
        <p:spPr/>
        <p:txBody>
          <a:bodyPr/>
          <a:lstStyle/>
          <a:p>
            <a:r>
              <a:rPr lang="cs-CZ" dirty="0" smtClean="0"/>
              <a:t>Ustálená forma prezentace materiálů – formát, </a:t>
            </a:r>
            <a:r>
              <a:rPr lang="cs-CZ" dirty="0" err="1" smtClean="0"/>
              <a:t>template</a:t>
            </a:r>
            <a:endParaRPr lang="cs-CZ" dirty="0" smtClean="0"/>
          </a:p>
          <a:p>
            <a:r>
              <a:rPr lang="cs-CZ" dirty="0" smtClean="0"/>
              <a:t>Obsahuje jak vizuální stránku – barvy, formáty, obrázky, loga, písma, atd.</a:t>
            </a:r>
          </a:p>
          <a:p>
            <a:r>
              <a:rPr lang="cs-CZ" dirty="0" smtClean="0"/>
              <a:t>Tak také stylistická a lingvistická pravidla – jak psát zkratky, měny, čísla, jakou angličtinu používat, </a:t>
            </a:r>
            <a:r>
              <a:rPr lang="cs-CZ" dirty="0" err="1" smtClean="0"/>
              <a:t>atd</a:t>
            </a:r>
            <a:r>
              <a:rPr lang="cs-CZ" dirty="0" smtClean="0"/>
              <a:t>…</a:t>
            </a:r>
            <a:endParaRPr lang="cs-CZ" dirty="0"/>
          </a:p>
        </p:txBody>
      </p:sp>
      <p:sp>
        <p:nvSpPr>
          <p:cNvPr id="5" name="Rectangle 4"/>
          <p:cNvSpPr/>
          <p:nvPr/>
        </p:nvSpPr>
        <p:spPr bwMode="auto">
          <a:xfrm>
            <a:off x="1952897" y="3605349"/>
            <a:ext cx="5238206" cy="2392454"/>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r>
              <a:rPr lang="cs-CZ" sz="2000" b="1" dirty="0"/>
              <a:t>10mln. </a:t>
            </a:r>
            <a:r>
              <a:rPr lang="cs-CZ" sz="2000" b="1" dirty="0" err="1"/>
              <a:t>vs</a:t>
            </a:r>
            <a:r>
              <a:rPr lang="cs-CZ" sz="2000" b="1" dirty="0"/>
              <a:t> 10 Mil</a:t>
            </a:r>
            <a:r>
              <a:rPr lang="cs-CZ" sz="2000" b="1" dirty="0" smtClean="0"/>
              <a:t>.</a:t>
            </a:r>
          </a:p>
          <a:p>
            <a:pPr algn="ctr"/>
            <a:endParaRPr lang="cs-CZ" sz="2000" b="1" dirty="0" smtClean="0"/>
          </a:p>
          <a:p>
            <a:pPr algn="ctr"/>
            <a:r>
              <a:rPr lang="cs-CZ" sz="2000" b="1" dirty="0" smtClean="0"/>
              <a:t>CZK </a:t>
            </a:r>
            <a:r>
              <a:rPr lang="cs-CZ" sz="2000" b="1" dirty="0" err="1" smtClean="0"/>
              <a:t>vs</a:t>
            </a:r>
            <a:r>
              <a:rPr lang="cs-CZ" sz="2000" b="1" dirty="0" smtClean="0"/>
              <a:t> Kč</a:t>
            </a:r>
          </a:p>
          <a:p>
            <a:pPr algn="ctr"/>
            <a:endParaRPr lang="cs-CZ" sz="2000" b="1" dirty="0"/>
          </a:p>
          <a:p>
            <a:pPr algn="ctr"/>
            <a:r>
              <a:rPr lang="cs-CZ" sz="2000" b="1" dirty="0" smtClean="0"/>
              <a:t>12/2/2015 </a:t>
            </a:r>
            <a:r>
              <a:rPr lang="cs-CZ" sz="2000" b="1" dirty="0" err="1" smtClean="0"/>
              <a:t>vs</a:t>
            </a:r>
            <a:r>
              <a:rPr lang="cs-CZ" sz="2000" b="1" dirty="0" smtClean="0"/>
              <a:t> 2/12/2015</a:t>
            </a:r>
            <a:endParaRPr lang="cs-CZ" sz="2000" b="1" dirty="0"/>
          </a:p>
          <a:p>
            <a:pPr algn="ctr"/>
            <a:r>
              <a:rPr lang="cs-CZ" sz="2000" b="1" dirty="0" smtClean="0"/>
              <a:t>….</a:t>
            </a:r>
            <a:endParaRPr lang="cs-CZ" sz="2000" b="1" dirty="0"/>
          </a:p>
        </p:txBody>
      </p:sp>
    </p:spTree>
    <p:extLst>
      <p:ext uri="{BB962C8B-B14F-4D97-AF65-F5344CB8AC3E}">
        <p14:creationId xmlns:p14="http://schemas.microsoft.com/office/powerpoint/2010/main" xmlns="" val="318302123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cs-CZ" dirty="0" smtClean="0"/>
              <a:t>Naše služby</a:t>
            </a:r>
            <a:endParaRPr lang="en-US" dirty="0"/>
          </a:p>
        </p:txBody>
      </p:sp>
      <p:sp>
        <p:nvSpPr>
          <p:cNvPr id="27652" name="Rectangle 3"/>
          <p:cNvSpPr>
            <a:spLocks noGrp="1" noChangeArrowheads="1"/>
          </p:cNvSpPr>
          <p:nvPr>
            <p:ph idx="1"/>
          </p:nvPr>
        </p:nvSpPr>
        <p:spPr/>
        <p:txBody>
          <a:bodyPr/>
          <a:lstStyle/>
          <a:p>
            <a:pPr lvl="1"/>
            <a:r>
              <a:rPr lang="cs-CZ" dirty="0" smtClean="0"/>
              <a:t>Audit</a:t>
            </a:r>
          </a:p>
          <a:p>
            <a:pPr lvl="1"/>
            <a:r>
              <a:rPr lang="cs-CZ" dirty="0" err="1" smtClean="0"/>
              <a:t>Advisory</a:t>
            </a:r>
            <a:endParaRPr lang="cs-CZ" dirty="0" smtClean="0"/>
          </a:p>
          <a:p>
            <a:pPr lvl="1"/>
            <a:r>
              <a:rPr lang="cs-CZ" dirty="0" smtClean="0"/>
              <a:t>Daňové služby</a:t>
            </a:r>
            <a:endParaRPr lang="en-US" dirty="0" smtClean="0"/>
          </a:p>
          <a:p>
            <a:pPr lvl="1"/>
            <a:r>
              <a:rPr lang="en-US" dirty="0" err="1" smtClean="0"/>
              <a:t>Transa</a:t>
            </a:r>
            <a:r>
              <a:rPr lang="cs-CZ" dirty="0" err="1" smtClean="0"/>
              <a:t>kční</a:t>
            </a:r>
            <a:r>
              <a:rPr lang="cs-CZ" dirty="0" smtClean="0"/>
              <a:t> poradenství</a:t>
            </a:r>
            <a:endParaRPr lang="en-US" dirty="0"/>
          </a:p>
        </p:txBody>
      </p:sp>
      <p:sp>
        <p:nvSpPr>
          <p:cNvPr id="11" name="Freeform 10"/>
          <p:cNvSpPr/>
          <p:nvPr/>
        </p:nvSpPr>
        <p:spPr bwMode="auto">
          <a:xfrm>
            <a:off x="5320224" y="3102437"/>
            <a:ext cx="3823776" cy="2659282"/>
          </a:xfrm>
          <a:custGeom>
            <a:avLst/>
            <a:gdLst>
              <a:gd name="connsiteX0" fmla="*/ 580571 w 4455885"/>
              <a:gd name="connsiteY0" fmla="*/ 0 h 2946400"/>
              <a:gd name="connsiteX1" fmla="*/ 4455885 w 4455885"/>
              <a:gd name="connsiteY1" fmla="*/ 0 h 2946400"/>
              <a:gd name="connsiteX2" fmla="*/ 4455885 w 4455885"/>
              <a:gd name="connsiteY2" fmla="*/ 2931885 h 2946400"/>
              <a:gd name="connsiteX3" fmla="*/ 0 w 4455885"/>
              <a:gd name="connsiteY3" fmla="*/ 2946400 h 2946400"/>
              <a:gd name="connsiteX4" fmla="*/ 580571 w 4455885"/>
              <a:gd name="connsiteY4" fmla="*/ 0 h 2946400"/>
              <a:gd name="connsiteX0" fmla="*/ 524370 w 4399684"/>
              <a:gd name="connsiteY0" fmla="*/ 0 h 2931982"/>
              <a:gd name="connsiteX1" fmla="*/ 4399684 w 4399684"/>
              <a:gd name="connsiteY1" fmla="*/ 0 h 2931982"/>
              <a:gd name="connsiteX2" fmla="*/ 4399684 w 4399684"/>
              <a:gd name="connsiteY2" fmla="*/ 2931885 h 2931982"/>
              <a:gd name="connsiteX3" fmla="*/ 0 w 4399684"/>
              <a:gd name="connsiteY3" fmla="*/ 2931982 h 2931982"/>
              <a:gd name="connsiteX4" fmla="*/ 524370 w 4399684"/>
              <a:gd name="connsiteY4" fmla="*/ 0 h 2931982"/>
              <a:gd name="connsiteX0" fmla="*/ 524371 w 4399685"/>
              <a:gd name="connsiteY0" fmla="*/ 0 h 2931982"/>
              <a:gd name="connsiteX1" fmla="*/ 4399685 w 4399685"/>
              <a:gd name="connsiteY1" fmla="*/ 0 h 2931982"/>
              <a:gd name="connsiteX2" fmla="*/ 4399685 w 4399685"/>
              <a:gd name="connsiteY2" fmla="*/ 2931885 h 2931982"/>
              <a:gd name="connsiteX3" fmla="*/ 0 w 4399685"/>
              <a:gd name="connsiteY3" fmla="*/ 2931982 h 2931982"/>
              <a:gd name="connsiteX4" fmla="*/ 524371 w 4399685"/>
              <a:gd name="connsiteY4" fmla="*/ 0 h 2931982"/>
              <a:gd name="connsiteX0" fmla="*/ 596380 w 4471694"/>
              <a:gd name="connsiteY0" fmla="*/ 0 h 2931982"/>
              <a:gd name="connsiteX1" fmla="*/ 4471694 w 4471694"/>
              <a:gd name="connsiteY1" fmla="*/ 0 h 2931982"/>
              <a:gd name="connsiteX2" fmla="*/ 4471694 w 4471694"/>
              <a:gd name="connsiteY2" fmla="*/ 2931885 h 2931982"/>
              <a:gd name="connsiteX3" fmla="*/ 0 w 4471694"/>
              <a:gd name="connsiteY3" fmla="*/ 2931982 h 2931982"/>
              <a:gd name="connsiteX4" fmla="*/ 596380 w 4471694"/>
              <a:gd name="connsiteY4" fmla="*/ 0 h 293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1694" h="2931982">
                <a:moveTo>
                  <a:pt x="596380" y="0"/>
                </a:moveTo>
                <a:lnTo>
                  <a:pt x="4471694" y="0"/>
                </a:lnTo>
                <a:lnTo>
                  <a:pt x="4471694" y="2931885"/>
                </a:lnTo>
                <a:lnTo>
                  <a:pt x="0" y="2931982"/>
                </a:lnTo>
                <a:lnTo>
                  <a:pt x="596380" y="0"/>
                </a:lnTo>
                <a:close/>
              </a:path>
            </a:pathLst>
          </a:custGeom>
          <a:blipFill>
            <a:blip r:embed="rId2" cstate="print">
              <a:lum contrast="35000"/>
            </a:blip>
            <a:stretch>
              <a:fillRect/>
            </a:stretch>
          </a:blipFill>
          <a:ln w="9525" cap="flat" cmpd="sng" algn="ctr">
            <a:noFill/>
            <a:prstDash val="solid"/>
            <a:round/>
            <a:headEnd type="none" w="med" len="med"/>
            <a:tailEnd type="none" w="med" len="med"/>
          </a:ln>
          <a:effectLst/>
        </p:spPr>
        <p:txBody>
          <a:bodyPr vert="horz" wrap="none" lIns="78885" tIns="41020" rIns="78885" bIns="41020" numCol="1" rtlCol="0" anchor="ctr" anchorCtr="0" compatLnSpc="1">
            <a:prstTxWarp prst="textNoShape">
              <a:avLst/>
            </a:prstTxWarp>
          </a:bodyPr>
          <a:lstStyle/>
          <a:p>
            <a:pPr algn="ctr" defTabSz="872436">
              <a:buClr>
                <a:srgbClr val="0000FF"/>
              </a:buClr>
              <a:buSzPct val="75000"/>
            </a:pPr>
            <a:endParaRPr lang="en-US" sz="1500">
              <a:solidFill>
                <a:prstClr val="black"/>
              </a:solidFill>
            </a:endParaRPr>
          </a:p>
        </p:txBody>
      </p:sp>
      <p:sp>
        <p:nvSpPr>
          <p:cNvPr id="2" name="TextBox 1"/>
          <p:cNvSpPr txBox="1"/>
          <p:nvPr/>
        </p:nvSpPr>
        <p:spPr>
          <a:xfrm>
            <a:off x="7716982" y="0"/>
            <a:ext cx="1427018" cy="784830"/>
          </a:xfrm>
          <a:prstGeom prst="rect">
            <a:avLst/>
          </a:prstGeom>
          <a:solidFill>
            <a:schemeClr val="accent2"/>
          </a:solidFill>
        </p:spPr>
        <p:txBody>
          <a:bodyPr wrap="square" rtlCol="0" anchor="t">
            <a:spAutoFit/>
          </a:bodyPr>
          <a:lstStyle/>
          <a:p>
            <a:pPr algn="ctr">
              <a:lnSpc>
                <a:spcPct val="250000"/>
              </a:lnSpc>
            </a:pPr>
            <a:r>
              <a:rPr lang="cs-CZ" dirty="0" smtClean="0"/>
              <a:t>Příklad</a:t>
            </a:r>
            <a:endParaRPr lang="cs-CZ" dirty="0"/>
          </a:p>
        </p:txBody>
      </p:sp>
    </p:spTree>
    <p:extLst>
      <p:ext uri="{BB962C8B-B14F-4D97-AF65-F5344CB8AC3E}">
        <p14:creationId xmlns:p14="http://schemas.microsoft.com/office/powerpoint/2010/main" xmlns="" val="5255054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Oddělení auditu</a:t>
            </a:r>
            <a:endParaRPr lang="cs-CZ" dirty="0"/>
          </a:p>
        </p:txBody>
      </p:sp>
      <p:sp>
        <p:nvSpPr>
          <p:cNvPr id="6" name="Content Placeholder 5"/>
          <p:cNvSpPr>
            <a:spLocks noGrp="1"/>
          </p:cNvSpPr>
          <p:nvPr>
            <p:ph idx="1"/>
          </p:nvPr>
        </p:nvSpPr>
        <p:spPr/>
        <p:txBody>
          <a:bodyPr/>
          <a:lstStyle/>
          <a:p>
            <a:pPr marL="285750" indent="-285750" defTabSz="914077">
              <a:lnSpc>
                <a:spcPct val="85000"/>
              </a:lnSpc>
              <a:spcBef>
                <a:spcPts val="0"/>
              </a:spcBef>
              <a:spcAft>
                <a:spcPts val="600"/>
              </a:spcAft>
              <a:buClr>
                <a:srgbClr val="FFD200"/>
              </a:buClr>
            </a:pPr>
            <a:r>
              <a:rPr lang="cs-CZ" dirty="0">
                <a:solidFill>
                  <a:srgbClr val="646464"/>
                </a:solidFill>
                <a:latin typeface="EYInterstate Light" pitchFamily="2" charset="0"/>
              </a:rPr>
              <a:t>V oddělení auditu u nás pracuje více než 250 zaměstnanců</a:t>
            </a:r>
          </a:p>
          <a:p>
            <a:pPr marL="285750" indent="-285750" defTabSz="914077">
              <a:lnSpc>
                <a:spcPct val="85000"/>
              </a:lnSpc>
              <a:spcBef>
                <a:spcPts val="0"/>
              </a:spcBef>
              <a:spcAft>
                <a:spcPts val="600"/>
              </a:spcAft>
              <a:buClr>
                <a:srgbClr val="FFD200"/>
              </a:buClr>
            </a:pPr>
            <a:r>
              <a:rPr lang="cs-CZ" dirty="0">
                <a:solidFill>
                  <a:srgbClr val="646464"/>
                </a:solidFill>
                <a:latin typeface="EYInterstate Light" pitchFamily="2" charset="0"/>
              </a:rPr>
              <a:t>Celosvětově to je přes 60 tisíc</a:t>
            </a:r>
          </a:p>
          <a:p>
            <a:endParaRPr lang="cs-CZ" dirty="0" smtClean="0"/>
          </a:p>
          <a:p>
            <a:endParaRPr lang="cs-CZ" dirty="0"/>
          </a:p>
        </p:txBody>
      </p:sp>
      <p:sp>
        <p:nvSpPr>
          <p:cNvPr id="7" name="TextBox 6"/>
          <p:cNvSpPr txBox="1"/>
          <p:nvPr/>
        </p:nvSpPr>
        <p:spPr>
          <a:xfrm>
            <a:off x="7716982" y="0"/>
            <a:ext cx="1427018" cy="784830"/>
          </a:xfrm>
          <a:prstGeom prst="rect">
            <a:avLst/>
          </a:prstGeom>
          <a:solidFill>
            <a:schemeClr val="accent2"/>
          </a:solidFill>
        </p:spPr>
        <p:txBody>
          <a:bodyPr wrap="square" rtlCol="0" anchor="t">
            <a:spAutoFit/>
          </a:bodyPr>
          <a:lstStyle/>
          <a:p>
            <a:pPr algn="ctr">
              <a:lnSpc>
                <a:spcPct val="250000"/>
              </a:lnSpc>
            </a:pPr>
            <a:r>
              <a:rPr lang="cs-CZ" dirty="0" smtClean="0"/>
              <a:t>Příklad</a:t>
            </a:r>
            <a:endParaRPr lang="cs-CZ" dirty="0"/>
          </a:p>
        </p:txBody>
      </p:sp>
    </p:spTree>
    <p:extLst>
      <p:ext uri="{BB962C8B-B14F-4D97-AF65-F5344CB8AC3E}">
        <p14:creationId xmlns:p14="http://schemas.microsoft.com/office/powerpoint/2010/main" xmlns="" val="709164004"/>
      </p:ext>
    </p:extLst>
  </p:cSld>
  <p:clrMapOvr>
    <a:masterClrMapping/>
  </p:clrMapOvr>
</p:sld>
</file>

<file path=ppt/theme/theme1.xml><?xml version="1.0" encoding="utf-8"?>
<a:theme xmlns:a="http://schemas.openxmlformats.org/drawingml/2006/main" name="EY light projection">
  <a:themeElements>
    <a:clrScheme name="EY white projection-ready">
      <a:dk1>
        <a:srgbClr val="000000"/>
      </a:dk1>
      <a:lt1>
        <a:srgbClr val="646464"/>
      </a:lt1>
      <a:dk2>
        <a:srgbClr val="FFFFFF"/>
      </a:dk2>
      <a:lt2>
        <a:srgbClr val="646464"/>
      </a:lt2>
      <a:accent1>
        <a:srgbClr val="808080"/>
      </a:accent1>
      <a:accent2>
        <a:srgbClr val="FFD200"/>
      </a:accent2>
      <a:accent3>
        <a:srgbClr val="999999"/>
      </a:accent3>
      <a:accent4>
        <a:srgbClr val="C0C0C0"/>
      </a:accent4>
      <a:accent5>
        <a:srgbClr val="0081AE"/>
      </a:accent5>
      <a:accent6>
        <a:srgbClr val="7FC0D6"/>
      </a:accent6>
      <a:hlink>
        <a:srgbClr val="336699"/>
      </a:hlink>
      <a:folHlink>
        <a:srgbClr val="7030A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0.xml><?xml version="1.0" encoding="utf-8"?>
<a:theme xmlns:a="http://schemas.openxmlformats.org/drawingml/2006/main" name="3_EY_regular_presentation_2010">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1.xml><?xml version="1.0" encoding="utf-8"?>
<a:theme xmlns:a="http://schemas.openxmlformats.org/drawingml/2006/main" name="4_EY_regular_presentation_2010">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Y_regular_presentation">
  <a:themeElements>
    <a:clrScheme name="EY white projection-ready">
      <a:dk1>
        <a:srgbClr val="000000"/>
      </a:dk1>
      <a:lt1>
        <a:srgbClr val="646464"/>
      </a:lt1>
      <a:dk2>
        <a:srgbClr val="FFFFFF"/>
      </a:dk2>
      <a:lt2>
        <a:srgbClr val="646464"/>
      </a:lt2>
      <a:accent1>
        <a:srgbClr val="808080"/>
      </a:accent1>
      <a:accent2>
        <a:srgbClr val="FFD200"/>
      </a:accent2>
      <a:accent3>
        <a:srgbClr val="999999"/>
      </a:accent3>
      <a:accent4>
        <a:srgbClr val="C0C0C0"/>
      </a:accent4>
      <a:accent5>
        <a:srgbClr val="0081AE"/>
      </a:accent5>
      <a:accent6>
        <a:srgbClr val="7FC0D6"/>
      </a:accent6>
      <a:hlink>
        <a:srgbClr val="336699"/>
      </a:hlink>
      <a:folHlink>
        <a:srgbClr val="7030A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3_Bullet text">
  <a:themeElements>
    <a:clrScheme name="1_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Bullet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oject title_Research and analysis (XX Month 200X)">
  <a:themeElements>
    <a:clrScheme name="1_Project title_Research and analysis (XX Month 200X)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Project title_Research and analysis (XX Month 200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Project title_Research and analysis (XX Month 200X)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Y regular presentation">
  <a:themeElements>
    <a:clrScheme name="EY white projection-ready">
      <a:dk1>
        <a:srgbClr val="000000"/>
      </a:dk1>
      <a:lt1>
        <a:srgbClr val="646464"/>
      </a:lt1>
      <a:dk2>
        <a:srgbClr val="FFFFFF"/>
      </a:dk2>
      <a:lt2>
        <a:srgbClr val="646464"/>
      </a:lt2>
      <a:accent1>
        <a:srgbClr val="808080"/>
      </a:accent1>
      <a:accent2>
        <a:srgbClr val="FFD200"/>
      </a:accent2>
      <a:accent3>
        <a:srgbClr val="999999"/>
      </a:accent3>
      <a:accent4>
        <a:srgbClr val="C0C0C0"/>
      </a:accent4>
      <a:accent5>
        <a:srgbClr val="0081AE"/>
      </a:accent5>
      <a:accent6>
        <a:srgbClr val="7FC0D6"/>
      </a:accent6>
      <a:hlink>
        <a:srgbClr val="336699"/>
      </a:hlink>
      <a:folHlink>
        <a:srgbClr val="7030A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1"/>
          </a:solidFill>
        </a:ln>
      </a:spPr>
      <a:bodyPr rtlCol="0" anchor="t" anchorCtr="0"/>
      <a:lstStyle>
        <a:defPP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custClrLst>
    <a:custClr name="EY Special Use Red (Print and PPT)">
      <a:srgbClr val="F04C3E"/>
    </a:custClr>
    <a:custClr name="EY Special Use Blue (Print)">
      <a:srgbClr val="00A3AE"/>
    </a:custClr>
    <a:custClr name="EY Special Use Blue 50% (Print)">
      <a:srgbClr val="7FD1D6"/>
    </a:custClr>
    <a:custClr name="EY Special Use Purple (Print and PPT)">
      <a:srgbClr val="91278F"/>
    </a:custClr>
    <a:custClr name="EY Special Use Purple 50% (Print and PPT)">
      <a:srgbClr val="C893C7"/>
    </a:custClr>
    <a:custClr name="EY Special Use Green (Print and PPT)">
      <a:srgbClr val="2C973E"/>
    </a:custClr>
    <a:custClr name="EY Special Use Green 50% (Print)">
      <a:srgbClr val="95CB89"/>
    </a:custClr>
    <a:custClr name="EY Yellow 50% (Print)">
      <a:srgbClr val="FFF27F"/>
    </a:custClr>
    <a:custClr name="EY Link Blue">
      <a:srgbClr val="336699"/>
    </a:custClr>
    <a:custClr name="EY Special Use Blue (PPT)">
      <a:srgbClr val="0081AE"/>
    </a:custClr>
    <a:custClr name="EY Special Use Blue 50% (PPT)">
      <a:srgbClr val="7FC0D6"/>
    </a:custClr>
    <a:custClr name="EY Special Use Green 50% (PPT)">
      <a:srgbClr val="95CB9E"/>
    </a:custClr>
    <a:custClr name="EY Yellow 50% PPT)">
      <a:srgbClr val="FFE87F"/>
    </a:custClr>
  </a:custClrLst>
</a:theme>
</file>

<file path=ppt/theme/theme6.xml><?xml version="1.0" encoding="utf-8"?>
<a:theme xmlns:a="http://schemas.openxmlformats.org/drawingml/2006/main" name="EY_regular_presentation_2007">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7.xml><?xml version="1.0" encoding="utf-8"?>
<a:theme xmlns:a="http://schemas.openxmlformats.org/drawingml/2006/main" name="EY_regular_presentation_2010">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8.xml><?xml version="1.0" encoding="utf-8"?>
<a:theme xmlns:a="http://schemas.openxmlformats.org/drawingml/2006/main" name="1_EY_regular_presentation_2010">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9.xml><?xml version="1.0" encoding="utf-8"?>
<a:theme xmlns:a="http://schemas.openxmlformats.org/drawingml/2006/main" name="2_EY_regular_presentation_2010">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Override1.xml><?xml version="1.0" encoding="utf-8"?>
<a:themeOverride xmlns:a="http://schemas.openxmlformats.org/drawingml/2006/main">
  <a:clrScheme name="EY_Handout_Template_120308_v.3 1">
    <a:dk1>
      <a:srgbClr val="000000"/>
    </a:dk1>
    <a:lt1>
      <a:srgbClr val="FFFFFF"/>
    </a:lt1>
    <a:dk2>
      <a:srgbClr val="7F7E82"/>
    </a:dk2>
    <a:lt2>
      <a:srgbClr val="646464"/>
    </a:lt2>
    <a:accent1>
      <a:srgbClr val="999999"/>
    </a:accent1>
    <a:accent2>
      <a:srgbClr val="CCCCCC"/>
    </a:accent2>
    <a:accent3>
      <a:srgbClr val="FFFFFF"/>
    </a:accent3>
    <a:accent4>
      <a:srgbClr val="000000"/>
    </a:accent4>
    <a:accent5>
      <a:srgbClr val="CACACA"/>
    </a:accent5>
    <a:accent6>
      <a:srgbClr val="B9B9B9"/>
    </a:accent6>
    <a:hlink>
      <a:srgbClr val="F0F0F0"/>
    </a:hlink>
    <a:folHlink>
      <a:srgbClr val="FFE600"/>
    </a:folHlink>
  </a:clrScheme>
  <a:fontScheme name="EY_Handout_Template_120308_v.3">
    <a:majorFont>
      <a:latin typeface="EYInterstate"/>
      <a:ea typeface=""/>
      <a:cs typeface=""/>
    </a:majorFont>
    <a:minorFont>
      <a:latin typeface="EYInterstate"/>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Y_Handout_Template_120308_v.3 1">
    <a:dk1>
      <a:srgbClr val="000000"/>
    </a:dk1>
    <a:lt1>
      <a:srgbClr val="FFFFFF"/>
    </a:lt1>
    <a:dk2>
      <a:srgbClr val="7F7E82"/>
    </a:dk2>
    <a:lt2>
      <a:srgbClr val="646464"/>
    </a:lt2>
    <a:accent1>
      <a:srgbClr val="999999"/>
    </a:accent1>
    <a:accent2>
      <a:srgbClr val="CCCCCC"/>
    </a:accent2>
    <a:accent3>
      <a:srgbClr val="FFFFFF"/>
    </a:accent3>
    <a:accent4>
      <a:srgbClr val="000000"/>
    </a:accent4>
    <a:accent5>
      <a:srgbClr val="CACACA"/>
    </a:accent5>
    <a:accent6>
      <a:srgbClr val="B9B9B9"/>
    </a:accent6>
    <a:hlink>
      <a:srgbClr val="F0F0F0"/>
    </a:hlink>
    <a:folHlink>
      <a:srgbClr val="FFE600"/>
    </a:folHlink>
  </a:clrScheme>
  <a:fontScheme name="EY_Handout_Template_120308_v.3">
    <a:majorFont>
      <a:latin typeface="EYInterstate"/>
      <a:ea typeface=""/>
      <a:cs typeface=""/>
    </a:majorFont>
    <a:minorFont>
      <a:latin typeface="EYInterstate"/>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Y_Handout_Template_120308_v.3 1">
    <a:dk1>
      <a:srgbClr val="000000"/>
    </a:dk1>
    <a:lt1>
      <a:srgbClr val="FFFFFF"/>
    </a:lt1>
    <a:dk2>
      <a:srgbClr val="7F7E82"/>
    </a:dk2>
    <a:lt2>
      <a:srgbClr val="646464"/>
    </a:lt2>
    <a:accent1>
      <a:srgbClr val="999999"/>
    </a:accent1>
    <a:accent2>
      <a:srgbClr val="CCCCCC"/>
    </a:accent2>
    <a:accent3>
      <a:srgbClr val="FFFFFF"/>
    </a:accent3>
    <a:accent4>
      <a:srgbClr val="000000"/>
    </a:accent4>
    <a:accent5>
      <a:srgbClr val="CACACA"/>
    </a:accent5>
    <a:accent6>
      <a:srgbClr val="B9B9B9"/>
    </a:accent6>
    <a:hlink>
      <a:srgbClr val="F0F0F0"/>
    </a:hlink>
    <a:folHlink>
      <a:srgbClr val="FFE600"/>
    </a:folHlink>
  </a:clrScheme>
  <a:fontScheme name="EY_Handout_Template_120308_v.3">
    <a:majorFont>
      <a:latin typeface="EYInterstate"/>
      <a:ea typeface=""/>
      <a:cs typeface=""/>
    </a:majorFont>
    <a:minorFont>
      <a:latin typeface="EYInterstate"/>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Y_Handout_Template_120308_v.3 1">
    <a:dk1>
      <a:srgbClr val="000000"/>
    </a:dk1>
    <a:lt1>
      <a:srgbClr val="FFFFFF"/>
    </a:lt1>
    <a:dk2>
      <a:srgbClr val="7F7E82"/>
    </a:dk2>
    <a:lt2>
      <a:srgbClr val="646464"/>
    </a:lt2>
    <a:accent1>
      <a:srgbClr val="999999"/>
    </a:accent1>
    <a:accent2>
      <a:srgbClr val="CCCCCC"/>
    </a:accent2>
    <a:accent3>
      <a:srgbClr val="FFFFFF"/>
    </a:accent3>
    <a:accent4>
      <a:srgbClr val="000000"/>
    </a:accent4>
    <a:accent5>
      <a:srgbClr val="CACACA"/>
    </a:accent5>
    <a:accent6>
      <a:srgbClr val="B9B9B9"/>
    </a:accent6>
    <a:hlink>
      <a:srgbClr val="F0F0F0"/>
    </a:hlink>
    <a:folHlink>
      <a:srgbClr val="FFE600"/>
    </a:folHlink>
  </a:clrScheme>
  <a:fontScheme name="EY_Handout_Template_120308_v.3">
    <a:majorFont>
      <a:latin typeface="EYInterstate"/>
      <a:ea typeface=""/>
      <a:cs typeface=""/>
    </a:majorFont>
    <a:minorFont>
      <a:latin typeface="EYInterstate"/>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1_EY_regular_presentation White 2015</Template>
  <TotalTime>2233</TotalTime>
  <Words>7313</Words>
  <Application>Microsoft Office PowerPoint</Application>
  <PresentationFormat>Předvádění na obrazovce (4:3)</PresentationFormat>
  <Paragraphs>1088</Paragraphs>
  <Slides>133</Slides>
  <Notes>50</Notes>
  <HiddenSlides>0</HiddenSlides>
  <MMClips>0</MMClips>
  <ScaleCrop>false</ScaleCrop>
  <HeadingPairs>
    <vt:vector size="6" baseType="variant">
      <vt:variant>
        <vt:lpstr>Motiv</vt:lpstr>
      </vt:variant>
      <vt:variant>
        <vt:i4>11</vt:i4>
      </vt:variant>
      <vt:variant>
        <vt:lpstr>Vložené servery OLE</vt:lpstr>
      </vt:variant>
      <vt:variant>
        <vt:i4>2</vt:i4>
      </vt:variant>
      <vt:variant>
        <vt:lpstr>Nadpisy snímků</vt:lpstr>
      </vt:variant>
      <vt:variant>
        <vt:i4>133</vt:i4>
      </vt:variant>
    </vt:vector>
  </HeadingPairs>
  <TitlesOfParts>
    <vt:vector size="146" baseType="lpstr">
      <vt:lpstr>EY light projection</vt:lpstr>
      <vt:lpstr>EY_regular_presentation</vt:lpstr>
      <vt:lpstr>3_Bullet text</vt:lpstr>
      <vt:lpstr>1_Project title_Research and analysis (XX Month 200X)</vt:lpstr>
      <vt:lpstr>EY regular presentation</vt:lpstr>
      <vt:lpstr>EY_regular_presentation_2007</vt:lpstr>
      <vt:lpstr>EY_regular_presentation_2010</vt:lpstr>
      <vt:lpstr>1_EY_regular_presentation_2010</vt:lpstr>
      <vt:lpstr>2_EY_regular_presentation_2010</vt:lpstr>
      <vt:lpstr>3_EY_regular_presentation_2010</vt:lpstr>
      <vt:lpstr>4_EY_regular_presentation_2010</vt:lpstr>
      <vt:lpstr>Bitmap Image</vt:lpstr>
      <vt:lpstr>Rovnice</vt:lpstr>
      <vt:lpstr>Competitive Intelligence</vt:lpstr>
      <vt:lpstr>Shrnutí problematiky</vt:lpstr>
      <vt:lpstr>O mě</vt:lpstr>
      <vt:lpstr>Snímek 4</vt:lpstr>
      <vt:lpstr>Náplň přednášky o Competitive Intelligence</vt:lpstr>
      <vt:lpstr>Představení CI</vt:lpstr>
      <vt:lpstr>Uplatnění CI</vt:lpstr>
      <vt:lpstr>Technologická dimenze</vt:lpstr>
      <vt:lpstr>Organizační dimenze</vt:lpstr>
      <vt:lpstr>Efektivní funkce CI – lidský faktor</vt:lpstr>
      <vt:lpstr>CI proces</vt:lpstr>
      <vt:lpstr>Úrovně CI</vt:lpstr>
      <vt:lpstr>Informační / zpravodajský cyklus</vt:lpstr>
      <vt:lpstr>Cesta od dat k akci - CI</vt:lpstr>
      <vt:lpstr>Dva klíčové komponenty efektivnosti</vt:lpstr>
      <vt:lpstr>Zapracujte na „vstřebatelnosti“ Vaší práce – zlepší se akceschopnost doporučení</vt:lpstr>
      <vt:lpstr>CI dovednosti a kompetence</vt:lpstr>
      <vt:lpstr>Jaký by měl být CI profesionál?</vt:lpstr>
      <vt:lpstr>CI nástroje minulosti ... jsou dnes nahrazeny moderními</vt:lpstr>
      <vt:lpstr>Další dovednosti</vt:lpstr>
      <vt:lpstr>CI jako povolání </vt:lpstr>
      <vt:lpstr>Typy úkolů pro informačního brokera</vt:lpstr>
      <vt:lpstr>Obecné tipy</vt:lpstr>
      <vt:lpstr>Postup při provádění CI</vt:lpstr>
      <vt:lpstr>Project scoping</vt:lpstr>
      <vt:lpstr>Definice project scopingu</vt:lpstr>
      <vt:lpstr>Organizování práce / project scoping</vt:lpstr>
      <vt:lpstr>Co a jak dělat v této fázi?</vt:lpstr>
      <vt:lpstr>Referenční interview  </vt:lpstr>
      <vt:lpstr>Zpracování informačního požadavku</vt:lpstr>
      <vt:lpstr>Otázky vedoucí k zachycení potřeb</vt:lpstr>
      <vt:lpstr>Jakou úroveň služeb nabídnout?</vt:lpstr>
      <vt:lpstr>Pro koho je research / analýza?  Jaký je kontext? </vt:lpstr>
      <vt:lpstr>Jaká potřeba se skrývá za požadavkem?</vt:lpstr>
      <vt:lpstr>Jak bude informace použita?</vt:lpstr>
      <vt:lpstr>Ukázky dvou efektivních zjištění potřeb</vt:lpstr>
      <vt:lpstr>Náležitosti RI</vt:lpstr>
      <vt:lpstr>Forma RI</vt:lpstr>
      <vt:lpstr>Na čem závisí úspěch RI</vt:lpstr>
      <vt:lpstr>Efektivní research</vt:lpstr>
      <vt:lpstr>Výzkum je zvláštní způsob myšlení </vt:lpstr>
      <vt:lpstr>Buďte zvídavý Klíč k tomu, jak definovat cíle výzkumu</vt:lpstr>
      <vt:lpstr>Buďte přesný Klíč k tomu, jaký zvolit postup výzkumu</vt:lpstr>
      <vt:lpstr>Buďte pečlivý Klíč k ověření výsledků výzkumu</vt:lpstr>
      <vt:lpstr>Analýza</vt:lpstr>
      <vt:lpstr>Typy analýzy dat</vt:lpstr>
      <vt:lpstr>Kvantitativní přístup</vt:lpstr>
      <vt:lpstr>Kvalitativní přístup</vt:lpstr>
      <vt:lpstr>Efektivní komunikace čísel zlepšuje analýzu</vt:lpstr>
      <vt:lpstr>Efektivní komunikace čísel zlepšuje analýzu</vt:lpstr>
      <vt:lpstr>Analýza dat / benchmarking</vt:lpstr>
      <vt:lpstr>Jak na analýzu – obecná doporučení</vt:lpstr>
      <vt:lpstr>přehled analytických metod</vt:lpstr>
      <vt:lpstr>Snímek 54</vt:lpstr>
      <vt:lpstr>Vizualizace</vt:lpstr>
      <vt:lpstr>Proč se zaměřit na správné zobrazovací metody?</vt:lpstr>
      <vt:lpstr>Snímek 57</vt:lpstr>
      <vt:lpstr>Proč se zaměřit na správné vizualizační techniky?</vt:lpstr>
      <vt:lpstr>Tři kroky ke správné vizualizaci</vt:lpstr>
      <vt:lpstr>Příklad</vt:lpstr>
      <vt:lpstr>Tabulka vs Graf</vt:lpstr>
      <vt:lpstr>Správné zobrazení</vt:lpstr>
      <vt:lpstr>Správné zobrazení</vt:lpstr>
      <vt:lpstr>Příklady </vt:lpstr>
      <vt:lpstr>Příklady</vt:lpstr>
      <vt:lpstr>Příklady  </vt:lpstr>
      <vt:lpstr>Příklady  </vt:lpstr>
      <vt:lpstr>Příklady - barvy</vt:lpstr>
      <vt:lpstr>Díky barvě můžeme zvýraznit důležitou část dat</vt:lpstr>
      <vt:lpstr>Díky barvě můžeme zvýraznit důležitou část dat</vt:lpstr>
      <vt:lpstr>Pokročilejší vizualizace</vt:lpstr>
      <vt:lpstr>Pokročilejší vizualizace</vt:lpstr>
      <vt:lpstr>Pokročilejší vizualizace</vt:lpstr>
      <vt:lpstr>Další příklad pokročilejší vizualizace</vt:lpstr>
      <vt:lpstr>Další příklad pokročilejší vizualizace  </vt:lpstr>
      <vt:lpstr>Další příklad pokročilejší vizualizace  </vt:lpstr>
      <vt:lpstr>Pokročilejší techniky vizualizace Použijte zjednodušené mapy pro ilustrování dat</vt:lpstr>
      <vt:lpstr>Komunikace </vt:lpstr>
      <vt:lpstr>Strukturovaná komunikace</vt:lpstr>
      <vt:lpstr>CTQR – výkonný přístup ke strukturované komunikaci</vt:lpstr>
      <vt:lpstr>Nejprve si zvolte souvislosti pro vaši komunikací</vt:lpstr>
      <vt:lpstr>...potom vysvětlete, PROČ něco sdělujete, co je spouštěčem…</vt:lpstr>
      <vt:lpstr>Snímek 83</vt:lpstr>
      <vt:lpstr>Zaměřte se ve svém sdělení na otázku „Co by klienta zajímalo?“</vt:lpstr>
      <vt:lpstr>Odpověď na danou otázku</vt:lpstr>
      <vt:lpstr>Co může Jeff vyvodit z tohoto dopisu?</vt:lpstr>
      <vt:lpstr>Buďte srozumitelní, struční a přesvědčiví – uveďte nejprve závěr . . .</vt:lpstr>
      <vt:lpstr>Co byste doporučili na základě tohoto prohlášení? </vt:lpstr>
      <vt:lpstr>Nejprve jasně, stručně a výstižně uvést svůj závěr…  </vt:lpstr>
      <vt:lpstr>… potom poskytnout argumenty pro svůj závěr </vt:lpstr>
      <vt:lpstr>Příklad: Slučování a objevování nových informací</vt:lpstr>
      <vt:lpstr>Příklad: Slučování a objevování nových informací (turistický průvodce) – ukázková odpověď</vt:lpstr>
      <vt:lpstr>Jak si vyjasnit myšlenkové pochody…</vt:lpstr>
      <vt:lpstr>Buďte struční a výstižní</vt:lpstr>
      <vt:lpstr>Udržet akceschopnost doporučení</vt:lpstr>
      <vt:lpstr>branding</vt:lpstr>
      <vt:lpstr>Branding</vt:lpstr>
      <vt:lpstr>Naše služby</vt:lpstr>
      <vt:lpstr>Oddělení auditu</vt:lpstr>
      <vt:lpstr>Služby společnosti EY</vt:lpstr>
      <vt:lpstr>Vyprávění příběhu </vt:lpstr>
      <vt:lpstr>Proč je vyprávění tak důležité</vt:lpstr>
      <vt:lpstr>Jak vyprávět příběh?</vt:lpstr>
      <vt:lpstr>Titulek dává hlavní odpověď na zadaní</vt:lpstr>
      <vt:lpstr>Snímek 105</vt:lpstr>
      <vt:lpstr>Overview of activities 2008 - 2010</vt:lpstr>
      <vt:lpstr>Tips and tricks</vt:lpstr>
      <vt:lpstr>Peer review</vt:lpstr>
      <vt:lpstr>Peer review</vt:lpstr>
      <vt:lpstr>CI zdroje a materiály</vt:lpstr>
      <vt:lpstr>Zdroje a další možnosti sebevzdělávání</vt:lpstr>
      <vt:lpstr>Snímek 112</vt:lpstr>
      <vt:lpstr>Na co se chcete zeptat…….</vt:lpstr>
      <vt:lpstr>Snímek 114</vt:lpstr>
      <vt:lpstr>Snímek 115</vt:lpstr>
      <vt:lpstr>Dodatky, zdroje, atd.</vt:lpstr>
      <vt:lpstr>terminologie</vt:lpstr>
      <vt:lpstr>Terminologie</vt:lpstr>
      <vt:lpstr>Terminologie - Rozvaha</vt:lpstr>
      <vt:lpstr>Terminologie - Výsledovka</vt:lpstr>
      <vt:lpstr>Výkazy / Výsledovka </vt:lpstr>
      <vt:lpstr>Výkazy / Výsledovka </vt:lpstr>
      <vt:lpstr>Poměrové ukazatele / Ratio</vt:lpstr>
      <vt:lpstr>Běžné činnosti informačního brokera - přiblížení</vt:lpstr>
      <vt:lpstr>Profil firmy</vt:lpstr>
      <vt:lpstr>Zhodnocení, prověření</vt:lpstr>
      <vt:lpstr>Průmyslová odvětví</vt:lpstr>
      <vt:lpstr>Konexe a vazby – lidí i firem </vt:lpstr>
      <vt:lpstr>Detaily Ci procesu</vt:lpstr>
      <vt:lpstr>CI cyklus - detaily</vt:lpstr>
      <vt:lpstr>Benchmarking – porovnání skupiny stejných firem</vt:lpstr>
      <vt:lpstr>Pro benchmarking je je klíčové mít správné firmy</vt:lpstr>
      <vt:lpstr>K interpretaci výsledů benchmarkingu jsou nutné znalosti</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 Smejkal</dc:creator>
  <cp:lastModifiedBy>Petr Smejkal</cp:lastModifiedBy>
  <cp:revision>56</cp:revision>
  <dcterms:created xsi:type="dcterms:W3CDTF">2015-12-09T21:59:57Z</dcterms:created>
  <dcterms:modified xsi:type="dcterms:W3CDTF">2016-01-05T21:44:50Z</dcterms:modified>
</cp:coreProperties>
</file>