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9" r:id="rId4"/>
    <p:sldId id="294" r:id="rId5"/>
    <p:sldId id="261" r:id="rId6"/>
    <p:sldId id="262" r:id="rId7"/>
    <p:sldId id="295" r:id="rId8"/>
    <p:sldId id="258" r:id="rId9"/>
    <p:sldId id="296" r:id="rId10"/>
    <p:sldId id="263" r:id="rId11"/>
    <p:sldId id="268" r:id="rId12"/>
    <p:sldId id="264" r:id="rId13"/>
    <p:sldId id="265" r:id="rId14"/>
    <p:sldId id="266" r:id="rId15"/>
    <p:sldId id="269" r:id="rId16"/>
    <p:sldId id="271" r:id="rId17"/>
    <p:sldId id="272" r:id="rId18"/>
    <p:sldId id="273" r:id="rId19"/>
    <p:sldId id="277" r:id="rId20"/>
    <p:sldId id="290" r:id="rId21"/>
    <p:sldId id="291" r:id="rId22"/>
    <p:sldId id="284" r:id="rId23"/>
    <p:sldId id="287" r:id="rId24"/>
    <p:sldId id="288" r:id="rId25"/>
    <p:sldId id="289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766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547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70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801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109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261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038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218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021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3545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240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58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4491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849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75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939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294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36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562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575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75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m.cz/okp-old/ke-stazen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1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Kompetence a kompetenční modely v </a:t>
            </a:r>
            <a:r>
              <a:rPr lang="cs-CZ" sz="3950" b="1" i="0" u="none" strike="noStrike" cap="none" baseline="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kontextu vzdělávání</a:t>
            </a:r>
            <a:br>
              <a:rPr lang="cs-CZ" sz="3950" b="1" i="0" u="none" strike="noStrike" cap="none" baseline="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1" i="0" u="none" strike="noStrike" cap="none" baseline="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k informační gramotnosti</a:t>
            </a:r>
            <a:endParaRPr lang="cs-CZ" sz="3950" b="1" i="0" u="none" strike="noStrike" cap="none" baseline="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4381500"/>
            <a:ext cx="6400799" cy="1257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cs-CZ" sz="20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Mgr. Pavlína Mazáčová, Ph.D.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cs-CZ" sz="24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Předmět Informační gramotnost </a:t>
            </a:r>
            <a:r>
              <a:rPr lang="cs-CZ" sz="24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- KISK</a:t>
            </a:r>
            <a:endParaRPr lang="cs-CZ" sz="2400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cs-CZ" sz="20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Semestr podzim 2015</a:t>
            </a:r>
            <a:endParaRPr sz="20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(Klíčové) Kompetence </a:t>
            </a:r>
            <a:b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</a:t>
            </a: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firemním vzdělávání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znalosti</a:t>
            </a: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dovednosti, schopnosti a návyky chování nebo myšlení, které mohou jasně a spolehlivě odlišit vynikajícího pracovníka od průměrného v dané pozici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Projevují se jako </a:t>
            </a:r>
            <a:r>
              <a:rPr lang="cs-CZ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specifické „pozorovatelné chování</a:t>
            </a: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které vynikající pracovníci projevují častěji, ve více situacích a s lepšími výsledky než průměrní pracovníci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Zpravidla </a:t>
            </a:r>
            <a:r>
              <a:rPr lang="cs-CZ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vycházejí z firemních hodnot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v organizaci</a:t>
            </a:r>
            <a:endParaRPr lang="cs-CZ" sz="4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700" y="1700808"/>
            <a:ext cx="6889750" cy="40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Kompetenční </a:t>
            </a:r>
            <a:r>
              <a:rPr lang="cs-CZ" sz="4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modely v organizaci   </a:t>
            </a:r>
            <a:endParaRPr lang="cs-CZ" sz="4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1772816"/>
            <a:ext cx="3838576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957763" y="1600200"/>
            <a:ext cx="372903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Popisují </a:t>
            </a:r>
            <a:r>
              <a:rPr lang="cs-C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(tj</a:t>
            </a: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znalosti, dovednosti, zkušenosti, osobnostní charakteristiky) nutné pro </a:t>
            </a:r>
            <a:r>
              <a:rPr lang="cs-CZ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požadovaný výkon    v dané </a:t>
            </a:r>
            <a:r>
              <a:rPr lang="cs-CZ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pozici</a:t>
            </a:r>
            <a:endParaRPr lang="cs-CZ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Typologie kompetenčních modelů </a:t>
            </a:r>
            <a:b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 personalistice</a:t>
            </a:r>
            <a:r>
              <a:rPr lang="cs-CZ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7826"/>
              <a:buFont typeface="Arial"/>
              <a:buChar char="•"/>
            </a:pPr>
            <a:r>
              <a:rPr lang="cs-CZ" sz="225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Modely klíčových kompetencí:</a:t>
            </a:r>
            <a:r>
              <a:rPr lang="cs-CZ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cs-CZ" sz="1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kompetence, které jsou společné a nezbytné pro všechny zaměstnance organizace/firmy bez ohledu na jejich pozici a roli v hierarchii firmy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Font typeface="Arial"/>
              <a:buNone/>
            </a:pPr>
            <a:endParaRPr sz="1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Arial"/>
              <a:buChar char="•"/>
            </a:pPr>
            <a:r>
              <a:rPr lang="cs-CZ" sz="225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Specifické kompetenční modely: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cs-CZ" sz="1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pracovníka (a jejich úroveň), které jsou charakteristické pro úspěšného pracovníka v konkrétní pozici a v konkrétní organizaci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Font typeface="Arial"/>
              <a:buNone/>
            </a:pPr>
            <a:endParaRPr sz="1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Arial"/>
              <a:buChar char="•"/>
            </a:pPr>
            <a:r>
              <a:rPr lang="cs-CZ" sz="225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Generické kompetenční modely: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cs-CZ" sz="1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osvědčený seznam kompetencí pro konkrétní pozice (obchodník, personalista, finanční ředitel), vycházejí z rozsáhlých zkušeností personální agentury, výzkumů a vývojových </a:t>
            </a:r>
            <a:r>
              <a:rPr lang="cs-CZ" sz="1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</a:t>
            </a:r>
            <a:endParaRPr lang="cs-CZ" sz="1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cs-CZ" sz="1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spolehlivý základ pro definování kompetencí nezbytných pro dobrý výkon v dané </a:t>
            </a:r>
            <a:r>
              <a:rPr lang="cs-CZ" sz="1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pozici</a:t>
            </a:r>
            <a:endParaRPr lang="cs-CZ" sz="1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cs-CZ" sz="1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bohužel </a:t>
            </a:r>
            <a:r>
              <a:rPr lang="cs-CZ" sz="1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nezohledňují zvláštnosti jednotlivých firem/organizací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Font typeface="Arial"/>
              <a:buNone/>
            </a:pPr>
            <a:endParaRPr sz="22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052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Přínos kompetenčních modelů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340767"/>
            <a:ext cx="8229600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Zkvalitnění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personální práci ve společnosti/firmě/organizaci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Upevňování </a:t>
            </a: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propagace firemních hodnot, usnadnění  práce manažerům a personalistům při: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–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výběru,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–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vzdělávání,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–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hodnocení </a:t>
            </a:r>
            <a:r>
              <a:rPr lang="cs-CZ" sz="17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zaměstnanců</a:t>
            </a:r>
            <a:endParaRPr lang="cs-CZ" sz="17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Zkvalitnění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výběrového procesu -</a:t>
            </a: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poskytují naprosto přesný popis toho, co musí uchazeč o práci umět a znát, aby byl přijat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Poskytují validní informace o výkonu zaměstnance</a:t>
            </a: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 o tom, jak si přijatý zaměstnanec osvojil potřebné znalostí a dovedností během </a:t>
            </a: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adaptace</a:t>
            </a:r>
            <a:endParaRPr lang="cs-CZ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Definují úroveň kompetencí, které musí uchazeč prokázat na konci adaptačního </a:t>
            </a: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období</a:t>
            </a:r>
            <a:endParaRPr lang="cs-CZ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Poskytují 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detailní popis kompetencí vyžadovaných od způsobilých </a:t>
            </a: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pracovníků</a:t>
            </a:r>
            <a:endParaRPr lang="cs-CZ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Využitelné při rozvojovém hodnocení zaměstnanců, jejich povyšování a dalším vzdělávání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 </a:t>
            </a: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moderního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systému řízení lidských zdrojů</a:t>
            </a: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lze je aktualizovat a snadno přizpůsobovat rozvoji </a:t>
            </a: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firmy  </a:t>
            </a:r>
            <a:endParaRPr lang="cs-CZ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Kompetenční modely organizací - shrnutí</a:t>
            </a:r>
            <a:endParaRPr lang="cs-CZ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endParaRPr lang="cs-CZ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Definují 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PŘEDPOKLADY úspěchu v organizaci</a:t>
            </a:r>
          </a:p>
          <a:p>
            <a:pPr lvl="0" indent="-342900">
              <a:lnSpc>
                <a:spcPct val="90000"/>
              </a:lnSpc>
              <a:spcBef>
                <a:spcPts val="590"/>
              </a:spcBef>
              <a:buSzPct val="98333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Vycházejí ze základních hodnot v organizaci </a:t>
            </a:r>
          </a:p>
          <a:p>
            <a:pPr lvl="0" indent="-342900">
              <a:lnSpc>
                <a:spcPct val="90000"/>
              </a:lnSpc>
              <a:spcBef>
                <a:spcPts val="590"/>
              </a:spcBef>
              <a:buSzPct val="98333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Dávají společný jazyk k hodnocení chování a způsobu práce </a:t>
            </a:r>
          </a:p>
          <a:p>
            <a:pPr lvl="0" indent="-342900">
              <a:lnSpc>
                <a:spcPct val="90000"/>
              </a:lnSpc>
              <a:spcBef>
                <a:spcPts val="590"/>
              </a:spcBef>
              <a:buSzPct val="98333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Poskytují zaměstnancům strukturovaný přístup k dalšímu rozvoji těchto předpokladů </a:t>
            </a:r>
          </a:p>
          <a:p>
            <a:pPr lvl="0" indent="-342900">
              <a:lnSpc>
                <a:spcPct val="90000"/>
              </a:lnSpc>
              <a:spcBef>
                <a:spcPts val="590"/>
              </a:spcBef>
              <a:buSzPct val="98333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Vytváří jakýsi „most“, kterým lze propojit práci samotnou a jednotlivé </a:t>
            </a:r>
            <a:r>
              <a:rPr lang="cs-C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ersonální </a:t>
            </a:r>
            <a:r>
              <a:rPr lang="cs-CZ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procesy s hodnotami a principy organizace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Využití kompetenčních </a:t>
            </a:r>
            <a:r>
              <a:rPr lang="cs-CZ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modelů </a:t>
            </a:r>
            <a:r>
              <a:rPr lang="cs-CZ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profese (výběr)</a:t>
            </a:r>
            <a:endParaRPr lang="cs-CZ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Učitelé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Koordinátoři vzdělávání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Specialisté na vzdělávací systémy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Školitelé v oblasti technického vzdělávání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Firemní </a:t>
            </a:r>
            <a:r>
              <a:rPr lang="cs-C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trenéři</a:t>
            </a:r>
            <a:endParaRPr lang="cs-CZ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Vzdělávání a hodnocení ředitelů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 konkrétní implementace KM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cíl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Vytvořit metodiku práce s kompetencemi ve firmě/organizaci a provázat je s jednotlivými procesy řízení lidských zdrojů (ŘLZ)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Vytvořit kompetenční modely pro jednotlivá pracovní místa</a:t>
            </a:r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Font typeface="Arial"/>
              <a:buNone/>
            </a:pPr>
            <a:endParaRPr sz="21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Sekundární cíl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Směřovat cíleněji k definovaným hodnotám a větší flexibilitě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Podpořit strategické řízení ve společnosti prací s vazbami mezi vizí, strategií, hodnotami a kompetencemi a sekundárně celým ŘLZ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Napomoci posunu manažerského stylu vedení k většímu důrazu na práci s lidmi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Podpořit sjednocení a provázanost jednotlivých procesů řízení lidských zdrojů ve společnosti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 kompetenčního modelu </a:t>
            </a:r>
            <a:b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 příkladu VZP)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Identifikační údaje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Charakteristické pracovní činnosti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Klíčové znalosti a schopnosti vycházející z hodnot VZP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schopnosti a dovednosti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Vhodné odborné znalosti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Vhodné další znalosti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Atestace a certifikace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Kvalifikace a praxe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cs-CZ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Ostatní charakteristiky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 - Odborné znalosti v kompetenčním modelu (včetně IG) </a:t>
            </a:r>
            <a:endParaRPr lang="cs-CZ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628800"/>
            <a:ext cx="6400799" cy="50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Vymezení obsahů pojmu kompetence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Odlišné pojetí </a:t>
            </a:r>
            <a:r>
              <a:rPr lang="cs-C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kompetencí </a:t>
            </a: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mezi zástupci </a:t>
            </a:r>
            <a:r>
              <a:rPr lang="cs-CZ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vzdělávací</a:t>
            </a: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zaměstnavatelské</a:t>
            </a: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sféry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JSOU</a:t>
            </a: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chápány 		</a:t>
            </a:r>
            <a:r>
              <a:rPr lang="cs-CZ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NEJSOU</a:t>
            </a: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chápány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vztahované </a:t>
            </a:r>
            <a:r>
              <a:rPr lang="cs-CZ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výkonu 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konkrétního povolání</a:t>
            </a:r>
          </a:p>
        </p:txBody>
      </p:sp>
      <p:cxnSp>
        <p:nvCxnSpPr>
          <p:cNvPr id="88" name="Shape 88"/>
          <p:cNvCxnSpPr/>
          <p:nvPr/>
        </p:nvCxnSpPr>
        <p:spPr>
          <a:xfrm flipH="1">
            <a:off x="1547663" y="2636912"/>
            <a:ext cx="1008112" cy="648071"/>
          </a:xfrm>
          <a:prstGeom prst="straightConnector1">
            <a:avLst/>
          </a:prstGeom>
          <a:noFill/>
          <a:ln w="57150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89" name="Shape 89"/>
          <p:cNvCxnSpPr/>
          <p:nvPr/>
        </p:nvCxnSpPr>
        <p:spPr>
          <a:xfrm>
            <a:off x="5076055" y="2636912"/>
            <a:ext cx="1008112" cy="648071"/>
          </a:xfrm>
          <a:prstGeom prst="straightConnector1">
            <a:avLst/>
          </a:prstGeom>
          <a:noFill/>
          <a:ln w="57150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cs-CZ" sz="2800" dirty="0" smtClean="0"/>
              <a:t>Kompetenční model v oblasti </a:t>
            </a:r>
            <a:r>
              <a:rPr lang="cs-CZ" sz="2800" b="1" dirty="0" smtClean="0"/>
              <a:t>zájmového </a:t>
            </a:r>
            <a:br>
              <a:rPr lang="cs-CZ" sz="2800" b="1" dirty="0" smtClean="0"/>
            </a:br>
            <a:r>
              <a:rPr lang="cs-CZ" sz="2800" b="1" dirty="0" smtClean="0"/>
              <a:t>a neformálního vzdělávání </a:t>
            </a:r>
            <a:endParaRPr lang="cs-CZ" sz="28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Odborné kompetence </a:t>
            </a:r>
            <a:r>
              <a:rPr lang="cs-CZ" b="1" dirty="0" smtClean="0">
                <a:solidFill>
                  <a:srgbClr val="00B050"/>
                </a:solidFill>
              </a:rPr>
              <a:t>specifické </a:t>
            </a:r>
            <a:r>
              <a:rPr lang="cs-CZ" b="1" dirty="0" smtClean="0"/>
              <a:t>= </a:t>
            </a:r>
            <a:r>
              <a:rPr lang="cs-CZ" dirty="0" smtClean="0"/>
              <a:t>co </a:t>
            </a:r>
            <a:r>
              <a:rPr lang="cs-CZ" dirty="0"/>
              <a:t>by pracovník v dané pozici měl umět po odborné stránce (např. diagnostikování poruch automobilu, měření elektrických veličin, vedení podvojného účetnictví aj.).</a:t>
            </a:r>
          </a:p>
          <a:p>
            <a:r>
              <a:rPr lang="cs-CZ" b="1" dirty="0">
                <a:solidFill>
                  <a:srgbClr val="00B050"/>
                </a:solidFill>
              </a:rPr>
              <a:t>Obecné </a:t>
            </a:r>
            <a:r>
              <a:rPr lang="cs-CZ" b="1" dirty="0" smtClean="0">
                <a:solidFill>
                  <a:srgbClr val="00B050"/>
                </a:solidFill>
              </a:rPr>
              <a:t>kompetence </a:t>
            </a:r>
            <a:r>
              <a:rPr lang="cs-CZ" b="1" dirty="0" smtClean="0"/>
              <a:t>= </a:t>
            </a:r>
            <a:r>
              <a:rPr lang="cs-CZ" dirty="0" smtClean="0"/>
              <a:t>co </a:t>
            </a:r>
            <a:r>
              <a:rPr lang="cs-CZ" dirty="0"/>
              <a:t>by pracovník v dané pozici měl zvládat nad svoji odbornost, ale co je současně pro výkon dané pozice nezbytné (např. cizí jazyky, efektivní komunikace</a:t>
            </a:r>
            <a:r>
              <a:rPr lang="cs-CZ" b="1" dirty="0">
                <a:solidFill>
                  <a:schemeClr val="bg2"/>
                </a:solidFill>
              </a:rPr>
              <a:t>, práce s informacemi aj.). </a:t>
            </a:r>
            <a:endParaRPr lang="cs-CZ" b="1" dirty="0" smtClean="0">
              <a:solidFill>
                <a:schemeClr val="bg2"/>
              </a:solidFill>
            </a:endParaRPr>
          </a:p>
          <a:p>
            <a:pPr marL="203200" indent="0">
              <a:buNone/>
            </a:pPr>
            <a:r>
              <a:rPr lang="cs-CZ" dirty="0" smtClean="0"/>
              <a:t>                </a:t>
            </a:r>
            <a:r>
              <a:rPr lang="cs-CZ" dirty="0"/>
              <a:t> </a:t>
            </a:r>
            <a:r>
              <a:rPr lang="cs-CZ" b="1" dirty="0" smtClean="0">
                <a:solidFill>
                  <a:srgbClr val="00B050"/>
                </a:solidFill>
              </a:rPr>
              <a:t>měkké kompetence                </a:t>
            </a:r>
            <a:r>
              <a:rPr lang="cs-CZ" dirty="0" smtClean="0"/>
              <a:t>a                </a:t>
            </a:r>
            <a:r>
              <a:rPr lang="cs-CZ" b="1" dirty="0" smtClean="0">
                <a:solidFill>
                  <a:srgbClr val="00B050"/>
                </a:solidFill>
              </a:rPr>
              <a:t>odborné </a:t>
            </a:r>
            <a:r>
              <a:rPr lang="cs-CZ" b="1" dirty="0">
                <a:solidFill>
                  <a:srgbClr val="00B050"/>
                </a:solidFill>
              </a:rPr>
              <a:t>kompetence </a:t>
            </a:r>
            <a:r>
              <a:rPr lang="cs-CZ" b="1" dirty="0" smtClean="0">
                <a:solidFill>
                  <a:srgbClr val="00B050"/>
                </a:solidFill>
              </a:rPr>
              <a:t>obecné</a:t>
            </a:r>
            <a:endParaRPr lang="cs-CZ" dirty="0">
              <a:solidFill>
                <a:srgbClr val="00B050"/>
              </a:solidFill>
            </a:endParaRPr>
          </a:p>
          <a:p>
            <a:pPr marL="203200" indent="0">
              <a:buNone/>
            </a:pPr>
            <a:r>
              <a:rPr lang="cs-CZ" sz="1200" dirty="0" smtClean="0"/>
              <a:t>- vycházejí </a:t>
            </a:r>
            <a:r>
              <a:rPr lang="cs-CZ" sz="1200" dirty="0"/>
              <a:t>z určitých obecných </a:t>
            </a:r>
            <a:r>
              <a:rPr lang="cs-CZ" sz="1200" dirty="0" smtClean="0"/>
              <a:t>schopností		- </a:t>
            </a:r>
            <a:r>
              <a:rPr lang="cs-CZ" sz="1200" dirty="0"/>
              <a:t>jsou založené na určitém znalostním základu</a:t>
            </a:r>
            <a:endParaRPr lang="cs-CZ" sz="1200" dirty="0" smtClean="0"/>
          </a:p>
          <a:p>
            <a:pPr marL="203200" indent="0">
              <a:buNone/>
            </a:pPr>
            <a:r>
              <a:rPr lang="cs-CZ" sz="1200" dirty="0" smtClean="0"/>
              <a:t>   (</a:t>
            </a:r>
            <a:r>
              <a:rPr lang="cs-CZ" sz="1200" dirty="0"/>
              <a:t>např. pohotovost, přesnost, pečlivost, </a:t>
            </a:r>
            <a:r>
              <a:rPr lang="cs-CZ" sz="1200" dirty="0" smtClean="0"/>
              <a:t>                                      - na </a:t>
            </a:r>
            <a:r>
              <a:rPr lang="cs-CZ" sz="1200" dirty="0"/>
              <a:t>rozdíl od specifických kompetencí jsou</a:t>
            </a:r>
            <a:endParaRPr lang="cs-CZ" sz="1200" dirty="0" smtClean="0"/>
          </a:p>
          <a:p>
            <a:pPr marL="203200" indent="0">
              <a:buNone/>
            </a:pPr>
            <a:r>
              <a:rPr lang="cs-CZ" sz="1200" dirty="0" smtClean="0"/>
              <a:t>   srozumitelnost</a:t>
            </a:r>
            <a:r>
              <a:rPr lang="cs-CZ" sz="1200" dirty="0"/>
              <a:t>, přesvědčivost, praktičnost apod</a:t>
            </a:r>
            <a:r>
              <a:rPr lang="cs-CZ" sz="1200" dirty="0" smtClean="0"/>
              <a:t>.),	</a:t>
            </a:r>
            <a:r>
              <a:rPr lang="cs-CZ" sz="1200" dirty="0"/>
              <a:t> však široce přenositelné (např. cizí jazyky, </a:t>
            </a:r>
            <a:endParaRPr lang="cs-CZ" sz="1200" dirty="0" smtClean="0"/>
          </a:p>
          <a:p>
            <a:pPr marL="203200" indent="0">
              <a:buNone/>
            </a:pPr>
            <a:r>
              <a:rPr lang="cs-CZ" sz="1200" dirty="0" smtClean="0"/>
              <a:t>   ze </a:t>
            </a:r>
            <a:r>
              <a:rPr lang="cs-CZ" sz="1200" dirty="0"/>
              <a:t>kterých se dalším rozvíjením stávají </a:t>
            </a:r>
            <a:r>
              <a:rPr lang="cs-CZ" sz="1200" dirty="0" smtClean="0"/>
              <a:t>kompetence                  </a:t>
            </a:r>
            <a:r>
              <a:rPr lang="cs-CZ" sz="1200" b="1" dirty="0" smtClean="0"/>
              <a:t>využívání </a:t>
            </a:r>
            <a:r>
              <a:rPr lang="cs-CZ" sz="1200" b="1" dirty="0"/>
              <a:t>počítače</a:t>
            </a:r>
            <a:r>
              <a:rPr lang="cs-CZ" sz="1200" dirty="0"/>
              <a:t>, řízení motorových vozidel). 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629989" y="2908663"/>
            <a:ext cx="1123405" cy="47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815840" y="2917371"/>
            <a:ext cx="1001486" cy="50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hape 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8310" y="4359341"/>
            <a:ext cx="1847379" cy="176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1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b="1" dirty="0" smtClean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3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cs-CZ" sz="3200" dirty="0"/>
              <a:t>Kompetenční model </a:t>
            </a:r>
            <a:r>
              <a:rPr lang="cs-CZ" sz="3200" b="1" dirty="0"/>
              <a:t>v oblasti zájmového </a:t>
            </a:r>
            <a:br>
              <a:rPr lang="cs-CZ" sz="3200" b="1" dirty="0"/>
            </a:br>
            <a:r>
              <a:rPr lang="cs-CZ" sz="3200" b="1" dirty="0"/>
              <a:t>a neformálního vzdělávání </a:t>
            </a:r>
            <a:endParaRPr lang="cs-CZ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0" indent="-342900">
              <a:spcBef>
                <a:spcPts val="0"/>
              </a:spcBef>
              <a:buSzPct val="100000"/>
            </a:pPr>
            <a:endParaRPr lang="cs-CZ" dirty="0" smtClean="0"/>
          </a:p>
          <a:p>
            <a:pPr lvl="0" indent="-342900">
              <a:spcBef>
                <a:spcPts val="0"/>
              </a:spcBef>
              <a:buSzPct val="100000"/>
            </a:pPr>
            <a:r>
              <a:rPr lang="cs-CZ" dirty="0" smtClean="0"/>
              <a:t>Aktivita k procvičení  v rámci tématu - </a:t>
            </a:r>
            <a:r>
              <a:rPr lang="cs-CZ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lang="cs-CZ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www.nidm.cz/okp-old/ke-stazeni</a:t>
            </a:r>
            <a:endParaRPr lang="cs-CZ" dirty="0"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1675406"/>
            <a:ext cx="7824218" cy="327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619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Kurikulární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dokumenty (vzdělávací programy) </a:t>
            </a:r>
            <a:r>
              <a:rPr lang="cs-CZ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kompetenční </a:t>
            </a:r>
            <a:r>
              <a:rPr lang="cs-CZ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modely 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412775"/>
            <a:ext cx="8229600" cy="4713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</a:t>
            </a: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formální vzdělávání - </a:t>
            </a:r>
            <a:r>
              <a:rPr lang="cs-CZ" sz="20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kurikulární</a:t>
            </a: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dokumenty</a:t>
            </a:r>
          </a:p>
          <a:p>
            <a:pPr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Tx/>
              <a:buChar char="-"/>
            </a:pP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neformální vzdělávání - především vzdělávací programy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cs-CZ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jsou transformovány do učebních cílů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Učební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Výroky popisující způsoby /cesty, jimiž student kurzu/modulu /programu prokazuje zvládnutí dané kompetence ve vzdělávacím prostředí</a:t>
            </a:r>
          </a:p>
          <a:p>
            <a:pPr marL="514350" marR="0" lvl="0" indent="-4635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Učební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plány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Postavené tak, že jasně vedou studenty na požadovanou úroveň kompetence</a:t>
            </a:r>
          </a:p>
          <a:p>
            <a:pPr marL="514350" marR="0" lvl="0" indent="-4635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Význam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kompetenčních modelů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 pro hodnocení vzdělávacího obsahu kurzů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Kritérium srovnatelnosti osnovy vzdělávání (cílů apod</a:t>
            </a:r>
            <a:r>
              <a:rPr lang="cs-CZ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u </a:t>
            </a:r>
            <a:r>
              <a:rPr lang="cs-CZ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různých pedagogů 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a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 (ve formálním vzdělávání)</a:t>
            </a:r>
            <a:endParaRPr lang="cs-CZ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Klíčové kompetence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Klíčové kompetence chápeme jako soubor </a:t>
            </a:r>
            <a:r>
              <a:rPr lang="cs-CZ" sz="21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dovedností, vědomostí, schopností, postojů a hodnot</a:t>
            </a: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jako komplexní „výbavu“ </a:t>
            </a:r>
            <a:r>
              <a:rPr lang="cs-CZ" sz="21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žáka / studenta / vzdělávaného jedince / jedince</a:t>
            </a:r>
            <a:endParaRPr lang="cs-CZ" sz="21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Font typeface="Arial"/>
              <a:buNone/>
            </a:pPr>
            <a:endParaRPr sz="21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Výchovné a vzdělávací strategie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Společné postupy na úrovni vzdělávací instituce </a:t>
            </a: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(např. školy), akceptované pedagogy a uplatňované ve výuce i mimo výuku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Nástroj</a:t>
            </a: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cíleného utváření a rozvíjení klíčových kompetencí žáků/studentů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Formulovány prostřednictvím </a:t>
            </a:r>
            <a:r>
              <a:rPr lang="cs-CZ" sz="21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společně uplatňovaných a upřednostňovaných</a:t>
            </a:r>
            <a:r>
              <a:rPr lang="cs-CZ" sz="21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postupů, metod a forem práce, případně aktivit, příležitostí či pravidel </a:t>
            </a:r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Font typeface="Aria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69669"/>
            <a:ext cx="8229600" cy="9830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Výchovné </a:t>
            </a: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vzdělávací </a:t>
            </a:r>
            <a:r>
              <a:rPr lang="cs-CZ" sz="395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 ve formálním vzdělávání</a:t>
            </a:r>
            <a: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395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5328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 úrovni školy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jasně a srozumitelně vymezeno, </a:t>
            </a:r>
            <a:r>
              <a:rPr lang="cs-CZ" sz="17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a JAK</a:t>
            </a: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učitelé společně uplatňují ve výuce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 </a:t>
            </a:r>
            <a:r>
              <a:rPr lang="cs-CZ" sz="17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cíleně směřovány k utváření a rozvíjení klíčových kompetencí žáků a procházejí celým výchovným a vzdělávacím procesem</a:t>
            </a: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škole, jako např.: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učitelé zadávají žákům takové úkoly, které řeší ve skupinách, jejich výsledky pak prezentují ostatním </a:t>
            </a:r>
            <a:r>
              <a:rPr lang="cs-CZ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(KK sociální a personální, komunikativní)</a:t>
            </a: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učitelé periodicky požadují po žácích zpracování rozsáhlejší </a:t>
            </a:r>
            <a:r>
              <a:rPr lang="cs-CZ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(ročníkové, seminární…) </a:t>
            </a: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práce, žáci si volí témata jim blízká, používají při tom více zdrojů, které konfrontují, výstupy své práce prezentují i s využitím IT technologií ostatním </a:t>
            </a:r>
            <a:r>
              <a:rPr lang="cs-CZ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(KK k učení, komunikativní)</a:t>
            </a: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učitelé při hodnocení žákovských prací využívají sebehodnocení žáků, např. formou týdenních plánů, osobních rozhovorů </a:t>
            </a:r>
            <a:r>
              <a:rPr lang="cs-CZ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(KK sociální a personální)</a:t>
            </a: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187959" algn="l" rtl="0">
              <a:lnSpc>
                <a:spcPct val="80000"/>
              </a:lnSpc>
              <a:spcBef>
                <a:spcPts val="308"/>
              </a:spcBef>
              <a:buClr>
                <a:schemeClr val="dk1"/>
              </a:buClr>
              <a:buFont typeface="Arial"/>
              <a:buNone/>
            </a:pPr>
            <a:endParaRPr sz="15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 úrovni předmětu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společné pro všechny učitele daného vyučovacího předmětu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v předmětu Český jazyk a literatura (v závorce je uvedena klíčová kompetence, jejíž část tato strategie rozvíjí):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 zařazuje do výuky diskusi, žáci si zformulují pravidla pro diskusi, kterými se budou řídit, a vyhodnocují, jak se jim je daří dodržovat </a:t>
            </a:r>
            <a:r>
              <a:rPr lang="cs-CZ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(KK komunikativní, občanská, sociální a personální)</a:t>
            </a:r>
          </a:p>
          <a:p>
            <a:pPr marL="342900" marR="0" lvl="0" indent="-227647" algn="l" rtl="0">
              <a:lnSpc>
                <a:spcPct val="80000"/>
              </a:lnSpc>
              <a:spcBef>
                <a:spcPts val="363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cs-CZ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Vztah </a:t>
            </a:r>
            <a:r>
              <a:rPr lang="cs-CZ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SCHOPNOSTI </a:t>
            </a:r>
            <a:r>
              <a:rPr lang="cs-CZ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cs-CZ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</a:t>
            </a:r>
            <a:endParaRPr lang="cs-CZ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412775"/>
            <a:ext cx="8229600" cy="4713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</a:t>
            </a:r>
            <a:r>
              <a:rPr lang="cs-CZ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cs-CZ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předpoklad k </a:t>
            </a:r>
            <a:r>
              <a:rPr lang="cs-CZ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výkonu</a:t>
            </a: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lidské činnosti</a:t>
            </a:r>
            <a:endParaRPr lang="cs-CZ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Předpoklad existence nebo měření schopností nezaručuje úspěšné jednání v konkrétních </a:t>
            </a: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situacích - obdobně </a:t>
            </a:r>
            <a:r>
              <a:rPr lang="cs-CZ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platí </a:t>
            </a: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také </a:t>
            </a:r>
            <a:r>
              <a:rPr lang="cs-CZ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znalosti (respektive soubory poznatků) a </a:t>
            </a: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dovednosti </a:t>
            </a:r>
            <a:endParaRPr lang="cs-CZ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440"/>
              </a:spcBef>
              <a:buSzPct val="100000"/>
            </a:pPr>
            <a:r>
              <a:rPr lang="cs-CZ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 lze – v určitém smyslu – považovat za univerzálnější </a:t>
            </a: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veličinu </a:t>
            </a: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než </a:t>
            </a:r>
            <a:r>
              <a:rPr lang="cs-CZ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kompetenci, stejnou </a:t>
            </a: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 může jedinec využívat v různých situacích (při různých činnostech</a:t>
            </a:r>
            <a:r>
              <a:rPr lang="cs-CZ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lang="cs-CZ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</a:t>
            </a:r>
            <a:r>
              <a:rPr lang="cs-CZ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cs-CZ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cs-CZ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spojena </a:t>
            </a:r>
            <a:r>
              <a:rPr lang="cs-CZ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konkrétní </a:t>
            </a:r>
            <a:r>
              <a:rPr lang="cs-CZ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činností či </a:t>
            </a:r>
            <a:r>
              <a:rPr lang="cs-CZ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situací</a:t>
            </a: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1652" y="4310806"/>
            <a:ext cx="4705349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8000" y="1638300"/>
            <a:ext cx="8178800" cy="4487863"/>
          </a:xfrm>
        </p:spPr>
        <p:txBody>
          <a:bodyPr/>
          <a:lstStyle/>
          <a:p>
            <a:pPr marL="0" indent="0">
              <a:buNone/>
            </a:pPr>
            <a:r>
              <a:rPr lang="cs-CZ" sz="1800" b="1" cap="all" dirty="0">
                <a:latin typeface="Calibri" panose="020F0502020204030204" pitchFamily="34" charset="0"/>
              </a:rPr>
              <a:t>klíčové kompetence </a:t>
            </a:r>
            <a:endParaRPr lang="cs-CZ" sz="1800" b="1" dirty="0">
              <a:latin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</a:rPr>
              <a:t>integrované schopnosti a dovednosti uplatňované </a:t>
            </a:r>
            <a:r>
              <a:rPr lang="cs-CZ" sz="2200" dirty="0" smtClean="0">
                <a:latin typeface="Calibri" panose="020F0502020204030204" pitchFamily="34" charset="0"/>
              </a:rPr>
              <a:t>v profesním </a:t>
            </a:r>
            <a:r>
              <a:rPr lang="cs-CZ" sz="2200" dirty="0">
                <a:latin typeface="Calibri" panose="020F0502020204030204" pitchFamily="34" charset="0"/>
              </a:rPr>
              <a:t>i osobním </a:t>
            </a:r>
            <a:r>
              <a:rPr lang="cs-CZ" sz="2200" dirty="0" smtClean="0">
                <a:latin typeface="Calibri" panose="020F0502020204030204" pitchFamily="34" charset="0"/>
              </a:rPr>
              <a:t>životě - </a:t>
            </a:r>
            <a:r>
              <a:rPr lang="cs-CZ" sz="2200" b="1" dirty="0" smtClean="0">
                <a:latin typeface="Calibri" panose="020F0502020204030204" pitchFamily="34" charset="0"/>
              </a:rPr>
              <a:t>nejsou </a:t>
            </a:r>
            <a:r>
              <a:rPr lang="cs-CZ" sz="2200" b="1" dirty="0">
                <a:latin typeface="Calibri" panose="020F0502020204030204" pitchFamily="34" charset="0"/>
              </a:rPr>
              <a:t>striktně vázány na jednotlivý obsah učiva v </a:t>
            </a:r>
            <a:r>
              <a:rPr lang="cs-CZ" sz="2200" b="1" dirty="0" err="1">
                <a:latin typeface="Calibri" panose="020F0502020204030204" pitchFamily="34" charset="0"/>
              </a:rPr>
              <a:t>kurikulárních</a:t>
            </a:r>
            <a:r>
              <a:rPr lang="cs-CZ" sz="2200" b="1" dirty="0">
                <a:latin typeface="Calibri" panose="020F0502020204030204" pitchFamily="34" charset="0"/>
              </a:rPr>
              <a:t> dokumentech, jsou součástí obecného základu vzdělání jedince v informační společnosti</a:t>
            </a:r>
            <a:r>
              <a:rPr lang="cs-CZ" sz="2200" dirty="0"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cs-CZ" sz="2200" dirty="0" smtClean="0">
                <a:latin typeface="Calibri" panose="020F0502020204030204" pitchFamily="34" charset="0"/>
              </a:rPr>
              <a:t> komunikativní </a:t>
            </a:r>
            <a:r>
              <a:rPr lang="cs-CZ" sz="2200" dirty="0" smtClean="0">
                <a:latin typeface="Calibri" panose="020F0502020204030204" pitchFamily="34" charset="0"/>
              </a:rPr>
              <a:t>dovednosti (+ znalost </a:t>
            </a:r>
            <a:r>
              <a:rPr lang="cs-CZ" sz="2200" dirty="0">
                <a:latin typeface="Calibri" panose="020F0502020204030204" pitchFamily="34" charset="0"/>
              </a:rPr>
              <a:t>cizích </a:t>
            </a:r>
            <a:r>
              <a:rPr lang="cs-CZ" sz="2200" dirty="0" smtClean="0">
                <a:latin typeface="Calibri" panose="020F0502020204030204" pitchFamily="34" charset="0"/>
              </a:rPr>
              <a:t>jazyků); </a:t>
            </a:r>
            <a:r>
              <a:rPr lang="cs-CZ" sz="2200" dirty="0">
                <a:latin typeface="Calibri" panose="020F0502020204030204" pitchFamily="34" charset="0"/>
              </a:rPr>
              <a:t>personální a interpersonální dovednosti;</a:t>
            </a:r>
          </a:p>
          <a:p>
            <a:pPr lvl="1"/>
            <a:r>
              <a:rPr lang="cs-CZ" sz="2200" dirty="0" smtClean="0">
                <a:latin typeface="Calibri" panose="020F0502020204030204" pitchFamily="34" charset="0"/>
              </a:rPr>
              <a:t> schopnost </a:t>
            </a:r>
            <a:r>
              <a:rPr lang="cs-CZ" sz="2200" dirty="0">
                <a:latin typeface="Calibri" panose="020F0502020204030204" pitchFamily="34" charset="0"/>
              </a:rPr>
              <a:t>řešit problémy a problémové situace;</a:t>
            </a:r>
          </a:p>
          <a:p>
            <a:pPr lvl="1"/>
            <a:r>
              <a:rPr lang="cs-CZ" sz="2200" dirty="0" smtClean="0">
                <a:latin typeface="Calibri" panose="020F0502020204030204" pitchFamily="34" charset="0"/>
              </a:rPr>
              <a:t> schopnost </a:t>
            </a:r>
            <a:r>
              <a:rPr lang="cs-CZ" sz="2200" dirty="0">
                <a:latin typeface="Calibri" panose="020F0502020204030204" pitchFamily="34" charset="0"/>
              </a:rPr>
              <a:t>využívat při řešení </a:t>
            </a:r>
            <a:r>
              <a:rPr lang="cs-CZ" sz="2200" dirty="0" err="1" smtClean="0">
                <a:latin typeface="Calibri" panose="020F0502020204030204" pitchFamily="34" charset="0"/>
              </a:rPr>
              <a:t>probl</a:t>
            </a:r>
            <a:r>
              <a:rPr lang="cs-CZ" sz="2200" dirty="0" smtClean="0">
                <a:latin typeface="Calibri" panose="020F0502020204030204" pitchFamily="34" charset="0"/>
              </a:rPr>
              <a:t>. </a:t>
            </a:r>
            <a:r>
              <a:rPr lang="cs-CZ" sz="2200" dirty="0">
                <a:latin typeface="Calibri" panose="020F0502020204030204" pitchFamily="34" charset="0"/>
              </a:rPr>
              <a:t>matematických postupů;</a:t>
            </a:r>
          </a:p>
          <a:p>
            <a:pPr lvl="1"/>
            <a:r>
              <a:rPr lang="cs-CZ" sz="2200" dirty="0" smtClean="0">
                <a:latin typeface="Calibri" panose="020F0502020204030204" pitchFamily="34" charset="0"/>
              </a:rPr>
              <a:t> </a:t>
            </a:r>
            <a:r>
              <a:rPr lang="cs-CZ" sz="2200" b="1" dirty="0" smtClean="0">
                <a:latin typeface="Calibri" panose="020F0502020204030204" pitchFamily="34" charset="0"/>
              </a:rPr>
              <a:t>schopnost </a:t>
            </a:r>
            <a:r>
              <a:rPr lang="cs-CZ" sz="2200" b="1" dirty="0">
                <a:latin typeface="Calibri" panose="020F0502020204030204" pitchFamily="34" charset="0"/>
              </a:rPr>
              <a:t>využívat informační technologie, pracovat s </a:t>
            </a:r>
            <a:r>
              <a:rPr lang="cs-CZ" sz="2200" b="1" dirty="0" smtClean="0">
                <a:latin typeface="Calibri" panose="020F0502020204030204" pitchFamily="34" charset="0"/>
              </a:rPr>
              <a:t>informacemi</a:t>
            </a:r>
          </a:p>
          <a:p>
            <a:pPr marL="520700" indent="-285750"/>
            <a:r>
              <a:rPr lang="cs-CZ" sz="2200" dirty="0" smtClean="0">
                <a:latin typeface="Calibri" panose="020F0502020204030204" pitchFamily="34" charset="0"/>
              </a:rPr>
              <a:t>rozpracovány na úrovni systému vzdělávání v ČR (RVP, VŠ)</a:t>
            </a:r>
            <a:endParaRPr lang="cs-CZ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</a:rPr>
              <a:t>  </a:t>
            </a: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v kontextu informační </a:t>
            </a:r>
            <a: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gramotnosti </a:t>
            </a:r>
            <a:b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4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316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Kontext informační gramotnosti v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klíčových kompetencích – strategie ČR</a:t>
            </a:r>
            <a:endParaRPr lang="cs-CZ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789" y="1436315"/>
            <a:ext cx="8530680" cy="487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Pojetí </a:t>
            </a:r>
            <a:r>
              <a:rPr lang="cs-CZ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klíčových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kompetencí ( a </a:t>
            </a:r>
            <a:r>
              <a:rPr lang="cs-CZ" sz="36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infogram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dle OECD</a:t>
            </a:r>
            <a:endParaRPr lang="cs-CZ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1556791"/>
            <a:ext cx="7696522" cy="520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Klíčové </a:t>
            </a:r>
            <a:r>
              <a:rPr lang="cs-CZ" sz="2000" dirty="0" smtClean="0"/>
              <a:t>kompetence (KK)  dalece </a:t>
            </a:r>
            <a:r>
              <a:rPr lang="cs-CZ" sz="2000" dirty="0"/>
              <a:t>přesahují definovanou funkční, resp. informační </a:t>
            </a:r>
            <a:r>
              <a:rPr lang="cs-CZ" sz="2000" dirty="0" smtClean="0"/>
              <a:t>gramotnost</a:t>
            </a:r>
            <a:endParaRPr lang="cs-CZ" sz="2000" dirty="0" smtClean="0"/>
          </a:p>
          <a:p>
            <a:r>
              <a:rPr lang="cs-CZ" sz="2000" dirty="0" smtClean="0"/>
              <a:t>Na </a:t>
            </a:r>
            <a:r>
              <a:rPr lang="cs-CZ" sz="2000" dirty="0"/>
              <a:t>rozdíl od </a:t>
            </a:r>
            <a:r>
              <a:rPr lang="cs-CZ" sz="2000" dirty="0" smtClean="0"/>
              <a:t>informační nebo funkční gramotnosti (a dalších gramotností) </a:t>
            </a:r>
            <a:r>
              <a:rPr lang="cs-CZ" sz="2000" b="1" dirty="0" smtClean="0"/>
              <a:t>se KK </a:t>
            </a:r>
            <a:r>
              <a:rPr lang="cs-CZ" sz="2000" b="1" dirty="0"/>
              <a:t>těžko vymezují a </a:t>
            </a:r>
            <a:r>
              <a:rPr lang="cs-CZ" sz="2000" b="1" dirty="0" smtClean="0"/>
              <a:t>měří</a:t>
            </a:r>
          </a:p>
          <a:p>
            <a:r>
              <a:rPr lang="cs-CZ" sz="2000" dirty="0" smtClean="0"/>
              <a:t>To, co </a:t>
            </a:r>
            <a:r>
              <a:rPr lang="cs-CZ" sz="2000" dirty="0"/>
              <a:t>zahrnuje funkční, resp. informační </a:t>
            </a:r>
            <a:r>
              <a:rPr lang="cs-CZ" sz="2000" dirty="0" smtClean="0"/>
              <a:t>gramotnost, se </a:t>
            </a:r>
            <a:r>
              <a:rPr lang="cs-CZ" sz="2000" dirty="0"/>
              <a:t>v různých obměnách ve všech </a:t>
            </a:r>
            <a:r>
              <a:rPr lang="cs-CZ" sz="2000" dirty="0" smtClean="0"/>
              <a:t> </a:t>
            </a:r>
            <a:r>
              <a:rPr lang="cs-CZ" sz="2000" dirty="0"/>
              <a:t>vymezeních klíčových kompetencí </a:t>
            </a:r>
            <a:r>
              <a:rPr lang="cs-CZ" sz="2000" dirty="0" smtClean="0"/>
              <a:t>objevuje</a:t>
            </a:r>
          </a:p>
          <a:p>
            <a:r>
              <a:rPr lang="cs-CZ" sz="2000" dirty="0" smtClean="0"/>
              <a:t>Je </a:t>
            </a:r>
            <a:r>
              <a:rPr lang="cs-CZ" sz="2000" dirty="0"/>
              <a:t>proto </a:t>
            </a:r>
            <a:r>
              <a:rPr lang="cs-CZ" sz="2000" dirty="0" smtClean="0"/>
              <a:t>možné informační </a:t>
            </a:r>
            <a:r>
              <a:rPr lang="cs-CZ" sz="2000" dirty="0"/>
              <a:t>gramotnost </a:t>
            </a:r>
            <a:r>
              <a:rPr lang="cs-CZ" sz="2000" dirty="0" smtClean="0"/>
              <a:t>považovat </a:t>
            </a:r>
            <a:r>
              <a:rPr lang="cs-CZ" sz="2000" dirty="0"/>
              <a:t>za součást (jakousi měřitelnou podmnožinu) klíčových </a:t>
            </a:r>
            <a:r>
              <a:rPr lang="cs-CZ" sz="2000" dirty="0" smtClean="0"/>
              <a:t>kompetencí</a:t>
            </a:r>
          </a:p>
          <a:p>
            <a:r>
              <a:rPr lang="cs-CZ" sz="2000" b="1" dirty="0" smtClean="0"/>
              <a:t>Klíčové </a:t>
            </a:r>
            <a:r>
              <a:rPr lang="cs-CZ" sz="2000" b="1" dirty="0"/>
              <a:t>kompetence můžeme (v jistém smyslu) považovat za pojem funkční, resp. informační gramotnosti </a:t>
            </a:r>
            <a:r>
              <a:rPr lang="cs-CZ" sz="2000" b="1" dirty="0" smtClean="0"/>
              <a:t>nadřazený</a:t>
            </a:r>
          </a:p>
          <a:p>
            <a:r>
              <a:rPr lang="cs-CZ" sz="2000" dirty="0" smtClean="0"/>
              <a:t>Otázka: Je možné rozvíjet </a:t>
            </a:r>
            <a:r>
              <a:rPr lang="cs-CZ" sz="2000" dirty="0"/>
              <a:t>klíčové kompetence ve výuce na všech stupních </a:t>
            </a:r>
            <a:r>
              <a:rPr lang="cs-CZ" sz="2000" dirty="0" smtClean="0"/>
              <a:t>škol, nebo je možné spíše je rozvíjet v systému celoživotního učení/vzdělávání? </a:t>
            </a:r>
            <a:endParaRPr lang="cs-CZ" sz="2000" dirty="0"/>
          </a:p>
        </p:txBody>
      </p:sp>
      <p:sp>
        <p:nvSpPr>
          <p:cNvPr id="4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Klíčové kompetence a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edukace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informační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gramotnosti (kurikula v ČR) </a:t>
            </a:r>
            <a:endParaRPr lang="cs-CZ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Klíčové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v kontextu celoživotního učení </a:t>
            </a:r>
            <a:endParaRPr lang="cs-CZ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cs-CZ" sz="1800" dirty="0">
                <a:latin typeface="Calibri" panose="020F0502020204030204" pitchFamily="34" charset="0"/>
              </a:rPr>
              <a:t>Souhrn vědomostí, dovedností, schopností, postojů a hodnot důležitých pro osobní rozvoj a uplatnění každého člena společnosti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Takové </a:t>
            </a:r>
            <a:r>
              <a:rPr lang="cs-CZ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znalosti, schopnosti a dovednosti, které vyúsťují v kompetence, s jejichž pomocí je možno v daném okamžiku zastávat velký počet pozic a funkcí a které jsou vhodné ke zvládání problémů celé řady většinou </a:t>
            </a:r>
            <a:r>
              <a:rPr lang="cs-CZ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nepředvídatelně se měnících požadavků </a:t>
            </a:r>
            <a:r>
              <a:rPr lang="cs-CZ" sz="2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průběhu </a:t>
            </a:r>
            <a:r>
              <a:rPr lang="cs-CZ" sz="2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života ve 21. století</a:t>
            </a:r>
            <a:endParaRPr lang="cs-CZ" sz="2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6035" y="3687439"/>
            <a:ext cx="4768308" cy="259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 smtClean="0">
                <a:latin typeface="Calibri" panose="020F0502020204030204" pitchFamily="34" charset="0"/>
              </a:rPr>
              <a:t>Předpokladem </a:t>
            </a:r>
            <a:r>
              <a:rPr lang="cs-CZ" sz="2000" dirty="0">
                <a:latin typeface="Calibri" panose="020F0502020204030204" pitchFamily="34" charset="0"/>
              </a:rPr>
              <a:t>nabytí klíčových kompetencí = </a:t>
            </a:r>
            <a:r>
              <a:rPr lang="cs-CZ" sz="2000" b="1" dirty="0">
                <a:latin typeface="Calibri" panose="020F0502020204030204" pitchFamily="34" charset="0"/>
              </a:rPr>
              <a:t>důvěra v samostatnost účastníka vzdělávání </a:t>
            </a:r>
            <a:r>
              <a:rPr lang="cs-CZ" sz="2000" dirty="0">
                <a:latin typeface="Calibri" panose="020F0502020204030204" pitchFamily="34" charset="0"/>
              </a:rPr>
              <a:t>a v jeho </a:t>
            </a:r>
            <a:r>
              <a:rPr lang="cs-CZ" sz="2000" b="1" dirty="0">
                <a:latin typeface="Calibri" panose="020F0502020204030204" pitchFamily="34" charset="0"/>
              </a:rPr>
              <a:t>odpovědnost za vlastní učení                        </a:t>
            </a:r>
            <a:r>
              <a:rPr lang="cs-CZ" sz="2000" dirty="0">
                <a:latin typeface="Calibri" panose="020F0502020204030204" pitchFamily="34" charset="0"/>
              </a:rPr>
              <a:t>má možnost spoluutvářet proces svého učení na vlastní odpovědnost, zejména v neformálním učení </a:t>
            </a:r>
          </a:p>
          <a:p>
            <a:r>
              <a:rPr lang="cs-CZ" sz="2000" dirty="0">
                <a:latin typeface="Calibri" panose="020F0502020204030204" pitchFamily="34" charset="0"/>
              </a:rPr>
              <a:t>Nabývání klíčových kompetencí - </a:t>
            </a:r>
            <a:r>
              <a:rPr lang="cs-CZ" sz="2000" b="1" dirty="0">
                <a:latin typeface="Calibri" panose="020F0502020204030204" pitchFamily="34" charset="0"/>
              </a:rPr>
              <a:t>celoživotní proces (</a:t>
            </a:r>
            <a:r>
              <a:rPr lang="cs-CZ" sz="2000" dirty="0">
                <a:latin typeface="Calibri" panose="020F0502020204030204" pitchFamily="34" charset="0"/>
              </a:rPr>
              <a:t>nové učení a přeučování)</a:t>
            </a:r>
          </a:p>
          <a:p>
            <a:r>
              <a:rPr lang="cs-CZ" sz="2000" dirty="0">
                <a:latin typeface="Calibri" panose="020F0502020204030204" pitchFamily="34" charset="0"/>
              </a:rPr>
              <a:t>KK = další vzdělávání přesahující profese</a:t>
            </a:r>
          </a:p>
          <a:p>
            <a:r>
              <a:rPr lang="cs-CZ" sz="2000" dirty="0">
                <a:latin typeface="Calibri" panose="020F0502020204030204" pitchFamily="34" charset="0"/>
              </a:rPr>
              <a:t>Rozvoj osobnosti 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</a:rPr>
              <a:t>Výběr KK a jejich pojetí vychází z hodnot obecně přijímaných ve společnosti a z obecně sdílených představ o tom, které kompetence jedince přispívají k jeho vzdělávání, spokojenému a úspěšnému životu a k posilování funkcí občanské společnosti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Ovládnout definitivně klíčové kompetence není možné, neboť proces učení, zejména u kompetencí, </a:t>
            </a:r>
            <a:r>
              <a:rPr lang="cs-CZ" sz="2000" b="1" dirty="0" smtClean="0">
                <a:latin typeface="Calibri" panose="020F0502020204030204" pitchFamily="34" charset="0"/>
              </a:rPr>
              <a:t>nelze ukončit </a:t>
            </a:r>
            <a:r>
              <a:rPr lang="cs-CZ" sz="2000" b="1" dirty="0">
                <a:latin typeface="Calibri" panose="020F0502020204030204" pitchFamily="34" charset="0"/>
              </a:rPr>
              <a:t>jednou provždy</a:t>
            </a:r>
          </a:p>
          <a:p>
            <a:endParaRPr lang="cs-CZ" dirty="0"/>
          </a:p>
        </p:txBody>
      </p:sp>
      <p:sp>
        <p:nvSpPr>
          <p:cNvPr id="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Klíčové </a:t>
            </a:r>
            <a:r>
              <a:rPr lang="cs-C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kompetence v kontextu celoživotního učení </a:t>
            </a:r>
            <a:endParaRPr lang="cs-CZ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154091" y="2115097"/>
            <a:ext cx="957943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1294</Words>
  <Application>Microsoft Office PowerPoint</Application>
  <PresentationFormat>Předvádění na obrazovce (4:3)</PresentationFormat>
  <Paragraphs>164</Paragraphs>
  <Slides>25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Kompetence a kompetenční modely v kontextu vzdělávání  k informační gramotnosti</vt:lpstr>
      <vt:lpstr>Vymezení obsahů pojmu kompetence</vt:lpstr>
      <vt:lpstr>Vztah SCHOPNOSTI – KOMPETENCE</vt:lpstr>
      <vt:lpstr>  Kompetence v kontextu informační gramotnosti   </vt:lpstr>
      <vt:lpstr> Kontext informační gramotnosti v klíčových kompetencích – strategie ČR</vt:lpstr>
      <vt:lpstr>Pojetí klíčových kompetencí ( a infogram) dle OECD</vt:lpstr>
      <vt:lpstr>Klíčové kompetence a edukace  k informační gramotnosti (kurikula v ČR) </vt:lpstr>
      <vt:lpstr>Klíčové kompetence v kontextu celoživotního učení </vt:lpstr>
      <vt:lpstr>Klíčové kompetence v kontextu celoživotního učení </vt:lpstr>
      <vt:lpstr>(Klíčové) Kompetence  ve firemním vzdělávání</vt:lpstr>
      <vt:lpstr>Kompetence v organizaci</vt:lpstr>
      <vt:lpstr>Kompetenční modely v organizaci   </vt:lpstr>
      <vt:lpstr>Typologie kompetenčních modelů  (v personalistice)</vt:lpstr>
      <vt:lpstr>Přínos kompetenčních modelů</vt:lpstr>
      <vt:lpstr>Kompetenční modely organizací - shrnutí</vt:lpstr>
      <vt:lpstr>Využití kompetenčních modelů – profese (výběr)</vt:lpstr>
      <vt:lpstr>Příklad konkrétní implementace KM</vt:lpstr>
      <vt:lpstr>Struktura kompetenčního modelu  (na příkladu VZP)</vt:lpstr>
      <vt:lpstr>Příklad - Odborné znalosti v kompetenčním modelu (včetně IG) </vt:lpstr>
      <vt:lpstr>Kompetenční model v oblasti zájmového  a neformálního vzdělávání </vt:lpstr>
      <vt:lpstr>Prezentace aplikace PowerPoint</vt:lpstr>
      <vt:lpstr>Kompetenční model v oblasti zájmového  a neformálního vzdělávání </vt:lpstr>
      <vt:lpstr>Kurikulární dokumenty (vzdělávací programy) a kompetenční modely </vt:lpstr>
      <vt:lpstr>Kompetence a strategie (ve formálním vzdělávání)</vt:lpstr>
      <vt:lpstr> Výchovné a vzdělávací strategie ve formálním vzdělávání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Kompetence a kompetenční modely v různých oblastech vzdělávání</dc:title>
  <dc:creator>Pavlína Mazáčová</dc:creator>
  <cp:lastModifiedBy>user</cp:lastModifiedBy>
  <cp:revision>18</cp:revision>
  <dcterms:modified xsi:type="dcterms:W3CDTF">2016-01-03T23:24:40Z</dcterms:modified>
</cp:coreProperties>
</file>