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88" r:id="rId3"/>
    <p:sldId id="293" r:id="rId4"/>
    <p:sldId id="313" r:id="rId5"/>
    <p:sldId id="291" r:id="rId6"/>
    <p:sldId id="278" r:id="rId7"/>
    <p:sldId id="292" r:id="rId8"/>
    <p:sldId id="290" r:id="rId9"/>
    <p:sldId id="314" r:id="rId10"/>
    <p:sldId id="315" r:id="rId11"/>
    <p:sldId id="316" r:id="rId12"/>
    <p:sldId id="279" r:id="rId13"/>
    <p:sldId id="317" r:id="rId14"/>
    <p:sldId id="297" r:id="rId15"/>
    <p:sldId id="299" r:id="rId16"/>
    <p:sldId id="300" r:id="rId17"/>
    <p:sldId id="308" r:id="rId18"/>
    <p:sldId id="301" r:id="rId19"/>
    <p:sldId id="302" r:id="rId20"/>
    <p:sldId id="309" r:id="rId21"/>
    <p:sldId id="305" r:id="rId22"/>
    <p:sldId id="306" r:id="rId23"/>
    <p:sldId id="303" r:id="rId24"/>
    <p:sldId id="312" r:id="rId25"/>
    <p:sldId id="307" r:id="rId26"/>
    <p:sldId id="304" r:id="rId27"/>
    <p:sldId id="319" r:id="rId28"/>
    <p:sldId id="318" r:id="rId29"/>
    <p:sldId id="311" r:id="rId30"/>
    <p:sldId id="282" r:id="rId31"/>
    <p:sldId id="298" r:id="rId32"/>
    <p:sldId id="25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39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95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5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3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6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36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55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F193DB-A8B4-46CE-B25C-6A56E3389CF8}" type="datetimeFigureOut">
              <a:rPr lang="cs-CZ" smtClean="0"/>
              <a:t>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nesdoc.unesco.org/images/0022/002246/224655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crl/standards/visualliterac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g6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sofia.cz/index.php/Informa%C4%8Dn%C3%AD_gramotnos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nebruce.com.au/informed-learning/seven-faces-of-information-literacy-in-higher-education/" TargetMode="External"/><Relationship Id="rId2" Type="http://schemas.openxmlformats.org/officeDocument/2006/relationships/hyperlink" Target="http://www.hcsd.iu5.org/ourpages/curriculum/Elementary/Library/999Library%20Standard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rints.qut.edu.au/5011/1/501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Big6/introducing-the-big6" TargetMode="External"/><Relationship Id="rId3" Type="http://schemas.openxmlformats.org/officeDocument/2006/relationships/hyperlink" Target="http://unesdoc.unesco.org/images/0023/002319/231907E.pdf" TargetMode="External"/><Relationship Id="rId7" Type="http://schemas.openxmlformats.org/officeDocument/2006/relationships/hyperlink" Target="http://full.nkp.cz/nkkr/NKKR0401/0401007.html" TargetMode="External"/><Relationship Id="rId2" Type="http://schemas.openxmlformats.org/officeDocument/2006/relationships/hyperlink" Target="http://www.ala.org/acrl/standards/visuallitera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vicliteracy.iupui.edu/defining-civic-literacy/" TargetMode="External"/><Relationship Id="rId5" Type="http://schemas.openxmlformats.org/officeDocument/2006/relationships/hyperlink" Target="http://docs.lib.purdue.edu/cgi/viewcontent.cgi?article=1031&amp;context=lib_fsdocs" TargetMode="External"/><Relationship Id="rId4" Type="http://schemas.openxmlformats.org/officeDocument/2006/relationships/hyperlink" Target="http://www.ala.org/acrl/sites/ala.org.acrl/files/content/standards/standards.pdf" TargetMode="External"/><Relationship Id="rId9" Type="http://schemas.openxmlformats.org/officeDocument/2006/relationships/hyperlink" Target="http://www.ala.org/acrl/standards/ilframework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k-12medialiteracy.wikispaces.com/Attributes+of+a+Constructed+Media+Message" TargetMode="External"/><Relationship Id="rId3" Type="http://schemas.openxmlformats.org/officeDocument/2006/relationships/hyperlink" Target="http://www.sconul.ac.uk/sites/default/files/documents/coremodel.pdf" TargetMode="External"/><Relationship Id="rId7" Type="http://schemas.openxmlformats.org/officeDocument/2006/relationships/hyperlink" Target="http://www.digitalfutures.org/wp-content/uploads/2012/10/3.1-Digital-Literacy-Discourses2.jpg" TargetMode="External"/><Relationship Id="rId2" Type="http://schemas.openxmlformats.org/officeDocument/2006/relationships/hyperlink" Target="https://comminfo.rutgers.edu/~tefko/Courses/e553/Readings/Mackey%20Metalitreacy%20CLR%2020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ubc.ca/dean/files/2009/02/bloom1.gif" TargetMode="External"/><Relationship Id="rId11" Type="http://schemas.openxmlformats.org/officeDocument/2006/relationships/hyperlink" Target="http://moirabent.blogspot.cz/p/information-literacy-landscape.html" TargetMode="External"/><Relationship Id="rId5" Type="http://schemas.openxmlformats.org/officeDocument/2006/relationships/hyperlink" Target="http://unesdoc.unesco.org/images/0022/002246/224655e.pdf" TargetMode="External"/><Relationship Id="rId10" Type="http://schemas.openxmlformats.org/officeDocument/2006/relationships/hyperlink" Target="http://library.avon.k12.ma.us/Big6.jpg" TargetMode="External"/><Relationship Id="rId4" Type="http://schemas.openxmlformats.org/officeDocument/2006/relationships/hyperlink" Target="http://www.ivig.cz/standardy-student.html" TargetMode="External"/><Relationship Id="rId9" Type="http://schemas.openxmlformats.org/officeDocument/2006/relationships/hyperlink" Target="http://kwlibguides.lonestar.edu/information-litera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dl.org/programmes/ecdl_icd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Modely a standardy IG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Informační gramotnost</a:t>
            </a:r>
          </a:p>
        </p:txBody>
      </p:sp>
    </p:spTree>
    <p:extLst>
      <p:ext uri="{BB962C8B-B14F-4D97-AF65-F5344CB8AC3E}">
        <p14:creationId xmlns:p14="http://schemas.microsoft.com/office/powerpoint/2010/main" val="14565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T-graf ML x IL</a:t>
            </a:r>
            <a:endParaRPr lang="cs-CZ" dirty="0"/>
          </a:p>
        </p:txBody>
      </p:sp>
      <p:pic>
        <p:nvPicPr>
          <p:cNvPr id="7170" name="Picture 2" descr="https://k-12medialiteracy.wikispaces.com/file/view/VA%20DOE%20Media%20Literacy.jpg/393102112/800x600/VA%20DOE%20Media%20Literac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004"/>
            <a:ext cx="5036466" cy="37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3.amazonaws.com/libapps/accounts/1948/images/Information-literac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30" y="1951534"/>
            <a:ext cx="3589760" cy="43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 + IL = MIL</a:t>
            </a:r>
            <a:endParaRPr lang="cs-CZ" dirty="0"/>
          </a:p>
        </p:txBody>
      </p:sp>
      <p:pic>
        <p:nvPicPr>
          <p:cNvPr id="6146" name="Picture 2" descr="http://www.unesco.org/new/fileadmin/MULTIMEDIA/HQ/CI/CI/images/In-focus/mil_concep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872298"/>
            <a:ext cx="4145652" cy="44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nesco.org/new/fileadmin/MULTIMEDIA/HQ/CI/CI/images/Publication_covers/global_mil_chap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8" y="2600727"/>
            <a:ext cx="4457067" cy="29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a informační gramotnost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„</a:t>
            </a:r>
            <a:r>
              <a:rPr lang="en-US" dirty="0"/>
              <a:t>IL is defined as a set of competencies that empowers citizens to access, </a:t>
            </a:r>
            <a:r>
              <a:rPr lang="en-US" dirty="0" smtClean="0"/>
              <a:t>retrieve</a:t>
            </a:r>
            <a:r>
              <a:rPr lang="en-US" dirty="0"/>
              <a:t>, understand, evaluate and use, create, as well as share information and media content in </a:t>
            </a:r>
            <a:r>
              <a:rPr lang="en-US" dirty="0" smtClean="0"/>
              <a:t>all </a:t>
            </a:r>
            <a:r>
              <a:rPr lang="en-US" dirty="0"/>
              <a:t>formats, using various tools, in a critical, ethical and effective way, in order to participate and </a:t>
            </a:r>
            <a:r>
              <a:rPr lang="en-US" dirty="0" smtClean="0"/>
              <a:t>engage </a:t>
            </a:r>
            <a:r>
              <a:rPr lang="en-US" dirty="0"/>
              <a:t>in personal, professional and societal activities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UNESCO + IFLA dlouho podporovaly IG, ale stále silnější diskuze v kontextu MG =&gt; 2012 v Moskvě deklarace MIL</a:t>
            </a:r>
          </a:p>
          <a:p>
            <a:pPr lvl="1"/>
            <a:r>
              <a:rPr lang="cs-CZ" dirty="0" smtClean="0"/>
              <a:t>MIL pro participativní znalostní společnost, občanské instituce a jejich složky</a:t>
            </a:r>
          </a:p>
          <a:p>
            <a:pPr lvl="1"/>
            <a:r>
              <a:rPr lang="cs-CZ" dirty="0" smtClean="0"/>
              <a:t>Znalosti, dovednosti a postoje pro přístup, analýzu, hodnocení, použití, tvorbu a komunikaci informací kreativně, legálně a eticky, s využitím různých médií, informačních zdrojů a kanálů v soukromém, profesním i veřejném životě</a:t>
            </a:r>
          </a:p>
          <a:p>
            <a:pPr lvl="1"/>
            <a:r>
              <a:rPr lang="cs-CZ" dirty="0" smtClean="0"/>
              <a:t>Identifikace potřeby, pochopení kontextu vzniku informace, role média a zprostředkovatele informací s přesahem ICT do kritického myšlení a interpretace</a:t>
            </a:r>
          </a:p>
          <a:p>
            <a:pPr lvl="1"/>
            <a:r>
              <a:rPr lang="cs-CZ" dirty="0" smtClean="0"/>
              <a:t>I přes vývoj médií a dopad na život a občanství nutná podpora participace kohokoli na mediálních sděleních, snaha o odstraňování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divide</a:t>
            </a:r>
            <a:r>
              <a:rPr lang="cs-CZ" dirty="0" smtClean="0"/>
              <a:t> i jiných bariér, vč. rozvojových zemí, ale i informačního přesycení</a:t>
            </a:r>
          </a:p>
          <a:p>
            <a:r>
              <a:rPr lang="cs-CZ" dirty="0" smtClean="0"/>
              <a:t>Akcent na zhodnocení připravenosti státu (výzkumy): vzdělávání, politika, podpora, přístup a použití, občanská společnost</a:t>
            </a:r>
          </a:p>
          <a:p>
            <a:r>
              <a:rPr lang="cs-CZ" dirty="0" smtClean="0"/>
              <a:t>2014 Pařížská deklarace – MIL podporováno do mezinárodní politiky a strategií s dopadem na jednotlivé státy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 komponenty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9" y="1846263"/>
            <a:ext cx="6176291" cy="4449762"/>
          </a:xfrm>
        </p:spPr>
      </p:pic>
    </p:spTree>
    <p:extLst>
      <p:ext uri="{BB962C8B-B14F-4D97-AF65-F5344CB8AC3E}">
        <p14:creationId xmlns:p14="http://schemas.microsoft.com/office/powerpoint/2010/main" val="19086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ČR a MIL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Jak je na tom ČR? </a:t>
            </a:r>
            <a:endParaRPr lang="cs-CZ" dirty="0" smtClean="0"/>
          </a:p>
          <a:p>
            <a:pPr lvl="1"/>
            <a:r>
              <a:rPr lang="cs-CZ" dirty="0" smtClean="0"/>
              <a:t>Podívejte se na dotazník pro stát/školy/učitele</a:t>
            </a:r>
          </a:p>
          <a:p>
            <a:pPr lvl="1"/>
            <a:r>
              <a:rPr lang="cs-CZ" dirty="0" smtClean="0"/>
              <a:t>Co si o dotazníku myslíte? Jak si podle vás ČR stojí? Dokázali by učitelé vyplnit?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0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X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Model = schematické znázornění prvků a vztahů – teoretický </a:t>
            </a:r>
          </a:p>
          <a:p>
            <a:r>
              <a:rPr lang="cs-CZ" dirty="0" smtClean="0"/>
              <a:t>Standard = stanovení indikátorů dosažení kompetencí – praktický </a:t>
            </a:r>
          </a:p>
          <a:p>
            <a:pPr lvl="1"/>
            <a:r>
              <a:rPr lang="cs-CZ" dirty="0" smtClean="0"/>
              <a:t>Často rozdělen na kategorie, standardy, indikátory</a:t>
            </a:r>
          </a:p>
          <a:p>
            <a:r>
              <a:rPr lang="cs-CZ" dirty="0" smtClean="0"/>
              <a:t>Koncepční pojetí IG, např. pro sylabus a plánování cílů vzdělávání, hodnocení úrovně 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24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vybraných modelů od K-12 po zaměstnání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K-9/12 ZŠ/SŠ</a:t>
            </a:r>
          </a:p>
          <a:p>
            <a:pPr lvl="1"/>
            <a:r>
              <a:rPr lang="cs-CZ" dirty="0" smtClean="0"/>
              <a:t>IG jako základní kompetence občana v informační společností, strategie států pro rozvoj všech =&gt; základní kompetence/vzdělání</a:t>
            </a:r>
          </a:p>
          <a:p>
            <a:pPr lvl="1"/>
            <a:r>
              <a:rPr lang="cs-CZ" dirty="0" smtClean="0"/>
              <a:t>Informace ve významu řešení problémů + aktivní občanství + společensky odpovědné chování (etika)</a:t>
            </a:r>
          </a:p>
          <a:p>
            <a:pPr lvl="1"/>
            <a:r>
              <a:rPr lang="cs-CZ" dirty="0" smtClean="0"/>
              <a:t>Nejznámější model Big6</a:t>
            </a:r>
          </a:p>
          <a:p>
            <a:r>
              <a:rPr lang="cs-CZ" dirty="0" smtClean="0"/>
              <a:t>Terciální vzdělávání</a:t>
            </a:r>
          </a:p>
          <a:p>
            <a:pPr lvl="1"/>
            <a:r>
              <a:rPr lang="cs-CZ" dirty="0" smtClean="0"/>
              <a:t>IG jako schopnost odborné práce, hl. písemné</a:t>
            </a:r>
          </a:p>
          <a:p>
            <a:pPr lvl="1"/>
            <a:r>
              <a:rPr lang="cs-CZ" dirty="0" smtClean="0"/>
              <a:t>Zásadní práce s odbornými zdroji informací (databáze, citace)</a:t>
            </a:r>
          </a:p>
          <a:p>
            <a:pPr lvl="1"/>
            <a:r>
              <a:rPr lang="cs-CZ" dirty="0" smtClean="0"/>
              <a:t>Základní model </a:t>
            </a:r>
            <a:r>
              <a:rPr lang="en-US" dirty="0"/>
              <a:t>Information Literacy Competency Standards for Higher </a:t>
            </a:r>
            <a:r>
              <a:rPr lang="en-US" dirty="0" smtClean="0"/>
              <a:t>Education</a:t>
            </a:r>
            <a:r>
              <a:rPr lang="cs-CZ" dirty="0" smtClean="0"/>
              <a:t>, ale známá řada dalších (nejpropracovanější)</a:t>
            </a:r>
          </a:p>
        </p:txBody>
      </p:sp>
    </p:spTree>
    <p:extLst>
      <p:ext uri="{BB962C8B-B14F-4D97-AF65-F5344CB8AC3E}">
        <p14:creationId xmlns:p14="http://schemas.microsoft.com/office/powerpoint/2010/main" val="141403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vybraných modelů od K-12 po zaměstnání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Profesní vzdělávání</a:t>
            </a:r>
          </a:p>
          <a:p>
            <a:pPr lvl="1"/>
            <a:r>
              <a:rPr lang="cs-CZ" dirty="0" smtClean="0"/>
              <a:t>IG jako předpoklad konkurenceschopnosti – uvnitř i vně organizace</a:t>
            </a:r>
          </a:p>
          <a:p>
            <a:pPr lvl="1"/>
            <a:r>
              <a:rPr lang="cs-CZ" dirty="0" smtClean="0"/>
              <a:t>Klíčová produkce, nejen získání informací + vliv faktorů na zpracování informací</a:t>
            </a:r>
          </a:p>
          <a:p>
            <a:pPr lvl="1"/>
            <a:r>
              <a:rPr lang="cs-CZ" dirty="0" smtClean="0"/>
              <a:t>Nejznámější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</a:t>
            </a:r>
            <a:r>
              <a:rPr lang="cs-CZ" dirty="0" err="1" smtClean="0"/>
              <a:t>Landscapes</a:t>
            </a:r>
            <a:endParaRPr lang="cs-CZ" dirty="0" smtClean="0"/>
          </a:p>
          <a:p>
            <a:r>
              <a:rPr lang="cs-CZ" dirty="0" smtClean="0"/>
              <a:t>Zájmové vzdělávání</a:t>
            </a:r>
          </a:p>
          <a:p>
            <a:pPr lvl="1"/>
            <a:r>
              <a:rPr lang="cs-CZ" dirty="0" smtClean="0"/>
              <a:t>Opět pro život v informační společnosti a řešení problémů =&gt; aktualizace + příprava nepřipravených z předchozího vzdělávání</a:t>
            </a:r>
          </a:p>
          <a:p>
            <a:pPr lvl="1"/>
            <a:r>
              <a:rPr lang="cs-CZ" dirty="0" smtClean="0"/>
              <a:t>Návrat k Big6, ale i jiným, vč. specializovaných, např. </a:t>
            </a:r>
            <a:r>
              <a:rPr lang="en-US" dirty="0">
                <a:hlinkClick r:id="rId2"/>
              </a:rPr>
              <a:t>ACRL Visual Literacy Competency Standards for Higher </a:t>
            </a:r>
            <a:r>
              <a:rPr lang="en-US" dirty="0" smtClean="0">
                <a:hlinkClick r:id="rId2"/>
              </a:rPr>
              <a:t>Education</a:t>
            </a:r>
            <a:r>
              <a:rPr lang="cs-CZ" dirty="0" smtClean="0"/>
              <a:t> (dle zaměření zájmu)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96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Big6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Super3 zjednodušená verze (1-2 </a:t>
            </a:r>
            <a:r>
              <a:rPr lang="cs-CZ" dirty="0" err="1" smtClean="0"/>
              <a:t>plan</a:t>
            </a:r>
            <a:r>
              <a:rPr lang="cs-CZ" dirty="0" smtClean="0"/>
              <a:t> – 3-5 do – 6 </a:t>
            </a:r>
            <a:r>
              <a:rPr lang="cs-CZ" dirty="0" err="1" smtClean="0"/>
              <a:t>review</a:t>
            </a:r>
            <a:r>
              <a:rPr lang="cs-CZ" dirty="0" smtClean="0"/>
              <a:t>)</a:t>
            </a:r>
          </a:p>
          <a:p>
            <a:r>
              <a:rPr lang="cs-CZ" dirty="0"/>
              <a:t>Ideální zasazení do </a:t>
            </a:r>
            <a:r>
              <a:rPr lang="cs-CZ" dirty="0" smtClean="0"/>
              <a:t>kurikula</a:t>
            </a:r>
          </a:p>
          <a:p>
            <a:r>
              <a:rPr lang="cs-CZ" dirty="0" smtClean="0"/>
              <a:t>Snaha o praktický rámec – </a:t>
            </a:r>
            <a:r>
              <a:rPr lang="cs-CZ" dirty="0" smtClean="0">
                <a:hlinkClick r:id="rId2"/>
              </a:rPr>
              <a:t>bohatý web</a:t>
            </a:r>
            <a:r>
              <a:rPr lang="cs-CZ" dirty="0" smtClean="0"/>
              <a:t> (i když odkazy často nefunkční)</a:t>
            </a:r>
            <a:endParaRPr lang="cs-CZ" dirty="0"/>
          </a:p>
          <a:p>
            <a:r>
              <a:rPr lang="cs-CZ" dirty="0" smtClean="0"/>
              <a:t>Proces ne nutně lineární, ale obvykle všechny stáže při řešení problému</a:t>
            </a:r>
          </a:p>
          <a:p>
            <a:pPr lvl="1"/>
            <a:r>
              <a:rPr lang="cs-CZ" dirty="0" smtClean="0"/>
              <a:t>Vyzkoušejte, např. rozhodnutí, jaký navštívit film</a:t>
            </a:r>
          </a:p>
          <a:p>
            <a:pPr lvl="1"/>
            <a:r>
              <a:rPr lang="cs-CZ" dirty="0" smtClean="0"/>
              <a:t>V jaké fázi byste mohli využít IT: textový procesor, OPAC, kontrolu gramatiky, software na brainstorming, blogy, PowerPoint, e-mail</a:t>
            </a:r>
          </a:p>
        </p:txBody>
      </p:sp>
      <p:pic>
        <p:nvPicPr>
          <p:cNvPr id="6146" name="Picture 2" descr="http://library.avon.k12.ma.us/Big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60" y="1639821"/>
            <a:ext cx="4270040" cy="52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 pilířů informační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SCONUL (Society of College, National and University Libraries</a:t>
            </a:r>
            <a:r>
              <a:rPr lang="en-US" dirty="0" smtClean="0"/>
              <a:t>)</a:t>
            </a:r>
            <a:r>
              <a:rPr lang="cs-CZ" dirty="0" smtClean="0"/>
              <a:t> v UK 1999 (2011 revize) =&gt; terciální vzdělávání</a:t>
            </a:r>
          </a:p>
          <a:p>
            <a:r>
              <a:rPr lang="cs-CZ" dirty="0" smtClean="0"/>
              <a:t>Staví na základu knihovnické a digitální gramotnosti, odkazuje se ale i na další</a:t>
            </a:r>
          </a:p>
          <a:p>
            <a:r>
              <a:rPr lang="cs-CZ" dirty="0" smtClean="0"/>
              <a:t>Pilíře lze budovat samostatně i spolu, bez každého budova spadne</a:t>
            </a:r>
          </a:p>
          <a:p>
            <a:r>
              <a:rPr lang="cs-CZ" dirty="0" smtClean="0"/>
              <a:t>Člověk na pilíři stoupá (učení) i klesá (zastarávání), závislé i na kontextu (</a:t>
            </a:r>
            <a:r>
              <a:rPr lang="cs-CZ" dirty="0" err="1" smtClean="0"/>
              <a:t>landscape</a:t>
            </a:r>
            <a:r>
              <a:rPr lang="cs-CZ" dirty="0" smtClean="0"/>
              <a:t> - věk, ale i žádaná informace…)</a:t>
            </a:r>
          </a:p>
          <a:p>
            <a:r>
              <a:rPr lang="cs-CZ" dirty="0" smtClean="0"/>
              <a:t>Standard z modelu dělají až „čočky“ = aplikace na specifickou situaci</a:t>
            </a:r>
          </a:p>
          <a:p>
            <a:r>
              <a:rPr lang="cs-CZ" dirty="0" err="1" smtClean="0"/>
              <a:t>Core</a:t>
            </a:r>
            <a:r>
              <a:rPr lang="cs-CZ" dirty="0" smtClean="0"/>
              <a:t> model obecný, čím víc demonstrovaných atributů v každém pilíři, tím blíž střeše</a:t>
            </a:r>
            <a:endParaRPr lang="cs-CZ" dirty="0"/>
          </a:p>
        </p:txBody>
      </p:sp>
      <p:pic>
        <p:nvPicPr>
          <p:cNvPr id="2050" name="Picture 2" descr="Soubor:Seven Pillars 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28" y="1846263"/>
            <a:ext cx="4387772" cy="50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vybraných definicí (Kovářová, Zadražilová 2013)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90681"/>
              </p:ext>
            </p:extLst>
          </p:nvPr>
        </p:nvGraphicFramePr>
        <p:xfrm>
          <a:off x="238894" y="1846263"/>
          <a:ext cx="872387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33"/>
                <a:gridCol w="1458097"/>
                <a:gridCol w="1210962"/>
                <a:gridCol w="1227438"/>
                <a:gridCol w="2232454"/>
                <a:gridCol w="1565190"/>
              </a:tblGrid>
              <a:tr h="1143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Information </a:t>
                      </a:r>
                      <a:r>
                        <a:rPr lang="en-GB" sz="1400" dirty="0">
                          <a:effectLst/>
                        </a:rPr>
                        <a:t>literacy  </a:t>
                      </a:r>
                      <a:r>
                        <a:rPr lang="en-US" sz="1400" dirty="0">
                          <a:effectLst/>
                        </a:rPr>
                        <a:t>[8]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Digital literacy </a:t>
                      </a:r>
                      <a:r>
                        <a:rPr lang="en-US" sz="1400">
                          <a:effectLst/>
                        </a:rPr>
                        <a:t>[9]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Computer literacy </a:t>
                      </a:r>
                      <a:r>
                        <a:rPr lang="en-US" sz="1400">
                          <a:effectLst/>
                        </a:rPr>
                        <a:t>[1]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Media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literacy </a:t>
                      </a:r>
                      <a:r>
                        <a:rPr lang="en-US" sz="1400" dirty="0">
                          <a:effectLst/>
                        </a:rPr>
                        <a:t>[10]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Network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literacy </a:t>
                      </a:r>
                      <a:r>
                        <a:rPr lang="en-US" sz="1400" dirty="0">
                          <a:effectLst/>
                        </a:rPr>
                        <a:t>[1]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New literacies </a:t>
                      </a:r>
                      <a:r>
                        <a:rPr lang="en-US" sz="1400">
                          <a:effectLst/>
                        </a:rPr>
                        <a:t>[11]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  <a:tr h="61620"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recognise an inf. need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  <a:tr h="381248"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formulate a </a:t>
                      </a:r>
                      <a:r>
                        <a:rPr lang="en-GB" sz="1400" dirty="0" smtClean="0">
                          <a:effectLst/>
                        </a:rPr>
                        <a:t>search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question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retrieve specific  inf. from the range of network tools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  <a:tr h="308755"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choose relevant inf.  sources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awareness of the range and uses of global networked inf. resources and services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  <a:tr h="600375"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use ICT to consult inf.  sources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understanding of the system of generating, managing and making inf.  available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  <a:tr h="857647"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select, evaluate and organise the found inf. 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understand and use inf. in multiple formats from a range of sources via computers 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ability to manipulate documents and data via software 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access, analyse, evaluate inf. in a variety of forms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manipulate networked inf. by combining it with other resources; using networked inf. to analyse and resolve decisions and obtain services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using critical thinking to judge the reliability and credibility of news in a variety of forms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  <a:tr h="573262"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(re)use and disseminate the inf.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create documents and data via software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communication competencies</a:t>
                      </a:r>
                      <a:endParaRPr lang="cs-CZ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enhancing networked inf. or increasing the value of inf.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7" marR="417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0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 pilířů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Identifikovat potřebu</a:t>
            </a:r>
            <a:r>
              <a:rPr lang="cs-CZ" dirty="0" smtClean="0"/>
              <a:t>: stále co </a:t>
            </a:r>
            <a:r>
              <a:rPr lang="cs-CZ" dirty="0"/>
              <a:t>nového se </a:t>
            </a:r>
            <a:r>
              <a:rPr lang="cs-CZ" dirty="0" smtClean="0"/>
              <a:t>učit </a:t>
            </a:r>
            <a:r>
              <a:rPr lang="cs-CZ" dirty="0"/>
              <a:t>=&gt; </a:t>
            </a:r>
            <a:r>
              <a:rPr lang="cs-CZ" dirty="0" smtClean="0"/>
              <a:t>vymezení rámce hledání (nutná znalost, terminologie, limity, řízení času…) + škála informací (ne/publikované) =&gt; zvyk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Záběr znalostí a mezer</a:t>
            </a:r>
            <a:r>
              <a:rPr lang="cs-CZ" dirty="0" smtClean="0"/>
              <a:t>: typy informací, formátů a zdrojů (+ co </a:t>
            </a:r>
            <a:r>
              <a:rPr lang="cs-CZ" dirty="0" err="1" smtClean="0"/>
              <a:t>nej</a:t>
            </a:r>
            <a:r>
              <a:rPr lang="cs-CZ" dirty="0" smtClean="0"/>
              <a:t> sedí potřebě), hodnota informace a důvody publikování, dostupnost (vyhledávací nástroje + použití nových po objevení), služby pro pomoc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Plánování strategie</a:t>
            </a:r>
            <a:r>
              <a:rPr lang="cs-CZ" dirty="0" smtClean="0"/>
              <a:t>: vyhledávací techniky (jazyk, klíčová slova, limity…), rozdíly nástrojů, šířka a hloubka vyhledávání, kreativita hledání, revize strategií, hodnota řízených slovníků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Shromažďování</a:t>
            </a:r>
            <a:r>
              <a:rPr lang="cs-CZ" dirty="0" smtClean="0"/>
              <a:t>: organizace ve zdrojích, vč. knihovny =&gt; získání informace, </a:t>
            </a:r>
            <a:r>
              <a:rPr lang="cs-CZ" dirty="0" err="1" smtClean="0"/>
              <a:t>kolaborativní</a:t>
            </a:r>
            <a:r>
              <a:rPr lang="cs-CZ" dirty="0" smtClean="0"/>
              <a:t> nástroje pro tvorbu a sdílení informací, popis zdroje, abstrakty, aktualizace, rizika virtuálního světa, důležitost hodnocení výsledků, expertní pomoc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Hodnocení</a:t>
            </a:r>
            <a:r>
              <a:rPr lang="cs-CZ" dirty="0" smtClean="0"/>
              <a:t>: kvalita, přesnost, relevance, reputace, kredibilita… informací a zdrojů, jak hodnotit a publikovat, vč. kritického čtení, konzistence sběru dat, citace, kdy přestat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profesionálně a eticky</a:t>
            </a:r>
            <a:r>
              <a:rPr lang="cs-CZ" dirty="0" smtClean="0"/>
              <a:t>: odpovědnost za práci s informacemi a jejich šíření (právo, etika), využití k tomu vhodných metod (vč. citačních stylů), pomoc ostatním s informacemi, udržování systematických záznamů (např. bibliografický software, data management software), role informačních profesionálů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Prezentování výsledků výzkumu, syntéza pro novou znalost a šíření různými cestami</a:t>
            </a:r>
            <a:r>
              <a:rPr lang="cs-CZ" dirty="0" smtClean="0"/>
              <a:t>: rozdíl syntézy a shrnutí, různé formy psaní a prezentace pro cílové skupiny, evaluace vlastní práce, proces publikování, rozvoj vlastního profilu v komunitě</a:t>
            </a:r>
          </a:p>
        </p:txBody>
      </p:sp>
    </p:spTree>
    <p:extLst>
      <p:ext uri="{BB962C8B-B14F-4D97-AF65-F5344CB8AC3E}">
        <p14:creationId xmlns:p14="http://schemas.microsoft.com/office/powerpoint/2010/main" val="381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onul.ac.uk/sites/default/files/documents/coretabl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3"/>
          <a:stretch/>
        </p:blipFill>
        <p:spPr bwMode="auto">
          <a:xfrm>
            <a:off x="0" y="-75036"/>
            <a:ext cx="9144000" cy="69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Literacy Competency Standards for Higher 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</a:t>
            </a:r>
            <a:r>
              <a:rPr lang="cs-CZ" dirty="0" smtClean="0"/>
              <a:t>dvojicích/jednotlivcích/trojicích </a:t>
            </a:r>
            <a:r>
              <a:rPr lang="cs-CZ" dirty="0" smtClean="0"/>
              <a:t>vymezte zaměření jednoho </a:t>
            </a:r>
            <a:r>
              <a:rPr lang="cs-CZ" dirty="0" smtClean="0"/>
              <a:t>standardu</a:t>
            </a:r>
            <a:endParaRPr lang="cs-CZ" dirty="0" smtClean="0"/>
          </a:p>
          <a:p>
            <a:r>
              <a:rPr lang="cs-CZ" dirty="0" smtClean="0"/>
              <a:t>Navazující otázky:</a:t>
            </a:r>
          </a:p>
          <a:p>
            <a:pPr lvl="1"/>
            <a:r>
              <a:rPr lang="cs-CZ" dirty="0" smtClean="0"/>
              <a:t>Jak v tom vzdělávat?</a:t>
            </a:r>
          </a:p>
          <a:p>
            <a:pPr lvl="1"/>
            <a:r>
              <a:rPr lang="cs-CZ" dirty="0" smtClean="0"/>
              <a:t>Jak to zkoumat?</a:t>
            </a:r>
          </a:p>
          <a:p>
            <a:pPr lvl="1"/>
            <a:r>
              <a:rPr lang="cs-CZ" dirty="0" smtClean="0"/>
              <a:t>=&gt; cíl modelů, ale taky ostatních modulů předmětu, proto nepokračujeme teď</a:t>
            </a:r>
          </a:p>
          <a:p>
            <a:pPr lvl="1"/>
            <a:r>
              <a:rPr lang="cs-CZ" dirty="0" smtClean="0">
                <a:hlinkClick r:id="rId2"/>
              </a:rPr>
              <a:t>Ukázka přístupu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488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Literacy Competency Standards for Higher 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ACRL 2000, od počátku volně spojen s IT =&gt; </a:t>
            </a:r>
            <a:r>
              <a:rPr lang="cs-CZ" dirty="0" err="1" smtClean="0"/>
              <a:t>Fluency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IT</a:t>
            </a:r>
          </a:p>
          <a:p>
            <a:r>
              <a:rPr lang="cs-CZ" dirty="0"/>
              <a:t>5 standardů =&gt; 22 indikátorů =&gt; řada příkladů </a:t>
            </a:r>
            <a:r>
              <a:rPr lang="cs-CZ" dirty="0" smtClean="0"/>
              <a:t>výstupů (velmi konkrétní)</a:t>
            </a:r>
          </a:p>
          <a:p>
            <a:pPr lvl="1"/>
            <a:r>
              <a:rPr lang="cs-CZ" b="1" dirty="0" smtClean="0"/>
              <a:t>Rozlišuje povahu a rozsah potřeby </a:t>
            </a:r>
            <a:r>
              <a:rPr lang="cs-CZ" dirty="0" smtClean="0"/>
              <a:t>(vyjádření potřeby, identifikace škály typů a formátů zdrojů, cena a výhody získané informace, </a:t>
            </a:r>
            <a:r>
              <a:rPr lang="cs-CZ" dirty="0" err="1" smtClean="0"/>
              <a:t>reevaluace</a:t>
            </a:r>
            <a:r>
              <a:rPr lang="cs-CZ" dirty="0" smtClean="0"/>
              <a:t> potřeby)</a:t>
            </a:r>
          </a:p>
          <a:p>
            <a:pPr lvl="1"/>
            <a:r>
              <a:rPr lang="cs-CZ" b="1" dirty="0" smtClean="0"/>
              <a:t>Dostane se k informaci účinně a efektivně </a:t>
            </a:r>
            <a:r>
              <a:rPr lang="cs-CZ" dirty="0" smtClean="0"/>
              <a:t>(výběr nejvhodnější metody a systému, efektivní strategie, získání informací online nebo F2F různými metodami, úprava strategie, řízení informací a zdrojů)</a:t>
            </a:r>
          </a:p>
          <a:p>
            <a:pPr lvl="1"/>
            <a:r>
              <a:rPr lang="cs-CZ" b="1" dirty="0" smtClean="0"/>
              <a:t>Kritické hodnocení informací a zdrojů </a:t>
            </a:r>
            <a:r>
              <a:rPr lang="cs-CZ" dirty="0" smtClean="0"/>
              <a:t>(shrnutí hlavních myšlenek, využití kritérií hodnocení informací a zdrojů, syntéza myšlenek pro nový koncept, srovnání nových a původních znalostí pro unikátní, dopad nové znalosti na hodnotový systém, validace interpretace, revize dotazu)</a:t>
            </a:r>
          </a:p>
          <a:p>
            <a:pPr lvl="1"/>
            <a:r>
              <a:rPr lang="cs-CZ" b="1" dirty="0" smtClean="0"/>
              <a:t>Použití informace pro splnění účelu </a:t>
            </a:r>
            <a:r>
              <a:rPr lang="cs-CZ" dirty="0" smtClean="0"/>
              <a:t>(plánování a tvorba produktu, revize vývoje produktu, efektivní komunikace produktu)</a:t>
            </a:r>
          </a:p>
          <a:p>
            <a:pPr lvl="1"/>
            <a:r>
              <a:rPr lang="cs-CZ" b="1" dirty="0" smtClean="0"/>
              <a:t>Porozumění ekonomickým, právním a sociálním otázkám kolem použití informace </a:t>
            </a:r>
            <a:r>
              <a:rPr lang="cs-CZ" dirty="0" smtClean="0"/>
              <a:t>(různé otázky kolem informace a IT, dodržování práva, regulací, politik, etikety, reflektuje použití zdrojů v komunikaci produktu)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Information Literacy for Higher </a:t>
            </a:r>
            <a:r>
              <a:rPr lang="en-US" dirty="0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/>
              <a:t>Wiggins</a:t>
            </a:r>
            <a:r>
              <a:rPr lang="cs-CZ" dirty="0"/>
              <a:t> a </a:t>
            </a:r>
            <a:r>
              <a:rPr lang="cs-CZ" dirty="0" err="1" smtClean="0"/>
              <a:t>McTighe</a:t>
            </a:r>
            <a:r>
              <a:rPr lang="cs-CZ" dirty="0" smtClean="0"/>
              <a:t> =&gt; </a:t>
            </a:r>
            <a:r>
              <a:rPr lang="cs-CZ" dirty="0"/>
              <a:t>2015 </a:t>
            </a:r>
            <a:r>
              <a:rPr lang="cs-CZ" dirty="0" smtClean="0"/>
              <a:t>převzala ACRL</a:t>
            </a:r>
            <a:endParaRPr lang="cs-CZ" dirty="0"/>
          </a:p>
          <a:p>
            <a:r>
              <a:rPr lang="cs-CZ" dirty="0" smtClean="0"/>
              <a:t>Uvolnění od kompetencí =&gt; implementace + od tradičních dovedností =&gt; škála zdrojů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Authority Is Constructed and </a:t>
            </a:r>
            <a:r>
              <a:rPr lang="en-US" dirty="0" smtClean="0"/>
              <a:t>Contextual</a:t>
            </a:r>
            <a:r>
              <a:rPr lang="cs-CZ" dirty="0" smtClean="0"/>
              <a:t> – od potřeby po hodnocení záleží na autorovi informace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Creation as a </a:t>
            </a:r>
            <a:r>
              <a:rPr lang="en-US" dirty="0" smtClean="0"/>
              <a:t>Process</a:t>
            </a:r>
            <a:r>
              <a:rPr lang="cs-CZ" dirty="0" smtClean="0"/>
              <a:t> – informace v libovolném formátu tvorby a sdílení =&gt; vliv různorodosti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Has </a:t>
            </a:r>
            <a:r>
              <a:rPr lang="en-US" dirty="0" smtClean="0"/>
              <a:t>Value</a:t>
            </a:r>
            <a:r>
              <a:rPr lang="cs-CZ" dirty="0" smtClean="0"/>
              <a:t> – hodnota informace (vzdělávací, vliv, porozumění…), vč. právního a socioekonomického vlivu na tvorbu a šíření informací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as </a:t>
            </a:r>
            <a:r>
              <a:rPr lang="en-US" dirty="0" smtClean="0"/>
              <a:t>Inquiry</a:t>
            </a:r>
            <a:r>
              <a:rPr lang="cs-CZ" dirty="0" smtClean="0"/>
              <a:t> – iterace výzkumu, komplexní a stále nové otázky, závěry z analýzy a interpretace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Scholarship as </a:t>
            </a:r>
            <a:r>
              <a:rPr lang="en-US" dirty="0" smtClean="0"/>
              <a:t>Conversation</a:t>
            </a:r>
            <a:r>
              <a:rPr lang="cs-CZ" dirty="0" smtClean="0"/>
              <a:t> – komunity s novými vhledy a objevy, interpretacemi, příjemce informace část komunity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Searching as Strategic </a:t>
            </a:r>
            <a:r>
              <a:rPr lang="en-US" dirty="0" smtClean="0"/>
              <a:t>Exploration</a:t>
            </a:r>
            <a:r>
              <a:rPr lang="cs-CZ" dirty="0" smtClean="0"/>
              <a:t> – hledání nelineární a iterativní, s nutným hodnocením šíře zdroje a mentální flexibilita pro nová porozumění</a:t>
            </a:r>
            <a:endParaRPr lang="en-US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67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Standardy informační gramotnosti vysokoškolského studenta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IVIG 2004/2007</a:t>
            </a:r>
          </a:p>
          <a:p>
            <a:r>
              <a:rPr lang="cs-CZ" dirty="0" smtClean="0"/>
              <a:t>Jen dovednosti vysokoškolského studenta</a:t>
            </a:r>
          </a:p>
          <a:p>
            <a:pPr lvl="1"/>
            <a:r>
              <a:rPr lang="cs-CZ" dirty="0" smtClean="0"/>
              <a:t>Porozumění textům oboru, abstrakce myšlenek, vlastní psaní s informačními zdroji citovanými dle zásad a AZ</a:t>
            </a:r>
          </a:p>
          <a:p>
            <a:pPr lvl="1"/>
            <a:r>
              <a:rPr lang="cs-CZ" dirty="0" smtClean="0"/>
              <a:t>Sledování klíčových informačních zdrojů oboru pomocí pokročilých metod vyhledávání, morální aspekty, organizace a uchování</a:t>
            </a:r>
          </a:p>
          <a:p>
            <a:pPr lvl="1"/>
            <a:r>
              <a:rPr lang="cs-CZ" dirty="0" smtClean="0"/>
              <a:t>Využití numerických a technických informací</a:t>
            </a:r>
          </a:p>
          <a:p>
            <a:pPr lvl="1"/>
            <a:r>
              <a:rPr lang="cs-CZ" dirty="0" smtClean="0"/>
              <a:t>Vyjadřování v mateřském jazyce slovně i písemně s odbornou terminologií i v cizím jazyce</a:t>
            </a:r>
          </a:p>
          <a:p>
            <a:pPr lvl="1"/>
            <a:r>
              <a:rPr lang="cs-CZ" dirty="0" smtClean="0"/>
              <a:t>Běžně dostupné ICT k vyhledání, získání, zpracování a prezentaci informací (různého typu a formátu)</a:t>
            </a:r>
          </a:p>
          <a:p>
            <a:pPr lvl="1"/>
            <a:r>
              <a:rPr lang="cs-CZ" dirty="0" smtClean="0"/>
              <a:t>Uvědomění morálních a právních aspektů využití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5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</a:t>
            </a:r>
            <a:r>
              <a:rPr lang="cs-CZ" dirty="0" err="1" smtClean="0"/>
              <a:t>Landscapes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Lloyd</a:t>
            </a:r>
            <a:r>
              <a:rPr lang="cs-CZ" dirty="0" smtClean="0"/>
              <a:t> založila na dizertaci IG hasičů pomocí zakotvené teorie</a:t>
            </a:r>
          </a:p>
          <a:p>
            <a:r>
              <a:rPr lang="cs-CZ" dirty="0" smtClean="0"/>
              <a:t>Cíl popsat IG mimo (formální) vzdělávání – zkušenost s informací v komplexní, </a:t>
            </a:r>
            <a:r>
              <a:rPr lang="cs-CZ" dirty="0" err="1" smtClean="0"/>
              <a:t>kontextualizované</a:t>
            </a:r>
            <a:r>
              <a:rPr lang="cs-CZ" dirty="0" smtClean="0"/>
              <a:t> praxi, procesech a interakcích, které umožňují přístup k sociální, fyzické a textové stránce znalosti</a:t>
            </a:r>
          </a:p>
          <a:p>
            <a:r>
              <a:rPr lang="cs-CZ" dirty="0" smtClean="0"/>
              <a:t>Informace transformuje začátečníka na experta =&gt; přenos znalostí klíčový v komunitě/organizaci</a:t>
            </a:r>
          </a:p>
          <a:p>
            <a:r>
              <a:rPr lang="cs-CZ" dirty="0" smtClean="0"/>
              <a:t>Krajina charakterizována topografií, klimatem, komplexní ekologií – interpretace různými způsoby, pro neznalého může být matoucí a může se ztratit, znalý (i typu) vidí vodítka =&gt; totéž informační krajina</a:t>
            </a:r>
          </a:p>
          <a:p>
            <a:r>
              <a:rPr lang="cs-CZ" dirty="0" smtClean="0"/>
              <a:t>Problém modelů IG – omezení na tradiční učení (co je informační zdroj a jak se s ním pracuje) a učení se učit (tj.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landscape</a:t>
            </a:r>
            <a:r>
              <a:rPr lang="cs-CZ" dirty="0" smtClean="0"/>
              <a:t>) se zaměřením na text a ICT, IG ale širší</a:t>
            </a:r>
          </a:p>
        </p:txBody>
      </p:sp>
    </p:spTree>
    <p:extLst>
      <p:ext uri="{BB962C8B-B14F-4D97-AF65-F5344CB8AC3E}">
        <p14:creationId xmlns:p14="http://schemas.microsoft.com/office/powerpoint/2010/main" val="4109993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</a:t>
            </a:r>
            <a:r>
              <a:rPr lang="cs-CZ" dirty="0" err="1" smtClean="0"/>
              <a:t>Landscapes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Workplace</a:t>
            </a:r>
            <a:r>
              <a:rPr lang="cs-CZ" dirty="0" smtClean="0"/>
              <a:t> </a:t>
            </a:r>
            <a:r>
              <a:rPr lang="cs-CZ" dirty="0" err="1" smtClean="0"/>
              <a:t>landscape</a:t>
            </a:r>
            <a:r>
              <a:rPr lang="cs-CZ" dirty="0" smtClean="0"/>
              <a:t> – informace sociálně produkována a distribuována (role vztahů), mění se v interakcích a sdíleném porozumění, obsažena nejen vyjádřená slovy, ale i třeba neverbálně (gesta, chování), silný vliv komunity praxe =&gt; textové, sociální (hodnoty) a fyzické (pozorované chování) informace</a:t>
            </a:r>
          </a:p>
          <a:p>
            <a:r>
              <a:rPr lang="cs-CZ" dirty="0" smtClean="0"/>
              <a:t>„</a:t>
            </a:r>
            <a:r>
              <a:rPr lang="en-US" dirty="0"/>
              <a:t>In contrast to formal landscapes </a:t>
            </a:r>
            <a:r>
              <a:rPr lang="cs-CZ" dirty="0" smtClean="0"/>
              <a:t>(…) </a:t>
            </a:r>
            <a:r>
              <a:rPr lang="en-US" dirty="0" smtClean="0"/>
              <a:t>discrete </a:t>
            </a:r>
            <a:r>
              <a:rPr lang="en-US" dirty="0"/>
              <a:t>set of skills and attributes, workplace information literacy is viewed as a complex constellation of skills, practices and processes that depend on relations with experts who afford and mediate the process and thereby, enhance the information practices of the </a:t>
            </a:r>
            <a:r>
              <a:rPr lang="en-US" dirty="0" smtClean="0"/>
              <a:t>novice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Poznání informační mezery (po potřebuješ vědět) =&gt; sdílení informací (typ obsahu pro řešení toho problému) =&gt; přístup k znalostním strukturám expertů (ukážu, jak to je, co jde dobře/špatně) =&gt; stínování, </a:t>
            </a:r>
            <a:r>
              <a:rPr lang="cs-CZ" dirty="0" err="1" smtClean="0"/>
              <a:t>mentoring</a:t>
            </a:r>
            <a:r>
              <a:rPr lang="cs-CZ" dirty="0" smtClean="0"/>
              <a:t>, </a:t>
            </a:r>
            <a:r>
              <a:rPr lang="cs-CZ" dirty="0" err="1" smtClean="0"/>
              <a:t>koučing</a:t>
            </a:r>
            <a:r>
              <a:rPr lang="cs-CZ" dirty="0" smtClean="0"/>
              <a:t> pro budování informačních strategií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9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lh6.googleusercontent.com/-SfGZNa3oxsc/TWo4LWpuQgI/AAAAAAAAACs/mKGj_2DJST8/s1600/il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37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modely a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pro </a:t>
            </a:r>
            <a:r>
              <a:rPr lang="cs-CZ" dirty="0" smtClean="0"/>
              <a:t>K12 rozdělené na základní kompetence IL, samostatné učení a sociální odpovědnost stojící na IL </a:t>
            </a:r>
            <a:r>
              <a:rPr lang="cs-CZ" dirty="0"/>
              <a:t>a </a:t>
            </a:r>
            <a:r>
              <a:rPr lang="cs-CZ" dirty="0">
                <a:hlinkClick r:id="rId2"/>
              </a:rPr>
              <a:t>skvělé přiřazení edukačních strategií</a:t>
            </a:r>
            <a:endParaRPr lang="en-US" dirty="0"/>
          </a:p>
          <a:p>
            <a:r>
              <a:rPr lang="en-US" dirty="0"/>
              <a:t>A New Curriculum for Information Literacy (ANCIL</a:t>
            </a:r>
            <a:r>
              <a:rPr lang="en-US" dirty="0" smtClean="0"/>
              <a:t>)</a:t>
            </a:r>
            <a:r>
              <a:rPr lang="cs-CZ" dirty="0" smtClean="0"/>
              <a:t> – integrace do kurikula skrz realizaci výzkumu s reflexí a kolaborací</a:t>
            </a:r>
            <a:endParaRPr lang="cs-CZ" dirty="0"/>
          </a:p>
          <a:p>
            <a:r>
              <a:rPr lang="cs-CZ" dirty="0" smtClean="0"/>
              <a:t>CILIP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model =&gt; převzal IVIG, důraz na etiku</a:t>
            </a:r>
          </a:p>
          <a:p>
            <a:r>
              <a:rPr lang="cs-CZ" dirty="0" smtClean="0"/>
              <a:t>Christine </a:t>
            </a:r>
            <a:r>
              <a:rPr lang="cs-CZ" dirty="0" err="1" smtClean="0"/>
              <a:t>Bruce</a:t>
            </a:r>
            <a:r>
              <a:rPr lang="cs-CZ" dirty="0" smtClean="0"/>
              <a:t>: </a:t>
            </a:r>
            <a:r>
              <a:rPr lang="en-US" dirty="0">
                <a:hlinkClick r:id="rId3"/>
              </a:rPr>
              <a:t>Seven Faces of Information </a:t>
            </a:r>
            <a:r>
              <a:rPr lang="en-US" dirty="0" smtClean="0">
                <a:hlinkClick r:id="rId3"/>
              </a:rPr>
              <a:t>Literacy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>
                <a:hlinkClick r:id="rId4"/>
              </a:rPr>
              <a:t>Six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Frames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for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Information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Literacy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Education</a:t>
            </a:r>
            <a:r>
              <a:rPr lang="cs-CZ" dirty="0">
                <a:hlinkClick r:id="rId4"/>
              </a:rPr>
              <a:t> </a:t>
            </a:r>
            <a:r>
              <a:rPr lang="cs-CZ" dirty="0" smtClean="0"/>
              <a:t>– různé druhy uplatnění IL dovedností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10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Srovnání vybraných definicí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Eisenberg</a:t>
            </a:r>
            <a:r>
              <a:rPr lang="cs-CZ" dirty="0" smtClean="0">
                <a:solidFill>
                  <a:schemeClr val="tx1"/>
                </a:solidFill>
              </a:rPr>
              <a:t> 2004)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tištěný materiál</a:t>
            </a:r>
          </a:p>
          <a:p>
            <a:r>
              <a:rPr lang="cs-CZ" dirty="0" smtClean="0"/>
              <a:t>Podívejte se na srovnání</a:t>
            </a:r>
          </a:p>
          <a:p>
            <a:pPr lvl="1"/>
            <a:r>
              <a:rPr lang="cs-CZ" dirty="0" smtClean="0"/>
              <a:t>Jak zásadní jsou podle vás rozdíly?</a:t>
            </a:r>
          </a:p>
          <a:p>
            <a:pPr lvl="1"/>
            <a:r>
              <a:rPr lang="cs-CZ" dirty="0" smtClean="0"/>
              <a:t>Která z gramotností je nejdůležitější pro život v informační společnosti? A pro studium?</a:t>
            </a:r>
          </a:p>
          <a:p>
            <a:pPr lvl="1"/>
            <a:r>
              <a:rPr lang="cs-CZ" dirty="0" smtClean="0"/>
              <a:t>O co by měla být IG obohacena?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Úkol bloku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5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cs-CZ" dirty="0"/>
              <a:t>ACRL. ACRL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 </a:t>
            </a:r>
            <a:r>
              <a:rPr lang="cs-CZ" dirty="0" err="1"/>
              <a:t>Competency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. Dostupný z: </a:t>
            </a:r>
            <a:r>
              <a:rPr lang="cs-CZ" u="sng" dirty="0">
                <a:hlinkClick r:id="rId2"/>
              </a:rPr>
              <a:t>http://www.ala.org/acrl/standards/visualliteracy</a:t>
            </a:r>
            <a:endParaRPr lang="cs-CZ" dirty="0"/>
          </a:p>
          <a:p>
            <a:pPr lvl="0"/>
            <a:r>
              <a:rPr lang="cs-CZ" dirty="0"/>
              <a:t>ASIA, UNESCO Bangkok, et al. 2013 </a:t>
            </a:r>
            <a:r>
              <a:rPr lang="cs-CZ" dirty="0" err="1"/>
              <a:t>Asia-Pacific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Institutes</a:t>
            </a:r>
            <a:r>
              <a:rPr lang="cs-CZ" dirty="0"/>
              <a:t> Network (ERI-Net) </a:t>
            </a:r>
            <a:r>
              <a:rPr lang="cs-CZ" dirty="0" err="1"/>
              <a:t>regional</a:t>
            </a:r>
            <a:r>
              <a:rPr lang="cs-CZ" dirty="0"/>
              <a:t> study on </a:t>
            </a:r>
            <a:r>
              <a:rPr lang="cs-CZ" dirty="0" err="1"/>
              <a:t>transversal</a:t>
            </a:r>
            <a:r>
              <a:rPr lang="cs-CZ" dirty="0"/>
              <a:t> </a:t>
            </a:r>
            <a:r>
              <a:rPr lang="cs-CZ" dirty="0" err="1"/>
              <a:t>competencies</a:t>
            </a:r>
            <a:r>
              <a:rPr lang="cs-CZ" dirty="0"/>
              <a:t> in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(</a:t>
            </a:r>
            <a:r>
              <a:rPr lang="cs-CZ" dirty="0" err="1"/>
              <a:t>phase</a:t>
            </a:r>
            <a:r>
              <a:rPr lang="cs-CZ" dirty="0"/>
              <a:t> 1):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synthesis</a:t>
            </a:r>
            <a:r>
              <a:rPr lang="cs-CZ" dirty="0"/>
              <a:t> report. 2015. Dostupný z: </a:t>
            </a:r>
            <a:r>
              <a:rPr lang="cs-CZ" u="sng" dirty="0">
                <a:hlinkClick r:id="rId3"/>
              </a:rPr>
              <a:t>http://unesdoc.unesco.org/images/0023/002319/231907E.pdf</a:t>
            </a:r>
            <a:endParaRPr lang="cs-CZ" dirty="0"/>
          </a:p>
          <a:p>
            <a:pPr lvl="0"/>
            <a:r>
              <a:rPr lang="en-US" dirty="0"/>
              <a:t>Association of College and Research Libraries (ACRL). Information Literacy Competency Standards for Higher Education. Chicago, 2000. </a:t>
            </a:r>
            <a:r>
              <a:rPr lang="en-US" dirty="0" err="1" smtClean="0"/>
              <a:t>Dostupné</a:t>
            </a:r>
            <a:r>
              <a:rPr lang="cs-CZ" dirty="0" smtClean="0"/>
              <a:t> </a:t>
            </a:r>
            <a:r>
              <a:rPr lang="en-US" dirty="0" smtClean="0"/>
              <a:t>z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www.ala.org/acrl/sites/ala.org.acrl/files/content/standards/standards.pdf</a:t>
            </a:r>
            <a:endParaRPr lang="cs-CZ" dirty="0" smtClean="0"/>
          </a:p>
          <a:p>
            <a:pPr lvl="0"/>
            <a:r>
              <a:rPr lang="cs-CZ" dirty="0" smtClean="0"/>
              <a:t>CARLSON</a:t>
            </a:r>
            <a:r>
              <a:rPr lang="cs-CZ" dirty="0"/>
              <a:t>, </a:t>
            </a:r>
            <a:r>
              <a:rPr lang="cs-CZ" dirty="0" err="1"/>
              <a:t>Jacob</a:t>
            </a:r>
            <a:r>
              <a:rPr lang="cs-CZ" dirty="0"/>
              <a:t>, et al. </a:t>
            </a:r>
            <a:r>
              <a:rPr lang="cs-CZ" dirty="0" err="1"/>
              <a:t>Determining</a:t>
            </a:r>
            <a:r>
              <a:rPr lang="cs-CZ" dirty="0"/>
              <a:t> data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: A study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and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. </a:t>
            </a:r>
            <a:r>
              <a:rPr lang="cs-CZ" i="1" dirty="0" err="1"/>
              <a:t>portal</a:t>
            </a:r>
            <a:r>
              <a:rPr lang="cs-CZ" i="1" dirty="0"/>
              <a:t>: </a:t>
            </a:r>
            <a:r>
              <a:rPr lang="cs-CZ" i="1" dirty="0" err="1"/>
              <a:t>Libraries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Academy</a:t>
            </a:r>
            <a:r>
              <a:rPr lang="cs-CZ" dirty="0"/>
              <a:t>, 2011, 11.2: 629-657. Dostupný z: </a:t>
            </a:r>
            <a:r>
              <a:rPr lang="cs-CZ" u="sng" dirty="0">
                <a:hlinkClick r:id="rId5"/>
              </a:rPr>
              <a:t>http://docs.lib.purdue.edu/cgi/viewcontent.cgi?article=1031&amp;context=lib_fsdocs</a:t>
            </a:r>
            <a:endParaRPr lang="cs-CZ" dirty="0"/>
          </a:p>
          <a:p>
            <a:pPr lvl="0"/>
            <a:r>
              <a:rPr lang="cs-CZ" dirty="0" err="1"/>
              <a:t>Defining</a:t>
            </a:r>
            <a:r>
              <a:rPr lang="cs-CZ" dirty="0"/>
              <a:t>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. </a:t>
            </a:r>
            <a:r>
              <a:rPr lang="cs-CZ" i="1" dirty="0"/>
              <a:t>Indiana University Center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Civic</a:t>
            </a:r>
            <a:r>
              <a:rPr lang="cs-CZ" i="1" dirty="0"/>
              <a:t> </a:t>
            </a:r>
            <a:r>
              <a:rPr lang="cs-CZ" i="1" dirty="0" err="1"/>
              <a:t>Literacy</a:t>
            </a:r>
            <a:r>
              <a:rPr lang="cs-CZ" dirty="0"/>
              <a:t>. Dostupný z: </a:t>
            </a:r>
            <a:r>
              <a:rPr lang="cs-CZ" u="sng" dirty="0">
                <a:hlinkClick r:id="rId6"/>
              </a:rPr>
              <a:t>http://civicliteracy.iupui.edu/defining-civic-literacy/</a:t>
            </a:r>
            <a:endParaRPr lang="cs-CZ" dirty="0"/>
          </a:p>
          <a:p>
            <a:pPr lvl="0"/>
            <a:r>
              <a:rPr lang="en-US" dirty="0"/>
              <a:t>DEVELOPMENT, </a:t>
            </a:r>
            <a:r>
              <a:rPr lang="en-US" dirty="0" err="1"/>
              <a:t>Organisation</a:t>
            </a:r>
            <a:r>
              <a:rPr lang="en-US" dirty="0"/>
              <a:t> for Economic Co-operation and. </a:t>
            </a:r>
            <a:r>
              <a:rPr lang="en-US" i="1" dirty="0"/>
              <a:t>Assessing scientific, reading and mathematical literacy a framework for PISA 2006</a:t>
            </a:r>
            <a:r>
              <a:rPr lang="en-US" dirty="0"/>
              <a:t>. Complete ed. Paris: OECD, 2006. ISBN 9264026401.</a:t>
            </a:r>
            <a:endParaRPr lang="cs-CZ" dirty="0"/>
          </a:p>
          <a:p>
            <a:pPr lvl="0"/>
            <a:r>
              <a:rPr lang="en-US" i="1" dirty="0"/>
              <a:t>Digital literacies: concepts, policies and practices</a:t>
            </a:r>
            <a:r>
              <a:rPr lang="en-US" dirty="0"/>
              <a:t>. New York: Peter Lang, c2008, viii, 321 p. New literacies and digital epistemologies, vol. 30. ISBN 978-1-4331-0169-4.</a:t>
            </a:r>
            <a:endParaRPr lang="cs-CZ" dirty="0"/>
          </a:p>
          <a:p>
            <a:pPr lvl="0"/>
            <a:r>
              <a:rPr lang="cs-CZ" dirty="0"/>
              <a:t>DOMBROVSKÁ, M., H. LANDOVÁ a L. TICHÁ. 2004. Informační gramotnost – teorie a praxe v ČR. Národní knihovna: knihovnická revue. 15(1), 7-18. ISSN 1214-0678. Dostupné z: </a:t>
            </a:r>
            <a:r>
              <a:rPr lang="cs-CZ" u="sng" dirty="0">
                <a:hlinkClick r:id="rId7"/>
              </a:rPr>
              <a:t>http://full.nkp.cz/nkkr/NKKR0401/0401007.html</a:t>
            </a:r>
            <a:endParaRPr lang="cs-CZ" dirty="0"/>
          </a:p>
          <a:p>
            <a:pPr lvl="0"/>
            <a:r>
              <a:rPr lang="en-US" dirty="0" smtClean="0"/>
              <a:t>DROTNER</a:t>
            </a:r>
            <a:r>
              <a:rPr lang="en-US" dirty="0"/>
              <a:t>, Kirsten a Kim SCHRØDER. </a:t>
            </a:r>
            <a:r>
              <a:rPr lang="en-US" i="1" dirty="0"/>
              <a:t>Digital content creation: perceptions, practices, and perspectives</a:t>
            </a:r>
            <a:r>
              <a:rPr lang="en-US" dirty="0"/>
              <a:t>. New York: Peter Lang, c2010, xi, 323 p. ISBN 9781433106965.</a:t>
            </a:r>
            <a:endParaRPr lang="cs-CZ" dirty="0"/>
          </a:p>
          <a:p>
            <a:pPr lvl="0"/>
            <a:r>
              <a:rPr lang="cs-CZ" dirty="0"/>
              <a:t>EISENBERG, Michael, </a:t>
            </a:r>
            <a:r>
              <a:rPr lang="cs-CZ" dirty="0" err="1"/>
              <a:t>Carrie</a:t>
            </a:r>
            <a:r>
              <a:rPr lang="cs-CZ" dirty="0"/>
              <a:t> A LOWE, </a:t>
            </a:r>
            <a:r>
              <a:rPr lang="cs-CZ" dirty="0" err="1"/>
              <a:t>Kathleen</a:t>
            </a:r>
            <a:r>
              <a:rPr lang="cs-CZ" dirty="0"/>
              <a:t> L SPITZER a </a:t>
            </a:r>
            <a:r>
              <a:rPr lang="cs-CZ" dirty="0" err="1"/>
              <a:t>Kathleen</a:t>
            </a:r>
            <a:r>
              <a:rPr lang="cs-CZ" dirty="0"/>
              <a:t> L SPITZER. 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literacy</a:t>
            </a:r>
            <a:r>
              <a:rPr lang="cs-CZ" i="1" dirty="0"/>
              <a:t>: </a:t>
            </a:r>
            <a:r>
              <a:rPr lang="cs-CZ" i="1" dirty="0" err="1"/>
              <a:t>essential</a:t>
            </a:r>
            <a:r>
              <a:rPr lang="cs-CZ" i="1" dirty="0"/>
              <a:t> </a:t>
            </a:r>
            <a:r>
              <a:rPr lang="cs-CZ" i="1" dirty="0" err="1"/>
              <a:t>skills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age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Westport</a:t>
            </a:r>
            <a:r>
              <a:rPr lang="cs-CZ" dirty="0"/>
              <a:t>, </a:t>
            </a:r>
            <a:r>
              <a:rPr lang="cs-CZ" dirty="0" err="1"/>
              <a:t>Conn</a:t>
            </a:r>
            <a:r>
              <a:rPr lang="cs-CZ" dirty="0"/>
              <a:t>.: </a:t>
            </a:r>
            <a:r>
              <a:rPr lang="cs-CZ" dirty="0" err="1"/>
              <a:t>Libraries</a:t>
            </a:r>
            <a:r>
              <a:rPr lang="cs-CZ" dirty="0"/>
              <a:t> </a:t>
            </a:r>
            <a:r>
              <a:rPr lang="cs-CZ" dirty="0" err="1"/>
              <a:t>Unlimited</a:t>
            </a:r>
            <a:r>
              <a:rPr lang="cs-CZ" dirty="0"/>
              <a:t>, c2004, </a:t>
            </a:r>
            <a:r>
              <a:rPr lang="cs-CZ" dirty="0" err="1"/>
              <a:t>xviii</a:t>
            </a:r>
            <a:r>
              <a:rPr lang="cs-CZ" dirty="0"/>
              <a:t>, 408 p. ISBN </a:t>
            </a:r>
            <a:r>
              <a:rPr lang="cs-CZ" dirty="0" smtClean="0"/>
              <a:t>1591581435.</a:t>
            </a:r>
          </a:p>
          <a:p>
            <a:pPr lvl="0"/>
            <a:r>
              <a:rPr lang="cs-CZ" dirty="0" smtClean="0"/>
              <a:t>EISENBERG., Michael. </a:t>
            </a:r>
            <a:r>
              <a:rPr lang="cs-CZ" dirty="0" err="1" smtClean="0"/>
              <a:t>Introducing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Big6: </a:t>
            </a:r>
            <a:r>
              <a:rPr lang="cs-CZ" dirty="0" err="1" smtClean="0"/>
              <a:t>Approach</a:t>
            </a:r>
            <a:r>
              <a:rPr lang="cs-CZ" dirty="0" smtClean="0"/>
              <a:t> to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Problem-Solving</a:t>
            </a:r>
            <a:r>
              <a:rPr lang="cs-CZ" dirty="0" smtClean="0"/>
              <a:t>. </a:t>
            </a:r>
            <a:r>
              <a:rPr lang="cs-CZ" dirty="0" err="1" smtClean="0"/>
              <a:t>Slideshare</a:t>
            </a:r>
            <a:r>
              <a:rPr lang="cs-CZ" dirty="0" smtClean="0"/>
              <a:t> [online]. 2006 [cit. 2015-10-05]. </a:t>
            </a:r>
            <a:r>
              <a:rPr lang="cs-CZ" dirty="0"/>
              <a:t>Dostupný z: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www.slideshare.net/Big6/introducing-the-big6</a:t>
            </a:r>
            <a:endParaRPr lang="cs-CZ" dirty="0" smtClean="0"/>
          </a:p>
          <a:p>
            <a:r>
              <a:rPr lang="en-US" dirty="0"/>
              <a:t>Framework for Information Literacy for Higher Education</a:t>
            </a:r>
            <a:r>
              <a:rPr lang="cs-CZ" dirty="0"/>
              <a:t>. </a:t>
            </a:r>
            <a:r>
              <a:rPr lang="cs-CZ" i="1" dirty="0"/>
              <a:t>ACRL</a:t>
            </a:r>
            <a:r>
              <a:rPr lang="cs-CZ" dirty="0"/>
              <a:t> [online]. 2015 [cit. 2015-10-05]. Dostupný z: </a:t>
            </a:r>
            <a:r>
              <a:rPr lang="cs-CZ" dirty="0">
                <a:hlinkClick r:id="rId9"/>
              </a:rPr>
              <a:t>http://www.ala.org/acrl/standards/ilframework</a:t>
            </a:r>
            <a:endParaRPr lang="cs-CZ" dirty="0"/>
          </a:p>
          <a:p>
            <a:pPr lvl="0"/>
            <a:r>
              <a:rPr lang="cs-CZ" dirty="0"/>
              <a:t>KOVÁŘOVÁ, Pavla a Iva ZADRAŽILOVÁ. </a:t>
            </a:r>
            <a:r>
              <a:rPr lang="cs-CZ" dirty="0" err="1"/>
              <a:t>The</a:t>
            </a:r>
            <a:r>
              <a:rPr lang="cs-CZ" dirty="0"/>
              <a:t> 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. In </a:t>
            </a:r>
            <a:r>
              <a:rPr lang="cs-CZ" dirty="0" err="1"/>
              <a:t>Serap</a:t>
            </a:r>
            <a:r>
              <a:rPr lang="cs-CZ" dirty="0"/>
              <a:t> </a:t>
            </a:r>
            <a:r>
              <a:rPr lang="cs-CZ" dirty="0" err="1"/>
              <a:t>Kurbanoglu</a:t>
            </a:r>
            <a:r>
              <a:rPr lang="cs-CZ" dirty="0"/>
              <a:t>, </a:t>
            </a:r>
            <a:r>
              <a:rPr lang="cs-CZ" dirty="0" err="1"/>
              <a:t>Esther</a:t>
            </a:r>
            <a:r>
              <a:rPr lang="cs-CZ" dirty="0"/>
              <a:t> </a:t>
            </a:r>
            <a:r>
              <a:rPr lang="cs-CZ" dirty="0" err="1"/>
              <a:t>Grassian</a:t>
            </a:r>
            <a:r>
              <a:rPr lang="cs-CZ" dirty="0"/>
              <a:t>, Diane </a:t>
            </a:r>
            <a:r>
              <a:rPr lang="cs-CZ" dirty="0" err="1"/>
              <a:t>Mizrachi</a:t>
            </a:r>
            <a:r>
              <a:rPr lang="cs-CZ" dirty="0"/>
              <a:t>, Ralph </a:t>
            </a:r>
            <a:r>
              <a:rPr lang="cs-CZ" dirty="0" err="1"/>
              <a:t>Catts</a:t>
            </a:r>
            <a:r>
              <a:rPr lang="cs-CZ" dirty="0"/>
              <a:t>, </a:t>
            </a:r>
            <a:r>
              <a:rPr lang="cs-CZ" dirty="0" err="1"/>
              <a:t>Sonja</a:t>
            </a:r>
            <a:r>
              <a:rPr lang="cs-CZ" dirty="0"/>
              <a:t> </a:t>
            </a:r>
            <a:r>
              <a:rPr lang="cs-CZ" dirty="0" err="1"/>
              <a:t>Špiranec</a:t>
            </a:r>
            <a:r>
              <a:rPr lang="cs-CZ" dirty="0"/>
              <a:t>. </a:t>
            </a:r>
            <a:r>
              <a:rPr lang="cs-CZ" dirty="0" err="1"/>
              <a:t>Worldwide</a:t>
            </a:r>
            <a:r>
              <a:rPr lang="cs-CZ" dirty="0"/>
              <a:t> </a:t>
            </a:r>
            <a:r>
              <a:rPr lang="cs-CZ" dirty="0" err="1"/>
              <a:t>Commonalities</a:t>
            </a:r>
            <a:r>
              <a:rPr lang="cs-CZ" dirty="0"/>
              <a:t> and </a:t>
            </a:r>
            <a:r>
              <a:rPr lang="cs-CZ" dirty="0" err="1"/>
              <a:t>Challenges</a:t>
            </a:r>
            <a:r>
              <a:rPr lang="cs-CZ" dirty="0"/>
              <a:t> in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. Neuveden: </a:t>
            </a:r>
            <a:r>
              <a:rPr lang="cs-CZ" dirty="0" err="1"/>
              <a:t>Springer</a:t>
            </a:r>
            <a:r>
              <a:rPr lang="cs-CZ" dirty="0"/>
              <a:t>, 2013. s. 118-125, 8 s. ISBN 978-3-319-03918-3. doi:10.1007/978-3-319-03919-0_14.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LLOYD</a:t>
            </a:r>
            <a:r>
              <a:rPr lang="en-US" dirty="0"/>
              <a:t>, </a:t>
            </a:r>
            <a:r>
              <a:rPr lang="en-US" dirty="0" err="1"/>
              <a:t>Annemaree</a:t>
            </a:r>
            <a:r>
              <a:rPr lang="en-US" dirty="0"/>
              <a:t>. Information literacy landscapes: an emerging picture. </a:t>
            </a:r>
            <a:r>
              <a:rPr lang="en-US" i="1" dirty="0"/>
              <a:t>Journal of Documentation</a:t>
            </a:r>
            <a:r>
              <a:rPr lang="en-US" dirty="0"/>
              <a:t> [online]. 2006, </a:t>
            </a:r>
            <a:r>
              <a:rPr lang="en-US" b="1" dirty="0"/>
              <a:t>62</a:t>
            </a:r>
            <a:r>
              <a:rPr lang="en-US" dirty="0"/>
              <a:t>(5): 570-583 [cit. 2015-10-05]. DOI: 10.1108/00220410610688723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LLOYD</a:t>
            </a:r>
            <a:r>
              <a:rPr lang="en-US" dirty="0"/>
              <a:t>, </a:t>
            </a:r>
            <a:r>
              <a:rPr lang="en-US" dirty="0" err="1"/>
              <a:t>Annemaree</a:t>
            </a:r>
            <a:r>
              <a:rPr lang="en-US" dirty="0"/>
              <a:t>. </a:t>
            </a:r>
            <a:r>
              <a:rPr lang="en-US" i="1" dirty="0"/>
              <a:t>Information literacy landscapes: information literacy in education, workplace and everyday contexts</a:t>
            </a:r>
            <a:r>
              <a:rPr lang="en-US" dirty="0"/>
              <a:t>. 1st pub. Oxford: </a:t>
            </a:r>
            <a:r>
              <a:rPr lang="en-US" dirty="0" err="1"/>
              <a:t>Chandos</a:t>
            </a:r>
            <a:r>
              <a:rPr lang="en-US" dirty="0"/>
              <a:t> Publishing, 2010, xvi, 192 s. ISBN 9781843345077. </a:t>
            </a:r>
          </a:p>
          <a:p>
            <a:pPr lvl="0"/>
            <a:r>
              <a:rPr lang="cs-CZ" dirty="0" smtClean="0"/>
              <a:t>MACKEY</a:t>
            </a:r>
            <a:r>
              <a:rPr lang="cs-CZ" dirty="0"/>
              <a:t>, T. P. a T. E. JACOBSON. </a:t>
            </a:r>
            <a:r>
              <a:rPr lang="cs-CZ" dirty="0" err="1"/>
              <a:t>Reframing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 as a </a:t>
            </a:r>
            <a:r>
              <a:rPr lang="cs-CZ" dirty="0" err="1"/>
              <a:t>Metaliteracy</a:t>
            </a:r>
            <a:r>
              <a:rPr lang="cs-CZ" dirty="0"/>
              <a:t>. </a:t>
            </a:r>
            <a:r>
              <a:rPr lang="cs-CZ" i="1" dirty="0" err="1"/>
              <a:t>College</a:t>
            </a:r>
            <a:r>
              <a:rPr lang="cs-CZ" i="1" dirty="0"/>
              <a:t> &amp;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Libraries</a:t>
            </a:r>
            <a:r>
              <a:rPr lang="cs-CZ" dirty="0"/>
              <a:t> [online]. 2010, </a:t>
            </a:r>
            <a:r>
              <a:rPr lang="cs-CZ" b="1" dirty="0"/>
              <a:t>72</a:t>
            </a:r>
            <a:r>
              <a:rPr lang="cs-CZ" dirty="0"/>
              <a:t>(1): 62-78 [cit. 2015-09-28]. DOI: 10.5860/crl-76r1. Dostupný z: </a:t>
            </a:r>
            <a:r>
              <a:rPr lang="cs-CZ" u="sng" dirty="0">
                <a:hlinkClick r:id="rId2"/>
              </a:rPr>
              <a:t>https://comminfo.rutgers.edu/~tefko/Courses/e553/Readings/Mackey%20Metalitreacy%20CLR%202011.pdf</a:t>
            </a:r>
            <a:endParaRPr lang="cs-CZ" dirty="0"/>
          </a:p>
          <a:p>
            <a:pPr lvl="0"/>
            <a:r>
              <a:rPr lang="en-US" dirty="0"/>
              <a:t>SCONUL Working Group on Information Literacy. The SCONUL Seven Pillars of Information Literacy: Core Model For Higher Education [online </a:t>
            </a:r>
            <a:r>
              <a:rPr lang="en-US" dirty="0" err="1"/>
              <a:t>dokument</a:t>
            </a:r>
            <a:r>
              <a:rPr lang="en-US" dirty="0"/>
              <a:t>]. 2011 [cit. </a:t>
            </a:r>
            <a:r>
              <a:rPr lang="en-US" dirty="0" smtClean="0"/>
              <a:t>201</a:t>
            </a:r>
            <a:r>
              <a:rPr lang="cs-CZ" dirty="0" smtClean="0"/>
              <a:t>5</a:t>
            </a:r>
            <a:r>
              <a:rPr lang="en-US" dirty="0" smtClean="0"/>
              <a:t>-</a:t>
            </a:r>
            <a:r>
              <a:rPr lang="cs-CZ" dirty="0"/>
              <a:t>1</a:t>
            </a:r>
            <a:r>
              <a:rPr lang="en-US" dirty="0" smtClean="0"/>
              <a:t>0-</a:t>
            </a:r>
            <a:r>
              <a:rPr lang="cs-CZ" dirty="0" smtClean="0"/>
              <a:t>05,</a:t>
            </a:r>
            <a:r>
              <a:rPr lang="en-US" dirty="0" smtClean="0"/>
              <a:t>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www.sconul.ac.uk/sites/default/files/documents/coremodel.pdf</a:t>
            </a:r>
            <a:endParaRPr lang="cs-CZ" dirty="0" smtClean="0"/>
          </a:p>
          <a:p>
            <a:pPr lvl="0"/>
            <a:r>
              <a:rPr lang="cs-CZ" dirty="0"/>
              <a:t>Standardy informační gramotnosti vysokoškolského studenta. [online]. </a:t>
            </a:r>
            <a:r>
              <a:rPr lang="cs-CZ" dirty="0" smtClean="0"/>
              <a:t>2007 [</a:t>
            </a:r>
            <a:r>
              <a:rPr lang="cs-CZ" dirty="0"/>
              <a:t>cit. </a:t>
            </a:r>
            <a:r>
              <a:rPr lang="cs-CZ" dirty="0" smtClean="0"/>
              <a:t>2015-10- 05]. </a:t>
            </a:r>
            <a:r>
              <a:rPr lang="cs-CZ" dirty="0"/>
              <a:t>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www.ivig.cz/standardy-student.html</a:t>
            </a:r>
            <a:endParaRPr lang="cs-CZ" dirty="0" smtClean="0"/>
          </a:p>
          <a:p>
            <a:pPr lvl="0"/>
            <a:r>
              <a:rPr lang="cs-CZ" dirty="0" smtClean="0"/>
              <a:t>THOMAS</a:t>
            </a:r>
            <a:r>
              <a:rPr lang="cs-CZ" dirty="0"/>
              <a:t>, </a:t>
            </a:r>
            <a:r>
              <a:rPr lang="cs-CZ" dirty="0" err="1"/>
              <a:t>Sue</a:t>
            </a:r>
            <a:r>
              <a:rPr lang="cs-CZ" dirty="0"/>
              <a:t>, et al. </a:t>
            </a:r>
            <a:r>
              <a:rPr lang="cs-CZ" dirty="0" err="1"/>
              <a:t>Transliteracy</a:t>
            </a:r>
            <a:r>
              <a:rPr lang="cs-CZ" dirty="0"/>
              <a:t>: </a:t>
            </a:r>
            <a:r>
              <a:rPr lang="cs-CZ" dirty="0" err="1"/>
              <a:t>crossing</a:t>
            </a:r>
            <a:r>
              <a:rPr lang="cs-CZ" dirty="0"/>
              <a:t> </a:t>
            </a:r>
            <a:r>
              <a:rPr lang="cs-CZ" dirty="0" err="1"/>
              <a:t>divides</a:t>
            </a:r>
            <a:r>
              <a:rPr lang="cs-CZ" dirty="0"/>
              <a:t>. </a:t>
            </a: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Monday</a:t>
            </a:r>
            <a:r>
              <a:rPr lang="cs-CZ" dirty="0"/>
              <a:t>, 2007, 12.12. Dostupné z:  http://journals.uic.edu/ojs/index.php/fm/article/viewArticle/2060/1908</a:t>
            </a:r>
          </a:p>
          <a:p>
            <a:pPr lvl="0"/>
            <a:r>
              <a:rPr lang="cs-CZ" dirty="0"/>
              <a:t>UNESCO. </a:t>
            </a:r>
            <a:r>
              <a:rPr lang="cs-CZ" i="1" dirty="0" err="1"/>
              <a:t>Global</a:t>
            </a:r>
            <a:r>
              <a:rPr lang="cs-CZ" i="1" dirty="0"/>
              <a:t> Media and 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Literacy</a:t>
            </a:r>
            <a:r>
              <a:rPr lang="cs-CZ" i="1" dirty="0"/>
              <a:t> </a:t>
            </a:r>
            <a:r>
              <a:rPr lang="cs-CZ" i="1" dirty="0" err="1"/>
              <a:t>Assessment</a:t>
            </a:r>
            <a:r>
              <a:rPr lang="cs-CZ" i="1" dirty="0"/>
              <a:t> Framework: Country </a:t>
            </a:r>
            <a:r>
              <a:rPr lang="cs-CZ" i="1" dirty="0" err="1"/>
              <a:t>Readiness</a:t>
            </a:r>
            <a:r>
              <a:rPr lang="cs-CZ" i="1" dirty="0"/>
              <a:t> and </a:t>
            </a:r>
            <a:r>
              <a:rPr lang="cs-CZ" i="1" dirty="0" err="1"/>
              <a:t>Competencies</a:t>
            </a:r>
            <a:r>
              <a:rPr lang="cs-CZ" dirty="0"/>
              <a:t>. 2013. ISBN</a:t>
            </a:r>
            <a:r>
              <a:rPr lang="cs-CZ" i="1" dirty="0"/>
              <a:t>: </a:t>
            </a:r>
            <a:r>
              <a:rPr lang="cs-CZ" dirty="0"/>
              <a:t>978-92-3-001221-2</a:t>
            </a:r>
            <a:r>
              <a:rPr lang="cs-CZ" i="1" dirty="0"/>
              <a:t>.</a:t>
            </a:r>
            <a:r>
              <a:rPr lang="cs-CZ" dirty="0"/>
              <a:t> Dostupný z: </a:t>
            </a:r>
            <a:r>
              <a:rPr lang="cs-CZ" u="sng" dirty="0">
                <a:hlinkClick r:id="rId5"/>
              </a:rPr>
              <a:t>http://unesdoc.unesco.org/images/0022/002246/224655e.pdf</a:t>
            </a:r>
            <a:endParaRPr lang="cs-CZ" dirty="0"/>
          </a:p>
          <a:p>
            <a:pPr lvl="0"/>
            <a:r>
              <a:rPr lang="en-US" dirty="0"/>
              <a:t>WEINER, Sharon A., Lana W. JACKMAN a Emily PRAUSE. Strategizing for Public Policy: The Information Literacy State Proclamation Project. Public Services Quarterly [online]. 2013, 9(4): 284-299 [cit. 2015-09-28]. DOI: 10.1080/15228959.2013.842400</a:t>
            </a:r>
            <a:r>
              <a:rPr lang="en-US" dirty="0" smtClean="0"/>
              <a:t>.</a:t>
            </a:r>
            <a:endParaRPr lang="cs-CZ" dirty="0" smtClean="0"/>
          </a:p>
          <a:p>
            <a:pPr lvl="0"/>
            <a:r>
              <a:rPr lang="cs-CZ" dirty="0" smtClean="0"/>
              <a:t>Zdroje obrázků: </a:t>
            </a:r>
          </a:p>
          <a:p>
            <a:pPr lvl="1"/>
            <a:r>
              <a:rPr lang="cs-CZ" u="sng" dirty="0">
                <a:hlinkClick r:id="rId6"/>
              </a:rPr>
              <a:t>http://blogs.ubc.ca/dean/files/2009/02/bloom1.gif</a:t>
            </a:r>
            <a:endParaRPr lang="cs-CZ" dirty="0"/>
          </a:p>
          <a:p>
            <a:pPr lvl="1"/>
            <a:r>
              <a:rPr lang="cs-CZ" u="sng" dirty="0">
                <a:hlinkClick r:id="rId7"/>
              </a:rPr>
              <a:t>http://www.digitalfutures.org/wp-content/uploads/2012/10/3.1-Digital-Literacy-Discourses2.jpg</a:t>
            </a:r>
            <a:endParaRPr lang="cs-CZ" dirty="0"/>
          </a:p>
          <a:p>
            <a:pPr lvl="1"/>
            <a:r>
              <a:rPr lang="cs-CZ" u="sng" dirty="0">
                <a:hlinkClick r:id="rId8"/>
              </a:rPr>
              <a:t>https://k-12medialiteracy.wikispaces.com/Attributes+of+a+Constructed+Media+Message</a:t>
            </a:r>
            <a:endParaRPr lang="cs-CZ" dirty="0"/>
          </a:p>
          <a:p>
            <a:pPr lvl="1"/>
            <a:r>
              <a:rPr lang="cs-CZ" u="sng" dirty="0">
                <a:hlinkClick r:id="rId9"/>
              </a:rPr>
              <a:t>http://kwlibguides.lonestar.edu/information-literacy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library.avon.k12.ma.us/Big6.jpg</a:t>
            </a:r>
            <a:endParaRPr lang="cs-CZ" dirty="0" smtClean="0"/>
          </a:p>
          <a:p>
            <a:pPr lvl="1"/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moirabent.blogspot.cz/p/information-literacy-landscape.html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://wiki.knihovna.cz/index.php/Soubor:Seven_Pillars_99.jpg</a:t>
            </a:r>
            <a:endParaRPr lang="cs-CZ" dirty="0" smtClean="0">
              <a:hlinkClick r:id="rId3"/>
            </a:endParaRPr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www.sconul.ac.uk/sites/default/files/documents/coremodel.pdf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7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Související koncepty – širší pro uplatnění ve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Funkční </a:t>
            </a:r>
            <a:r>
              <a:rPr lang="cs-CZ" b="1" dirty="0" smtClean="0"/>
              <a:t>gramotnost</a:t>
            </a:r>
            <a:r>
              <a:rPr lang="cs-CZ" dirty="0" smtClean="0"/>
              <a:t>: definována </a:t>
            </a:r>
            <a:r>
              <a:rPr lang="cs-CZ" dirty="0"/>
              <a:t>pro výzkumy </a:t>
            </a:r>
            <a:r>
              <a:rPr lang="cs-CZ" dirty="0" smtClean="0"/>
              <a:t>IALS/SIALS jako schopnost aktivně participovat v informačním prostředí, dle IVIG </a:t>
            </a:r>
            <a:r>
              <a:rPr lang="cs-CZ" dirty="0"/>
              <a:t>informační gramotnost = funkční gramotnost + ICT </a:t>
            </a:r>
            <a:r>
              <a:rPr lang="cs-CZ" dirty="0" smtClean="0"/>
              <a:t>gramotnost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Klíčové kompetence</a:t>
            </a:r>
            <a:r>
              <a:rPr lang="cs-CZ" dirty="0" smtClean="0"/>
              <a:t>: integrované dovednosti </a:t>
            </a:r>
          </a:p>
          <a:p>
            <a:pPr lvl="1"/>
            <a:r>
              <a:rPr lang="cs-CZ" dirty="0" smtClean="0"/>
              <a:t>komunikační, personální a interpersonální, řešení problémů, vč. matematických, využívání ICT a práce s informacemi (ČR)</a:t>
            </a:r>
          </a:p>
          <a:p>
            <a:pPr lvl="1"/>
            <a:r>
              <a:rPr lang="cs-CZ" dirty="0" smtClean="0"/>
              <a:t>Komunikační, rozhodovací, interpersonální, celoživotní učení (USA)</a:t>
            </a:r>
          </a:p>
          <a:p>
            <a:r>
              <a:rPr lang="cs-CZ" b="1" dirty="0" err="1"/>
              <a:t>Transversal</a:t>
            </a:r>
            <a:r>
              <a:rPr lang="cs-CZ" b="1" dirty="0"/>
              <a:t> </a:t>
            </a:r>
            <a:r>
              <a:rPr lang="cs-CZ" b="1" dirty="0" err="1"/>
              <a:t>competencies</a:t>
            </a:r>
            <a:r>
              <a:rPr lang="cs-CZ" dirty="0"/>
              <a:t>: špatně a často neměřitelné – kritické a inovativní myšlení, inter- a intra-personální dovednosti, globální občanství, psychické a psychologické </a:t>
            </a:r>
            <a:r>
              <a:rPr lang="cs-CZ" dirty="0" smtClean="0"/>
              <a:t>zdraví</a:t>
            </a:r>
            <a:endParaRPr lang="cs-CZ" dirty="0"/>
          </a:p>
        </p:txBody>
      </p:sp>
      <p:pic>
        <p:nvPicPr>
          <p:cNvPr id="3074" name="Picture 2" descr="Obrázek 1: Informační gramotnost jako struk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6" y="2594950"/>
            <a:ext cx="5060629" cy="15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Související koncepty </a:t>
            </a:r>
            <a:r>
              <a:rPr lang="cs-CZ" dirty="0" smtClean="0"/>
              <a:t>– soupeřící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Transliteracy</a:t>
            </a:r>
            <a:r>
              <a:rPr lang="cs-CZ" dirty="0"/>
              <a:t>: „</a:t>
            </a:r>
            <a:r>
              <a:rPr lang="en-US" dirty="0"/>
              <a:t> ability to read, write and interact across a range of platforms, tools and media from signing and </a:t>
            </a:r>
            <a:r>
              <a:rPr lang="en-US" dirty="0" err="1"/>
              <a:t>orality</a:t>
            </a:r>
            <a:r>
              <a:rPr lang="en-US" dirty="0"/>
              <a:t> through handwriting, print, TV, radio and film, to digital social networks</a:t>
            </a:r>
            <a:r>
              <a:rPr lang="cs-CZ" dirty="0"/>
              <a:t>“ (Thomas et al.) – hl. vztahováno k mediální a digitální </a:t>
            </a:r>
            <a:r>
              <a:rPr lang="cs-CZ" dirty="0" smtClean="0"/>
              <a:t>gramotnosti</a:t>
            </a:r>
          </a:p>
          <a:p>
            <a:r>
              <a:rPr lang="cs-CZ" b="1" dirty="0" err="1" smtClean="0"/>
              <a:t>Metaliteracy</a:t>
            </a:r>
            <a:r>
              <a:rPr lang="cs-CZ" dirty="0" smtClean="0"/>
              <a:t>: vychází z IG, ale důraz na aktivní produkci a sdílení informací (Web 2.0)</a:t>
            </a:r>
          </a:p>
          <a:p>
            <a:r>
              <a:rPr lang="cs-CZ" b="1" dirty="0" smtClean="0"/>
              <a:t>New </a:t>
            </a:r>
            <a:r>
              <a:rPr lang="cs-CZ" b="1" dirty="0" err="1" smtClean="0"/>
              <a:t>literacies</a:t>
            </a:r>
            <a:r>
              <a:rPr lang="cs-CZ" dirty="0" smtClean="0"/>
              <a:t>: zastřešující termín pro schopnost používat nové technologie, např. blogy, wiki, sociální sítě, mobilní zařízení, ale i digitální hry…, vč. hodnocení a tvorby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6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Mediální gramotnost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1992 poprvé definována jako „t</a:t>
            </a:r>
            <a:r>
              <a:rPr lang="en-US" dirty="0" smtClean="0"/>
              <a:t>he ability of a citizen to access, analyze, and produce information for specific </a:t>
            </a:r>
            <a:r>
              <a:rPr lang="en-US" b="1" dirty="0" smtClean="0"/>
              <a:t>outcomes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Výrazněji prosazena až po 2008 ve významu: „f</a:t>
            </a:r>
            <a:r>
              <a:rPr lang="en-US" dirty="0" err="1" smtClean="0"/>
              <a:t>ramework</a:t>
            </a:r>
            <a:r>
              <a:rPr lang="en-US" dirty="0" smtClean="0"/>
              <a:t> to access, analyze, evaluate, create and participate using </a:t>
            </a:r>
            <a:r>
              <a:rPr lang="en-US" b="1" dirty="0" smtClean="0"/>
              <a:t>messages</a:t>
            </a:r>
            <a:r>
              <a:rPr lang="en-US" dirty="0" smtClean="0"/>
              <a:t> in a variety of forms</a:t>
            </a:r>
            <a:r>
              <a:rPr lang="cs-CZ" dirty="0" smtClean="0"/>
              <a:t>“ – formy hl. k různým médiím v každodenním životě</a:t>
            </a:r>
          </a:p>
          <a:p>
            <a:r>
              <a:rPr lang="cs-CZ" dirty="0" smtClean="0"/>
              <a:t>Stále blízké informační gramotnosti, ale s důrazem na tvorbu a podílení se a také hodnocení zpráv s odkazem na demokratický přístup – nejen jak číst, ale i vstřebat informaci (vč. formování hodnot)</a:t>
            </a:r>
          </a:p>
          <a:p>
            <a:r>
              <a:rPr lang="cs-CZ" dirty="0" smtClean="0"/>
              <a:t>Klíčové přemýšlení nad kontextem vzniku informace – důvod, autor, formát…; zpravodajství, inzerát, </a:t>
            </a:r>
            <a:r>
              <a:rPr lang="cs-CZ" dirty="0" err="1" smtClean="0"/>
              <a:t>infografika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Vše v médiích prošlo výběrem a zpracováním dle daných pravidel</a:t>
            </a:r>
          </a:p>
          <a:p>
            <a:pPr lvl="1"/>
            <a:r>
              <a:rPr lang="cs-CZ" dirty="0" smtClean="0"/>
              <a:t>Při zpracování nutné zestručnění a interpretace</a:t>
            </a:r>
          </a:p>
          <a:p>
            <a:pPr lvl="1"/>
            <a:r>
              <a:rPr lang="cs-CZ" dirty="0" smtClean="0"/>
              <a:t>Příjemce sdělení dle svých zkušeností a života sdělení vyhodnocuje</a:t>
            </a:r>
          </a:p>
          <a:p>
            <a:pPr lvl="1"/>
            <a:r>
              <a:rPr lang="cs-CZ" dirty="0" smtClean="0"/>
              <a:t>Existuje obrovské množství variant vyjádření stejného sdělení (nejen dle formátu média)</a:t>
            </a:r>
          </a:p>
          <a:p>
            <a:r>
              <a:rPr lang="cs-CZ" dirty="0" smtClean="0"/>
              <a:t>Bez ohledu na náš zájem média formují názor na svět, ale třeba i harmonogram (TV)</a:t>
            </a:r>
          </a:p>
          <a:p>
            <a:r>
              <a:rPr lang="cs-CZ" dirty="0" smtClean="0"/>
              <a:t>Mnoho výzkumů na vliv televize, her, dnes hlavně nových médií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3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Související koncepty – </a:t>
            </a:r>
            <a:r>
              <a:rPr lang="cs-CZ" dirty="0" smtClean="0"/>
              <a:t>soupeřící k ICT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Počítačová gramotnost </a:t>
            </a:r>
            <a:r>
              <a:rPr lang="cs-CZ" dirty="0" smtClean="0"/>
              <a:t>definována v 80. letech jako schopnost efektivně použít počítače a související technologie od základních dovedností po programování a pokročilé řešení problémů, často spojováno s </a:t>
            </a:r>
            <a:r>
              <a:rPr lang="cs-CZ" dirty="0" smtClean="0">
                <a:hlinkClick r:id="rId2"/>
              </a:rPr>
              <a:t>ECDL</a:t>
            </a:r>
            <a:endParaRPr lang="cs-CZ" dirty="0"/>
          </a:p>
          <a:p>
            <a:r>
              <a:rPr lang="cs-CZ" dirty="0"/>
              <a:t>1997 </a:t>
            </a:r>
            <a:r>
              <a:rPr lang="cs-CZ" b="1" dirty="0"/>
              <a:t>digitální gramotnost </a:t>
            </a:r>
            <a:r>
              <a:rPr lang="cs-CZ" dirty="0"/>
              <a:t>„</a:t>
            </a:r>
            <a:r>
              <a:rPr lang="en-US" dirty="0"/>
              <a:t>ability to access networked computer </a:t>
            </a:r>
            <a:r>
              <a:rPr lang="en-US" b="1" dirty="0"/>
              <a:t>resources</a:t>
            </a:r>
            <a:r>
              <a:rPr lang="en-US" dirty="0"/>
              <a:t> and use them</a:t>
            </a:r>
            <a:r>
              <a:rPr lang="cs-CZ" dirty="0"/>
              <a:t>“, ale také důraz na kritické myšlení a hodnocení </a:t>
            </a:r>
            <a:r>
              <a:rPr lang="cs-CZ" dirty="0" smtClean="0"/>
              <a:t>online</a:t>
            </a:r>
          </a:p>
          <a:p>
            <a:r>
              <a:rPr lang="cs-CZ" b="1" dirty="0" smtClean="0"/>
              <a:t>e-</a:t>
            </a:r>
            <a:r>
              <a:rPr lang="cs-CZ" b="1" dirty="0" err="1" smtClean="0"/>
              <a:t>literacy</a:t>
            </a:r>
            <a:r>
              <a:rPr lang="cs-CZ" dirty="0" smtClean="0"/>
              <a:t>: používáno jako synonymum pro počítačovou nebo digitální gramotnost, resp. spojení informační, mediální, ICT a „morální“ gramotnosti</a:t>
            </a:r>
            <a:endParaRPr lang="cs-CZ" b="1" dirty="0" smtClean="0"/>
          </a:p>
          <a:p>
            <a:r>
              <a:rPr lang="cs-CZ" dirty="0" smtClean="0"/>
              <a:t>1999 </a:t>
            </a:r>
            <a:r>
              <a:rPr lang="cs-CZ" b="1" dirty="0" err="1" smtClean="0"/>
              <a:t>Information</a:t>
            </a:r>
            <a:r>
              <a:rPr lang="cs-CZ" b="1" dirty="0" smtClean="0"/>
              <a:t> </a:t>
            </a:r>
            <a:r>
              <a:rPr lang="cs-CZ" b="1" dirty="0" err="1" smtClean="0"/>
              <a:t>Fluency</a:t>
            </a:r>
            <a:r>
              <a:rPr lang="cs-CZ" b="1" dirty="0" smtClean="0"/>
              <a:t> </a:t>
            </a:r>
            <a:r>
              <a:rPr lang="cs-CZ" dirty="0" smtClean="0"/>
              <a:t>– použití počítače (podobně jako ECDL), ale hlubší dovednosti (až po programování), konceptuální znalost a intelektuální schopnosti; IG úzce souvisí, ale jiné pojetí a neomezení na IT</a:t>
            </a:r>
          </a:p>
          <a:p>
            <a:r>
              <a:rPr lang="cs-CZ" b="1" dirty="0" err="1" smtClean="0"/>
              <a:t>Kybergramotnost</a:t>
            </a:r>
            <a:r>
              <a:rPr lang="cs-CZ" dirty="0" smtClean="0"/>
              <a:t> – využití internetu pro aktivní </a:t>
            </a:r>
            <a:r>
              <a:rPr lang="cs-CZ" b="1" dirty="0" smtClean="0"/>
              <a:t>politické</a:t>
            </a:r>
            <a:r>
              <a:rPr lang="cs-CZ" dirty="0" smtClean="0"/>
              <a:t>, </a:t>
            </a:r>
            <a:r>
              <a:rPr lang="cs-CZ" b="1" dirty="0" smtClean="0"/>
              <a:t>kreativní</a:t>
            </a:r>
            <a:r>
              <a:rPr lang="cs-CZ" dirty="0" smtClean="0"/>
              <a:t> a umělecké </a:t>
            </a:r>
            <a:r>
              <a:rPr lang="cs-CZ" dirty="0"/>
              <a:t>vyjádření </a:t>
            </a:r>
          </a:p>
          <a:p>
            <a:r>
              <a:rPr lang="cs-CZ" dirty="0"/>
              <a:t>2007 </a:t>
            </a:r>
            <a:r>
              <a:rPr lang="cs-CZ" b="1" dirty="0"/>
              <a:t>ICT gramotnost </a:t>
            </a:r>
            <a:r>
              <a:rPr lang="cs-CZ" dirty="0"/>
              <a:t>„</a:t>
            </a:r>
            <a:r>
              <a:rPr lang="en-US" dirty="0"/>
              <a:t>using digital technology, communications tools, and/or networks to access, manage, integrate, evaluate, and create </a:t>
            </a:r>
            <a:r>
              <a:rPr lang="en-US" b="1" dirty="0"/>
              <a:t>information</a:t>
            </a:r>
            <a:r>
              <a:rPr lang="en-US" dirty="0"/>
              <a:t> in order to function in a knowledge </a:t>
            </a:r>
            <a:r>
              <a:rPr lang="en-US" b="1" dirty="0"/>
              <a:t>society</a:t>
            </a:r>
            <a:r>
              <a:rPr lang="cs-CZ" dirty="0" smtClean="0"/>
              <a:t>“</a:t>
            </a:r>
          </a:p>
          <a:p>
            <a:r>
              <a:rPr lang="cs-CZ" b="1" dirty="0" smtClean="0"/>
              <a:t>Digital </a:t>
            </a:r>
            <a:r>
              <a:rPr lang="cs-CZ" b="1" dirty="0" err="1" smtClean="0"/>
              <a:t>empowerment</a:t>
            </a:r>
            <a:r>
              <a:rPr lang="cs-CZ" dirty="0" smtClean="0"/>
              <a:t>: důraz na využití ICT pro podporu </a:t>
            </a:r>
            <a:r>
              <a:rPr lang="cs-CZ" b="1" dirty="0" smtClean="0"/>
              <a:t>sociálního kapitálu </a:t>
            </a:r>
            <a:r>
              <a:rPr lang="cs-CZ" dirty="0" smtClean="0"/>
              <a:t>v informační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5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Související koncepty – užší pro specializaci, personalizaci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Data </a:t>
            </a:r>
            <a:r>
              <a:rPr lang="cs-CZ" b="1" dirty="0" err="1" smtClean="0"/>
              <a:t>literacy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  <a:r>
              <a:rPr lang="cs-CZ" dirty="0"/>
              <a:t>2011 </a:t>
            </a:r>
            <a:r>
              <a:rPr lang="cs-CZ" dirty="0" smtClean="0"/>
              <a:t>definována </a:t>
            </a:r>
            <a:r>
              <a:rPr lang="cs-CZ" dirty="0"/>
              <a:t>jako schopnost porozumět datům ve statistickém pojetí, vč. čtení grafů a tabulek, správné usuzování z dat a použití dat, později rozšířeno k přemýšlení založenému na důkazu pro řešení reálných </a:t>
            </a:r>
            <a:r>
              <a:rPr lang="cs-CZ" dirty="0" smtClean="0"/>
              <a:t>problémů</a:t>
            </a:r>
          </a:p>
          <a:p>
            <a:r>
              <a:rPr lang="cs-CZ" b="1" dirty="0" err="1" smtClean="0"/>
              <a:t>Scientific</a:t>
            </a:r>
            <a:r>
              <a:rPr lang="cs-CZ" b="1" dirty="0" smtClean="0"/>
              <a:t> </a:t>
            </a:r>
            <a:r>
              <a:rPr lang="cs-CZ" b="1" dirty="0" err="1" smtClean="0"/>
              <a:t>literacy</a:t>
            </a:r>
            <a:r>
              <a:rPr lang="cs-CZ" dirty="0" smtClean="0"/>
              <a:t>: schopnost jednotlivce realizovat výzkum, od identifikace otázek po získání nové znalosti, vysvětlení vědeckého fenoménu a vytvoření závěrů založených na důkazu, ale také uvědomění, jak věda ovlivňuje společnost a ochota se zapojit do vědeckého zkoumání jako občan</a:t>
            </a:r>
            <a:endParaRPr lang="cs-CZ" dirty="0"/>
          </a:p>
          <a:p>
            <a:r>
              <a:rPr lang="cs-CZ" b="1" dirty="0" err="1" smtClean="0"/>
              <a:t>Civic</a:t>
            </a:r>
            <a:r>
              <a:rPr lang="cs-CZ" b="1" dirty="0" smtClean="0"/>
              <a:t> </a:t>
            </a:r>
            <a:r>
              <a:rPr lang="cs-CZ" b="1" dirty="0" err="1" smtClean="0"/>
              <a:t>literacy</a:t>
            </a:r>
            <a:r>
              <a:rPr lang="cs-CZ" dirty="0" smtClean="0"/>
              <a:t>: </a:t>
            </a:r>
            <a:r>
              <a:rPr lang="cs-CZ" dirty="0"/>
              <a:t>využití informací pro občanské zapojení</a:t>
            </a:r>
            <a:endParaRPr lang="en-US" dirty="0"/>
          </a:p>
          <a:p>
            <a:r>
              <a:rPr lang="cs-CZ" b="1" dirty="0" smtClean="0"/>
              <a:t>Vizuální gramotnost</a:t>
            </a:r>
            <a:r>
              <a:rPr lang="cs-CZ" dirty="0" smtClean="0"/>
              <a:t>: efektivně najít, interpretovat, zhodnotit, použít a vytvořit obrazy a vizuální média (kontext, kulturní, etické, estetické a technické komponenty); obrázky = typ informace, ale s estetickým a kreativním aspektem + silně i právní (a etická) pravidla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1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výš? ML x IL</a:t>
            </a:r>
            <a:endParaRPr lang="cs-CZ" dirty="0"/>
          </a:p>
        </p:txBody>
      </p:sp>
      <p:pic>
        <p:nvPicPr>
          <p:cNvPr id="4100" name="Picture 4" descr="http://blogs.ubc.ca/dean/files/2009/02/bloom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0" y="1845735"/>
            <a:ext cx="4278533" cy="354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gitalfutures.org/wp-content/uploads/2012/10/3.1-Digital-Literacy-Discourse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145323"/>
            <a:ext cx="4343714" cy="29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1806</TotalTime>
  <Words>3476</Words>
  <Application>Microsoft Office PowerPoint</Application>
  <PresentationFormat>Předvádění na obrazovce (4:3)</PresentationFormat>
  <Paragraphs>232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Times New Roman</vt:lpstr>
      <vt:lpstr>Retrospektiva</vt:lpstr>
      <vt:lpstr>Modely a standardy IG</vt:lpstr>
      <vt:lpstr>Srovnání vybraných definicí (Kovářová, Zadražilová 2013)</vt:lpstr>
      <vt:lpstr>Srovnání vybraných definicí (Eisenberg 2004)</vt:lpstr>
      <vt:lpstr>Související koncepty – širší pro uplatnění ve společnosti</vt:lpstr>
      <vt:lpstr>Související koncepty – soupeřící</vt:lpstr>
      <vt:lpstr>Mediální gramotnost</vt:lpstr>
      <vt:lpstr>Související koncepty – soupeřící k ICT</vt:lpstr>
      <vt:lpstr>Související koncepty – užší pro specializaci, personalizaci</vt:lpstr>
      <vt:lpstr>Co je výš? ML x IL</vt:lpstr>
      <vt:lpstr>T-graf ML x IL</vt:lpstr>
      <vt:lpstr>ML + IL = MIL</vt:lpstr>
      <vt:lpstr>Mediální a informační gramotnost</vt:lpstr>
      <vt:lpstr>MIL komponenty</vt:lpstr>
      <vt:lpstr>ČR a MIL</vt:lpstr>
      <vt:lpstr>Modely X standardy</vt:lpstr>
      <vt:lpstr>Přehled vybraných modelů od K-12 po zaměstnání</vt:lpstr>
      <vt:lpstr>Přehled vybraných modelů od K-12 po zaměstnání</vt:lpstr>
      <vt:lpstr>Big6</vt:lpstr>
      <vt:lpstr>Sedm pilířů informační gramotnosti</vt:lpstr>
      <vt:lpstr>7 pilířů</vt:lpstr>
      <vt:lpstr>Prezentace aplikace PowerPoint</vt:lpstr>
      <vt:lpstr>Information Literacy Competency Standards for Higher Education</vt:lpstr>
      <vt:lpstr>Information Literacy Competency Standards for Higher Education</vt:lpstr>
      <vt:lpstr>Framework for Information Literacy for Higher Education</vt:lpstr>
      <vt:lpstr>Standardy informační gramotnosti vysokoškolského studenta</vt:lpstr>
      <vt:lpstr>Information Literacy Landscapes</vt:lpstr>
      <vt:lpstr>Information Literacy Landscapes</vt:lpstr>
      <vt:lpstr>Prezentace aplikace PowerPoint</vt:lpstr>
      <vt:lpstr>Další modely a standardy</vt:lpstr>
      <vt:lpstr>Úkol bloku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gramotnost</dc:title>
  <dc:creator>PC</dc:creator>
  <cp:lastModifiedBy>Pavla Kovářová</cp:lastModifiedBy>
  <cp:revision>192</cp:revision>
  <dcterms:created xsi:type="dcterms:W3CDTF">2015-09-20T08:13:15Z</dcterms:created>
  <dcterms:modified xsi:type="dcterms:W3CDTF">2015-10-06T09:49:37Z</dcterms:modified>
</cp:coreProperties>
</file>