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81" r:id="rId3"/>
    <p:sldId id="283" r:id="rId4"/>
    <p:sldId id="271" r:id="rId5"/>
    <p:sldId id="284" r:id="rId6"/>
    <p:sldId id="285" r:id="rId7"/>
    <p:sldId id="272" r:id="rId8"/>
    <p:sldId id="286" r:id="rId9"/>
    <p:sldId id="273" r:id="rId10"/>
    <p:sldId id="280" r:id="rId11"/>
    <p:sldId id="274" r:id="rId12"/>
    <p:sldId id="275" r:id="rId13"/>
    <p:sldId id="287" r:id="rId14"/>
    <p:sldId id="276" r:id="rId15"/>
    <p:sldId id="291" r:id="rId16"/>
    <p:sldId id="278" r:id="rId17"/>
    <p:sldId id="292" r:id="rId18"/>
    <p:sldId id="290" r:id="rId19"/>
    <p:sldId id="288" r:id="rId20"/>
    <p:sldId id="293" r:id="rId21"/>
    <p:sldId id="289" r:id="rId22"/>
    <p:sldId id="295" r:id="rId23"/>
    <p:sldId id="294" r:id="rId24"/>
    <p:sldId id="279" r:id="rId25"/>
    <p:sldId id="296" r:id="rId26"/>
    <p:sldId id="297" r:id="rId27"/>
    <p:sldId id="282" r:id="rId28"/>
    <p:sldId id="298" r:id="rId29"/>
    <p:sldId id="259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0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1928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39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62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449558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79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85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737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63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36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39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55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7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F193DB-A8B4-46CE-B25C-6A56E3389CF8}" type="datetimeFigureOut">
              <a:rPr lang="cs-CZ" smtClean="0"/>
              <a:t>6.10.2015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D4D7BAD-C413-44F3-B327-6AD14D93620C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9053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il.ceris.cnr.it/Basili/EnIL/index.php?id=enil-activities" TargetMode="External"/><Relationship Id="rId7" Type="http://schemas.openxmlformats.org/officeDocument/2006/relationships/hyperlink" Target="http://www.researchinfonet.org/infolit/" TargetMode="External"/><Relationship Id="rId2" Type="http://schemas.openxmlformats.org/officeDocument/2006/relationships/hyperlink" Target="http://enil.ceris.cnr.i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heffield.ac.uk/is/cilr/research" TargetMode="External"/><Relationship Id="rId5" Type="http://schemas.openxmlformats.org/officeDocument/2006/relationships/hyperlink" Target="http://www.sheffield.ac.uk/is/cilr" TargetMode="External"/><Relationship Id="rId4" Type="http://schemas.openxmlformats.org/officeDocument/2006/relationships/hyperlink" Target="http://iilresearch.wordpress.com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lacconference.com/" TargetMode="External"/><Relationship Id="rId7" Type="http://schemas.openxmlformats.org/officeDocument/2006/relationships/hyperlink" Target="https://www.mzk.cz/pro-knihovny/vzdelavani-knihovniku/kalendar-akci/konference-informacni-gramotnost" TargetMode="External"/><Relationship Id="rId2" Type="http://schemas.openxmlformats.org/officeDocument/2006/relationships/hyperlink" Target="http://ecil2015.ilconf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vig.cz/seminar.html" TargetMode="External"/><Relationship Id="rId5" Type="http://schemas.openxmlformats.org/officeDocument/2006/relationships/hyperlink" Target="http://bcu.ulbsibiu.ro/conference/" TargetMode="External"/><Relationship Id="rId4" Type="http://schemas.openxmlformats.org/officeDocument/2006/relationships/hyperlink" Target="http://informationliteracysummit.org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ojs.lboro.ac.uk/ojs/index.php/JIL/index" TargetMode="External"/><Relationship Id="rId2" Type="http://schemas.openxmlformats.org/officeDocument/2006/relationships/hyperlink" Target="http://information-literacy.blogspot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dl.org/programmes/ecdl_icd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unesdoc.unesco.org/images/0022/002246/224655e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il.muni.cz/journals/index.php/proinflow/article/download/877/1005" TargetMode="External"/><Relationship Id="rId3" Type="http://schemas.openxmlformats.org/officeDocument/2006/relationships/hyperlink" Target="http://unesdoc.unesco.org/images/0023/002319/231907E.pdf" TargetMode="External"/><Relationship Id="rId7" Type="http://schemas.openxmlformats.org/officeDocument/2006/relationships/hyperlink" Target="http://full.nkp.cz/nkkr/NKKR0401/0401007.html" TargetMode="External"/><Relationship Id="rId2" Type="http://schemas.openxmlformats.org/officeDocument/2006/relationships/hyperlink" Target="http://www.ala.org/acrl/standards/visuallitera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ivicliteracy.iupui.edu/defining-civic-literacy/" TargetMode="External"/><Relationship Id="rId5" Type="http://schemas.openxmlformats.org/officeDocument/2006/relationships/hyperlink" Target="http://docs.lib.purdue.edu/cgi/viewcontent.cgi?article=1031&amp;context=lib_fsdocs" TargetMode="External"/><Relationship Id="rId4" Type="http://schemas.openxmlformats.org/officeDocument/2006/relationships/hyperlink" Target="https://www.ideals.illinois.edu/bitstream/handle/2142/41773/crl_55_04_309_opt.pdf?sequence=2" TargetMode="External"/><Relationship Id="rId9" Type="http://schemas.openxmlformats.org/officeDocument/2006/relationships/hyperlink" Target="http://www.uri.edu/artsci/lsc/Faculty/gilton/InformationLiteracyInstruction-AHistoryinContext.htm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k-12medialiteracy.wikispaces.com/Attributes+of+a+Constructed+Media+Message" TargetMode="External"/><Relationship Id="rId3" Type="http://schemas.openxmlformats.org/officeDocument/2006/relationships/hyperlink" Target="http://www.unesco.org/new/en/communication-and-information/resources/news-and-in-focus-articles/in-focus-articles/2014/paris-declaration-on-media-and-information-literacy-adopted/" TargetMode="External"/><Relationship Id="rId7" Type="http://schemas.openxmlformats.org/officeDocument/2006/relationships/hyperlink" Target="http://www.digitalfutures.org/wp-content/uploads/2012/10/3.1-Digital-Literacy-Discourses2.jpg" TargetMode="External"/><Relationship Id="rId2" Type="http://schemas.openxmlformats.org/officeDocument/2006/relationships/hyperlink" Target="https://comminfo.rutgers.edu/~tefko/Courses/e553/Readings/Mackey%20Metalitreacy%20CLR%20201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s.ubc.ca/dean/files/2009/02/bloom1.gif" TargetMode="External"/><Relationship Id="rId5" Type="http://schemas.openxmlformats.org/officeDocument/2006/relationships/hyperlink" Target="http://unesdoc.unesco.org/images/0022/002246/224655e.pdf" TargetMode="External"/><Relationship Id="rId4" Type="http://schemas.openxmlformats.org/officeDocument/2006/relationships/hyperlink" Target="http://duha.mzk.cz/clanky/sekce-sdruk-pro-informacni-vzdelavani-uzivatelu-se-predstavuje" TargetMode="External"/><Relationship Id="rId9" Type="http://schemas.openxmlformats.org/officeDocument/2006/relationships/hyperlink" Target="http://kwlibguides.lonestar.edu/information-literac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gram.cz/about.d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ici.kjm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fla.org/information-literacy" TargetMode="External"/><Relationship Id="rId3" Type="http://schemas.openxmlformats.org/officeDocument/2006/relationships/hyperlink" Target="http://infolit.org/" TargetMode="External"/><Relationship Id="rId7" Type="http://schemas.openxmlformats.org/officeDocument/2006/relationships/hyperlink" Target="http://www.sconul.ac.uk/" TargetMode="External"/><Relationship Id="rId2" Type="http://schemas.openxmlformats.org/officeDocument/2006/relationships/hyperlink" Target="http://www.ala.org/acrl/issues/infoli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nformationliteracy.org.uk/" TargetMode="External"/><Relationship Id="rId5" Type="http://schemas.openxmlformats.org/officeDocument/2006/relationships/hyperlink" Target="http://cilip.org.uk/" TargetMode="External"/><Relationship Id="rId4" Type="http://schemas.openxmlformats.org/officeDocument/2006/relationships/hyperlink" Target="http://www.whitehouse.gov/the_press_office/Presidential-Proclamation-National-Information-Literacy-Awareness-Mont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 a kontext IG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Informační gramotnost</a:t>
            </a:r>
          </a:p>
        </p:txBody>
      </p:sp>
    </p:spTree>
    <p:extLst>
      <p:ext uri="{BB962C8B-B14F-4D97-AF65-F5344CB8AC3E}">
        <p14:creationId xmlns:p14="http://schemas.microsoft.com/office/powerpoint/2010/main" val="145656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Výzkumné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Brainstorming – co lze zkoumat?</a:t>
            </a:r>
          </a:p>
          <a:p>
            <a:r>
              <a:rPr lang="cs-CZ" dirty="0" err="1" smtClean="0"/>
              <a:t>EnIL</a:t>
            </a:r>
            <a:r>
              <a:rPr lang="cs-CZ" dirty="0" smtClean="0"/>
              <a:t> (</a:t>
            </a:r>
            <a:r>
              <a:rPr lang="cs-CZ" dirty="0" err="1" smtClean="0">
                <a:hlinkClick r:id="rId2"/>
              </a:rPr>
              <a:t>European</a:t>
            </a:r>
            <a:r>
              <a:rPr lang="cs-CZ" dirty="0" smtClean="0">
                <a:hlinkClick r:id="rId2"/>
              </a:rPr>
              <a:t> network on </a:t>
            </a:r>
            <a:r>
              <a:rPr lang="cs-CZ" dirty="0" err="1" smtClean="0">
                <a:hlinkClick r:id="rId2"/>
              </a:rPr>
              <a:t>Information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Literacy</a:t>
            </a:r>
            <a:r>
              <a:rPr lang="cs-CZ" dirty="0" smtClean="0"/>
              <a:t>): </a:t>
            </a:r>
            <a:r>
              <a:rPr lang="cs-CZ" dirty="0" smtClean="0">
                <a:hlinkClick r:id="rId3"/>
              </a:rPr>
              <a:t>výzkumné oblasti</a:t>
            </a:r>
            <a:endParaRPr lang="cs-CZ" dirty="0" smtClean="0"/>
          </a:p>
          <a:p>
            <a:r>
              <a:rPr lang="en-US" dirty="0" smtClean="0">
                <a:hlinkClick r:id="rId4"/>
              </a:rPr>
              <a:t>International Information Literacy Research Network</a:t>
            </a:r>
            <a:endParaRPr lang="cs-CZ" dirty="0" smtClean="0"/>
          </a:p>
          <a:p>
            <a:r>
              <a:rPr lang="cs-CZ" dirty="0" smtClean="0"/>
              <a:t>CILR (</a:t>
            </a:r>
            <a:r>
              <a:rPr lang="en-US" dirty="0">
                <a:hlinkClick r:id="rId5"/>
              </a:rPr>
              <a:t>Centre for Information Literacy </a:t>
            </a:r>
            <a:r>
              <a:rPr lang="en-US" dirty="0" smtClean="0">
                <a:hlinkClick r:id="rId5"/>
              </a:rPr>
              <a:t>Research</a:t>
            </a:r>
            <a:r>
              <a:rPr lang="cs-CZ" dirty="0" smtClean="0"/>
              <a:t>): </a:t>
            </a:r>
            <a:r>
              <a:rPr lang="cs-CZ" dirty="0" smtClean="0">
                <a:hlinkClick r:id="rId6"/>
              </a:rPr>
              <a:t>zaměření</a:t>
            </a:r>
            <a:endParaRPr lang="cs-CZ" dirty="0" smtClean="0"/>
          </a:p>
          <a:p>
            <a:r>
              <a:rPr lang="cs-CZ" dirty="0" err="1" smtClean="0">
                <a:hlinkClick r:id="rId7"/>
              </a:rPr>
              <a:t>Research</a:t>
            </a:r>
            <a:r>
              <a:rPr lang="cs-CZ" dirty="0" smtClean="0">
                <a:hlinkClick r:id="rId7"/>
              </a:rPr>
              <a:t> </a:t>
            </a:r>
            <a:r>
              <a:rPr lang="cs-CZ" dirty="0" err="1" smtClean="0">
                <a:hlinkClick r:id="rId7"/>
              </a:rPr>
              <a:t>Information</a:t>
            </a:r>
            <a:r>
              <a:rPr lang="cs-CZ" dirty="0" smtClean="0">
                <a:hlinkClick r:id="rId7"/>
              </a:rPr>
              <a:t> Network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21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Významné konference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ECIL – </a:t>
            </a:r>
            <a:r>
              <a:rPr lang="cs-CZ" dirty="0" err="1" smtClean="0">
                <a:hlinkClick r:id="rId2"/>
              </a:rPr>
              <a:t>European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Conference</a:t>
            </a:r>
            <a:r>
              <a:rPr lang="cs-CZ" dirty="0" smtClean="0">
                <a:hlinkClick r:id="rId2"/>
              </a:rPr>
              <a:t> on </a:t>
            </a:r>
            <a:r>
              <a:rPr lang="cs-CZ" dirty="0" err="1" smtClean="0">
                <a:hlinkClick r:id="rId2"/>
              </a:rPr>
              <a:t>Information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Literacy</a:t>
            </a:r>
            <a:endParaRPr lang="cs-CZ" dirty="0" smtClean="0"/>
          </a:p>
          <a:p>
            <a:r>
              <a:rPr lang="cs-CZ" dirty="0" smtClean="0"/>
              <a:t>LILAC – </a:t>
            </a:r>
            <a:r>
              <a:rPr lang="en-US" dirty="0" smtClean="0">
                <a:hlinkClick r:id="rId3"/>
              </a:rPr>
              <a:t>Librarians’ Information Literacy Annual Conference</a:t>
            </a:r>
            <a:endParaRPr lang="cs-CZ" dirty="0" smtClean="0"/>
          </a:p>
          <a:p>
            <a:r>
              <a:rPr lang="cs-CZ" dirty="0" err="1" smtClean="0">
                <a:hlinkClick r:id="rId4"/>
              </a:rPr>
              <a:t>Information</a:t>
            </a:r>
            <a:r>
              <a:rPr lang="cs-CZ" dirty="0" smtClean="0">
                <a:hlinkClick r:id="rId4"/>
              </a:rPr>
              <a:t> </a:t>
            </a:r>
            <a:r>
              <a:rPr lang="cs-CZ" dirty="0" err="1" smtClean="0">
                <a:hlinkClick r:id="rId4"/>
              </a:rPr>
              <a:t>Literacy</a:t>
            </a:r>
            <a:r>
              <a:rPr lang="cs-CZ" dirty="0" smtClean="0">
                <a:hlinkClick r:id="rId4"/>
              </a:rPr>
              <a:t> Summit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International </a:t>
            </a:r>
            <a:r>
              <a:rPr lang="cs-CZ" dirty="0" err="1" smtClean="0">
                <a:hlinkClick r:id="rId5"/>
              </a:rPr>
              <a:t>Conference</a:t>
            </a:r>
            <a:r>
              <a:rPr lang="cs-CZ" dirty="0" smtClean="0">
                <a:hlinkClick r:id="rId5"/>
              </a:rPr>
              <a:t> on </a:t>
            </a:r>
            <a:r>
              <a:rPr lang="cs-CZ" dirty="0" err="1" smtClean="0">
                <a:hlinkClick r:id="rId5"/>
              </a:rPr>
              <a:t>Information</a:t>
            </a:r>
            <a:r>
              <a:rPr lang="cs-CZ" dirty="0" smtClean="0">
                <a:hlinkClick r:id="rId5"/>
              </a:rPr>
              <a:t> Science and </a:t>
            </a:r>
            <a:r>
              <a:rPr lang="cs-CZ" dirty="0" err="1" smtClean="0">
                <a:hlinkClick r:id="rId5"/>
              </a:rPr>
              <a:t>Literacy</a:t>
            </a:r>
            <a:endParaRPr lang="cs-CZ" dirty="0" smtClean="0"/>
          </a:p>
          <a:p>
            <a:r>
              <a:rPr lang="en-US" dirty="0" err="1" smtClean="0"/>
              <a:t>LILi</a:t>
            </a:r>
            <a:r>
              <a:rPr lang="en-US" dirty="0" smtClean="0"/>
              <a:t> (Lifelong Information Literacy) Conference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hlinkClick r:id="rId6"/>
              </a:rPr>
              <a:t>Seminář IVIG</a:t>
            </a:r>
            <a:endParaRPr lang="cs-CZ" dirty="0" smtClean="0"/>
          </a:p>
          <a:p>
            <a:r>
              <a:rPr lang="cs-CZ" dirty="0" smtClean="0"/>
              <a:t>(již neexistující) </a:t>
            </a:r>
            <a:r>
              <a:rPr lang="cs-CZ" dirty="0" smtClean="0">
                <a:hlinkClick r:id="rId7"/>
              </a:rPr>
              <a:t>Informační gramotnost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65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Osobnosti IG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Paul G. </a:t>
            </a:r>
            <a:r>
              <a:rPr lang="cs-CZ" dirty="0" err="1" smtClean="0"/>
              <a:t>Zurkowski</a:t>
            </a:r>
            <a:r>
              <a:rPr lang="cs-CZ" dirty="0" smtClean="0"/>
              <a:t>: původce pojmu IG, vyšel z duševního vlastnictví =&gt; nový přístup k informacím =&gt; schopnost zhodnotit dopad na ekonomický a sociální život =&gt; IG</a:t>
            </a:r>
          </a:p>
          <a:p>
            <a:r>
              <a:rPr lang="cs-CZ" dirty="0"/>
              <a:t>William </a:t>
            </a:r>
            <a:r>
              <a:rPr lang="cs-CZ" dirty="0" smtClean="0"/>
              <a:t>Demo: klíčový vliv na definici IG v 80. letech (hl. porozumění a evaluace)</a:t>
            </a:r>
          </a:p>
          <a:p>
            <a:r>
              <a:rPr lang="cs-CZ" dirty="0"/>
              <a:t>Patricia </a:t>
            </a:r>
            <a:r>
              <a:rPr lang="cs-CZ" dirty="0" err="1"/>
              <a:t>Senn</a:t>
            </a:r>
            <a:r>
              <a:rPr lang="cs-CZ" dirty="0"/>
              <a:t> </a:t>
            </a:r>
            <a:r>
              <a:rPr lang="cs-CZ" dirty="0" err="1"/>
              <a:t>Breivik</a:t>
            </a:r>
            <a:r>
              <a:rPr lang="cs-CZ" dirty="0"/>
              <a:t>: efektivní přístup a použití informací, členka mnoha organizací IG, vč. NFIL</a:t>
            </a:r>
          </a:p>
          <a:p>
            <a:r>
              <a:rPr lang="cs-CZ" dirty="0" err="1" smtClean="0"/>
              <a:t>Annemaree</a:t>
            </a:r>
            <a:r>
              <a:rPr lang="cs-CZ" dirty="0" smtClean="0"/>
              <a:t> Lloyd: IG v profesním uplatnění, zdravotní informatika a gramotnost, dopad IG na sociální inkluzi</a:t>
            </a:r>
          </a:p>
          <a:p>
            <a:r>
              <a:rPr lang="cs-CZ" dirty="0" smtClean="0"/>
              <a:t>Christine </a:t>
            </a:r>
            <a:r>
              <a:rPr lang="cs-CZ" dirty="0" err="1" smtClean="0"/>
              <a:t>Bruce</a:t>
            </a:r>
            <a:r>
              <a:rPr lang="cs-CZ" dirty="0" smtClean="0"/>
              <a:t>: IG a komunity, informované učení, informační zkušenost, zdravotní gramotnost</a:t>
            </a:r>
          </a:p>
          <a:p>
            <a:r>
              <a:rPr lang="cs-CZ" dirty="0" smtClean="0"/>
              <a:t>Michael B. </a:t>
            </a:r>
            <a:r>
              <a:rPr lang="cs-CZ" dirty="0" err="1" smtClean="0"/>
              <a:t>Eisenberg</a:t>
            </a:r>
            <a:r>
              <a:rPr lang="cs-CZ" dirty="0"/>
              <a:t> + Bob </a:t>
            </a:r>
            <a:r>
              <a:rPr lang="cs-CZ" dirty="0" err="1"/>
              <a:t>Berkowitz</a:t>
            </a:r>
            <a:r>
              <a:rPr lang="cs-CZ" dirty="0"/>
              <a:t>: </a:t>
            </a:r>
            <a:r>
              <a:rPr lang="cs-CZ" dirty="0" smtClean="0"/>
              <a:t>spoluautor Big6, hl. K20, dále IT (virtuální světy)</a:t>
            </a:r>
          </a:p>
          <a:p>
            <a:r>
              <a:rPr lang="cs-CZ" dirty="0"/>
              <a:t>Carol </a:t>
            </a:r>
            <a:r>
              <a:rPr lang="cs-CZ" dirty="0" err="1"/>
              <a:t>Collier</a:t>
            </a:r>
            <a:r>
              <a:rPr lang="cs-CZ" dirty="0"/>
              <a:t> </a:t>
            </a:r>
            <a:r>
              <a:rPr lang="cs-CZ" dirty="0" err="1"/>
              <a:t>Kuhlthau</a:t>
            </a:r>
            <a:r>
              <a:rPr lang="cs-CZ" dirty="0"/>
              <a:t>: hl. informační vyhledávání =&gt; návazně i model IG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63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Osobnosti IG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err="1"/>
              <a:t>Serap</a:t>
            </a:r>
            <a:r>
              <a:rPr lang="cs-CZ" dirty="0"/>
              <a:t> </a:t>
            </a:r>
            <a:r>
              <a:rPr lang="cs-CZ" dirty="0" err="1"/>
              <a:t>Kurbanoğlu</a:t>
            </a:r>
            <a:r>
              <a:rPr lang="cs-CZ" dirty="0"/>
              <a:t>: EUCLID, ECIL, široké zaměření – </a:t>
            </a:r>
            <a:r>
              <a:rPr lang="cs-CZ" dirty="0" err="1"/>
              <a:t>info</a:t>
            </a:r>
            <a:r>
              <a:rPr lang="cs-CZ" dirty="0"/>
              <a:t> management, vzdělávání, kurikulum, celoživotní vzdělávání…</a:t>
            </a:r>
          </a:p>
          <a:p>
            <a:r>
              <a:rPr lang="cs-CZ" dirty="0" err="1"/>
              <a:t>Sonja</a:t>
            </a:r>
            <a:r>
              <a:rPr lang="cs-CZ" dirty="0"/>
              <a:t> </a:t>
            </a:r>
            <a:r>
              <a:rPr lang="cs-CZ" dirty="0" err="1"/>
              <a:t>Špiranec</a:t>
            </a:r>
            <a:r>
              <a:rPr lang="cs-CZ" dirty="0"/>
              <a:t>: organizace informací, proces informačního vyhledávání, evaluace a kredibilita informací, přístup k informacím, IG</a:t>
            </a:r>
          </a:p>
          <a:p>
            <a:r>
              <a:rPr lang="cs-CZ" dirty="0" smtClean="0"/>
              <a:t>Sheila </a:t>
            </a:r>
            <a:r>
              <a:rPr lang="cs-CZ" dirty="0" err="1"/>
              <a:t>Webber</a:t>
            </a:r>
            <a:r>
              <a:rPr lang="cs-CZ" dirty="0"/>
              <a:t> a její </a:t>
            </a:r>
            <a:r>
              <a:rPr lang="cs-CZ" dirty="0">
                <a:hlinkClick r:id="rId2"/>
              </a:rPr>
              <a:t>blog</a:t>
            </a:r>
            <a:r>
              <a:rPr lang="cs-CZ" dirty="0"/>
              <a:t>: IG a informační chování, vzdělávací informatika (např. Web 2.0, Second </a:t>
            </a:r>
            <a:r>
              <a:rPr lang="cs-CZ" dirty="0" err="1"/>
              <a:t>Life</a:t>
            </a:r>
            <a:r>
              <a:rPr lang="cs-CZ" dirty="0"/>
              <a:t>…)</a:t>
            </a:r>
          </a:p>
          <a:p>
            <a:r>
              <a:rPr lang="cs-CZ" dirty="0"/>
              <a:t>Jane </a:t>
            </a:r>
            <a:r>
              <a:rPr lang="cs-CZ" dirty="0" err="1"/>
              <a:t>Secker</a:t>
            </a:r>
            <a:r>
              <a:rPr lang="cs-CZ" dirty="0"/>
              <a:t> a </a:t>
            </a:r>
            <a:r>
              <a:rPr lang="cs-CZ" dirty="0" err="1">
                <a:hlinkClick r:id="rId3"/>
              </a:rPr>
              <a:t>Journal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of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Information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Literacy</a:t>
            </a:r>
            <a:r>
              <a:rPr lang="cs-CZ" dirty="0"/>
              <a:t>: zejména digitální gramotnost, informační vzdělávání dětí, studentů i profesní</a:t>
            </a:r>
          </a:p>
          <a:p>
            <a:r>
              <a:rPr lang="cs-CZ" dirty="0"/>
              <a:t>Louise </a:t>
            </a:r>
            <a:r>
              <a:rPr lang="cs-CZ" dirty="0" err="1"/>
              <a:t>Limberg</a:t>
            </a:r>
            <a:r>
              <a:rPr lang="cs-CZ" dirty="0"/>
              <a:t>: spojení informačního vyhledávání a gramotnosti</a:t>
            </a:r>
          </a:p>
          <a:p>
            <a:r>
              <a:rPr lang="cs-CZ" dirty="0" err="1"/>
              <a:t>Sirje</a:t>
            </a:r>
            <a:r>
              <a:rPr lang="cs-CZ" dirty="0"/>
              <a:t> </a:t>
            </a:r>
            <a:r>
              <a:rPr lang="cs-CZ" dirty="0" err="1"/>
              <a:t>Virkus</a:t>
            </a:r>
            <a:r>
              <a:rPr lang="cs-CZ" dirty="0"/>
              <a:t>: hodnocení informací, kritický přístup</a:t>
            </a:r>
          </a:p>
          <a:p>
            <a:r>
              <a:rPr lang="cs-CZ" dirty="0"/>
              <a:t>David </a:t>
            </a:r>
            <a:r>
              <a:rPr lang="cs-CZ" dirty="0" err="1"/>
              <a:t>Bawden</a:t>
            </a:r>
            <a:r>
              <a:rPr lang="cs-CZ" dirty="0"/>
              <a:t>: informační a digitální gramotnosti a jejich vývoj v nových </a:t>
            </a:r>
            <a:r>
              <a:rPr lang="cs-CZ" dirty="0" smtClean="0"/>
              <a:t>prostředích (informační generace)</a:t>
            </a:r>
            <a:endParaRPr lang="cs-CZ" dirty="0"/>
          </a:p>
          <a:p>
            <a:r>
              <a:rPr lang="cs-CZ" dirty="0" err="1" smtClean="0"/>
              <a:t>Sonia</a:t>
            </a:r>
            <a:r>
              <a:rPr lang="cs-CZ" dirty="0" smtClean="0"/>
              <a:t> </a:t>
            </a:r>
            <a:r>
              <a:rPr lang="cs-CZ" dirty="0" err="1"/>
              <a:t>Livingstone</a:t>
            </a:r>
            <a:r>
              <a:rPr lang="cs-CZ" dirty="0"/>
              <a:t>: spíše mediální gramotnost a bezpečnost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0254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koncepty – širší pro uplatnění ve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Funkční </a:t>
            </a:r>
            <a:r>
              <a:rPr lang="cs-CZ" b="1" dirty="0" smtClean="0"/>
              <a:t>gramotnost</a:t>
            </a:r>
            <a:r>
              <a:rPr lang="cs-CZ" dirty="0" smtClean="0"/>
              <a:t>: definována </a:t>
            </a:r>
            <a:r>
              <a:rPr lang="cs-CZ" dirty="0"/>
              <a:t>pro výzkumy </a:t>
            </a:r>
            <a:r>
              <a:rPr lang="cs-CZ" dirty="0" smtClean="0"/>
              <a:t>IALS/SIALS jako schopnost aktivně participovat v informačním prostředí, dle IVIG </a:t>
            </a:r>
            <a:r>
              <a:rPr lang="cs-CZ" dirty="0"/>
              <a:t>informační gramotnost = funkční gramotnost + ICT </a:t>
            </a:r>
            <a:r>
              <a:rPr lang="cs-CZ" dirty="0" smtClean="0"/>
              <a:t>gramotnost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Klíčové kompetence</a:t>
            </a:r>
            <a:r>
              <a:rPr lang="cs-CZ" dirty="0" smtClean="0"/>
              <a:t>: integrované dovednosti </a:t>
            </a:r>
          </a:p>
          <a:p>
            <a:pPr lvl="1"/>
            <a:r>
              <a:rPr lang="cs-CZ" dirty="0" smtClean="0"/>
              <a:t>komunikační, personální a interpersonální, řešení problémů, vč. matematických, využívání ICT a práce s informacemi (ČR)</a:t>
            </a:r>
          </a:p>
          <a:p>
            <a:pPr lvl="1"/>
            <a:r>
              <a:rPr lang="cs-CZ" dirty="0" smtClean="0"/>
              <a:t>Komunikační, rozhodovací, interpersonální, celoživotní učení (USA)</a:t>
            </a:r>
          </a:p>
          <a:p>
            <a:r>
              <a:rPr lang="cs-CZ" b="1" dirty="0" err="1"/>
              <a:t>Transversal</a:t>
            </a:r>
            <a:r>
              <a:rPr lang="cs-CZ" b="1" dirty="0"/>
              <a:t> </a:t>
            </a:r>
            <a:r>
              <a:rPr lang="cs-CZ" b="1" dirty="0" err="1"/>
              <a:t>competencies</a:t>
            </a:r>
            <a:r>
              <a:rPr lang="cs-CZ" dirty="0"/>
              <a:t>: špatně a často neměřitelné – kritické a inovativní myšlení, inter- a intra-personální dovednosti, globální občanství, psychické a psychologické </a:t>
            </a:r>
            <a:r>
              <a:rPr lang="cs-CZ" dirty="0" smtClean="0"/>
              <a:t>zdraví</a:t>
            </a:r>
            <a:endParaRPr lang="cs-CZ" dirty="0"/>
          </a:p>
        </p:txBody>
      </p:sp>
      <p:pic>
        <p:nvPicPr>
          <p:cNvPr id="3074" name="Picture 2" descr="Obrázek 1: Informační gramotnost jako struk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846" y="2594950"/>
            <a:ext cx="5060629" cy="155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10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koncepty </a:t>
            </a:r>
            <a:r>
              <a:rPr lang="cs-CZ" dirty="0" smtClean="0"/>
              <a:t>– soupeřící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Transliteracy</a:t>
            </a:r>
            <a:r>
              <a:rPr lang="cs-CZ" dirty="0"/>
              <a:t>: „</a:t>
            </a:r>
            <a:r>
              <a:rPr lang="en-US" dirty="0"/>
              <a:t> ability to read, write and interact across a range of platforms, tools and media from signing and </a:t>
            </a:r>
            <a:r>
              <a:rPr lang="en-US" dirty="0" err="1"/>
              <a:t>orality</a:t>
            </a:r>
            <a:r>
              <a:rPr lang="en-US" dirty="0"/>
              <a:t> through handwriting, print, TV, radio and film, to digital social networks</a:t>
            </a:r>
            <a:r>
              <a:rPr lang="cs-CZ" dirty="0"/>
              <a:t>“ (Thomas et al.) – hl. vztahováno k mediální a digitální </a:t>
            </a:r>
            <a:r>
              <a:rPr lang="cs-CZ" dirty="0" smtClean="0"/>
              <a:t>gramotnosti</a:t>
            </a:r>
          </a:p>
          <a:p>
            <a:r>
              <a:rPr lang="cs-CZ" b="1" dirty="0" err="1" smtClean="0"/>
              <a:t>Metaliteracy</a:t>
            </a:r>
            <a:r>
              <a:rPr lang="cs-CZ" dirty="0" smtClean="0"/>
              <a:t>: vychází z IG, ale důraz na aktivní produkci a sdílení informací (Web 2.0)</a:t>
            </a:r>
          </a:p>
          <a:p>
            <a:r>
              <a:rPr lang="cs-CZ" b="1" dirty="0" smtClean="0"/>
              <a:t>New </a:t>
            </a:r>
            <a:r>
              <a:rPr lang="cs-CZ" b="1" dirty="0" err="1" smtClean="0"/>
              <a:t>literacies</a:t>
            </a:r>
            <a:r>
              <a:rPr lang="cs-CZ" dirty="0" smtClean="0"/>
              <a:t>: zastřešující termín pro schopnost používat nové technologie, např. blogy, wiki, sociální sítě, mobilní zařízení, ale i digitální hry…, vč. hodnocení a tvorby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461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Mediální gramotnost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1992 poprvé definována jako „t</a:t>
            </a:r>
            <a:r>
              <a:rPr lang="en-US" dirty="0" smtClean="0"/>
              <a:t>he ability of a citizen to access, analyze, and produce information for specific outcomes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Výrazněji prosazena až po 2008 ve významu: „f</a:t>
            </a:r>
            <a:r>
              <a:rPr lang="en-US" dirty="0" err="1" smtClean="0"/>
              <a:t>ramework</a:t>
            </a:r>
            <a:r>
              <a:rPr lang="en-US" dirty="0" smtClean="0"/>
              <a:t> to access, analyze, evaluate, create and participate using messages in a variety of forms</a:t>
            </a:r>
            <a:r>
              <a:rPr lang="cs-CZ" dirty="0" smtClean="0"/>
              <a:t>“ – formy hl. k různým médiím v každodenním životě</a:t>
            </a:r>
          </a:p>
          <a:p>
            <a:r>
              <a:rPr lang="cs-CZ" dirty="0" smtClean="0"/>
              <a:t>Stále blízké informační gramotnosti, ale s důrazem na tvorbu a podílení se a také hodnocení zpráv s odkazem na demokratický přístup – nejen jak číst, ale i vstřebat informaci (vč. formování hodnot)</a:t>
            </a:r>
          </a:p>
          <a:p>
            <a:r>
              <a:rPr lang="cs-CZ" dirty="0" smtClean="0"/>
              <a:t>Klíčové přemýšlení nad kontextem vzniku informace – důvod, autor, formát…; zpravodajství, inzerát, </a:t>
            </a:r>
            <a:r>
              <a:rPr lang="cs-CZ" dirty="0" err="1" smtClean="0"/>
              <a:t>infografika</a:t>
            </a:r>
            <a:r>
              <a:rPr lang="cs-CZ" dirty="0" smtClean="0"/>
              <a:t>…</a:t>
            </a:r>
          </a:p>
          <a:p>
            <a:pPr lvl="1"/>
            <a:r>
              <a:rPr lang="cs-CZ" dirty="0" smtClean="0"/>
              <a:t>Vše v médiích prošlo výběrem a zpracováním dle daných pravidel</a:t>
            </a:r>
          </a:p>
          <a:p>
            <a:pPr lvl="1"/>
            <a:r>
              <a:rPr lang="cs-CZ" dirty="0" smtClean="0"/>
              <a:t>Při zpracování nutné zestručnění a interpretace</a:t>
            </a:r>
          </a:p>
          <a:p>
            <a:pPr lvl="1"/>
            <a:r>
              <a:rPr lang="cs-CZ" dirty="0" smtClean="0"/>
              <a:t>Příjemce sdělení dle svých zkušeností a života sdělení vyhodnocuje</a:t>
            </a:r>
          </a:p>
          <a:p>
            <a:pPr lvl="1"/>
            <a:r>
              <a:rPr lang="cs-CZ" dirty="0" smtClean="0"/>
              <a:t>Existuje obrovské množství variant vyjádření stejného sdělení (nejen dle formátu média)</a:t>
            </a:r>
          </a:p>
          <a:p>
            <a:r>
              <a:rPr lang="cs-CZ" dirty="0" smtClean="0"/>
              <a:t>Bez ohledu na náš zájem média formují názor na svět, ale třeba i harmonogram (TV)</a:t>
            </a:r>
          </a:p>
          <a:p>
            <a:r>
              <a:rPr lang="cs-CZ" dirty="0" smtClean="0"/>
              <a:t>Mnoho výzkumů na vliv televize, her, dnes hlavně nových médií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35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koncepty – </a:t>
            </a:r>
            <a:r>
              <a:rPr lang="cs-CZ" dirty="0" smtClean="0"/>
              <a:t>soupeřící k ICT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 smtClean="0"/>
              <a:t>Počítačová gramotnost </a:t>
            </a:r>
            <a:r>
              <a:rPr lang="cs-CZ" dirty="0" smtClean="0"/>
              <a:t>definována v 80. letech jako schopnost efektivně použít počítače a související technologie od základních dovedností po programování a pokročilé řešení problémů, často spojováno s </a:t>
            </a:r>
            <a:r>
              <a:rPr lang="cs-CZ" dirty="0" smtClean="0">
                <a:hlinkClick r:id="rId2"/>
              </a:rPr>
              <a:t>ECDL</a:t>
            </a:r>
            <a:endParaRPr lang="cs-CZ" dirty="0"/>
          </a:p>
          <a:p>
            <a:r>
              <a:rPr lang="cs-CZ" dirty="0"/>
              <a:t>1997 </a:t>
            </a:r>
            <a:r>
              <a:rPr lang="cs-CZ" b="1" dirty="0"/>
              <a:t>digitální gramotnost </a:t>
            </a:r>
            <a:r>
              <a:rPr lang="cs-CZ" dirty="0"/>
              <a:t>„</a:t>
            </a:r>
            <a:r>
              <a:rPr lang="en-US" dirty="0"/>
              <a:t>ability to access networked computer resources and use them</a:t>
            </a:r>
            <a:r>
              <a:rPr lang="cs-CZ" dirty="0"/>
              <a:t>“, ale také důraz na kritické myšlení a hodnocení </a:t>
            </a:r>
            <a:r>
              <a:rPr lang="cs-CZ" dirty="0" smtClean="0"/>
              <a:t>online</a:t>
            </a:r>
          </a:p>
          <a:p>
            <a:r>
              <a:rPr lang="cs-CZ" b="1" dirty="0" smtClean="0"/>
              <a:t>e-</a:t>
            </a:r>
            <a:r>
              <a:rPr lang="cs-CZ" b="1" dirty="0" err="1" smtClean="0"/>
              <a:t>literacy</a:t>
            </a:r>
            <a:r>
              <a:rPr lang="cs-CZ" dirty="0" smtClean="0"/>
              <a:t>: používáno jako synonymum pro počítačovou nebo digitální gramotnost, resp. spojení informační, mediální, ICT a „morální“ gramotnosti</a:t>
            </a:r>
            <a:endParaRPr lang="cs-CZ" b="1" dirty="0" smtClean="0"/>
          </a:p>
          <a:p>
            <a:r>
              <a:rPr lang="cs-CZ" dirty="0" smtClean="0"/>
              <a:t>1999 </a:t>
            </a:r>
            <a:r>
              <a:rPr lang="cs-CZ" b="1" dirty="0" err="1" smtClean="0"/>
              <a:t>Information</a:t>
            </a:r>
            <a:r>
              <a:rPr lang="cs-CZ" b="1" dirty="0" smtClean="0"/>
              <a:t> </a:t>
            </a:r>
            <a:r>
              <a:rPr lang="cs-CZ" b="1" dirty="0" err="1" smtClean="0"/>
              <a:t>Fluency</a:t>
            </a:r>
            <a:r>
              <a:rPr lang="cs-CZ" b="1" dirty="0" smtClean="0"/>
              <a:t> </a:t>
            </a:r>
            <a:r>
              <a:rPr lang="cs-CZ" dirty="0" smtClean="0"/>
              <a:t>– použití počítače (podobně jako ECDL), ale hlubší dovednosti (až po programování), konceptuální znalost a intelektuální schopnosti; IG úzce souvisí, ale jiné pojetí a neomezení na IT</a:t>
            </a:r>
          </a:p>
          <a:p>
            <a:r>
              <a:rPr lang="cs-CZ" b="1" dirty="0" err="1" smtClean="0"/>
              <a:t>Kybergramotnost</a:t>
            </a:r>
            <a:r>
              <a:rPr lang="cs-CZ" dirty="0" smtClean="0"/>
              <a:t> – využití internetu pro aktivní politické, kreativní a umělecké </a:t>
            </a:r>
            <a:r>
              <a:rPr lang="cs-CZ" dirty="0"/>
              <a:t>vyjádření </a:t>
            </a:r>
          </a:p>
          <a:p>
            <a:r>
              <a:rPr lang="cs-CZ" dirty="0"/>
              <a:t>2007 </a:t>
            </a:r>
            <a:r>
              <a:rPr lang="cs-CZ" b="1" dirty="0"/>
              <a:t>ICT gramotnost </a:t>
            </a:r>
            <a:r>
              <a:rPr lang="cs-CZ" dirty="0"/>
              <a:t>„</a:t>
            </a:r>
            <a:r>
              <a:rPr lang="en-US" dirty="0"/>
              <a:t>using digital technology, communications tools, and/or networks to access, manage, integrate, evaluate, and create information in order to function in a knowledge society</a:t>
            </a:r>
            <a:r>
              <a:rPr lang="cs-CZ" dirty="0" smtClean="0"/>
              <a:t>“</a:t>
            </a:r>
          </a:p>
          <a:p>
            <a:r>
              <a:rPr lang="cs-CZ" b="1" dirty="0" smtClean="0"/>
              <a:t>Digital </a:t>
            </a:r>
            <a:r>
              <a:rPr lang="cs-CZ" b="1" dirty="0" err="1" smtClean="0"/>
              <a:t>empowerment</a:t>
            </a:r>
            <a:r>
              <a:rPr lang="cs-CZ" dirty="0" smtClean="0"/>
              <a:t>: důraz na využití ICT pro podporu sociálního kapitálu v informační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57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koncepty – užší pro specializaci, personalizaci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Data </a:t>
            </a:r>
            <a:r>
              <a:rPr lang="cs-CZ" b="1" dirty="0" err="1" smtClean="0"/>
              <a:t>literacy</a:t>
            </a:r>
            <a:r>
              <a:rPr lang="cs-CZ" dirty="0" smtClean="0"/>
              <a:t>:</a:t>
            </a:r>
            <a:r>
              <a:rPr lang="cs-CZ" b="1" dirty="0" smtClean="0"/>
              <a:t> </a:t>
            </a:r>
            <a:r>
              <a:rPr lang="cs-CZ" dirty="0"/>
              <a:t>2011 </a:t>
            </a:r>
            <a:r>
              <a:rPr lang="cs-CZ" dirty="0" smtClean="0"/>
              <a:t>definována </a:t>
            </a:r>
            <a:r>
              <a:rPr lang="cs-CZ" dirty="0"/>
              <a:t>jako schopnost porozumět datům ve statistickém pojetí, vč. čtení grafů a tabulek, správné usuzování z dat a použití dat, později rozšířeno k přemýšlení založenému na důkazu pro řešení reálných </a:t>
            </a:r>
            <a:r>
              <a:rPr lang="cs-CZ" dirty="0" smtClean="0"/>
              <a:t>problémů</a:t>
            </a:r>
          </a:p>
          <a:p>
            <a:r>
              <a:rPr lang="cs-CZ" b="1" dirty="0" err="1" smtClean="0"/>
              <a:t>Scientific</a:t>
            </a:r>
            <a:r>
              <a:rPr lang="cs-CZ" b="1" dirty="0" smtClean="0"/>
              <a:t> </a:t>
            </a:r>
            <a:r>
              <a:rPr lang="cs-CZ" b="1" dirty="0" err="1" smtClean="0"/>
              <a:t>literacy</a:t>
            </a:r>
            <a:r>
              <a:rPr lang="cs-CZ" dirty="0" smtClean="0"/>
              <a:t>: schopnost jednotlivce realizovat výzkum, od identifikace otázek po získání nové znalosti, vysvětlení vědeckého fenoménu a vytvoření závěrů založených na důkazu, ale také uvědomění, jak věda ovlivňuje společnost a ochota se zapojit do vědeckého zkoumání jako občan</a:t>
            </a:r>
            <a:endParaRPr lang="cs-CZ" dirty="0"/>
          </a:p>
          <a:p>
            <a:r>
              <a:rPr lang="cs-CZ" b="1" dirty="0" err="1" smtClean="0"/>
              <a:t>Civic</a:t>
            </a:r>
            <a:r>
              <a:rPr lang="cs-CZ" b="1" dirty="0" smtClean="0"/>
              <a:t> </a:t>
            </a:r>
            <a:r>
              <a:rPr lang="cs-CZ" b="1" dirty="0" err="1" smtClean="0"/>
              <a:t>literacy</a:t>
            </a:r>
            <a:r>
              <a:rPr lang="cs-CZ" dirty="0" smtClean="0"/>
              <a:t>: </a:t>
            </a:r>
            <a:r>
              <a:rPr lang="cs-CZ" dirty="0"/>
              <a:t>využití informací pro občanské zapojení</a:t>
            </a:r>
            <a:endParaRPr lang="en-US" dirty="0"/>
          </a:p>
          <a:p>
            <a:r>
              <a:rPr lang="cs-CZ" b="1" dirty="0" smtClean="0"/>
              <a:t>Vizuální gramotnost</a:t>
            </a:r>
            <a:r>
              <a:rPr lang="cs-CZ" dirty="0" smtClean="0"/>
              <a:t>: efektivně najít, interpretovat, zhodnotit, použít a vytvořit obrazy a vizuální média (kontext, kulturní, etické, estetické a technické komponenty); obrázky = typ informace, ale s estetickým a kreativním aspektem + silně i právní (a etická)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110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vybraných definicí (Kovářová, Zadražilová 2013)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090681"/>
              </p:ext>
            </p:extLst>
          </p:nvPr>
        </p:nvGraphicFramePr>
        <p:xfrm>
          <a:off x="238894" y="1846263"/>
          <a:ext cx="8723874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733"/>
                <a:gridCol w="1458097"/>
                <a:gridCol w="1210962"/>
                <a:gridCol w="1227438"/>
                <a:gridCol w="2232454"/>
                <a:gridCol w="1565190"/>
              </a:tblGrid>
              <a:tr h="114342"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Information </a:t>
                      </a:r>
                      <a:r>
                        <a:rPr lang="en-GB" sz="1400" dirty="0">
                          <a:effectLst/>
                        </a:rPr>
                        <a:t>literacy  </a:t>
                      </a:r>
                      <a:r>
                        <a:rPr lang="en-US" sz="1400" dirty="0">
                          <a:effectLst/>
                        </a:rPr>
                        <a:t>[8]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Digital literacy </a:t>
                      </a:r>
                      <a:r>
                        <a:rPr lang="en-US" sz="1400">
                          <a:effectLst/>
                        </a:rPr>
                        <a:t>[9]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Computer literacy </a:t>
                      </a:r>
                      <a:r>
                        <a:rPr lang="en-US" sz="1400">
                          <a:effectLst/>
                        </a:rPr>
                        <a:t>[1]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Media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literacy </a:t>
                      </a:r>
                      <a:r>
                        <a:rPr lang="en-US" sz="1400" dirty="0">
                          <a:effectLst/>
                        </a:rPr>
                        <a:t>[10]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Network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literacy </a:t>
                      </a:r>
                      <a:r>
                        <a:rPr lang="en-US" sz="1400" dirty="0">
                          <a:effectLst/>
                        </a:rPr>
                        <a:t>[1]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New literacies </a:t>
                      </a:r>
                      <a:r>
                        <a:rPr lang="en-US" sz="1400">
                          <a:effectLst/>
                        </a:rPr>
                        <a:t>[11]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</a:tr>
              <a:tr h="61620"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recognise an inf. need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</a:tr>
              <a:tr h="381248"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formulate a </a:t>
                      </a:r>
                      <a:r>
                        <a:rPr lang="en-GB" sz="1400" dirty="0" smtClean="0">
                          <a:effectLst/>
                        </a:rPr>
                        <a:t>search</a:t>
                      </a:r>
                      <a:r>
                        <a:rPr lang="cs-CZ" sz="1400" dirty="0" smtClean="0">
                          <a:effectLst/>
                        </a:rPr>
                        <a:t> </a:t>
                      </a:r>
                      <a:r>
                        <a:rPr lang="en-GB" sz="1400" dirty="0" smtClean="0">
                          <a:effectLst/>
                        </a:rPr>
                        <a:t>question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retrieve specific  inf. from the range of network tools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</a:tr>
              <a:tr h="308755"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choose relevant inf.  sources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awareness of the range and uses of global networked inf. resources and services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</a:tr>
              <a:tr h="600375"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use ICT to consult inf.  sources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understanding of the system of generating, managing and making inf.  available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</a:tr>
              <a:tr h="857647"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select, evaluate and organise the found inf. 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understand and use inf. in multiple formats from a range of sources via computers 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ability to manipulate documents and data via software 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access, analyse, evaluate inf. in a variety of forms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manipulate networked inf. by combining it with other resources; using networked inf. to analyse and resolve decisions and obtain services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using critical thinking to judge the reliability and credibility of news in a variety of forms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</a:tr>
              <a:tr h="573262"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(re)use and disseminate the inf.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create documents and data via software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>
                          <a:effectLst/>
                        </a:rPr>
                        <a:t>communication competencies</a:t>
                      </a:r>
                      <a:endParaRPr lang="cs-CZ" sz="160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enhancing networked inf. or increasing the value of inf.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  <a:tc>
                  <a:txBody>
                    <a:bodyPr/>
                    <a:lstStyle/>
                    <a:p>
                      <a:pPr indent="0" algn="l"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717" marR="417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0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IG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 průběhu 19. a 20. století růst významu gramotnosti + vyšší úroveň vzdělání + knihoven (zakládány, z elitních se stávají veřejnými)</a:t>
            </a:r>
          </a:p>
          <a:p>
            <a:r>
              <a:rPr lang="cs-CZ" dirty="0" smtClean="0"/>
              <a:t>Od konce 19. století pomalu kurzy v knihovnách – historie knih a knihoven, základní výzkumné strategie a kritická evaluace materiálů, ale postupně klesá kvalita + zaměření jen na techniky výzkumu v knihovně, v 20. letech téměř žádné lekce</a:t>
            </a:r>
          </a:p>
          <a:p>
            <a:r>
              <a:rPr lang="cs-CZ" dirty="0" smtClean="0"/>
              <a:t>1920-1960 lekce výjimečně, zaměření na bibliografii</a:t>
            </a:r>
          </a:p>
          <a:p>
            <a:r>
              <a:rPr lang="cs-CZ" dirty="0" smtClean="0"/>
              <a:t>70. léta růst počtu kurzů, snaha o propojení s kurikulem, rozvoj školních knihoven (fond), ale IG jako podpora výzkumu na univerzitách</a:t>
            </a:r>
          </a:p>
          <a:p>
            <a:r>
              <a:rPr lang="cs-CZ" dirty="0" smtClean="0"/>
              <a:t>1974 – termín použil Paul </a:t>
            </a:r>
            <a:r>
              <a:rPr lang="cs-CZ" dirty="0" err="1" smtClean="0"/>
              <a:t>Zurkowski</a:t>
            </a:r>
            <a:r>
              <a:rPr lang="cs-CZ" dirty="0" smtClean="0"/>
              <a:t> v kontextu informačních služeb v privátním sektoru</a:t>
            </a:r>
          </a:p>
          <a:p>
            <a:r>
              <a:rPr lang="cs-CZ" dirty="0" smtClean="0"/>
              <a:t>1976 – různý posun pojmu – od práce s informačními zdroji, přes řešení problémů, po předpoklad samostatného rozhodování (politické a ekonomické)</a:t>
            </a:r>
          </a:p>
          <a:p>
            <a:r>
              <a:rPr lang="cs-CZ" dirty="0" smtClean="0"/>
              <a:t>Od 1979 – IG spojována s knihovnami</a:t>
            </a:r>
          </a:p>
        </p:txBody>
      </p:sp>
    </p:spTree>
    <p:extLst>
      <p:ext uri="{BB962C8B-B14F-4D97-AF65-F5344CB8AC3E}">
        <p14:creationId xmlns:p14="http://schemas.microsoft.com/office/powerpoint/2010/main" val="216137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Srovnání vybraných definicí </a:t>
            </a:r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Eisenberg</a:t>
            </a:r>
            <a:r>
              <a:rPr lang="cs-CZ" dirty="0" smtClean="0">
                <a:solidFill>
                  <a:schemeClr val="tx1"/>
                </a:solidFill>
              </a:rPr>
              <a:t> 2004)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 tištěný materiál</a:t>
            </a:r>
          </a:p>
          <a:p>
            <a:r>
              <a:rPr lang="cs-CZ" dirty="0" smtClean="0"/>
              <a:t>Podívejte se na srovnání</a:t>
            </a:r>
          </a:p>
          <a:p>
            <a:pPr lvl="1"/>
            <a:r>
              <a:rPr lang="cs-CZ" dirty="0" smtClean="0"/>
              <a:t>Jak zásadní jsou podle vás rozdíly?</a:t>
            </a:r>
          </a:p>
          <a:p>
            <a:pPr lvl="1"/>
            <a:r>
              <a:rPr lang="cs-CZ" dirty="0" smtClean="0"/>
              <a:t>Která z gramotností je nejdůležitější pro život v informační společnosti? A pro studium?</a:t>
            </a:r>
          </a:p>
          <a:p>
            <a:pPr lvl="1"/>
            <a:r>
              <a:rPr lang="cs-CZ" dirty="0" smtClean="0"/>
              <a:t>O co by měla být IG obohacena?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0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výš? ML x IL</a:t>
            </a:r>
            <a:endParaRPr lang="cs-CZ" dirty="0"/>
          </a:p>
        </p:txBody>
      </p:sp>
      <p:pic>
        <p:nvPicPr>
          <p:cNvPr id="4100" name="Picture 4" descr="http://blogs.ubc.ca/dean/files/2009/02/bloom1.gi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30" y="1845735"/>
            <a:ext cx="4278533" cy="3547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digitalfutures.org/wp-content/uploads/2012/10/3.1-Digital-Literacy-Discourses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2145323"/>
            <a:ext cx="4343714" cy="2983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0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T-graf ML x IL</a:t>
            </a:r>
            <a:endParaRPr lang="cs-CZ" dirty="0"/>
          </a:p>
        </p:txBody>
      </p:sp>
      <p:pic>
        <p:nvPicPr>
          <p:cNvPr id="7170" name="Picture 2" descr="https://k-12medialiteracy.wikispaces.com/file/view/VA%20DOE%20Media%20Literacy.jpg/393102112/800x600/VA%20DOE%20Media%20Literacy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8004"/>
            <a:ext cx="5036466" cy="377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s3.amazonaws.com/libapps/accounts/1948/images/Information-literacy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1430" y="1951534"/>
            <a:ext cx="3589760" cy="4378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33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 + IL = MIL</a:t>
            </a:r>
            <a:endParaRPr lang="cs-CZ" dirty="0"/>
          </a:p>
        </p:txBody>
      </p:sp>
      <p:pic>
        <p:nvPicPr>
          <p:cNvPr id="6146" name="Picture 2" descr="http://www.unesco.org/new/fileadmin/MULTIMEDIA/HQ/CI/CI/images/In-focus/mil_concept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872298"/>
            <a:ext cx="4145652" cy="4446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unesco.org/new/fileadmin/MULTIMEDIA/HQ/CI/CI/images/Publication_covers/global_mil_chap_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08" y="2600727"/>
            <a:ext cx="4457067" cy="2989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147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Mediální a informační gramotnost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„</a:t>
            </a:r>
            <a:r>
              <a:rPr lang="en-US" dirty="0"/>
              <a:t>IL is defined as a set of competencies that empowers citizens to access, </a:t>
            </a:r>
            <a:r>
              <a:rPr lang="en-US" dirty="0" smtClean="0"/>
              <a:t>retrieve</a:t>
            </a:r>
            <a:r>
              <a:rPr lang="en-US" dirty="0"/>
              <a:t>, understand, evaluate and use, create, as well as share information and media content in </a:t>
            </a:r>
            <a:r>
              <a:rPr lang="en-US" dirty="0" smtClean="0"/>
              <a:t>all </a:t>
            </a:r>
            <a:r>
              <a:rPr lang="en-US" dirty="0"/>
              <a:t>formats, using various tools, in a critical, ethical and effective way, in order to participate and </a:t>
            </a:r>
            <a:r>
              <a:rPr lang="en-US" dirty="0" smtClean="0"/>
              <a:t>engage </a:t>
            </a:r>
            <a:r>
              <a:rPr lang="en-US" dirty="0"/>
              <a:t>in personal, professional and societal activities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UNESCO + IFLA dlouho podporovaly IG, ale stále silnější diskuze v kontextu MG =&gt; 2012 v Moskvě deklarace MIL</a:t>
            </a:r>
          </a:p>
          <a:p>
            <a:pPr lvl="1"/>
            <a:r>
              <a:rPr lang="cs-CZ" dirty="0" smtClean="0"/>
              <a:t>MIL pro participativní znalostní společnost, občanské instituce a jejich složky</a:t>
            </a:r>
          </a:p>
          <a:p>
            <a:pPr lvl="1"/>
            <a:r>
              <a:rPr lang="cs-CZ" dirty="0" smtClean="0"/>
              <a:t>Znalosti, dovednosti a postoje pro přístup, analýzu, hodnocení, použití, tvorbu a komunikaci informací kreativně, legálně a eticky, s využitím různých médií, informačních zdrojů a kanálů v soukromém, profesním i veřejném životě</a:t>
            </a:r>
          </a:p>
          <a:p>
            <a:pPr lvl="1"/>
            <a:r>
              <a:rPr lang="cs-CZ" dirty="0" smtClean="0"/>
              <a:t>Identifikace potřeby, pochopení kontextu vzniku informace, role média a zprostředkovatele informací s přesahem ICT do kritického myšlení a interpretace</a:t>
            </a:r>
          </a:p>
          <a:p>
            <a:pPr lvl="1"/>
            <a:r>
              <a:rPr lang="cs-CZ" dirty="0" smtClean="0"/>
              <a:t>I přes vývoj médií a dopad na život a občanství nutná podpora participace kohokoli na mediálních sděleních, snaha o odstraňování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divide</a:t>
            </a:r>
            <a:r>
              <a:rPr lang="cs-CZ" dirty="0" smtClean="0"/>
              <a:t> i jiných bariér, vč. rozvojových zemí, ale i informačního přesycení</a:t>
            </a:r>
          </a:p>
          <a:p>
            <a:r>
              <a:rPr lang="cs-CZ" dirty="0" smtClean="0"/>
              <a:t>Akcent na zhodnocení připravenosti státu (výzkumy): vzdělávání, politika, podpora, přístup a použití, občanská společnost</a:t>
            </a:r>
          </a:p>
          <a:p>
            <a:r>
              <a:rPr lang="cs-CZ" dirty="0" smtClean="0"/>
              <a:t>2014 Pařížská deklarace – MIL podporováno do mezinárodní politiky a strategií s dopadem na jednotlivé státy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70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 komponenty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079" y="1846263"/>
            <a:ext cx="6176291" cy="4449762"/>
          </a:xfrm>
        </p:spPr>
      </p:pic>
    </p:spTree>
    <p:extLst>
      <p:ext uri="{BB962C8B-B14F-4D97-AF65-F5344CB8AC3E}">
        <p14:creationId xmlns:p14="http://schemas.microsoft.com/office/powerpoint/2010/main" val="136315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ČR a MIL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Jak je na tom ČR? </a:t>
            </a:r>
            <a:endParaRPr lang="cs-CZ" dirty="0" smtClean="0"/>
          </a:p>
          <a:p>
            <a:pPr lvl="1"/>
            <a:r>
              <a:rPr lang="cs-CZ" dirty="0" smtClean="0"/>
              <a:t>Rozdělte se na třetiny</a:t>
            </a:r>
          </a:p>
          <a:p>
            <a:pPr lvl="1"/>
            <a:r>
              <a:rPr lang="cs-CZ" dirty="0" smtClean="0"/>
              <a:t>Podívejte se na dotazník pro stát/školy/učitele</a:t>
            </a:r>
          </a:p>
          <a:p>
            <a:pPr lvl="1"/>
            <a:r>
              <a:rPr lang="cs-CZ" dirty="0" smtClean="0"/>
              <a:t>Co si o dotazníku myslíte? Jak si podle vás ČR stojí? Dokázali by učitelé vyplnit?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02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bloku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Přečíst 4 články z posledního sborníku ECIL</a:t>
            </a:r>
          </a:p>
          <a:p>
            <a:pPr lvl="1"/>
            <a:r>
              <a:rPr lang="cs-CZ" dirty="0" smtClean="0"/>
              <a:t>Pošlu e-mailem</a:t>
            </a:r>
          </a:p>
          <a:p>
            <a:pPr lvl="1"/>
            <a:r>
              <a:rPr lang="cs-CZ" dirty="0" smtClean="0"/>
              <a:t>1 lze nahradit jiným ze sborníku, pokud vás enormně zajímá jiný</a:t>
            </a:r>
          </a:p>
          <a:p>
            <a:r>
              <a:rPr lang="cs-CZ" dirty="0" smtClean="0"/>
              <a:t>Na 1 vybraný zpracujete strukturované zhodnocení</a:t>
            </a:r>
          </a:p>
          <a:p>
            <a:r>
              <a:rPr lang="cs-CZ" dirty="0" smtClean="0"/>
              <a:t>Odkazy na články i struktura hodnocení viz studijní materiály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54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cs-CZ" dirty="0"/>
              <a:t>ACRL. ACRL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</a:t>
            </a:r>
            <a:r>
              <a:rPr lang="cs-CZ" dirty="0" err="1"/>
              <a:t>Competency</a:t>
            </a:r>
            <a:r>
              <a:rPr lang="cs-CZ" dirty="0"/>
              <a:t> </a:t>
            </a:r>
            <a:r>
              <a:rPr lang="cs-CZ" dirty="0" err="1"/>
              <a:t>Standards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. Dostupný z: </a:t>
            </a:r>
            <a:r>
              <a:rPr lang="cs-CZ" u="sng" dirty="0">
                <a:hlinkClick r:id="rId2"/>
              </a:rPr>
              <a:t>http://www.ala.org/acrl/standards/visualliteracy</a:t>
            </a:r>
            <a:endParaRPr lang="cs-CZ" dirty="0"/>
          </a:p>
          <a:p>
            <a:pPr lvl="0"/>
            <a:r>
              <a:rPr lang="cs-CZ" dirty="0"/>
              <a:t>ASIA, UNESCO Bangkok, et al. 2013 </a:t>
            </a:r>
            <a:r>
              <a:rPr lang="cs-CZ" dirty="0" err="1"/>
              <a:t>Asia-Pacific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Institutes</a:t>
            </a:r>
            <a:r>
              <a:rPr lang="cs-CZ" dirty="0"/>
              <a:t> Network (ERI-Net) </a:t>
            </a:r>
            <a:r>
              <a:rPr lang="cs-CZ" dirty="0" err="1"/>
              <a:t>regional</a:t>
            </a:r>
            <a:r>
              <a:rPr lang="cs-CZ" dirty="0"/>
              <a:t> study on </a:t>
            </a:r>
            <a:r>
              <a:rPr lang="cs-CZ" dirty="0" err="1"/>
              <a:t>transversal</a:t>
            </a:r>
            <a:r>
              <a:rPr lang="cs-CZ" dirty="0"/>
              <a:t> </a:t>
            </a:r>
            <a:r>
              <a:rPr lang="cs-CZ" dirty="0" err="1"/>
              <a:t>competencies</a:t>
            </a:r>
            <a:r>
              <a:rPr lang="cs-CZ" dirty="0"/>
              <a:t> in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and </a:t>
            </a:r>
            <a:r>
              <a:rPr lang="cs-CZ" dirty="0" err="1"/>
              <a:t>practice</a:t>
            </a:r>
            <a:r>
              <a:rPr lang="cs-CZ" dirty="0"/>
              <a:t> (</a:t>
            </a:r>
            <a:r>
              <a:rPr lang="cs-CZ" dirty="0" err="1"/>
              <a:t>phase</a:t>
            </a:r>
            <a:r>
              <a:rPr lang="cs-CZ" dirty="0"/>
              <a:t> 1):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synthesis</a:t>
            </a:r>
            <a:r>
              <a:rPr lang="cs-CZ" dirty="0"/>
              <a:t> report. 2015. Dostupný z: </a:t>
            </a:r>
            <a:r>
              <a:rPr lang="cs-CZ" u="sng" dirty="0">
                <a:hlinkClick r:id="rId3"/>
              </a:rPr>
              <a:t>http://unesdoc.unesco.org/images/0023/002319/231907E.pdf</a:t>
            </a:r>
            <a:endParaRPr lang="cs-CZ" dirty="0"/>
          </a:p>
          <a:p>
            <a:pPr lvl="0"/>
            <a:r>
              <a:rPr lang="en-US" dirty="0"/>
              <a:t>BEHRENS, Shirley J. A conceptual analysis and historical overview of information literacy. College &amp; Research Libraries. 1994, 35(4), pp. 309–322. ISSN 0010-0870. </a:t>
            </a:r>
            <a:r>
              <a:rPr lang="cs-CZ" dirty="0"/>
              <a:t>Dostupný z: </a:t>
            </a:r>
            <a:r>
              <a:rPr lang="cs-CZ" u="sng" dirty="0">
                <a:hlinkClick r:id="rId4"/>
              </a:rPr>
              <a:t>https://www.ideals.illinois.edu/bitstream/handle/2142/41773/crl_55_04_309_opt.pdf?sequence=2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CARLSON, </a:t>
            </a:r>
            <a:r>
              <a:rPr lang="cs-CZ" dirty="0" err="1"/>
              <a:t>Jacob</a:t>
            </a:r>
            <a:r>
              <a:rPr lang="cs-CZ" dirty="0"/>
              <a:t>, et al. </a:t>
            </a:r>
            <a:r>
              <a:rPr lang="cs-CZ" dirty="0" err="1"/>
              <a:t>Determining</a:t>
            </a:r>
            <a:r>
              <a:rPr lang="cs-CZ" dirty="0"/>
              <a:t> data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: A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and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faculty</a:t>
            </a:r>
            <a:r>
              <a:rPr lang="cs-CZ" dirty="0"/>
              <a:t>. </a:t>
            </a:r>
            <a:r>
              <a:rPr lang="cs-CZ" i="1" dirty="0" err="1"/>
              <a:t>portal</a:t>
            </a:r>
            <a:r>
              <a:rPr lang="cs-CZ" i="1" dirty="0"/>
              <a:t>: </a:t>
            </a:r>
            <a:r>
              <a:rPr lang="cs-CZ" i="1" dirty="0" err="1"/>
              <a:t>Libraries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Academy</a:t>
            </a:r>
            <a:r>
              <a:rPr lang="cs-CZ" dirty="0"/>
              <a:t>, 2011, 11.2: 629-657. Dostupný z: </a:t>
            </a:r>
            <a:r>
              <a:rPr lang="cs-CZ" u="sng" dirty="0">
                <a:hlinkClick r:id="rId5"/>
              </a:rPr>
              <a:t>http://docs.lib.purdue.edu/cgi/viewcontent.cgi?article=1031&amp;context=lib_fsdocs</a:t>
            </a:r>
            <a:endParaRPr lang="cs-CZ" dirty="0"/>
          </a:p>
          <a:p>
            <a:pPr lvl="0"/>
            <a:r>
              <a:rPr lang="cs-CZ" dirty="0" err="1"/>
              <a:t>Defining</a:t>
            </a:r>
            <a:r>
              <a:rPr lang="cs-CZ" dirty="0"/>
              <a:t> </a:t>
            </a:r>
            <a:r>
              <a:rPr lang="cs-CZ" dirty="0" err="1"/>
              <a:t>Civic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. </a:t>
            </a:r>
            <a:r>
              <a:rPr lang="cs-CZ" i="1" dirty="0"/>
              <a:t>Indiana University Center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Civic</a:t>
            </a:r>
            <a:r>
              <a:rPr lang="cs-CZ" i="1" dirty="0"/>
              <a:t> </a:t>
            </a:r>
            <a:r>
              <a:rPr lang="cs-CZ" i="1" dirty="0" err="1"/>
              <a:t>Literacy</a:t>
            </a:r>
            <a:r>
              <a:rPr lang="cs-CZ" dirty="0"/>
              <a:t>. Dostupný z: </a:t>
            </a:r>
            <a:r>
              <a:rPr lang="cs-CZ" u="sng" dirty="0">
                <a:hlinkClick r:id="rId6"/>
              </a:rPr>
              <a:t>http://civicliteracy.iupui.edu/defining-civic-literacy/</a:t>
            </a:r>
            <a:endParaRPr lang="cs-CZ" dirty="0"/>
          </a:p>
          <a:p>
            <a:pPr lvl="0"/>
            <a:r>
              <a:rPr lang="en-US" dirty="0"/>
              <a:t>DEVELOPMENT, </a:t>
            </a:r>
            <a:r>
              <a:rPr lang="en-US" dirty="0" err="1"/>
              <a:t>Organisation</a:t>
            </a:r>
            <a:r>
              <a:rPr lang="en-US" dirty="0"/>
              <a:t> for Economic Co-operation and. </a:t>
            </a:r>
            <a:r>
              <a:rPr lang="en-US" i="1" dirty="0"/>
              <a:t>Assessing scientific, reading and mathematical literacy a framework for PISA 2006</a:t>
            </a:r>
            <a:r>
              <a:rPr lang="en-US" dirty="0"/>
              <a:t>. Complete ed. Paris: OECD, 2006. ISBN 9264026401.</a:t>
            </a:r>
            <a:endParaRPr lang="cs-CZ" dirty="0"/>
          </a:p>
          <a:p>
            <a:pPr lvl="0"/>
            <a:r>
              <a:rPr lang="en-US" i="1" dirty="0"/>
              <a:t>Digital literacies: concepts, policies and practices</a:t>
            </a:r>
            <a:r>
              <a:rPr lang="en-US" dirty="0"/>
              <a:t>. New York: Peter Lang, c2008, viii, 321 p. New literacies and digital epistemologies, vol. 30. ISBN 978-1-4331-0169-4.</a:t>
            </a:r>
            <a:endParaRPr lang="cs-CZ" dirty="0"/>
          </a:p>
          <a:p>
            <a:pPr lvl="0"/>
            <a:r>
              <a:rPr lang="cs-CZ" dirty="0"/>
              <a:t>DOMBROVSKÁ, M., H. LANDOVÁ a L. TICHÁ. 2004. Informační gramotnost – teorie a praxe v ČR. Národní knihovna: knihovnická revue. 15(1), 7-18. ISSN 1214-0678. Dostupné z: </a:t>
            </a:r>
            <a:r>
              <a:rPr lang="cs-CZ" u="sng" dirty="0">
                <a:hlinkClick r:id="rId7"/>
              </a:rPr>
              <a:t>http://full.nkp.cz/nkkr/NKKR0401/0401007.html</a:t>
            </a:r>
            <a:endParaRPr lang="cs-CZ" dirty="0"/>
          </a:p>
          <a:p>
            <a:pPr lvl="0"/>
            <a:r>
              <a:rPr lang="en-US" dirty="0"/>
              <a:t>DOMBROVSKÁ, Michaela. </a:t>
            </a:r>
            <a:r>
              <a:rPr lang="cs-CZ" dirty="0"/>
              <a:t>Informační vzdělávání na vysokých školách v České republice: přehled, vývoj a další kroky. </a:t>
            </a:r>
            <a:r>
              <a:rPr lang="cs-CZ" i="1" dirty="0" err="1"/>
              <a:t>ProInflow</a:t>
            </a:r>
            <a:r>
              <a:rPr lang="cs-CZ" i="1" dirty="0"/>
              <a:t>: časopis pro informační vědy</a:t>
            </a:r>
            <a:r>
              <a:rPr lang="cs-CZ" dirty="0"/>
              <a:t>. 2010, roč. 2, č. 2, s. 45-52. Dostupný z: </a:t>
            </a:r>
            <a:r>
              <a:rPr lang="cs-CZ" u="sng" dirty="0">
                <a:hlinkClick r:id="rId8"/>
              </a:rPr>
              <a:t>http://www.phil.muni.cz/journals/index.php/proinflow/article/download/877/1005</a:t>
            </a:r>
            <a:endParaRPr lang="cs-CZ" dirty="0"/>
          </a:p>
          <a:p>
            <a:pPr lvl="0"/>
            <a:r>
              <a:rPr lang="en-US" dirty="0"/>
              <a:t>DROTNER, Kirsten a Kim SCHRØDER. </a:t>
            </a:r>
            <a:r>
              <a:rPr lang="en-US" i="1" dirty="0"/>
              <a:t>Digital content creation: perceptions, practices, and perspectives</a:t>
            </a:r>
            <a:r>
              <a:rPr lang="en-US" dirty="0"/>
              <a:t>. New York: Peter Lang, c2010, xi, 323 p. ISBN 9781433106965.</a:t>
            </a:r>
            <a:endParaRPr lang="cs-CZ" dirty="0"/>
          </a:p>
          <a:p>
            <a:pPr lvl="0"/>
            <a:r>
              <a:rPr lang="cs-CZ" dirty="0"/>
              <a:t>EISENBERG, Michael, </a:t>
            </a:r>
            <a:r>
              <a:rPr lang="cs-CZ" dirty="0" err="1"/>
              <a:t>Carrie</a:t>
            </a:r>
            <a:r>
              <a:rPr lang="cs-CZ" dirty="0"/>
              <a:t> A LOWE, </a:t>
            </a:r>
            <a:r>
              <a:rPr lang="cs-CZ" dirty="0" err="1"/>
              <a:t>Kathleen</a:t>
            </a:r>
            <a:r>
              <a:rPr lang="cs-CZ" dirty="0"/>
              <a:t> L SPITZER a </a:t>
            </a:r>
            <a:r>
              <a:rPr lang="cs-CZ" dirty="0" err="1"/>
              <a:t>Kathleen</a:t>
            </a:r>
            <a:r>
              <a:rPr lang="cs-CZ" dirty="0"/>
              <a:t> L SPITZER.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literacy</a:t>
            </a:r>
            <a:r>
              <a:rPr lang="cs-CZ" i="1" dirty="0"/>
              <a:t>: </a:t>
            </a:r>
            <a:r>
              <a:rPr lang="cs-CZ" i="1" dirty="0" err="1"/>
              <a:t>essential</a:t>
            </a:r>
            <a:r>
              <a:rPr lang="cs-CZ" i="1" dirty="0"/>
              <a:t> </a:t>
            </a:r>
            <a:r>
              <a:rPr lang="cs-CZ" i="1" dirty="0" err="1"/>
              <a:t>skills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age</a:t>
            </a:r>
            <a:r>
              <a:rPr lang="cs-CZ" dirty="0"/>
              <a:t>. 2nd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dirty="0" err="1"/>
              <a:t>Westport</a:t>
            </a:r>
            <a:r>
              <a:rPr lang="cs-CZ" dirty="0"/>
              <a:t>, </a:t>
            </a:r>
            <a:r>
              <a:rPr lang="cs-CZ" dirty="0" err="1"/>
              <a:t>Conn</a:t>
            </a:r>
            <a:r>
              <a:rPr lang="cs-CZ" dirty="0"/>
              <a:t>.: </a:t>
            </a:r>
            <a:r>
              <a:rPr lang="cs-CZ" dirty="0" err="1"/>
              <a:t>Libraries</a:t>
            </a:r>
            <a:r>
              <a:rPr lang="cs-CZ" dirty="0"/>
              <a:t> </a:t>
            </a:r>
            <a:r>
              <a:rPr lang="cs-CZ" dirty="0" err="1"/>
              <a:t>Unlimited</a:t>
            </a:r>
            <a:r>
              <a:rPr lang="cs-CZ" dirty="0"/>
              <a:t>, c2004, </a:t>
            </a:r>
            <a:r>
              <a:rPr lang="cs-CZ" dirty="0" err="1"/>
              <a:t>xviii</a:t>
            </a:r>
            <a:r>
              <a:rPr lang="cs-CZ" dirty="0"/>
              <a:t>, 408 p. ISBN 1591581435.</a:t>
            </a:r>
          </a:p>
          <a:p>
            <a:pPr lvl="0"/>
            <a:r>
              <a:rPr lang="en-US" dirty="0"/>
              <a:t>GILTON, Donna L. </a:t>
            </a:r>
            <a:r>
              <a:rPr lang="en-US" i="1" dirty="0"/>
              <a:t>Information Literacy Instruction: A history in context</a:t>
            </a:r>
            <a:r>
              <a:rPr lang="en-US" dirty="0"/>
              <a:t>.</a:t>
            </a:r>
            <a:r>
              <a:rPr lang="cs-CZ" dirty="0"/>
              <a:t> Dostupný z: </a:t>
            </a:r>
            <a:r>
              <a:rPr lang="cs-CZ" u="sng" dirty="0">
                <a:hlinkClick r:id="rId9"/>
              </a:rPr>
              <a:t>http://www.uri.edu/artsci/lsc/Faculty/gilton/InformationLiteracyInstruction-AHistoryinContext.htm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17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</a:t>
            </a:r>
            <a:endParaRPr lang="cs-CZ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cs-CZ" dirty="0"/>
              <a:t>JANKOVSKÁ, Blanka. </a:t>
            </a:r>
            <a:r>
              <a:rPr lang="cs-CZ" dirty="0" err="1"/>
              <a:t>Infogram</a:t>
            </a:r>
            <a:r>
              <a:rPr lang="cs-CZ" dirty="0"/>
              <a:t> – cesta správným směrem?. Ikaros [online]. 2009, ročník 13, číslo 7 [cit. 2015-09-28]. urn:nbn:cz:ik-13205. ISSN 1212-5075. Dostupné z: http://ikaros.cz/node/13205 </a:t>
            </a:r>
          </a:p>
          <a:p>
            <a:pPr lvl="0"/>
            <a:r>
              <a:rPr lang="cs-CZ" dirty="0"/>
              <a:t>KOVÁŘOVÁ, Pavla a Iva ZADRAŽILOVÁ. </a:t>
            </a:r>
            <a:r>
              <a:rPr lang="cs-CZ" dirty="0" err="1"/>
              <a:t>The</a:t>
            </a:r>
            <a:r>
              <a:rPr lang="cs-CZ" dirty="0"/>
              <a:t> Influence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Technological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Definition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. In </a:t>
            </a:r>
            <a:r>
              <a:rPr lang="cs-CZ" dirty="0" err="1"/>
              <a:t>Serap</a:t>
            </a:r>
            <a:r>
              <a:rPr lang="cs-CZ" dirty="0"/>
              <a:t> </a:t>
            </a:r>
            <a:r>
              <a:rPr lang="cs-CZ" dirty="0" err="1"/>
              <a:t>Kurbanoglu</a:t>
            </a:r>
            <a:r>
              <a:rPr lang="cs-CZ" dirty="0"/>
              <a:t>, </a:t>
            </a:r>
            <a:r>
              <a:rPr lang="cs-CZ" dirty="0" err="1"/>
              <a:t>Esther</a:t>
            </a:r>
            <a:r>
              <a:rPr lang="cs-CZ" dirty="0"/>
              <a:t> </a:t>
            </a:r>
            <a:r>
              <a:rPr lang="cs-CZ" dirty="0" err="1"/>
              <a:t>Grassian</a:t>
            </a:r>
            <a:r>
              <a:rPr lang="cs-CZ" dirty="0"/>
              <a:t>, Diane </a:t>
            </a:r>
            <a:r>
              <a:rPr lang="cs-CZ" dirty="0" err="1"/>
              <a:t>Mizrachi</a:t>
            </a:r>
            <a:r>
              <a:rPr lang="cs-CZ" dirty="0"/>
              <a:t>, Ralph </a:t>
            </a:r>
            <a:r>
              <a:rPr lang="cs-CZ" dirty="0" err="1"/>
              <a:t>Catts</a:t>
            </a:r>
            <a:r>
              <a:rPr lang="cs-CZ" dirty="0"/>
              <a:t>, </a:t>
            </a:r>
            <a:r>
              <a:rPr lang="cs-CZ" dirty="0" err="1"/>
              <a:t>Sonja</a:t>
            </a:r>
            <a:r>
              <a:rPr lang="cs-CZ" dirty="0"/>
              <a:t> </a:t>
            </a:r>
            <a:r>
              <a:rPr lang="cs-CZ" dirty="0" err="1"/>
              <a:t>Špiranec</a:t>
            </a:r>
            <a:r>
              <a:rPr lang="cs-CZ" dirty="0"/>
              <a:t>. </a:t>
            </a:r>
            <a:r>
              <a:rPr lang="cs-CZ" dirty="0" err="1"/>
              <a:t>Worldwide</a:t>
            </a:r>
            <a:r>
              <a:rPr lang="cs-CZ" dirty="0"/>
              <a:t> </a:t>
            </a:r>
            <a:r>
              <a:rPr lang="cs-CZ" dirty="0" err="1"/>
              <a:t>Commonalities</a:t>
            </a:r>
            <a:r>
              <a:rPr lang="cs-CZ" dirty="0"/>
              <a:t> and </a:t>
            </a:r>
            <a:r>
              <a:rPr lang="cs-CZ" dirty="0" err="1"/>
              <a:t>Challenges</a:t>
            </a:r>
            <a:r>
              <a:rPr lang="cs-CZ" dirty="0"/>
              <a:t> in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and </a:t>
            </a:r>
            <a:r>
              <a:rPr lang="cs-CZ" dirty="0" err="1"/>
              <a:t>Practice</a:t>
            </a:r>
            <a:r>
              <a:rPr lang="cs-CZ" dirty="0"/>
              <a:t>. Neuveden: </a:t>
            </a:r>
            <a:r>
              <a:rPr lang="cs-CZ" dirty="0" err="1"/>
              <a:t>Springer</a:t>
            </a:r>
            <a:r>
              <a:rPr lang="cs-CZ" dirty="0"/>
              <a:t>, 2013. s. 118-125, 8 s. ISBN 978-3-319-03918-3. doi:10.1007/978-3-319-03919-0_14.</a:t>
            </a:r>
          </a:p>
          <a:p>
            <a:pPr lvl="0"/>
            <a:r>
              <a:rPr lang="cs-CZ" dirty="0"/>
              <a:t>MACKEY, T. P. a T. E. JACOBSON. </a:t>
            </a:r>
            <a:r>
              <a:rPr lang="cs-CZ" dirty="0" err="1"/>
              <a:t>Reframing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as a </a:t>
            </a:r>
            <a:r>
              <a:rPr lang="cs-CZ" dirty="0" err="1"/>
              <a:t>Metaliteracy</a:t>
            </a:r>
            <a:r>
              <a:rPr lang="cs-CZ" dirty="0"/>
              <a:t>. </a:t>
            </a:r>
            <a:r>
              <a:rPr lang="cs-CZ" i="1" dirty="0" err="1"/>
              <a:t>College</a:t>
            </a:r>
            <a:r>
              <a:rPr lang="cs-CZ" i="1" dirty="0"/>
              <a:t> &amp; </a:t>
            </a:r>
            <a:r>
              <a:rPr lang="cs-CZ" i="1" dirty="0" err="1"/>
              <a:t>Research</a:t>
            </a:r>
            <a:r>
              <a:rPr lang="cs-CZ" i="1" dirty="0"/>
              <a:t> </a:t>
            </a:r>
            <a:r>
              <a:rPr lang="cs-CZ" i="1" dirty="0" err="1"/>
              <a:t>Libraries</a:t>
            </a:r>
            <a:r>
              <a:rPr lang="cs-CZ" dirty="0"/>
              <a:t> [online]. 2010, </a:t>
            </a:r>
            <a:r>
              <a:rPr lang="cs-CZ" b="1" dirty="0"/>
              <a:t>72</a:t>
            </a:r>
            <a:r>
              <a:rPr lang="cs-CZ" dirty="0"/>
              <a:t>(1): 62-78 [cit. 2015-09-28]. DOI: 10.5860/crl-76r1. Dostupný z: </a:t>
            </a:r>
            <a:r>
              <a:rPr lang="cs-CZ" u="sng" dirty="0">
                <a:hlinkClick r:id="rId2"/>
              </a:rPr>
              <a:t>https://comminfo.rutgers.edu/~tefko/Courses/e553/Readings/Mackey%20Metalitreacy%20CLR%202011.pdf</a:t>
            </a:r>
            <a:endParaRPr lang="cs-CZ" dirty="0"/>
          </a:p>
          <a:p>
            <a:pPr lvl="0"/>
            <a:r>
              <a:rPr lang="cs-CZ" dirty="0"/>
              <a:t>Paris </a:t>
            </a:r>
            <a:r>
              <a:rPr lang="cs-CZ" dirty="0" err="1"/>
              <a:t>Declaration</a:t>
            </a:r>
            <a:r>
              <a:rPr lang="cs-CZ" dirty="0"/>
              <a:t> </a:t>
            </a:r>
            <a:r>
              <a:rPr lang="cs-CZ" dirty="0" err="1"/>
              <a:t>calls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renewed</a:t>
            </a:r>
            <a:r>
              <a:rPr lang="cs-CZ" dirty="0"/>
              <a:t> </a:t>
            </a:r>
            <a:r>
              <a:rPr lang="cs-CZ" dirty="0" err="1"/>
              <a:t>emphasis</a:t>
            </a:r>
            <a:r>
              <a:rPr lang="cs-CZ" dirty="0"/>
              <a:t> on Media and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Digital Age. UNESCO. Dostupné z: </a:t>
            </a:r>
            <a:r>
              <a:rPr lang="cs-CZ" u="sng" dirty="0">
                <a:hlinkClick r:id="rId3"/>
              </a:rPr>
              <a:t>http://www.unesco.org/new/en/communication-and-information/resources/news-and-in-focus-articles/in-focus-articles/2014/paris-declaration-on-media-and-information-literacy-adopted/</a:t>
            </a:r>
            <a:endParaRPr lang="cs-CZ" dirty="0"/>
          </a:p>
          <a:p>
            <a:pPr lvl="0"/>
            <a:r>
              <a:rPr lang="cs-CZ" dirty="0"/>
              <a:t>SVOBODOVÁ, Eva. Sekce SDRUK pro informační vzdělávání uživatelů se představuje. Duha [online]. 2010, roč. 24, č. 2 [cit. 2015-09-28]. ISSN 1804-4255. Dostupný z: </a:t>
            </a:r>
            <a:r>
              <a:rPr lang="cs-CZ" u="sng" dirty="0">
                <a:hlinkClick r:id="rId4"/>
              </a:rPr>
              <a:t>http://duha.mzk.cz/clanky/sekce-sdruk-pro-informacni-vzdelavani-uzivatelu-se-predstavuje</a:t>
            </a:r>
            <a:endParaRPr lang="cs-CZ" dirty="0"/>
          </a:p>
          <a:p>
            <a:pPr lvl="0"/>
            <a:r>
              <a:rPr lang="cs-CZ" dirty="0"/>
              <a:t>THOMAS, </a:t>
            </a:r>
            <a:r>
              <a:rPr lang="cs-CZ" dirty="0" err="1"/>
              <a:t>Sue</a:t>
            </a:r>
            <a:r>
              <a:rPr lang="cs-CZ" dirty="0"/>
              <a:t>, et al. </a:t>
            </a:r>
            <a:r>
              <a:rPr lang="cs-CZ" dirty="0" err="1"/>
              <a:t>Transliteracy</a:t>
            </a:r>
            <a:r>
              <a:rPr lang="cs-CZ" dirty="0"/>
              <a:t>: </a:t>
            </a:r>
            <a:r>
              <a:rPr lang="cs-CZ" dirty="0" err="1"/>
              <a:t>crossing</a:t>
            </a:r>
            <a:r>
              <a:rPr lang="cs-CZ" dirty="0"/>
              <a:t> </a:t>
            </a:r>
            <a:r>
              <a:rPr lang="cs-CZ" dirty="0" err="1"/>
              <a:t>divides</a:t>
            </a:r>
            <a:r>
              <a:rPr lang="cs-CZ" dirty="0"/>
              <a:t>. </a:t>
            </a:r>
            <a:r>
              <a:rPr lang="cs-CZ" i="1" dirty="0" err="1"/>
              <a:t>First</a:t>
            </a:r>
            <a:r>
              <a:rPr lang="cs-CZ" i="1" dirty="0"/>
              <a:t> </a:t>
            </a:r>
            <a:r>
              <a:rPr lang="cs-CZ" i="1" dirty="0" err="1"/>
              <a:t>Monday</a:t>
            </a:r>
            <a:r>
              <a:rPr lang="cs-CZ" dirty="0"/>
              <a:t>, 2007, 12.12. Dostupné z:  http://journals.uic.edu/ojs/index.php/fm/article/viewArticle/2060/1908</a:t>
            </a:r>
          </a:p>
          <a:p>
            <a:pPr lvl="0"/>
            <a:r>
              <a:rPr lang="cs-CZ" dirty="0"/>
              <a:t>UNESCO. </a:t>
            </a:r>
            <a:r>
              <a:rPr lang="cs-CZ" i="1" dirty="0" err="1"/>
              <a:t>Global</a:t>
            </a:r>
            <a:r>
              <a:rPr lang="cs-CZ" i="1" dirty="0"/>
              <a:t> Media and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Literacy</a:t>
            </a:r>
            <a:r>
              <a:rPr lang="cs-CZ" i="1" dirty="0"/>
              <a:t> </a:t>
            </a:r>
            <a:r>
              <a:rPr lang="cs-CZ" i="1" dirty="0" err="1"/>
              <a:t>Assessment</a:t>
            </a:r>
            <a:r>
              <a:rPr lang="cs-CZ" i="1" dirty="0"/>
              <a:t> Framework: Country </a:t>
            </a:r>
            <a:r>
              <a:rPr lang="cs-CZ" i="1" dirty="0" err="1"/>
              <a:t>Readiness</a:t>
            </a:r>
            <a:r>
              <a:rPr lang="cs-CZ" i="1" dirty="0"/>
              <a:t> and </a:t>
            </a:r>
            <a:r>
              <a:rPr lang="cs-CZ" i="1" dirty="0" err="1"/>
              <a:t>Competencies</a:t>
            </a:r>
            <a:r>
              <a:rPr lang="cs-CZ" dirty="0"/>
              <a:t>. 2013. ISBN</a:t>
            </a:r>
            <a:r>
              <a:rPr lang="cs-CZ" i="1" dirty="0"/>
              <a:t>: </a:t>
            </a:r>
            <a:r>
              <a:rPr lang="cs-CZ" dirty="0"/>
              <a:t>978-92-3-001221-2</a:t>
            </a:r>
            <a:r>
              <a:rPr lang="cs-CZ" i="1" dirty="0"/>
              <a:t>.</a:t>
            </a:r>
            <a:r>
              <a:rPr lang="cs-CZ" dirty="0"/>
              <a:t> Dostupný z: </a:t>
            </a:r>
            <a:r>
              <a:rPr lang="cs-CZ" u="sng" dirty="0">
                <a:hlinkClick r:id="rId5"/>
              </a:rPr>
              <a:t>http://unesdoc.unesco.org/images/0022/002246/224655e.pdf</a:t>
            </a:r>
            <a:endParaRPr lang="cs-CZ" dirty="0"/>
          </a:p>
          <a:p>
            <a:pPr lvl="0"/>
            <a:r>
              <a:rPr lang="en-US" dirty="0"/>
              <a:t>WEINER, Sharon A., Lana W. JACKMAN a Emily PRAUSE. Strategizing for Public Policy: The Information Literacy State Proclamation Project. Public Services Quarterly [online]. 2013, 9(4): 284-299 [cit. 2015-09-28]. DOI: 10.1080/15228959.2013.842400.</a:t>
            </a:r>
            <a:endParaRPr lang="cs-CZ" dirty="0"/>
          </a:p>
          <a:p>
            <a:pPr lvl="0"/>
            <a:r>
              <a:rPr lang="cs-CZ" dirty="0"/>
              <a:t>Převzaté obrázky:</a:t>
            </a:r>
          </a:p>
          <a:p>
            <a:pPr lvl="1"/>
            <a:r>
              <a:rPr lang="cs-CZ" u="sng" dirty="0">
                <a:hlinkClick r:id="rId6"/>
              </a:rPr>
              <a:t>http://blogs.ubc.ca/dean/files/2009/02/bloom1.gif</a:t>
            </a:r>
            <a:endParaRPr lang="cs-CZ" dirty="0"/>
          </a:p>
          <a:p>
            <a:pPr lvl="1"/>
            <a:r>
              <a:rPr lang="cs-CZ" u="sng" dirty="0">
                <a:hlinkClick r:id="rId7"/>
              </a:rPr>
              <a:t>http://www.digitalfutures.org/wp-content/uploads/2012/10/3.1-Digital-Literacy-Discourses2.jpg</a:t>
            </a:r>
            <a:endParaRPr lang="cs-CZ" dirty="0"/>
          </a:p>
          <a:p>
            <a:pPr lvl="1"/>
            <a:r>
              <a:rPr lang="cs-CZ" u="sng" dirty="0">
                <a:hlinkClick r:id="rId8"/>
              </a:rPr>
              <a:t>https://k-12medialiteracy.wikispaces.com/Attributes+of+a+Constructed+Media+Message</a:t>
            </a:r>
            <a:endParaRPr lang="cs-CZ" dirty="0"/>
          </a:p>
          <a:p>
            <a:pPr lvl="1"/>
            <a:r>
              <a:rPr lang="cs-CZ" u="sng" dirty="0">
                <a:hlinkClick r:id="rId9"/>
              </a:rPr>
              <a:t>http://</a:t>
            </a:r>
            <a:r>
              <a:rPr lang="cs-CZ" u="sng" dirty="0" smtClean="0">
                <a:hlinkClick r:id="rId9"/>
              </a:rPr>
              <a:t>kwlibguides.lonestar.edu/information-literacy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572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IG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80. léta – rozšiřování ICT a e-služeb ve společnosti =&gt; podobně pocit významu IG, spojováno s Digital </a:t>
            </a:r>
            <a:r>
              <a:rPr lang="cs-CZ" dirty="0" err="1" smtClean="0"/>
              <a:t>Divide</a:t>
            </a:r>
            <a:r>
              <a:rPr lang="cs-CZ" dirty="0" smtClean="0"/>
              <a:t>, postupně i s celoživotním učením</a:t>
            </a:r>
          </a:p>
          <a:p>
            <a:r>
              <a:rPr lang="cs-CZ" dirty="0" smtClean="0"/>
              <a:t>1982 – definice počítačové gramotnosti (HW + SW), PG jako podpora IG pro plnohodnotné benefity informačního věku</a:t>
            </a:r>
          </a:p>
          <a:p>
            <a:r>
              <a:rPr lang="cs-CZ" dirty="0" smtClean="0"/>
              <a:t>Od 1985 silné spojení IG s akademickými knihovnami (IG nahradila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literacy</a:t>
            </a:r>
            <a:r>
              <a:rPr lang="cs-CZ" dirty="0" smtClean="0"/>
              <a:t>)</a:t>
            </a:r>
          </a:p>
          <a:p>
            <a:r>
              <a:rPr lang="cs-CZ" dirty="0" smtClean="0"/>
              <a:t>1989 – definice ALA, důraz na učení založené na zdrojích a celoživotní učení (nejen univerzity)</a:t>
            </a:r>
          </a:p>
          <a:p>
            <a:r>
              <a:rPr lang="cs-CZ" dirty="0" smtClean="0"/>
              <a:t>Změny v 80. letech</a:t>
            </a:r>
          </a:p>
          <a:p>
            <a:pPr lvl="1"/>
            <a:r>
              <a:rPr lang="cs-CZ" dirty="0" smtClean="0"/>
              <a:t>Zásadní vliv nových technologií, ale počítačová, stejně jako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literacy</a:t>
            </a:r>
            <a:r>
              <a:rPr lang="cs-CZ" dirty="0" smtClean="0"/>
              <a:t> nestačí (knihovny důležité, ale ne jediné zdroje informací)</a:t>
            </a:r>
          </a:p>
          <a:p>
            <a:pPr lvl="1"/>
            <a:r>
              <a:rPr lang="cs-CZ" dirty="0" smtClean="0"/>
              <a:t>Nové dovednosti, nejen vyhledávání, ale nutné i porozumění a hodnocení; zásadní kritické myšlení</a:t>
            </a:r>
          </a:p>
          <a:p>
            <a:pPr lvl="1"/>
            <a:r>
              <a:rPr lang="cs-CZ" dirty="0" smtClean="0"/>
              <a:t>Do vzdělávání nutné zahrnout celou škálu dovedností pod IG + celoživotní učení – gramotnost v informační společnosti vyžaduje (aktivní občanství)</a:t>
            </a:r>
          </a:p>
          <a:p>
            <a:pPr lvl="1"/>
            <a:r>
              <a:rPr lang="cs-CZ" dirty="0" smtClean="0"/>
              <a:t>Snaha o propojení se vzděláváním (kurikulum) s důrazem na kritické myšlení - vzdělávací reforma USA =&gt; </a:t>
            </a:r>
            <a:r>
              <a:rPr lang="cs-CZ" dirty="0" err="1" smtClean="0"/>
              <a:t>teaching</a:t>
            </a:r>
            <a:r>
              <a:rPr lang="cs-CZ" dirty="0" smtClean="0"/>
              <a:t> </a:t>
            </a:r>
            <a:r>
              <a:rPr lang="cs-CZ" dirty="0" err="1" smtClean="0"/>
              <a:t>librarian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043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IG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Přelom 80. a 90. let růst kurzů IG na univerzitách – začaly se řešit modely a teorie pro kurikulum IG</a:t>
            </a:r>
          </a:p>
          <a:p>
            <a:r>
              <a:rPr lang="cs-CZ" dirty="0"/>
              <a:t>90. léta – masové rozšíření </a:t>
            </a:r>
            <a:r>
              <a:rPr lang="cs-CZ" dirty="0" smtClean="0"/>
              <a:t>internetu, stále silnější automatizace knihoven + nárůst počtu EIZ</a:t>
            </a:r>
            <a:endParaRPr lang="cs-CZ" dirty="0"/>
          </a:p>
          <a:p>
            <a:r>
              <a:rPr lang="cs-CZ" dirty="0" smtClean="0"/>
              <a:t>Postupné zahrnutí etické (SCONUL) a ekonomické dimenze (IG na pracovišti), pomalu se lekce IG dostávají i do veřejných knihoven (USA školní knihovny)</a:t>
            </a:r>
          </a:p>
          <a:p>
            <a:r>
              <a:rPr lang="cs-CZ" dirty="0" smtClean="0"/>
              <a:t>Rostoucí potřeba kritického přístupu k informacím, využití informací k řešení problémů a vytváření rozhodnutí, samostatné učení</a:t>
            </a:r>
          </a:p>
          <a:p>
            <a:r>
              <a:rPr lang="cs-CZ" dirty="0" smtClean="0"/>
              <a:t>Pociťována potřeba obhajoby konceptu na všech úrovních vzdělávání</a:t>
            </a:r>
          </a:p>
          <a:p>
            <a:r>
              <a:rPr lang="cs-CZ" dirty="0" smtClean="0"/>
              <a:t>Během </a:t>
            </a:r>
            <a:r>
              <a:rPr lang="cs-CZ" dirty="0"/>
              <a:t>90. let vznik mnoha důležitých modelů </a:t>
            </a:r>
            <a:r>
              <a:rPr lang="cs-CZ" dirty="0" smtClean="0"/>
              <a:t>IG</a:t>
            </a:r>
          </a:p>
          <a:p>
            <a:pPr lvl="1"/>
            <a:r>
              <a:rPr lang="cs-CZ" dirty="0" smtClean="0"/>
              <a:t>1999 SCONUL publikoval model 7 pilířů IG =&gt; terciální vzdělávání</a:t>
            </a:r>
          </a:p>
          <a:p>
            <a:pPr lvl="1"/>
            <a:r>
              <a:rPr lang="cs-CZ" dirty="0" smtClean="0"/>
              <a:t>1999 Big6 pro primární a 2000 pro sekundární vzdělávání</a:t>
            </a:r>
          </a:p>
          <a:p>
            <a:pPr lvl="1"/>
            <a:r>
              <a:rPr lang="cs-CZ" dirty="0" smtClean="0"/>
              <a:t>2000 </a:t>
            </a:r>
            <a:r>
              <a:rPr lang="en-US" dirty="0" smtClean="0"/>
              <a:t>Information Literacy Competency Standards for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262853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IG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IG součást národních i mezinárodních politik =&gt; informační společnost</a:t>
            </a:r>
          </a:p>
          <a:p>
            <a:r>
              <a:rPr lang="cs-CZ" dirty="0" smtClean="0"/>
              <a:t>2003 Pražská deklarace (NFIL + UNESCO)</a:t>
            </a:r>
          </a:p>
          <a:p>
            <a:pPr lvl="1"/>
            <a:r>
              <a:rPr lang="cs-CZ" dirty="0" smtClean="0"/>
              <a:t>Z mezinárodní konference, 23 států, </a:t>
            </a:r>
          </a:p>
          <a:p>
            <a:pPr lvl="1"/>
            <a:r>
              <a:rPr lang="cs-CZ" dirty="0" smtClean="0"/>
              <a:t>IG jako klíčová pro kulturní i ekonomický rozvoj od jednotlivců po národy v 21. stolení</a:t>
            </a:r>
          </a:p>
          <a:p>
            <a:pPr lvl="1"/>
            <a:r>
              <a:rPr lang="cs-CZ" dirty="0" smtClean="0"/>
              <a:t>Akcent na státy prosazovat interdisciplinární programy pro zajištění IG plošně (pro všechny) =&gt; občanství i zaměstnání</a:t>
            </a:r>
          </a:p>
          <a:p>
            <a:pPr lvl="1"/>
            <a:r>
              <a:rPr lang="cs-CZ" dirty="0" smtClean="0"/>
              <a:t>Všechny sektory společnosti =&gt; nutné přizpůsobit</a:t>
            </a:r>
          </a:p>
          <a:p>
            <a:r>
              <a:rPr lang="cs-CZ" dirty="0"/>
              <a:t>IG postupně přijato jako součást vzdělávacích standardů + dle OECD (</a:t>
            </a:r>
            <a:r>
              <a:rPr lang="en-US" dirty="0"/>
              <a:t>Organization for Economic Co-Operation and </a:t>
            </a:r>
            <a:r>
              <a:rPr lang="en-US" dirty="0" err="1"/>
              <a:t>Developmen</a:t>
            </a:r>
            <a:r>
              <a:rPr lang="cs-CZ" dirty="0"/>
              <a:t>t) klíčová kompetence pro 21. století</a:t>
            </a:r>
          </a:p>
          <a:p>
            <a:r>
              <a:rPr lang="cs-CZ" dirty="0" smtClean="0"/>
              <a:t>Stále </a:t>
            </a:r>
            <a:r>
              <a:rPr lang="cs-CZ" dirty="0"/>
              <a:t>silnější problém s nedostatečným zvykem používat </a:t>
            </a:r>
            <a:r>
              <a:rPr lang="cs-CZ" dirty="0" err="1"/>
              <a:t>kredibilní</a:t>
            </a:r>
            <a:r>
              <a:rPr lang="cs-CZ" dirty="0"/>
              <a:t> informace (i v zaměstnání), IG nutná pro celoživotní učení (práce, život, občanství)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5961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IG ve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2005 Alexandrijská proklamace</a:t>
            </a:r>
          </a:p>
          <a:p>
            <a:pPr lvl="1"/>
            <a:r>
              <a:rPr lang="cs-CZ" dirty="0" smtClean="0"/>
              <a:t>Spojení IG a celoživotního učení, i na úrovni firem (i malých)</a:t>
            </a:r>
          </a:p>
          <a:p>
            <a:pPr lvl="1"/>
            <a:r>
              <a:rPr lang="cs-CZ" dirty="0" smtClean="0"/>
              <a:t>Ekonomický rozvoj, vzdělání, zdraví a služby… =&gt; informační společnost</a:t>
            </a:r>
          </a:p>
          <a:p>
            <a:pPr lvl="1"/>
            <a:r>
              <a:rPr lang="cs-CZ" dirty="0" smtClean="0"/>
              <a:t>Podpora technologiemi – učení a kritické myšlení</a:t>
            </a:r>
          </a:p>
          <a:p>
            <a:r>
              <a:rPr lang="cs-CZ" dirty="0" smtClean="0"/>
              <a:t>IG + ICT =&gt; spojení v státním přístupu (USA i jinde), hl. pro konkurenceschopnost</a:t>
            </a:r>
          </a:p>
          <a:p>
            <a:r>
              <a:rPr lang="cs-CZ" dirty="0" smtClean="0"/>
              <a:t>Vliv ICT i důraz na přizpůsobení potřebám sektorů =&gt; vznik mnoha souvisejících konceptů</a:t>
            </a:r>
          </a:p>
          <a:p>
            <a:r>
              <a:rPr lang="cs-CZ" dirty="0" smtClean="0"/>
              <a:t>2012 Moskevská deklarace: 40 zemí, různé typy organizací, MIL jako nový přístup k IG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475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IG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Lekce v knihovnách od 70. let 20. století – orientace v knihovně a informačních zdrojích, výpůjční služby; minimum spolupráce</a:t>
            </a:r>
          </a:p>
          <a:p>
            <a:r>
              <a:rPr lang="cs-CZ" dirty="0" smtClean="0"/>
              <a:t>2000 vznik Komise IVIG (+ e-konference Výchova), od 2002 pod AKVŠ</a:t>
            </a:r>
          </a:p>
          <a:p>
            <a:pPr lvl="1"/>
            <a:r>
              <a:rPr lang="cs-CZ" dirty="0" smtClean="0"/>
              <a:t>IG jako funkční gramotnost (dokumentové, literární, jazykové, numerické a ICT)</a:t>
            </a:r>
          </a:p>
          <a:p>
            <a:pPr lvl="1"/>
            <a:r>
              <a:rPr lang="cs-CZ" dirty="0" smtClean="0"/>
              <a:t>Členové univerzitní knihovny, 2 veřejné (Národní lékařská knihovna, MZK) + KISK a ÚISK</a:t>
            </a:r>
          </a:p>
          <a:p>
            <a:pPr lvl="1"/>
            <a:r>
              <a:rPr lang="cs-CZ" dirty="0" smtClean="0"/>
              <a:t>Původně i spolupráce s veřejnými a školními knihovnami</a:t>
            </a:r>
          </a:p>
          <a:p>
            <a:pPr lvl="1"/>
            <a:r>
              <a:rPr lang="cs-CZ" dirty="0" smtClean="0"/>
              <a:t>Od 2003 každoroční semináře s mezinárodní účastí, vč. spolupráce na Pražské deklaraci</a:t>
            </a:r>
          </a:p>
          <a:p>
            <a:pPr lvl="1"/>
            <a:r>
              <a:rPr lang="cs-CZ" dirty="0" smtClean="0"/>
              <a:t>2005 projekt P.I.V.O. (Podpora Informačního Vzdělávání Online) – shromažďování materiálů pro IV v rámci celoživotního vzdělávání, vč. dělení oborového, dle vzdělávacího stupně, uživatelů, druhů dokumentů</a:t>
            </a:r>
          </a:p>
          <a:p>
            <a:pPr lvl="1"/>
            <a:r>
              <a:rPr lang="cs-CZ" dirty="0" smtClean="0"/>
              <a:t>Ovlivnění Státní informační a komunikační politiky (2006), předchozí IP jen na počítačovou gramotnost (</a:t>
            </a:r>
            <a:r>
              <a:rPr lang="cs-CZ" dirty="0" err="1" smtClean="0"/>
              <a:t>SIPvV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2008 vytvořena Koncepce rozvoje informační gramotnosti na vysokých školách v ČR – komplexní práce s informacemi + spolupráce pedagogů a knihovníků při vzdělávacích službách knihoven</a:t>
            </a:r>
          </a:p>
          <a:p>
            <a:pPr lvl="1"/>
            <a:r>
              <a:rPr lang="cs-CZ" dirty="0" smtClean="0"/>
              <a:t>2008 vznik portálu </a:t>
            </a:r>
            <a:r>
              <a:rPr lang="cs-CZ" dirty="0" smtClean="0">
                <a:hlinkClick r:id="rId2"/>
              </a:rPr>
              <a:t>INFOGRAM</a:t>
            </a:r>
            <a:r>
              <a:rPr lang="cs-CZ" dirty="0" smtClean="0"/>
              <a:t> (pod MŠMT, hl. vyhledávání informací + plagiátorství, pro studenty i vyučující), obsah téměř bez změny, 1 </a:t>
            </a:r>
            <a:r>
              <a:rPr lang="cs-CZ" dirty="0" err="1" smtClean="0"/>
              <a:t>redesign</a:t>
            </a:r>
            <a:endParaRPr lang="cs-CZ" dirty="0" smtClean="0"/>
          </a:p>
          <a:p>
            <a:pPr lvl="1"/>
            <a:r>
              <a:rPr lang="cs-CZ" dirty="0" smtClean="0"/>
              <a:t>Opakované výzkumy (každé 2-3 roky) IV a IG na VŠ</a:t>
            </a:r>
          </a:p>
          <a:p>
            <a:pPr lvl="1"/>
            <a:r>
              <a:rPr lang="cs-CZ" dirty="0" smtClean="0"/>
              <a:t>Klíčové osoby: H. Landová, L. </a:t>
            </a:r>
            <a:r>
              <a:rPr lang="cs-CZ" dirty="0" err="1" smtClean="0"/>
              <a:t>Bělohubková</a:t>
            </a:r>
            <a:r>
              <a:rPr lang="cs-CZ" dirty="0" smtClean="0"/>
              <a:t>, L. Tichá, M. </a:t>
            </a:r>
            <a:r>
              <a:rPr lang="cs-CZ" dirty="0" err="1" smtClean="0"/>
              <a:t>Dombrovská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3136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Vývoj IG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2002-2010 vzdělávací seminář Informační gramotnost v MZK </a:t>
            </a:r>
            <a:r>
              <a:rPr lang="cs-CZ" dirty="0" smtClean="0"/>
              <a:t>(Jana </a:t>
            </a:r>
            <a:r>
              <a:rPr lang="cs-CZ" dirty="0" smtClean="0"/>
              <a:t>Nejezchlebová)</a:t>
            </a:r>
          </a:p>
          <a:p>
            <a:pPr lvl="1"/>
            <a:r>
              <a:rPr lang="cs-CZ" dirty="0" smtClean="0"/>
              <a:t>2009 schválil SDRUK vznik sekce IVU (krajské knihovny + MKP, Městská knihovna v Hodoníně) – systém vzdělávání pro různé věkové skupiny, hl. spolupráce se školami</a:t>
            </a:r>
          </a:p>
          <a:p>
            <a:pPr lvl="1"/>
            <a:r>
              <a:rPr lang="cs-CZ" dirty="0" smtClean="0"/>
              <a:t>Od 2009 každoroční seminář Informační vzdělávání ve veřejných knihovnách</a:t>
            </a:r>
          </a:p>
          <a:p>
            <a:pPr lvl="1"/>
            <a:r>
              <a:rPr lang="cs-CZ" dirty="0" smtClean="0"/>
              <a:t>3 pracovní skupiny: čtenářská gramotnost (1. stupeň, H. </a:t>
            </a:r>
            <a:r>
              <a:rPr lang="cs-CZ" dirty="0" err="1" smtClean="0"/>
              <a:t>Selucká</a:t>
            </a:r>
            <a:r>
              <a:rPr lang="cs-CZ" dirty="0" smtClean="0"/>
              <a:t>), Knihovny – zdroje informací (2. stupeň, Z. Hájková), Informační zdroje – tištěné, elektronické, audiovizuální (3. stupeň, J. </a:t>
            </a:r>
            <a:r>
              <a:rPr lang="cs-CZ" dirty="0" err="1" smtClean="0"/>
              <a:t>Leparová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2013 vznik </a:t>
            </a:r>
            <a:r>
              <a:rPr lang="cs-CZ" dirty="0" smtClean="0">
                <a:hlinkClick r:id="rId2"/>
              </a:rPr>
              <a:t>Databanky vzdělávacích knihovnických </a:t>
            </a:r>
            <a:r>
              <a:rPr lang="cs-CZ" dirty="0" smtClean="0">
                <a:hlinkClick r:id="rId2"/>
              </a:rPr>
              <a:t>programů</a:t>
            </a:r>
            <a:endParaRPr lang="cs-CZ" dirty="0" smtClean="0"/>
          </a:p>
          <a:p>
            <a:pPr lvl="1"/>
            <a:r>
              <a:rPr lang="cs-CZ" dirty="0" smtClean="0"/>
              <a:t>Další jména: Lenka Navrátilová, Veronika </a:t>
            </a:r>
            <a:r>
              <a:rPr lang="cs-CZ" dirty="0" err="1" smtClean="0"/>
              <a:t>Peslerová</a:t>
            </a:r>
            <a:endParaRPr lang="cs-CZ" dirty="0" smtClean="0"/>
          </a:p>
          <a:p>
            <a:r>
              <a:rPr lang="cs-CZ" dirty="0" smtClean="0"/>
              <a:t>Národní knihovna + VISK 2 – jen další vzdělávání knihovníků spojené s ICT (dle ECDL)</a:t>
            </a:r>
          </a:p>
          <a:p>
            <a:r>
              <a:rPr lang="cs-CZ" dirty="0" smtClean="0"/>
              <a:t>SKIP: Klubko (Klub dětských knihoven), Klub školních knihoven</a:t>
            </a:r>
          </a:p>
          <a:p>
            <a:r>
              <a:rPr lang="cs-CZ" dirty="0" smtClean="0"/>
              <a:t>KISK: projekty NAKLIV, CEINVE, INTERES…</a:t>
            </a:r>
          </a:p>
          <a:p>
            <a:r>
              <a:rPr lang="cs-CZ" dirty="0" smtClean="0"/>
              <a:t>Aktuální téma celoživotního vzdělávání: Strategie digitálního vzdělávání a gramotnosti</a:t>
            </a:r>
          </a:p>
        </p:txBody>
      </p:sp>
    </p:spTree>
    <p:extLst>
      <p:ext uri="{BB962C8B-B14F-4D97-AF65-F5344CB8AC3E}">
        <p14:creationId xmlns:p14="http://schemas.microsoft.com/office/powerpoint/2010/main" val="355826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Významné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ALA</a:t>
            </a:r>
          </a:p>
          <a:p>
            <a:pPr lvl="1"/>
            <a:r>
              <a:rPr lang="cs-CZ" dirty="0" smtClean="0"/>
              <a:t>ACRL (</a:t>
            </a:r>
            <a:r>
              <a:rPr lang="en-US" dirty="0" smtClean="0"/>
              <a:t>Association of College and Research Libraries</a:t>
            </a:r>
            <a:r>
              <a:rPr lang="cs-CZ" dirty="0" smtClean="0"/>
              <a:t>) pro terciální vzdělávání + AASL (</a:t>
            </a:r>
            <a:r>
              <a:rPr lang="en-US" dirty="0" smtClean="0"/>
              <a:t>American Association of School Librarians</a:t>
            </a:r>
            <a:r>
              <a:rPr lang="cs-CZ" dirty="0" smtClean="0"/>
              <a:t>) pro primární a sekundární: </a:t>
            </a:r>
            <a:r>
              <a:rPr lang="cs-CZ" dirty="0" smtClean="0">
                <a:hlinkClick r:id="rId2"/>
              </a:rPr>
              <a:t>IL</a:t>
            </a:r>
            <a:r>
              <a:rPr lang="cs-CZ" dirty="0" smtClean="0"/>
              <a:t> jedna z aktivit</a:t>
            </a:r>
          </a:p>
          <a:p>
            <a:pPr lvl="1"/>
            <a:r>
              <a:rPr lang="en-US" dirty="0" smtClean="0"/>
              <a:t>Presidential Committee on Information Literacy</a:t>
            </a:r>
            <a:r>
              <a:rPr lang="cs-CZ" dirty="0" smtClean="0"/>
              <a:t> =&gt;</a:t>
            </a:r>
            <a:r>
              <a:rPr lang="en-US" dirty="0" smtClean="0"/>
              <a:t> </a:t>
            </a:r>
            <a:r>
              <a:rPr lang="cs-CZ" dirty="0" err="1" smtClean="0">
                <a:hlinkClick r:id="rId3"/>
              </a:rPr>
              <a:t>National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Forum</a:t>
            </a:r>
            <a:r>
              <a:rPr lang="cs-CZ" dirty="0" smtClean="0">
                <a:hlinkClick r:id="rId3"/>
              </a:rPr>
              <a:t> on </a:t>
            </a:r>
            <a:r>
              <a:rPr lang="cs-CZ" dirty="0" err="1" smtClean="0">
                <a:hlinkClick r:id="rId3"/>
              </a:rPr>
              <a:t>Information</a:t>
            </a:r>
            <a:r>
              <a:rPr lang="cs-CZ" dirty="0" smtClean="0">
                <a:hlinkClick r:id="rId3"/>
              </a:rPr>
              <a:t> </a:t>
            </a:r>
            <a:r>
              <a:rPr lang="cs-CZ" dirty="0" err="1" smtClean="0">
                <a:hlinkClick r:id="rId3"/>
              </a:rPr>
              <a:t>Literacy</a:t>
            </a:r>
            <a:endParaRPr lang="cs-CZ" dirty="0" smtClean="0"/>
          </a:p>
          <a:p>
            <a:pPr lvl="2"/>
            <a:r>
              <a:rPr lang="cs-CZ" dirty="0" smtClean="0"/>
              <a:t>více než 100 amerických a mezinárodních institucí </a:t>
            </a:r>
          </a:p>
          <a:p>
            <a:pPr lvl="2"/>
            <a:r>
              <a:rPr lang="cs-CZ" dirty="0" smtClean="0"/>
              <a:t>pro definování IG, design modelů pro formální a neformální vzdělávání a vymezení dopadů na vzdělávání a vzdělávající</a:t>
            </a:r>
          </a:p>
          <a:p>
            <a:pPr lvl="2"/>
            <a:r>
              <a:rPr lang="cs-CZ" dirty="0" smtClean="0"/>
              <a:t>Od 2009 (Obama) říjen </a:t>
            </a:r>
            <a:r>
              <a:rPr lang="en-US" dirty="0" smtClean="0">
                <a:hlinkClick r:id="rId4"/>
              </a:rPr>
              <a:t>National Information Literacy Awareness Month</a:t>
            </a:r>
            <a:endParaRPr lang="cs-CZ" dirty="0" smtClean="0"/>
          </a:p>
          <a:p>
            <a:r>
              <a:rPr lang="cs-CZ" dirty="0" smtClean="0"/>
              <a:t>UK</a:t>
            </a:r>
          </a:p>
          <a:p>
            <a:pPr lvl="1"/>
            <a:r>
              <a:rPr lang="cs-CZ" dirty="0" smtClean="0">
                <a:hlinkClick r:id="rId5"/>
              </a:rPr>
              <a:t>CILIP</a:t>
            </a:r>
            <a:r>
              <a:rPr lang="cs-CZ" dirty="0" smtClean="0"/>
              <a:t> (</a:t>
            </a:r>
            <a:r>
              <a:rPr lang="cs-CZ" dirty="0" err="1" smtClean="0"/>
              <a:t>Chartered</a:t>
            </a:r>
            <a:r>
              <a:rPr lang="cs-CZ" dirty="0" smtClean="0"/>
              <a:t> Institute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 and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Professionals</a:t>
            </a:r>
            <a:r>
              <a:rPr lang="cs-CZ" dirty="0" smtClean="0"/>
              <a:t>): </a:t>
            </a:r>
            <a:r>
              <a:rPr lang="cs-CZ" dirty="0" smtClean="0">
                <a:hlinkClick r:id="rId6"/>
              </a:rPr>
              <a:t>IL</a:t>
            </a:r>
            <a:r>
              <a:rPr lang="cs-CZ" dirty="0" smtClean="0"/>
              <a:t> jedno z témat</a:t>
            </a:r>
          </a:p>
          <a:p>
            <a:pPr lvl="1"/>
            <a:r>
              <a:rPr lang="en-US" dirty="0" smtClean="0">
                <a:hlinkClick r:id="rId7"/>
              </a:rPr>
              <a:t>SCONUL</a:t>
            </a:r>
            <a:r>
              <a:rPr lang="cs-CZ" dirty="0" smtClean="0"/>
              <a:t>: akademické knihovny, IL jedno z témat (dříve významné)</a:t>
            </a:r>
          </a:p>
          <a:p>
            <a:r>
              <a:rPr lang="cs-CZ" dirty="0" smtClean="0"/>
              <a:t>Méně aktivní/otevřené:</a:t>
            </a:r>
          </a:p>
          <a:p>
            <a:pPr lvl="1"/>
            <a:r>
              <a:rPr lang="cs-CZ" dirty="0" smtClean="0"/>
              <a:t>IFLA, </a:t>
            </a:r>
            <a:r>
              <a:rPr lang="cs-CZ" dirty="0" err="1" smtClean="0">
                <a:hlinkClick r:id="rId8"/>
              </a:rPr>
              <a:t>Information</a:t>
            </a:r>
            <a:r>
              <a:rPr lang="cs-CZ" dirty="0" smtClean="0">
                <a:hlinkClick r:id="rId8"/>
              </a:rPr>
              <a:t> </a:t>
            </a:r>
            <a:r>
              <a:rPr lang="cs-CZ" dirty="0" err="1" smtClean="0">
                <a:hlinkClick r:id="rId8"/>
              </a:rPr>
              <a:t>Literacy</a:t>
            </a:r>
            <a:r>
              <a:rPr lang="cs-CZ" dirty="0" smtClean="0">
                <a:hlinkClick r:id="rId8"/>
              </a:rPr>
              <a:t> </a:t>
            </a:r>
            <a:r>
              <a:rPr lang="cs-CZ" dirty="0" err="1" smtClean="0">
                <a:hlinkClick r:id="rId8"/>
              </a:rPr>
              <a:t>Section</a:t>
            </a:r>
            <a:endParaRPr lang="cs-CZ" dirty="0" smtClean="0"/>
          </a:p>
          <a:p>
            <a:pPr lvl="1"/>
            <a:r>
              <a:rPr lang="cs-CZ" dirty="0" smtClean="0"/>
              <a:t>IAIL (International </a:t>
            </a:r>
            <a:r>
              <a:rPr lang="cs-CZ" dirty="0" err="1" smtClean="0"/>
              <a:t>Alliance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Literacy</a:t>
            </a:r>
            <a:r>
              <a:rPr lang="cs-CZ" dirty="0" smtClean="0"/>
              <a:t>), vč. ANZIIL (</a:t>
            </a:r>
            <a:r>
              <a:rPr lang="cs-CZ" dirty="0" err="1" smtClean="0"/>
              <a:t>Australian</a:t>
            </a:r>
            <a:r>
              <a:rPr lang="cs-CZ" dirty="0" smtClean="0"/>
              <a:t> and New </a:t>
            </a:r>
            <a:r>
              <a:rPr lang="cs-CZ" dirty="0" err="1" smtClean="0"/>
              <a:t>Zealand</a:t>
            </a:r>
            <a:r>
              <a:rPr lang="cs-CZ" dirty="0" smtClean="0"/>
              <a:t> Institute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Literacy</a:t>
            </a:r>
            <a:r>
              <a:rPr lang="cs-CZ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212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1343</TotalTime>
  <Words>3442</Words>
  <Application>Microsoft Office PowerPoint</Application>
  <PresentationFormat>Předvádění na obrazovce (4:3)</PresentationFormat>
  <Paragraphs>256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</vt:lpstr>
      <vt:lpstr>Times New Roman</vt:lpstr>
      <vt:lpstr>Retrospektiva</vt:lpstr>
      <vt:lpstr>Vývoj a kontext IG</vt:lpstr>
      <vt:lpstr>Vývoj IG ve světě</vt:lpstr>
      <vt:lpstr>Vývoj IG ve světě</vt:lpstr>
      <vt:lpstr>Vývoj IG ve světě</vt:lpstr>
      <vt:lpstr>Vývoj IG ve světě</vt:lpstr>
      <vt:lpstr>Vývoj IG ve světě</vt:lpstr>
      <vt:lpstr>Vývoj IG v ČR</vt:lpstr>
      <vt:lpstr>Vývoj IG v ČR</vt:lpstr>
      <vt:lpstr>Významné instituce</vt:lpstr>
      <vt:lpstr>Výzkumné oblasti</vt:lpstr>
      <vt:lpstr>Významné konference</vt:lpstr>
      <vt:lpstr>Osobnosti IG</vt:lpstr>
      <vt:lpstr>Osobnosti IG</vt:lpstr>
      <vt:lpstr>Související koncepty – širší pro uplatnění ve společnosti</vt:lpstr>
      <vt:lpstr>Související koncepty – soupeřící</vt:lpstr>
      <vt:lpstr>Mediální gramotnost</vt:lpstr>
      <vt:lpstr>Související koncepty – soupeřící k ICT</vt:lpstr>
      <vt:lpstr>Související koncepty – užší pro specializaci, personalizaci</vt:lpstr>
      <vt:lpstr>Srovnání vybraných definicí (Kovářová, Zadražilová 2013)</vt:lpstr>
      <vt:lpstr>Srovnání vybraných definicí (Eisenberg 2004)</vt:lpstr>
      <vt:lpstr>Co je výš? ML x IL</vt:lpstr>
      <vt:lpstr>T-graf ML x IL</vt:lpstr>
      <vt:lpstr>ML + IL = MIL</vt:lpstr>
      <vt:lpstr>Mediální a informační gramotnost</vt:lpstr>
      <vt:lpstr>MIL komponenty</vt:lpstr>
      <vt:lpstr>ČR a MIL</vt:lpstr>
      <vt:lpstr>Úkol bloku</vt:lpstr>
      <vt:lpstr>Použité zdroje</vt:lpstr>
      <vt:lpstr>Použité zdroje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gramotnost</dc:title>
  <dc:creator>PC</dc:creator>
  <cp:lastModifiedBy>Pavla Kovářová</cp:lastModifiedBy>
  <cp:revision>141</cp:revision>
  <dcterms:created xsi:type="dcterms:W3CDTF">2015-09-20T08:13:15Z</dcterms:created>
  <dcterms:modified xsi:type="dcterms:W3CDTF">2015-10-06T09:51:19Z</dcterms:modified>
</cp:coreProperties>
</file>