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7" r:id="rId5"/>
    <p:sldId id="266" r:id="rId6"/>
    <p:sldId id="267" r:id="rId7"/>
    <p:sldId id="262" r:id="rId8"/>
    <p:sldId id="261" r:id="rId9"/>
    <p:sldId id="264" r:id="rId10"/>
    <p:sldId id="263" r:id="rId11"/>
    <p:sldId id="268" r:id="rId12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A0939-F8AB-4895-BA2C-DEFEC3EBDE00}" type="datetimeFigureOut">
              <a:rPr lang="sk-SK" smtClean="0"/>
              <a:pPr/>
              <a:t>11. 11. 2015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3DEDA-DBB6-4485-9EEE-5E3A03ADA3C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A0939-F8AB-4895-BA2C-DEFEC3EBDE00}" type="datetimeFigureOut">
              <a:rPr lang="sk-SK" smtClean="0"/>
              <a:pPr/>
              <a:t>11. 11. 2015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3DEDA-DBB6-4485-9EEE-5E3A03ADA3C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A0939-F8AB-4895-BA2C-DEFEC3EBDE00}" type="datetimeFigureOut">
              <a:rPr lang="sk-SK" smtClean="0"/>
              <a:pPr/>
              <a:t>11. 11. 2015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3DEDA-DBB6-4485-9EEE-5E3A03ADA3C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A0939-F8AB-4895-BA2C-DEFEC3EBDE00}" type="datetimeFigureOut">
              <a:rPr lang="sk-SK" smtClean="0"/>
              <a:pPr/>
              <a:t>11. 11. 2015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3DEDA-DBB6-4485-9EEE-5E3A03ADA3C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A0939-F8AB-4895-BA2C-DEFEC3EBDE00}" type="datetimeFigureOut">
              <a:rPr lang="sk-SK" smtClean="0"/>
              <a:pPr/>
              <a:t>11. 11. 2015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3DEDA-DBB6-4485-9EEE-5E3A03ADA3C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A0939-F8AB-4895-BA2C-DEFEC3EBDE00}" type="datetimeFigureOut">
              <a:rPr lang="sk-SK" smtClean="0"/>
              <a:pPr/>
              <a:t>11. 11. 2015</a:t>
            </a:fld>
            <a:endParaRPr lang="sk-SK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3DEDA-DBB6-4485-9EEE-5E3A03ADA3C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A0939-F8AB-4895-BA2C-DEFEC3EBDE00}" type="datetimeFigureOut">
              <a:rPr lang="sk-SK" smtClean="0"/>
              <a:pPr/>
              <a:t>11. 11. 2015</a:t>
            </a:fld>
            <a:endParaRPr lang="sk-SK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3DEDA-DBB6-4485-9EEE-5E3A03ADA3C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A0939-F8AB-4895-BA2C-DEFEC3EBDE00}" type="datetimeFigureOut">
              <a:rPr lang="sk-SK" smtClean="0"/>
              <a:pPr/>
              <a:t>11. 11. 2015</a:t>
            </a:fld>
            <a:endParaRPr lang="sk-SK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3DEDA-DBB6-4485-9EEE-5E3A03ADA3C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A0939-F8AB-4895-BA2C-DEFEC3EBDE00}" type="datetimeFigureOut">
              <a:rPr lang="sk-SK" smtClean="0"/>
              <a:pPr/>
              <a:t>11. 11. 2015</a:t>
            </a:fld>
            <a:endParaRPr lang="sk-SK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3DEDA-DBB6-4485-9EEE-5E3A03ADA3C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A0939-F8AB-4895-BA2C-DEFEC3EBDE00}" type="datetimeFigureOut">
              <a:rPr lang="sk-SK" smtClean="0"/>
              <a:pPr/>
              <a:t>11. 11. 2015</a:t>
            </a:fld>
            <a:endParaRPr lang="sk-SK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3DEDA-DBB6-4485-9EEE-5E3A03ADA3C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A0939-F8AB-4895-BA2C-DEFEC3EBDE00}" type="datetimeFigureOut">
              <a:rPr lang="sk-SK" smtClean="0"/>
              <a:pPr/>
              <a:t>11. 11. 2015</a:t>
            </a:fld>
            <a:endParaRPr lang="sk-SK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3DEDA-DBB6-4485-9EEE-5E3A03ADA3C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9A0939-F8AB-4895-BA2C-DEFEC3EBDE00}" type="datetimeFigureOut">
              <a:rPr lang="sk-SK" smtClean="0"/>
              <a:pPr/>
              <a:t>11. 11. 2015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3DEDA-DBB6-4485-9EEE-5E3A03ADA3CF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jamaicanpatwah.com/" TargetMode="External"/><Relationship Id="rId2" Type="http://schemas.openxmlformats.org/officeDocument/2006/relationships/hyperlink" Target="https://debate.uvm.edu/dreadlibrary/herbold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9nKMDGyRBFY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F6syBXasM-8" TargetMode="External"/><Relationship Id="rId2" Type="http://schemas.openxmlformats.org/officeDocument/2006/relationships/hyperlink" Target="https://www.youtube.com/watch?v=icy6iKN7jD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feGUNTQhG04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jamaicanpatwah.com/dictionary/category/jamaican-expression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Ja\Desktop\Flag-map_of_Jamaica.svg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601069">
            <a:off x="-194050" y="1370864"/>
            <a:ext cx="9572660" cy="4357718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85786" y="2071678"/>
            <a:ext cx="7772400" cy="1470025"/>
          </a:xfrm>
          <a:noFill/>
          <a:ln>
            <a:noFill/>
          </a:ln>
          <a:effectLst>
            <a:outerShdw blurRad="50800" dist="50800" dir="5400000" algn="ctr" rotWithShape="0">
              <a:schemeClr val="tx1">
                <a:alpha val="95000"/>
              </a:schemeClr>
            </a:outerShdw>
          </a:effectLst>
        </p:spPr>
        <p:txBody>
          <a:bodyPr/>
          <a:lstStyle/>
          <a:p>
            <a:r>
              <a:rPr lang="sk-SK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DARLING" pitchFamily="2" charset="0"/>
              </a:rPr>
              <a:t>Jamaican</a:t>
            </a:r>
            <a:r>
              <a:rPr lang="sk-SK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DARLING" pitchFamily="2" charset="0"/>
              </a:rPr>
              <a:t> </a:t>
            </a:r>
            <a:r>
              <a:rPr lang="sk-SK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DARLING" pitchFamily="2" charset="0"/>
              </a:rPr>
              <a:t>patois</a:t>
            </a:r>
            <a:endParaRPr lang="sk-SK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 DARLING" pitchFamily="2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00166" y="3214686"/>
            <a:ext cx="6400800" cy="1824038"/>
          </a:xfrm>
          <a:effectLst>
            <a:outerShdw sx="1000" sy="1000" algn="ctr" rotWithShape="0">
              <a:schemeClr val="bg1"/>
            </a:outerShdw>
          </a:effectLst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[</a:t>
            </a:r>
            <a:r>
              <a:rPr lang="sk-SK" dirty="0" err="1" smtClean="0">
                <a:solidFill>
                  <a:schemeClr val="bg1"/>
                </a:solidFill>
              </a:rPr>
              <a:t>ˈdʒʌmɪekʌn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sk-SK" dirty="0" err="1" smtClean="0">
                <a:solidFill>
                  <a:schemeClr val="bg1"/>
                </a:solidFill>
              </a:rPr>
              <a:t>pʌtʊʌ</a:t>
            </a:r>
            <a:r>
              <a:rPr lang="en-US" dirty="0" smtClean="0">
                <a:solidFill>
                  <a:schemeClr val="bg1"/>
                </a:solidFill>
              </a:rPr>
              <a:t>]</a:t>
            </a:r>
            <a:endParaRPr lang="sk-SK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Quiz</a:t>
            </a:r>
            <a:endParaRPr lang="sk-SK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Jan </a:t>
            </a:r>
            <a:r>
              <a:rPr lang="en-US" dirty="0" err="1" smtClean="0"/>
              <a:t>yu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de, </a:t>
            </a:r>
            <a:r>
              <a:rPr lang="en-US" dirty="0" err="1" smtClean="0"/>
              <a:t>im</a:t>
            </a:r>
            <a:r>
              <a:rPr lang="en-US" dirty="0" smtClean="0"/>
              <a:t> no </a:t>
            </a:r>
            <a:r>
              <a:rPr lang="en-US" dirty="0" err="1" smtClean="0"/>
              <a:t>kya</a:t>
            </a:r>
            <a:r>
              <a:rPr lang="en-US" dirty="0" smtClean="0"/>
              <a:t> bout </a:t>
            </a:r>
            <a:r>
              <a:rPr lang="en-US" dirty="0" err="1" smtClean="0"/>
              <a:t>moni</a:t>
            </a:r>
            <a:r>
              <a:rPr lang="en-US" dirty="0" smtClean="0"/>
              <a:t>. </a:t>
            </a:r>
            <a:r>
              <a:rPr lang="en-US" dirty="0" smtClean="0">
                <a:solidFill>
                  <a:schemeClr val="bg1"/>
                </a:solidFill>
              </a:rPr>
              <a:t>John (whom) you see there, he doesn’t care about money</a:t>
            </a:r>
            <a:endParaRPr lang="sk-SK" dirty="0" smtClean="0">
              <a:solidFill>
                <a:schemeClr val="bg1"/>
              </a:solidFill>
            </a:endParaRPr>
          </a:p>
          <a:p>
            <a:r>
              <a:rPr lang="sk-SK" dirty="0" err="1" smtClean="0"/>
              <a:t>I</a:t>
            </a:r>
            <a:r>
              <a:rPr lang="en-US" dirty="0" smtClean="0"/>
              <a:t>m </a:t>
            </a:r>
            <a:r>
              <a:rPr lang="en-US" dirty="0" err="1" smtClean="0"/>
              <a:t>beri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siem</a:t>
            </a:r>
            <a:r>
              <a:rPr lang="en-US" dirty="0" smtClean="0"/>
              <a:t> die </a:t>
            </a:r>
            <a:r>
              <a:rPr lang="en-US" dirty="0" err="1" smtClean="0"/>
              <a:t>wen</a:t>
            </a:r>
            <a:r>
              <a:rPr lang="en-US" dirty="0" smtClean="0"/>
              <a:t> </a:t>
            </a:r>
            <a:r>
              <a:rPr lang="en-US" dirty="0" err="1" smtClean="0"/>
              <a:t>Plomi</a:t>
            </a:r>
            <a:r>
              <a:rPr lang="en-US" dirty="0" smtClean="0"/>
              <a:t> go-we</a:t>
            </a:r>
            <a:r>
              <a:rPr lang="sk-SK" dirty="0" smtClean="0"/>
              <a:t>.</a:t>
            </a:r>
            <a:r>
              <a:rPr lang="en-US" dirty="0" smtClean="0"/>
              <a:t> </a:t>
            </a:r>
            <a:r>
              <a:rPr lang="sk-SK" dirty="0" smtClean="0">
                <a:solidFill>
                  <a:schemeClr val="bg1"/>
                </a:solidFill>
              </a:rPr>
              <a:t>H</a:t>
            </a:r>
            <a:r>
              <a:rPr lang="en-US" dirty="0" smtClean="0">
                <a:solidFill>
                  <a:schemeClr val="bg1"/>
                </a:solidFill>
              </a:rPr>
              <a:t>e was buried the same day on which </a:t>
            </a:r>
            <a:r>
              <a:rPr lang="en-US" dirty="0" err="1" smtClean="0">
                <a:solidFill>
                  <a:schemeClr val="bg1"/>
                </a:solidFill>
              </a:rPr>
              <a:t>Plumie</a:t>
            </a:r>
            <a:r>
              <a:rPr lang="en-US" dirty="0" smtClean="0">
                <a:solidFill>
                  <a:schemeClr val="bg1"/>
                </a:solidFill>
              </a:rPr>
              <a:t> left</a:t>
            </a:r>
            <a:r>
              <a:rPr lang="sk-SK" dirty="0" smtClean="0">
                <a:solidFill>
                  <a:schemeClr val="bg1"/>
                </a:solidFill>
              </a:rPr>
              <a:t>.</a:t>
            </a:r>
          </a:p>
          <a:p>
            <a:r>
              <a:rPr lang="sk-SK" dirty="0" smtClean="0"/>
              <a:t>M</a:t>
            </a:r>
            <a:r>
              <a:rPr lang="en-US" dirty="0" err="1" smtClean="0"/>
              <a:t>i</a:t>
            </a:r>
            <a:r>
              <a:rPr lang="en-US" dirty="0" smtClean="0"/>
              <a:t> a go </a:t>
            </a:r>
            <a:r>
              <a:rPr lang="en-US" dirty="0" err="1" smtClean="0"/>
              <a:t>bak</a:t>
            </a:r>
            <a:r>
              <a:rPr lang="en-US" dirty="0" smtClean="0"/>
              <a:t> a </a:t>
            </a:r>
            <a:r>
              <a:rPr lang="en-US" dirty="0" err="1" smtClean="0"/>
              <a:t>di</a:t>
            </a:r>
            <a:r>
              <a:rPr lang="en-US" dirty="0" smtClean="0"/>
              <a:t> plies go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ef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yai-dem</a:t>
            </a:r>
            <a:r>
              <a:rPr lang="en-US" dirty="0" smtClean="0"/>
              <a:t> a </a:t>
            </a:r>
            <a:r>
              <a:rPr lang="en-US" dirty="0" err="1" smtClean="0"/>
              <a:t>luk</a:t>
            </a:r>
            <a:r>
              <a:rPr lang="sk-SK" dirty="0" smtClean="0"/>
              <a:t>.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1"/>
                </a:solidFill>
              </a:rPr>
              <a:t>I am going back to the place to see if the eyes are looking</a:t>
            </a:r>
            <a:r>
              <a:rPr lang="sk-SK" dirty="0" smtClean="0">
                <a:solidFill>
                  <a:schemeClr val="bg1"/>
                </a:solidFill>
              </a:rPr>
              <a:t>.</a:t>
            </a:r>
          </a:p>
          <a:p>
            <a:r>
              <a:rPr lang="sk-SK" dirty="0" err="1" smtClean="0"/>
              <a:t>F</a:t>
            </a:r>
            <a:r>
              <a:rPr lang="en-US" dirty="0" err="1" smtClean="0"/>
              <a:t>ieba</a:t>
            </a:r>
            <a:r>
              <a:rPr lang="en-US" dirty="0" smtClean="0"/>
              <a:t> se mi no </a:t>
            </a:r>
            <a:r>
              <a:rPr lang="en-US" dirty="0" err="1" smtClean="0"/>
              <a:t>fi</a:t>
            </a:r>
            <a:r>
              <a:rPr lang="en-US" dirty="0" smtClean="0"/>
              <a:t> se so</a:t>
            </a:r>
            <a:r>
              <a:rPr lang="sk-SK" dirty="0" smtClean="0"/>
              <a:t>. </a:t>
            </a:r>
            <a:r>
              <a:rPr lang="sk-SK" dirty="0" smtClean="0">
                <a:solidFill>
                  <a:schemeClr val="bg1"/>
                </a:solidFill>
              </a:rPr>
              <a:t>I</a:t>
            </a:r>
            <a:r>
              <a:rPr lang="en-US" dirty="0" smtClean="0">
                <a:solidFill>
                  <a:schemeClr val="bg1"/>
                </a:solidFill>
              </a:rPr>
              <a:t>t seems that I should not say so</a:t>
            </a:r>
            <a:r>
              <a:rPr lang="sk-SK" dirty="0" smtClean="0">
                <a:solidFill>
                  <a:schemeClr val="bg1"/>
                </a:solidFill>
              </a:rPr>
              <a:t>.</a:t>
            </a:r>
          </a:p>
          <a:p>
            <a:r>
              <a:rPr lang="sk-SK" dirty="0" smtClean="0"/>
              <a:t>M</a:t>
            </a:r>
            <a:r>
              <a:rPr lang="en-US" dirty="0" err="1" smtClean="0"/>
              <a:t>i</a:t>
            </a:r>
            <a:r>
              <a:rPr lang="en-US" dirty="0" smtClean="0"/>
              <a:t> no </a:t>
            </a:r>
            <a:r>
              <a:rPr lang="en-US" dirty="0" err="1" smtClean="0"/>
              <a:t>hafi</a:t>
            </a:r>
            <a:r>
              <a:rPr lang="en-US" dirty="0" smtClean="0"/>
              <a:t> go </a:t>
            </a:r>
            <a:r>
              <a:rPr lang="en-US" dirty="0" err="1" smtClean="0"/>
              <a:t>luk</a:t>
            </a:r>
            <a:r>
              <a:rPr lang="en-US" dirty="0" smtClean="0"/>
              <a:t> </a:t>
            </a:r>
            <a:r>
              <a:rPr lang="en-US" dirty="0" err="1" smtClean="0"/>
              <a:t>fi</a:t>
            </a:r>
            <a:r>
              <a:rPr lang="en-US" dirty="0" smtClean="0"/>
              <a:t> mi </a:t>
            </a:r>
            <a:r>
              <a:rPr lang="en-US" dirty="0" err="1" smtClean="0"/>
              <a:t>pikni-dem</a:t>
            </a:r>
            <a:r>
              <a:rPr lang="en-US" dirty="0" smtClean="0"/>
              <a:t> </a:t>
            </a:r>
            <a:r>
              <a:rPr lang="en-US" dirty="0" err="1" smtClean="0"/>
              <a:t>fi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we </a:t>
            </a:r>
            <a:r>
              <a:rPr lang="en-US" dirty="0" err="1" smtClean="0"/>
              <a:t>Mievis</a:t>
            </a:r>
            <a:r>
              <a:rPr lang="en-US" dirty="0" smtClean="0"/>
              <a:t> a du </a:t>
            </a:r>
            <a:r>
              <a:rPr lang="en-US" dirty="0" err="1" smtClean="0"/>
              <a:t>wid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! </a:t>
            </a:r>
            <a:r>
              <a:rPr lang="en-US" dirty="0" smtClean="0">
                <a:solidFill>
                  <a:schemeClr val="bg1"/>
                </a:solidFill>
              </a:rPr>
              <a:t>I have to go to see about my children, (to see) what Mavis is doing with them</a:t>
            </a:r>
            <a:r>
              <a:rPr lang="sk-SK" dirty="0" smtClean="0">
                <a:solidFill>
                  <a:schemeClr val="bg1"/>
                </a:solidFill>
              </a:rPr>
              <a:t>!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sk-SK" dirty="0" smtClean="0">
              <a:solidFill>
                <a:schemeClr val="bg1"/>
              </a:solidFill>
            </a:endParaRPr>
          </a:p>
          <a:p>
            <a:r>
              <a:rPr lang="sk-SK" dirty="0" err="1" smtClean="0"/>
              <a:t>Dem</a:t>
            </a:r>
            <a:r>
              <a:rPr lang="sk-SK" dirty="0" smtClean="0"/>
              <a:t> </a:t>
            </a:r>
            <a:r>
              <a:rPr lang="sk-SK" dirty="0" err="1" smtClean="0"/>
              <a:t>lik</a:t>
            </a:r>
            <a:r>
              <a:rPr lang="sk-SK" dirty="0" smtClean="0"/>
              <a:t> im. </a:t>
            </a:r>
            <a:r>
              <a:rPr lang="sk-SK" dirty="0" err="1" smtClean="0">
                <a:solidFill>
                  <a:schemeClr val="bg1"/>
                </a:solidFill>
              </a:rPr>
              <a:t>They</a:t>
            </a:r>
            <a:r>
              <a:rPr lang="sk-SK" dirty="0" smtClean="0">
                <a:solidFill>
                  <a:schemeClr val="bg1"/>
                </a:solidFill>
              </a:rPr>
              <a:t> beat </a:t>
            </a:r>
            <a:r>
              <a:rPr lang="sk-SK" dirty="0" err="1" smtClean="0">
                <a:solidFill>
                  <a:schemeClr val="bg1"/>
                </a:solidFill>
              </a:rPr>
              <a:t>him</a:t>
            </a:r>
            <a:r>
              <a:rPr lang="sk-SK" dirty="0" smtClean="0">
                <a:solidFill>
                  <a:schemeClr val="bg1"/>
                </a:solidFill>
              </a:rPr>
              <a:t>.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Bibliography</a:t>
            </a:r>
            <a:r>
              <a:rPr lang="sk-SK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</a:t>
            </a:r>
            <a:r>
              <a:rPr lang="sk-SK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interesting</a:t>
            </a:r>
            <a:r>
              <a:rPr lang="sk-SK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web </a:t>
            </a:r>
            <a:r>
              <a:rPr lang="sk-SK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pages</a:t>
            </a:r>
            <a:endParaRPr lang="sk-SK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i="1" dirty="0" smtClean="0"/>
              <a:t>Alison Irvine, Contrast and Convergence in Standard Jamaican English: the Phonological Architecture of the </a:t>
            </a:r>
            <a:r>
              <a:rPr lang="en-US" i="1" dirty="0" err="1" smtClean="0"/>
              <a:t>Satndard</a:t>
            </a:r>
            <a:r>
              <a:rPr lang="en-US" i="1" dirty="0" smtClean="0"/>
              <a:t> in an Ideologically </a:t>
            </a:r>
            <a:r>
              <a:rPr lang="en-US" i="1" dirty="0" err="1" smtClean="0"/>
              <a:t>Bidialectal</a:t>
            </a:r>
            <a:r>
              <a:rPr lang="en-US" i="1" dirty="0" smtClean="0"/>
              <a:t> Community</a:t>
            </a:r>
            <a:r>
              <a:rPr lang="en-US" dirty="0" smtClean="0"/>
              <a:t>. Italy, 2008. </a:t>
            </a:r>
            <a:r>
              <a:rPr lang="sk-SK" dirty="0" err="1" smtClean="0"/>
              <a:t>Print</a:t>
            </a:r>
            <a:r>
              <a:rPr lang="sk-SK" dirty="0" smtClean="0"/>
              <a:t>.</a:t>
            </a:r>
          </a:p>
          <a:p>
            <a:r>
              <a:rPr lang="en-US" dirty="0" smtClean="0"/>
              <a:t>Bell, Allan. </a:t>
            </a:r>
            <a:r>
              <a:rPr lang="en-US" i="1" dirty="0" smtClean="0"/>
              <a:t>The Guidebook to Sociolinguistics</a:t>
            </a:r>
            <a:r>
              <a:rPr lang="en-US" dirty="0" smtClean="0"/>
              <a:t>. </a:t>
            </a:r>
            <a:r>
              <a:rPr lang="en-US" dirty="0" err="1" smtClean="0"/>
              <a:t>Chichester</a:t>
            </a:r>
            <a:r>
              <a:rPr lang="en-US" dirty="0" smtClean="0"/>
              <a:t>, UK: Wiley, 2013. </a:t>
            </a:r>
            <a:r>
              <a:rPr lang="sk-SK" dirty="0" err="1" smtClean="0"/>
              <a:t>Print</a:t>
            </a:r>
            <a:r>
              <a:rPr lang="sk-SK" dirty="0" smtClean="0"/>
              <a:t>.</a:t>
            </a:r>
          </a:p>
          <a:p>
            <a:r>
              <a:rPr lang="sk-SK" dirty="0" smtClean="0">
                <a:hlinkClick r:id="rId2"/>
              </a:rPr>
              <a:t>https://debate.uvm.edu/dreadlibrary/herbold.html</a:t>
            </a:r>
            <a:endParaRPr lang="sk-SK" dirty="0" smtClean="0"/>
          </a:p>
          <a:p>
            <a:r>
              <a:rPr lang="sk-SK" dirty="0" smtClean="0">
                <a:hlinkClick r:id="rId3"/>
              </a:rPr>
              <a:t>http://jamaicanpatwah.com/</a:t>
            </a:r>
            <a:r>
              <a:rPr lang="sk-SK" dirty="0" smtClean="0"/>
              <a:t> </a:t>
            </a:r>
          </a:p>
          <a:p>
            <a:endParaRPr lang="sk-SK" dirty="0" smtClean="0"/>
          </a:p>
          <a:p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1026" name="Picture 2" descr="C:\Users\Ja\Desktop\map-of-jamaica-jennifer-therm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000108"/>
            <a:ext cx="7643866" cy="49292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effectLst>
            <a:outerShdw blurRad="50800" dist="50800" dir="5400000" algn="ctr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r>
              <a:rPr lang="sk-SK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Pidgins</a:t>
            </a:r>
            <a:r>
              <a:rPr lang="sk-SK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sk-SK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Creoles</a:t>
            </a:r>
            <a:endParaRPr lang="sk-SK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Collis</a:t>
            </a:r>
            <a:r>
              <a:rPr lang="sk-SK" dirty="0" smtClean="0">
                <a:solidFill>
                  <a:schemeClr val="bg1"/>
                </a:solidFill>
              </a:rPr>
              <a:t>i</a:t>
            </a:r>
            <a:r>
              <a:rPr lang="en-US" dirty="0" smtClean="0">
                <a:solidFill>
                  <a:schemeClr val="bg1"/>
                </a:solidFill>
              </a:rPr>
              <a:t>on of different languages- a clear need for 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„lingua franca“</a:t>
            </a:r>
          </a:p>
          <a:p>
            <a:r>
              <a:rPr lang="en-US" dirty="0" smtClean="0"/>
              <a:t>Language undergoes process of </a:t>
            </a:r>
            <a:r>
              <a:rPr lang="en-US" dirty="0" err="1" smtClean="0"/>
              <a:t>pidginization</a:t>
            </a:r>
            <a:r>
              <a:rPr lang="en-US" dirty="0" smtClean="0"/>
              <a:t> only in a </a:t>
            </a:r>
            <a:r>
              <a:rPr lang="en-US" dirty="0" err="1" smtClean="0"/>
              <a:t>mult</a:t>
            </a:r>
            <a:r>
              <a:rPr lang="sk-SK" dirty="0" smtClean="0"/>
              <a:t>i</a:t>
            </a:r>
            <a:r>
              <a:rPr lang="en-US" dirty="0" smtClean="0"/>
              <a:t>lingual situation</a:t>
            </a:r>
            <a:r>
              <a:rPr lang="sk-SK" dirty="0" smtClean="0"/>
              <a:t>.</a:t>
            </a:r>
            <a:endParaRPr lang="en-US" dirty="0" smtClean="0"/>
          </a:p>
          <a:p>
            <a:r>
              <a:rPr lang="en-US" dirty="0" err="1" smtClean="0"/>
              <a:t>Pidginization</a:t>
            </a:r>
            <a:r>
              <a:rPr lang="en-US" dirty="0" smtClean="0"/>
              <a:t>- process of </a:t>
            </a:r>
            <a:r>
              <a:rPr lang="en-US" dirty="0" err="1" smtClean="0"/>
              <a:t>simplif</a:t>
            </a:r>
            <a:r>
              <a:rPr lang="sk-SK" dirty="0" smtClean="0"/>
              <a:t>i</a:t>
            </a:r>
            <a:r>
              <a:rPr lang="en-US" dirty="0" smtClean="0"/>
              <a:t>c</a:t>
            </a:r>
            <a:r>
              <a:rPr lang="sk-SK" dirty="0" smtClean="0"/>
              <a:t>a</a:t>
            </a:r>
            <a:r>
              <a:rPr lang="en-US" dirty="0" err="1" smtClean="0"/>
              <a:t>tion</a:t>
            </a:r>
            <a:r>
              <a:rPr lang="en-US" dirty="0" smtClean="0"/>
              <a:t>, mixture and reduction+ loss of redundancy</a:t>
            </a:r>
            <a:r>
              <a:rPr lang="sk-SK" dirty="0" smtClean="0"/>
              <a:t>.</a:t>
            </a:r>
            <a:endParaRPr lang="en-US" dirty="0" smtClean="0"/>
          </a:p>
          <a:p>
            <a:r>
              <a:rPr lang="en-US" dirty="0" smtClean="0"/>
              <a:t>Pidgin which acquires native speakers and takes </a:t>
            </a:r>
            <a:r>
              <a:rPr lang="en-US" dirty="0" smtClean="0">
                <a:solidFill>
                  <a:schemeClr val="bg1"/>
                </a:solidFill>
              </a:rPr>
              <a:t>on a full range of social functions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is called </a:t>
            </a:r>
            <a:r>
              <a:rPr lang="en-US" dirty="0" err="1" smtClean="0">
                <a:solidFill>
                  <a:schemeClr val="bg1"/>
                </a:solidFill>
              </a:rPr>
              <a:t>creole</a:t>
            </a:r>
            <a:r>
              <a:rPr lang="sk-SK" dirty="0" smtClean="0">
                <a:solidFill>
                  <a:schemeClr val="bg1"/>
                </a:solidFill>
              </a:rPr>
              <a:t>.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sk-SK" dirty="0" smtClean="0">
              <a:solidFill>
                <a:schemeClr val="bg1"/>
              </a:solidFill>
            </a:endParaRPr>
          </a:p>
          <a:p>
            <a:r>
              <a:rPr lang="sk-SK" dirty="0" smtClean="0">
                <a:solidFill>
                  <a:schemeClr val="bg1"/>
                </a:solidFill>
              </a:rPr>
              <a:t>R</a:t>
            </a:r>
            <a:r>
              <a:rPr lang="en-US" dirty="0" err="1" smtClean="0">
                <a:solidFill>
                  <a:schemeClr val="bg1"/>
                </a:solidFill>
              </a:rPr>
              <a:t>eduction</a:t>
            </a:r>
            <a:r>
              <a:rPr lang="en-US" dirty="0" smtClean="0">
                <a:solidFill>
                  <a:schemeClr val="bg1"/>
                </a:solidFill>
              </a:rPr>
              <a:t> that took place during </a:t>
            </a:r>
            <a:r>
              <a:rPr lang="en-US" dirty="0" err="1" smtClean="0">
                <a:solidFill>
                  <a:schemeClr val="bg1"/>
                </a:solidFill>
              </a:rPr>
              <a:t>pidginization</a:t>
            </a:r>
            <a:r>
              <a:rPr lang="en-US" dirty="0" smtClean="0">
                <a:solidFill>
                  <a:schemeClr val="bg1"/>
                </a:solidFill>
              </a:rPr>
              <a:t> has to be repaired by a process of expansion-</a:t>
            </a:r>
            <a:r>
              <a:rPr lang="en-US" dirty="0" err="1" smtClean="0">
                <a:solidFill>
                  <a:schemeClr val="bg1"/>
                </a:solidFill>
              </a:rPr>
              <a:t>creolization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effectLst>
            <a:outerShdw blurRad="50800" dist="50800" dir="5400000" algn="ctr" rotWithShape="0">
              <a:srgbClr val="000000">
                <a:alpha val="9000"/>
              </a:srgbClr>
            </a:outerShdw>
          </a:effectLst>
        </p:spPr>
        <p:txBody>
          <a:bodyPr>
            <a:normAutofit fontScale="90000"/>
          </a:bodyPr>
          <a:lstStyle/>
          <a:p>
            <a:r>
              <a:rPr lang="sk-SK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J.Creole</a:t>
            </a:r>
            <a:r>
              <a:rPr lang="sk-SK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sk-SK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Patois</a:t>
            </a:r>
            <a:r>
              <a:rPr lang="sk-SK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sk-SK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Patwa</a:t>
            </a:r>
            <a:r>
              <a:rPr lang="sk-SK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), Standard JE</a:t>
            </a:r>
            <a:endParaRPr lang="sk-SK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Socially dialectal continuum, some variables are stigmatized and </a:t>
            </a:r>
            <a:r>
              <a:rPr lang="en-US" dirty="0" err="1" smtClean="0">
                <a:solidFill>
                  <a:schemeClr val="bg1"/>
                </a:solidFill>
              </a:rPr>
              <a:t>perc</a:t>
            </a:r>
            <a:r>
              <a:rPr lang="sk-SK" dirty="0" err="1" smtClean="0">
                <a:solidFill>
                  <a:schemeClr val="bg1"/>
                </a:solidFill>
              </a:rPr>
              <a:t>ie</a:t>
            </a:r>
            <a:r>
              <a:rPr lang="en-US" dirty="0" err="1" smtClean="0">
                <a:solidFill>
                  <a:schemeClr val="bg1"/>
                </a:solidFill>
              </a:rPr>
              <a:t>ved</a:t>
            </a:r>
            <a:r>
              <a:rPr lang="en-US" dirty="0" smtClean="0">
                <a:solidFill>
                  <a:schemeClr val="bg1"/>
                </a:solidFill>
              </a:rPr>
              <a:t> as the means for distinction. </a:t>
            </a:r>
            <a:r>
              <a:rPr lang="sk-SK" dirty="0" smtClean="0"/>
              <a:t>P. and SJE are g</a:t>
            </a:r>
            <a:r>
              <a:rPr lang="en-US" dirty="0" err="1" smtClean="0"/>
              <a:t>rammatica</a:t>
            </a:r>
            <a:r>
              <a:rPr lang="sk-SK" dirty="0" smtClean="0"/>
              <a:t>l</a:t>
            </a:r>
            <a:r>
              <a:rPr lang="en-US" dirty="0" err="1" smtClean="0"/>
              <a:t>ly</a:t>
            </a:r>
            <a:r>
              <a:rPr lang="en-US" dirty="0" smtClean="0"/>
              <a:t> and </a:t>
            </a:r>
            <a:r>
              <a:rPr lang="en-US" dirty="0" err="1" smtClean="0"/>
              <a:t>syntactica</a:t>
            </a:r>
            <a:r>
              <a:rPr lang="sk-SK" dirty="0" smtClean="0"/>
              <a:t>l</a:t>
            </a:r>
            <a:r>
              <a:rPr lang="en-US" dirty="0" err="1" smtClean="0"/>
              <a:t>ly</a:t>
            </a:r>
            <a:r>
              <a:rPr lang="en-US" dirty="0" smtClean="0"/>
              <a:t> different.</a:t>
            </a:r>
          </a:p>
          <a:p>
            <a:r>
              <a:rPr lang="en-US" dirty="0" smtClean="0"/>
              <a:t>Jamaican Creole (</a:t>
            </a:r>
            <a:r>
              <a:rPr lang="en-US" dirty="0" err="1" smtClean="0"/>
              <a:t>Patwa</a:t>
            </a:r>
            <a:r>
              <a:rPr lang="en-US" dirty="0" smtClean="0"/>
              <a:t>)- </a:t>
            </a:r>
            <a:r>
              <a:rPr lang="en-US" dirty="0" err="1" smtClean="0"/>
              <a:t>mesolectal</a:t>
            </a:r>
            <a:r>
              <a:rPr lang="en-US" dirty="0" smtClean="0"/>
              <a:t> and </a:t>
            </a:r>
            <a:r>
              <a:rPr lang="en-US" dirty="0" err="1" smtClean="0"/>
              <a:t>basilectal</a:t>
            </a:r>
            <a:r>
              <a:rPr lang="en-US" dirty="0" smtClean="0"/>
              <a:t> form of the continuum, the grammar</a:t>
            </a:r>
            <a:r>
              <a:rPr lang="sk-SK" dirty="0" smtClean="0"/>
              <a:t> </a:t>
            </a:r>
            <a:r>
              <a:rPr lang="sk-SK" dirty="0" err="1" smtClean="0"/>
              <a:t>shows</a:t>
            </a:r>
            <a:r>
              <a:rPr lang="sk-SK" dirty="0" smtClean="0"/>
              <a:t> </a:t>
            </a:r>
            <a:r>
              <a:rPr lang="en-US" dirty="0" err="1" smtClean="0"/>
              <a:t>creole</a:t>
            </a:r>
            <a:r>
              <a:rPr lang="en-US" dirty="0" smtClean="0"/>
              <a:t>-like </a:t>
            </a:r>
            <a:r>
              <a:rPr lang="en-US" dirty="0" err="1" smtClean="0"/>
              <a:t>featur</a:t>
            </a:r>
            <a:r>
              <a:rPr lang="sk-SK" dirty="0" smtClean="0"/>
              <a:t>e</a:t>
            </a:r>
            <a:r>
              <a:rPr lang="en-US" dirty="0" smtClean="0"/>
              <a:t>s, resulting from the process of simplification (</a:t>
            </a:r>
            <a:r>
              <a:rPr lang="sk-SK" dirty="0" smtClean="0"/>
              <a:t>part </a:t>
            </a:r>
            <a:r>
              <a:rPr lang="sk-SK" dirty="0" err="1" smtClean="0"/>
              <a:t>of</a:t>
            </a:r>
            <a:r>
              <a:rPr lang="sk-SK" dirty="0" smtClean="0"/>
              <a:t> </a:t>
            </a:r>
            <a:r>
              <a:rPr lang="sk-SK" dirty="0" err="1" smtClean="0"/>
              <a:t>the</a:t>
            </a:r>
            <a:r>
              <a:rPr lang="sk-SK" dirty="0" smtClean="0"/>
              <a:t> </a:t>
            </a:r>
            <a:r>
              <a:rPr lang="en-US" dirty="0" err="1" smtClean="0"/>
              <a:t>pidginization</a:t>
            </a:r>
            <a:r>
              <a:rPr lang="en-US" dirty="0" smtClean="0"/>
              <a:t>)</a:t>
            </a:r>
            <a:r>
              <a:rPr lang="sk-SK" dirty="0" smtClean="0"/>
              <a:t>.  </a:t>
            </a:r>
            <a:r>
              <a:rPr lang="sk-SK" dirty="0" err="1" smtClean="0"/>
              <a:t>Written</a:t>
            </a:r>
            <a:r>
              <a:rPr lang="sk-SK" dirty="0" smtClean="0"/>
              <a:t> </a:t>
            </a:r>
            <a:r>
              <a:rPr lang="sk-SK" dirty="0" err="1" smtClean="0"/>
              <a:t>form-phonetic</a:t>
            </a:r>
            <a:endParaRPr lang="en-US" dirty="0" smtClean="0"/>
          </a:p>
          <a:p>
            <a:r>
              <a:rPr lang="en-US" dirty="0" smtClean="0">
                <a:hlinkClick r:id="rId2"/>
              </a:rPr>
              <a:t>https://www.youtube.com/watch?v=9nKMDGyRBFY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 Seuss‘ ABC read in </a:t>
            </a:r>
            <a:r>
              <a:rPr lang="sk-SK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atwa</a:t>
            </a:r>
            <a:endParaRPr lang="en-US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Standard JE- </a:t>
            </a:r>
            <a:r>
              <a:rPr lang="en-US" dirty="0" err="1" smtClean="0">
                <a:solidFill>
                  <a:schemeClr val="bg1"/>
                </a:solidFill>
              </a:rPr>
              <a:t>acrolectal</a:t>
            </a:r>
            <a:r>
              <a:rPr lang="en-US" dirty="0" smtClean="0">
                <a:solidFill>
                  <a:schemeClr val="bg1"/>
                </a:solidFill>
              </a:rPr>
              <a:t> form, „well educated urban </a:t>
            </a:r>
            <a:r>
              <a:rPr lang="en-US" dirty="0" err="1" smtClean="0">
                <a:solidFill>
                  <a:schemeClr val="bg1"/>
                </a:solidFill>
              </a:rPr>
              <a:t>profes</a:t>
            </a:r>
            <a:r>
              <a:rPr lang="sk-SK" dirty="0" smtClean="0">
                <a:solidFill>
                  <a:schemeClr val="bg1"/>
                </a:solidFill>
              </a:rPr>
              <a:t>s</a:t>
            </a:r>
            <a:r>
              <a:rPr lang="en-US" dirty="0" err="1" smtClean="0">
                <a:solidFill>
                  <a:schemeClr val="bg1"/>
                </a:solidFill>
              </a:rPr>
              <a:t>ional</a:t>
            </a:r>
            <a:r>
              <a:rPr lang="en-US" dirty="0" smtClean="0">
                <a:solidFill>
                  <a:schemeClr val="bg1"/>
                </a:solidFill>
              </a:rPr>
              <a:t>, the phonology resembles RP, /h/ occurs</a:t>
            </a:r>
            <a:r>
              <a:rPr lang="sk-SK" dirty="0" smtClean="0">
                <a:solidFill>
                  <a:schemeClr val="bg1"/>
                </a:solidFill>
              </a:rPr>
              <a:t>,</a:t>
            </a:r>
            <a:r>
              <a:rPr lang="en-US" dirty="0" smtClean="0">
                <a:solidFill>
                  <a:schemeClr val="bg1"/>
                </a:solidFill>
              </a:rPr>
              <a:t> as well as vowel distinction</a:t>
            </a:r>
            <a:r>
              <a:rPr lang="sk-SK" dirty="0" smtClean="0">
                <a:solidFill>
                  <a:schemeClr val="bg1"/>
                </a:solidFill>
              </a:rPr>
              <a:t>: </a:t>
            </a:r>
            <a:r>
              <a:rPr lang="en-US" dirty="0" smtClean="0">
                <a:solidFill>
                  <a:schemeClr val="bg1"/>
                </a:solidFill>
              </a:rPr>
              <a:t>bud- bird, pat-pot,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etc.  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J.Creole</a:t>
            </a:r>
            <a:r>
              <a:rPr lang="sk-SK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sk-SK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Patois</a:t>
            </a:r>
            <a:r>
              <a:rPr lang="sk-SK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sk-SK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Patwa</a:t>
            </a:r>
            <a:r>
              <a:rPr lang="sk-SK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), Standard JE</a:t>
            </a:r>
            <a:endParaRPr lang="sk-SK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„The ability to use JC is considered a necessary element in the complex of </a:t>
            </a:r>
            <a:r>
              <a:rPr lang="en-US" dirty="0" err="1" smtClean="0">
                <a:solidFill>
                  <a:schemeClr val="bg1"/>
                </a:solidFill>
              </a:rPr>
              <a:t>sociocultural</a:t>
            </a:r>
            <a:r>
              <a:rPr lang="en-US" dirty="0" smtClean="0">
                <a:solidFill>
                  <a:schemeClr val="bg1"/>
                </a:solidFill>
              </a:rPr>
              <a:t> characteristics that define a Jamaican 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identity“ (Irvine 2)</a:t>
            </a:r>
            <a:r>
              <a:rPr lang="sk-SK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dirty="0" err="1" smtClean="0"/>
              <a:t>Monoglot</a:t>
            </a:r>
            <a:r>
              <a:rPr lang="en-US" dirty="0" smtClean="0"/>
              <a:t> speaker is viewed as either socially inferior, if they only use JC, or foreign and pretentious if they only use JE</a:t>
            </a:r>
            <a:r>
              <a:rPr lang="sk-SK" dirty="0" smtClean="0"/>
              <a:t>.</a:t>
            </a:r>
            <a:endParaRPr lang="en-US" dirty="0" smtClean="0"/>
          </a:p>
          <a:p>
            <a:r>
              <a:rPr lang="en-US" dirty="0" smtClean="0"/>
              <a:t> „The monolingual JC speaker is associated with little or no education, low income and </a:t>
            </a:r>
            <a:r>
              <a:rPr lang="en-US" dirty="0" err="1" smtClean="0"/>
              <a:t>traditi</a:t>
            </a:r>
            <a:r>
              <a:rPr lang="sk-SK" dirty="0" smtClean="0"/>
              <a:t>o</a:t>
            </a:r>
            <a:r>
              <a:rPr lang="en-US" dirty="0" err="1" smtClean="0"/>
              <a:t>nally</a:t>
            </a:r>
            <a:r>
              <a:rPr lang="en-US" dirty="0" smtClean="0"/>
              <a:t> rural provenance- has low status in a social context that sees an inability to speak English as moral failure“ ( Irvine 1)</a:t>
            </a:r>
            <a:r>
              <a:rPr lang="sk-SK" dirty="0" smtClean="0"/>
              <a:t>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hlinkClick r:id="rId2"/>
              </a:rPr>
              <a:t>https://www.youtube.com/watch?v=icy6iKN7jDM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1"/>
                </a:solidFill>
              </a:rPr>
              <a:t>Ian Salmon on how to use Patois </a:t>
            </a:r>
            <a:r>
              <a:rPr lang="sk-SK" dirty="0" err="1" smtClean="0">
                <a:solidFill>
                  <a:schemeClr val="bg1"/>
                </a:solidFill>
              </a:rPr>
              <a:t>as</a:t>
            </a:r>
            <a:r>
              <a:rPr lang="sk-SK" dirty="0" smtClean="0">
                <a:solidFill>
                  <a:schemeClr val="bg1"/>
                </a:solidFill>
              </a:rPr>
              <a:t> a </a:t>
            </a:r>
            <a:r>
              <a:rPr lang="sk-SK" dirty="0" err="1" smtClean="0">
                <a:solidFill>
                  <a:schemeClr val="bg1"/>
                </a:solidFill>
              </a:rPr>
              <a:t>stress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sk-SK" dirty="0" err="1" smtClean="0">
                <a:solidFill>
                  <a:schemeClr val="bg1"/>
                </a:solidFill>
              </a:rPr>
              <a:t>reliever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hlinkClick r:id="rId3"/>
              </a:rPr>
              <a:t>https://www.youtube.com/watch?v=F6syBXasM-8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1"/>
                </a:solidFill>
              </a:rPr>
              <a:t>Jamaican English used in a context of </a:t>
            </a:r>
            <a:r>
              <a:rPr lang="sk-SK" dirty="0" smtClean="0">
                <a:solidFill>
                  <a:schemeClr val="bg1"/>
                </a:solidFill>
              </a:rPr>
              <a:t>P</a:t>
            </a:r>
            <a:r>
              <a:rPr lang="en-US" dirty="0" smtClean="0">
                <a:solidFill>
                  <a:schemeClr val="bg1"/>
                </a:solidFill>
              </a:rPr>
              <a:t>at</a:t>
            </a:r>
            <a:r>
              <a:rPr lang="sk-SK" dirty="0" err="1" smtClean="0">
                <a:solidFill>
                  <a:schemeClr val="bg1"/>
                </a:solidFill>
              </a:rPr>
              <a:t>ois</a:t>
            </a:r>
            <a:r>
              <a:rPr lang="en-US" dirty="0" smtClean="0">
                <a:solidFill>
                  <a:schemeClr val="bg1"/>
                </a:solidFill>
              </a:rPr>
              <a:t> teaching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Rastafarian</a:t>
            </a:r>
            <a:r>
              <a:rPr lang="sk-SK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k-SK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English</a:t>
            </a:r>
            <a:endParaRPr lang="sk-SK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k-SK" dirty="0" smtClean="0">
                <a:solidFill>
                  <a:schemeClr val="bg1"/>
                </a:solidFill>
              </a:rPr>
              <a:t>„</a:t>
            </a:r>
            <a:r>
              <a:rPr lang="en-US" dirty="0" smtClean="0">
                <a:solidFill>
                  <a:schemeClr val="bg1"/>
                </a:solidFill>
              </a:rPr>
              <a:t>The Rastafarian language is actually much easier to learn than Jamaican Patois because it’s mostly a play on English words“( such 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</a:t>
            </a:r>
            <a:r>
              <a:rPr lang="en-US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„</a:t>
            </a:r>
            <a:r>
              <a:rPr lang="en-US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overstand</a:t>
            </a:r>
            <a:r>
              <a:rPr lang="sk-SK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</a:t>
            </a:r>
            <a:r>
              <a:rPr lang="sk-SK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ˈɔːvʌˌstʌnd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]“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</a:t>
            </a:r>
            <a:r>
              <a:rPr lang="en-US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„understand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“, because you do not </a:t>
            </a:r>
            <a:r>
              <a:rPr lang="en-US" dirty="0" smtClean="0"/>
              <a:t>have to go under to understand something. „</a:t>
            </a:r>
            <a:r>
              <a:rPr lang="en-US" b="1" i="1" dirty="0" err="1" smtClean="0"/>
              <a:t>Downpression</a:t>
            </a:r>
            <a:r>
              <a:rPr lang="sk-SK" b="1" i="1" dirty="0" smtClean="0"/>
              <a:t> </a:t>
            </a:r>
            <a:r>
              <a:rPr lang="en-US" dirty="0" smtClean="0"/>
              <a:t>[</a:t>
            </a:r>
            <a:r>
              <a:rPr lang="sk-SK" dirty="0" err="1" smtClean="0"/>
              <a:t>dʌʊnˈpreʃʌn</a:t>
            </a:r>
            <a:r>
              <a:rPr lang="en-US" dirty="0" smtClean="0"/>
              <a:t>]“ for </a:t>
            </a:r>
            <a:r>
              <a:rPr lang="en-US" i="1" dirty="0" smtClean="0"/>
              <a:t>„oppression</a:t>
            </a:r>
            <a:r>
              <a:rPr lang="en-US" dirty="0" smtClean="0"/>
              <a:t>“ to indicate that it is pushing you down)</a:t>
            </a:r>
            <a:r>
              <a:rPr lang="sk-SK" dirty="0" smtClean="0"/>
              <a:t>.“</a:t>
            </a:r>
            <a:endParaRPr lang="en-US" dirty="0" smtClean="0"/>
          </a:p>
          <a:p>
            <a:r>
              <a:rPr lang="en-US" b="1" i="1" dirty="0" smtClean="0"/>
              <a:t>I and I </a:t>
            </a:r>
            <a:r>
              <a:rPr lang="en-US" dirty="0" smtClean="0"/>
              <a:t>[</a:t>
            </a:r>
            <a:r>
              <a:rPr lang="sk-SK" dirty="0" err="1" smtClean="0"/>
              <a:t>ɑɪˈʌnɑɪ</a:t>
            </a:r>
            <a:r>
              <a:rPr lang="en-US" dirty="0" smtClean="0"/>
              <a:t>]</a:t>
            </a:r>
            <a:r>
              <a:rPr lang="sk-SK" dirty="0" smtClean="0"/>
              <a:t>- </a:t>
            </a:r>
            <a:r>
              <a:rPr lang="en-US" dirty="0" smtClean="0"/>
              <a:t>the unity of J. people- I am in </a:t>
            </a:r>
            <a:r>
              <a:rPr lang="en-US" dirty="0" err="1" smtClean="0"/>
              <a:t>conc</a:t>
            </a:r>
            <a:r>
              <a:rPr lang="sk-SK" dirty="0" smtClean="0"/>
              <a:t>i</a:t>
            </a:r>
            <a:r>
              <a:rPr lang="en-US" dirty="0" smtClean="0"/>
              <a:t>o</a:t>
            </a:r>
            <a:r>
              <a:rPr lang="sk-SK" dirty="0" smtClean="0"/>
              <a:t>u</a:t>
            </a:r>
            <a:r>
              <a:rPr lang="en-US" dirty="0" err="1" smtClean="0"/>
              <a:t>sness</a:t>
            </a:r>
            <a:r>
              <a:rPr lang="en-US" dirty="0" smtClean="0"/>
              <a:t> of the others of my kind- therefore it is not only me, its I and I</a:t>
            </a:r>
          </a:p>
          <a:p>
            <a:r>
              <a:rPr lang="en-US" b="1" i="1" dirty="0" smtClean="0"/>
              <a:t>Give tanks </a:t>
            </a:r>
            <a:r>
              <a:rPr lang="sk-SK" dirty="0" smtClean="0"/>
              <a:t>-</a:t>
            </a:r>
            <a:r>
              <a:rPr lang="sk-SK" dirty="0" err="1" smtClean="0"/>
              <a:t>Th</a:t>
            </a:r>
            <a:r>
              <a:rPr lang="en-US" dirty="0" err="1" smtClean="0"/>
              <a:t>ank</a:t>
            </a:r>
            <a:r>
              <a:rPr lang="en-US" dirty="0" smtClean="0"/>
              <a:t> you  </a:t>
            </a:r>
          </a:p>
          <a:p>
            <a:r>
              <a:rPr lang="en-US" b="1" i="1" dirty="0" err="1" smtClean="0"/>
              <a:t>Jah</a:t>
            </a:r>
            <a:r>
              <a:rPr lang="sk-SK" b="1" i="1" dirty="0" smtClean="0"/>
              <a:t> </a:t>
            </a:r>
            <a:r>
              <a:rPr lang="en-US" dirty="0" smtClean="0"/>
              <a:t>[</a:t>
            </a:r>
            <a:r>
              <a:rPr lang="sk-SK" dirty="0" err="1" smtClean="0"/>
              <a:t>ˈdʒʌ</a:t>
            </a:r>
            <a:r>
              <a:rPr lang="en-US" dirty="0" smtClean="0"/>
              <a:t>]- </a:t>
            </a:r>
            <a:r>
              <a:rPr lang="en-US" dirty="0" err="1" smtClean="0"/>
              <a:t>Jehova</a:t>
            </a:r>
            <a:r>
              <a:rPr lang="en-US" dirty="0" smtClean="0"/>
              <a:t>, God and also (</a:t>
            </a:r>
            <a:r>
              <a:rPr lang="en-US" dirty="0" err="1" smtClean="0"/>
              <a:t>Etiopian</a:t>
            </a:r>
            <a:r>
              <a:rPr lang="en-US" dirty="0" smtClean="0"/>
              <a:t>) emperor </a:t>
            </a:r>
            <a:r>
              <a:rPr lang="en-US" dirty="0" err="1" smtClean="0"/>
              <a:t>Haile</a:t>
            </a:r>
            <a:r>
              <a:rPr lang="en-US" dirty="0" smtClean="0"/>
              <a:t> </a:t>
            </a:r>
            <a:r>
              <a:rPr lang="en-US" dirty="0" err="1" smtClean="0"/>
              <a:t>Sellasie</a:t>
            </a:r>
            <a:r>
              <a:rPr lang="en-US" dirty="0" smtClean="0"/>
              <a:t> I</a:t>
            </a:r>
          </a:p>
          <a:p>
            <a:r>
              <a:rPr lang="en-US" b="1" i="1" dirty="0" err="1" smtClean="0">
                <a:solidFill>
                  <a:schemeClr val="bg1"/>
                </a:solidFill>
              </a:rPr>
              <a:t>Yaman</a:t>
            </a:r>
            <a:r>
              <a:rPr lang="en-US" dirty="0" smtClean="0">
                <a:solidFill>
                  <a:schemeClr val="bg1"/>
                </a:solidFill>
              </a:rPr>
              <a:t>- substitute for simply saying „yes“</a:t>
            </a:r>
          </a:p>
          <a:p>
            <a:r>
              <a:rPr lang="en-US" b="1" i="1" dirty="0" err="1" smtClean="0">
                <a:solidFill>
                  <a:schemeClr val="bg1"/>
                </a:solidFill>
              </a:rPr>
              <a:t>Bredrin</a:t>
            </a:r>
            <a:r>
              <a:rPr lang="en-US" dirty="0" smtClean="0">
                <a:solidFill>
                  <a:schemeClr val="bg1"/>
                </a:solidFill>
              </a:rPr>
              <a:t>- brothers, derived from „brethren“</a:t>
            </a:r>
          </a:p>
          <a:p>
            <a:r>
              <a:rPr lang="en-US" dirty="0" smtClean="0">
                <a:hlinkClick r:id="rId2"/>
              </a:rPr>
              <a:t>https://www.youtube.com/watch?v=feGUNTQhG04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1"/>
                </a:solidFill>
              </a:rPr>
              <a:t>All of the phrases above used in an </a:t>
            </a:r>
            <a:r>
              <a:rPr lang="en-US" dirty="0" err="1" smtClean="0">
                <a:solidFill>
                  <a:schemeClr val="bg1"/>
                </a:solidFill>
              </a:rPr>
              <a:t>i</a:t>
            </a:r>
            <a:r>
              <a:rPr lang="sk-SK" dirty="0" smtClean="0">
                <a:solidFill>
                  <a:schemeClr val="bg1"/>
                </a:solidFill>
              </a:rPr>
              <a:t>n</a:t>
            </a:r>
            <a:r>
              <a:rPr lang="en-US" dirty="0" err="1" smtClean="0">
                <a:solidFill>
                  <a:schemeClr val="bg1"/>
                </a:solidFill>
              </a:rPr>
              <a:t>terview</a:t>
            </a:r>
            <a:r>
              <a:rPr lang="en-US" dirty="0" smtClean="0">
                <a:solidFill>
                  <a:schemeClr val="bg1"/>
                </a:solidFill>
              </a:rPr>
              <a:t> with Julian Marley (yes, </a:t>
            </a:r>
            <a:r>
              <a:rPr lang="sk-SK" dirty="0" err="1" smtClean="0">
                <a:solidFill>
                  <a:schemeClr val="bg1"/>
                </a:solidFill>
              </a:rPr>
              <a:t>he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sk-SK" dirty="0" err="1" smtClean="0">
                <a:solidFill>
                  <a:schemeClr val="bg1"/>
                </a:solidFill>
              </a:rPr>
              <a:t>is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Bob‘s son)</a:t>
            </a:r>
          </a:p>
          <a:p>
            <a:pPr>
              <a:buNone/>
            </a:pP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Phonological and morphophonemic features of </a:t>
            </a:r>
            <a:r>
              <a:rPr lang="sk-SK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Patois</a:t>
            </a:r>
            <a:endParaRPr lang="sk-SK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k-SK" b="1" dirty="0" err="1" smtClean="0">
                <a:solidFill>
                  <a:schemeClr val="bg1"/>
                </a:solidFill>
              </a:rPr>
              <a:t>Missing</a:t>
            </a:r>
            <a:r>
              <a:rPr lang="sk-SK" b="1" dirty="0" smtClean="0">
                <a:solidFill>
                  <a:schemeClr val="bg1"/>
                </a:solidFill>
              </a:rPr>
              <a:t> </a:t>
            </a:r>
            <a:r>
              <a:rPr lang="sk-SK" b="1" dirty="0" err="1" smtClean="0">
                <a:solidFill>
                  <a:schemeClr val="bg1"/>
                </a:solidFill>
              </a:rPr>
              <a:t>copula</a:t>
            </a:r>
            <a:r>
              <a:rPr lang="sk-SK" dirty="0" err="1" smtClean="0">
                <a:solidFill>
                  <a:schemeClr val="bg1"/>
                </a:solidFill>
              </a:rPr>
              <a:t>-resembling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sk-SK" dirty="0" err="1" smtClean="0">
                <a:solidFill>
                  <a:schemeClr val="bg1"/>
                </a:solidFill>
              </a:rPr>
              <a:t>African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sk-SK" dirty="0" err="1" smtClean="0">
                <a:solidFill>
                  <a:schemeClr val="bg1"/>
                </a:solidFill>
              </a:rPr>
              <a:t>American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sk-SK" dirty="0" err="1" smtClean="0">
                <a:solidFill>
                  <a:schemeClr val="bg1"/>
                </a:solidFill>
              </a:rPr>
              <a:t>vernacular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</a:p>
          <a:p>
            <a:r>
              <a:rPr lang="sk-SK" b="1" dirty="0" err="1" smtClean="0">
                <a:solidFill>
                  <a:schemeClr val="bg1"/>
                </a:solidFill>
              </a:rPr>
              <a:t>Palatal</a:t>
            </a:r>
            <a:r>
              <a:rPr lang="sk-SK" b="1" dirty="0" smtClean="0">
                <a:solidFill>
                  <a:schemeClr val="bg1"/>
                </a:solidFill>
              </a:rPr>
              <a:t> </a:t>
            </a:r>
            <a:r>
              <a:rPr lang="sk-SK" b="1" dirty="0" err="1" smtClean="0">
                <a:solidFill>
                  <a:schemeClr val="bg1"/>
                </a:solidFill>
              </a:rPr>
              <a:t>glides</a:t>
            </a:r>
            <a:r>
              <a:rPr lang="sk-SK" b="1" dirty="0" smtClean="0">
                <a:solidFill>
                  <a:schemeClr val="bg1"/>
                </a:solidFill>
              </a:rPr>
              <a:t>- 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sk-SK" dirty="0" err="1" smtClean="0">
                <a:solidFill>
                  <a:schemeClr val="bg1"/>
                </a:solidFill>
              </a:rPr>
              <a:t>can‘t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[</a:t>
            </a:r>
            <a:r>
              <a:rPr lang="sk-SK" dirty="0" err="1" smtClean="0">
                <a:solidFill>
                  <a:schemeClr val="bg1"/>
                </a:solidFill>
              </a:rPr>
              <a:t>ˈkyʌnt</a:t>
            </a:r>
            <a:r>
              <a:rPr lang="en-US" dirty="0" smtClean="0">
                <a:solidFill>
                  <a:schemeClr val="bg1"/>
                </a:solidFill>
              </a:rPr>
              <a:t>]</a:t>
            </a:r>
            <a:r>
              <a:rPr lang="sk-SK" dirty="0" smtClean="0">
                <a:solidFill>
                  <a:schemeClr val="bg1"/>
                </a:solidFill>
              </a:rPr>
              <a:t> baby </a:t>
            </a:r>
            <a:r>
              <a:rPr lang="en-US" dirty="0" smtClean="0">
                <a:solidFill>
                  <a:schemeClr val="bg1"/>
                </a:solidFill>
              </a:rPr>
              <a:t>[</a:t>
            </a:r>
            <a:r>
              <a:rPr lang="sk-SK" dirty="0" err="1" smtClean="0">
                <a:solidFill>
                  <a:schemeClr val="bg1"/>
                </a:solidFill>
              </a:rPr>
              <a:t>ˈbɪebɪ</a:t>
            </a:r>
            <a:r>
              <a:rPr lang="en-US" dirty="0" smtClean="0">
                <a:solidFill>
                  <a:schemeClr val="bg1"/>
                </a:solidFill>
              </a:rPr>
              <a:t>]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sk-SK" dirty="0" err="1" smtClean="0">
                <a:solidFill>
                  <a:schemeClr val="bg1"/>
                </a:solidFill>
              </a:rPr>
              <a:t>care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[</a:t>
            </a:r>
            <a:r>
              <a:rPr lang="sk-SK" dirty="0" err="1" smtClean="0">
                <a:solidFill>
                  <a:schemeClr val="bg1"/>
                </a:solidFill>
              </a:rPr>
              <a:t>kyʌ</a:t>
            </a:r>
            <a:r>
              <a:rPr lang="en-US" dirty="0" smtClean="0">
                <a:solidFill>
                  <a:schemeClr val="bg1"/>
                </a:solidFill>
              </a:rPr>
              <a:t>]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sk-SK" dirty="0" err="1" smtClean="0">
                <a:solidFill>
                  <a:schemeClr val="bg1"/>
                </a:solidFill>
              </a:rPr>
              <a:t>don‘t</a:t>
            </a:r>
            <a:r>
              <a:rPr lang="en-US" dirty="0" smtClean="0">
                <a:solidFill>
                  <a:schemeClr val="bg1"/>
                </a:solidFill>
              </a:rPr>
              <a:t>[</a:t>
            </a:r>
            <a:r>
              <a:rPr lang="sk-SK" dirty="0" err="1" smtClean="0">
                <a:solidFill>
                  <a:schemeClr val="bg1"/>
                </a:solidFill>
              </a:rPr>
              <a:t>dʊɒn</a:t>
            </a:r>
            <a:r>
              <a:rPr lang="en-US" dirty="0" smtClean="0">
                <a:solidFill>
                  <a:schemeClr val="bg1"/>
                </a:solidFill>
              </a:rPr>
              <a:t>]</a:t>
            </a:r>
            <a:endParaRPr lang="sk-SK" dirty="0" smtClean="0">
              <a:solidFill>
                <a:schemeClr val="bg1"/>
              </a:solidFill>
            </a:endParaRPr>
          </a:p>
          <a:p>
            <a:r>
              <a:rPr lang="sk-SK" dirty="0" err="1" smtClean="0"/>
              <a:t>Some</a:t>
            </a:r>
            <a:r>
              <a:rPr lang="sk-SK" dirty="0" smtClean="0"/>
              <a:t> </a:t>
            </a:r>
            <a:r>
              <a:rPr lang="sk-SK" dirty="0" err="1" smtClean="0"/>
              <a:t>word</a:t>
            </a:r>
            <a:r>
              <a:rPr lang="sk-SK" dirty="0" smtClean="0"/>
              <a:t> </a:t>
            </a:r>
            <a:r>
              <a:rPr lang="sk-SK" dirty="0" err="1" smtClean="0"/>
              <a:t>of</a:t>
            </a:r>
            <a:r>
              <a:rPr lang="sk-SK" dirty="0" smtClean="0"/>
              <a:t> </a:t>
            </a:r>
            <a:r>
              <a:rPr lang="sk-SK" dirty="0" err="1" smtClean="0"/>
              <a:t>different</a:t>
            </a:r>
            <a:r>
              <a:rPr lang="sk-SK" dirty="0" smtClean="0"/>
              <a:t> </a:t>
            </a:r>
            <a:r>
              <a:rPr lang="sk-SK" b="1" dirty="0" smtClean="0"/>
              <a:t>(</a:t>
            </a:r>
            <a:r>
              <a:rPr lang="sk-SK" b="1" dirty="0" err="1" smtClean="0"/>
              <a:t>african</a:t>
            </a:r>
            <a:r>
              <a:rPr lang="sk-SK" b="1" dirty="0" smtClean="0"/>
              <a:t>) </a:t>
            </a:r>
            <a:r>
              <a:rPr lang="sk-SK" b="1" dirty="0" err="1" smtClean="0"/>
              <a:t>origin</a:t>
            </a:r>
            <a:r>
              <a:rPr lang="sk-SK" dirty="0" smtClean="0"/>
              <a:t>: </a:t>
            </a:r>
            <a:r>
              <a:rPr lang="sk-SK" b="1" i="1" dirty="0" err="1" smtClean="0"/>
              <a:t>pikni</a:t>
            </a:r>
            <a:r>
              <a:rPr lang="sk-SK" dirty="0" smtClean="0"/>
              <a:t>- </a:t>
            </a:r>
            <a:r>
              <a:rPr lang="sk-SK" dirty="0" err="1" smtClean="0"/>
              <a:t>child</a:t>
            </a:r>
            <a:r>
              <a:rPr lang="sk-SK" dirty="0" smtClean="0"/>
              <a:t>, </a:t>
            </a:r>
            <a:r>
              <a:rPr lang="sk-SK" b="1" i="1" dirty="0" err="1" smtClean="0"/>
              <a:t>nyam</a:t>
            </a:r>
            <a:r>
              <a:rPr lang="sk-SK" dirty="0" smtClean="0"/>
              <a:t>- </a:t>
            </a:r>
            <a:r>
              <a:rPr lang="sk-SK" dirty="0" err="1" smtClean="0"/>
              <a:t>eat</a:t>
            </a:r>
            <a:endParaRPr lang="sk-SK" dirty="0" smtClean="0"/>
          </a:p>
          <a:p>
            <a:r>
              <a:rPr lang="sk-SK" b="1" dirty="0" err="1" smtClean="0"/>
              <a:t>Plural</a:t>
            </a:r>
            <a:r>
              <a:rPr lang="sk-SK" dirty="0" smtClean="0"/>
              <a:t>- </a:t>
            </a:r>
            <a:r>
              <a:rPr lang="sk-SK" dirty="0" err="1" smtClean="0"/>
              <a:t>plural</a:t>
            </a:r>
            <a:r>
              <a:rPr lang="sk-SK" dirty="0" smtClean="0"/>
              <a:t> </a:t>
            </a:r>
            <a:r>
              <a:rPr lang="sk-SK" dirty="0" err="1" smtClean="0"/>
              <a:t>form</a:t>
            </a:r>
            <a:r>
              <a:rPr lang="sk-SK" dirty="0" smtClean="0"/>
              <a:t> „</a:t>
            </a:r>
            <a:r>
              <a:rPr lang="sk-SK" b="1" i="1" dirty="0" err="1" smtClean="0"/>
              <a:t>unu</a:t>
            </a:r>
            <a:r>
              <a:rPr lang="sk-SK" b="1" i="1" dirty="0" smtClean="0"/>
              <a:t>“</a:t>
            </a:r>
            <a:r>
              <a:rPr lang="sk-SK" dirty="0" smtClean="0"/>
              <a:t> </a:t>
            </a:r>
            <a:r>
              <a:rPr lang="sk-SK" dirty="0" err="1" smtClean="0"/>
              <a:t>for</a:t>
            </a:r>
            <a:r>
              <a:rPr lang="sk-SK" dirty="0" smtClean="0"/>
              <a:t> </a:t>
            </a:r>
            <a:r>
              <a:rPr lang="sk-SK" dirty="0" err="1" smtClean="0"/>
              <a:t>you</a:t>
            </a:r>
            <a:r>
              <a:rPr lang="sk-SK" dirty="0" smtClean="0"/>
              <a:t>, </a:t>
            </a:r>
            <a:r>
              <a:rPr lang="sk-SK" dirty="0" err="1" smtClean="0"/>
              <a:t>form</a:t>
            </a:r>
            <a:r>
              <a:rPr lang="sk-SK" dirty="0" smtClean="0"/>
              <a:t> „</a:t>
            </a:r>
            <a:r>
              <a:rPr lang="sk-SK" b="1" i="1" dirty="0" err="1" smtClean="0"/>
              <a:t>dem</a:t>
            </a:r>
            <a:r>
              <a:rPr lang="sk-SK" b="1" i="1" dirty="0" smtClean="0"/>
              <a:t>“</a:t>
            </a:r>
            <a:r>
              <a:rPr lang="sk-SK" dirty="0" smtClean="0"/>
              <a:t> </a:t>
            </a:r>
            <a:r>
              <a:rPr lang="sk-SK" dirty="0" err="1" smtClean="0"/>
              <a:t>used</a:t>
            </a:r>
            <a:r>
              <a:rPr lang="sk-SK" dirty="0" smtClean="0"/>
              <a:t> </a:t>
            </a:r>
            <a:r>
              <a:rPr lang="sk-SK" dirty="0" err="1" smtClean="0"/>
              <a:t>as</a:t>
            </a:r>
            <a:r>
              <a:rPr lang="sk-SK" dirty="0" smtClean="0"/>
              <a:t> a </a:t>
            </a:r>
            <a:r>
              <a:rPr lang="sk-SK" dirty="0" err="1" smtClean="0"/>
              <a:t>substitute</a:t>
            </a:r>
            <a:r>
              <a:rPr lang="sk-SK" dirty="0" smtClean="0"/>
              <a:t> </a:t>
            </a:r>
            <a:r>
              <a:rPr lang="sk-SK" dirty="0" err="1" smtClean="0"/>
              <a:t>for</a:t>
            </a:r>
            <a:r>
              <a:rPr lang="sk-SK" dirty="0" smtClean="0"/>
              <a:t> –s </a:t>
            </a:r>
            <a:r>
              <a:rPr lang="sk-SK" dirty="0" err="1" smtClean="0"/>
              <a:t>suffix</a:t>
            </a:r>
            <a:r>
              <a:rPr lang="sk-SK" dirty="0" smtClean="0"/>
              <a:t>, or </a:t>
            </a:r>
            <a:r>
              <a:rPr lang="sk-SK" dirty="0" err="1" smtClean="0"/>
              <a:t>as</a:t>
            </a:r>
            <a:r>
              <a:rPr lang="sk-SK" dirty="0" smtClean="0"/>
              <a:t> a </a:t>
            </a:r>
            <a:r>
              <a:rPr lang="sk-SK" dirty="0" err="1" smtClean="0"/>
              <a:t>general</a:t>
            </a:r>
            <a:r>
              <a:rPr lang="sk-SK" dirty="0" smtClean="0"/>
              <a:t> </a:t>
            </a:r>
            <a:r>
              <a:rPr lang="sk-SK" dirty="0" err="1" smtClean="0"/>
              <a:t>plural</a:t>
            </a:r>
            <a:r>
              <a:rPr lang="sk-SK" dirty="0" smtClean="0"/>
              <a:t> </a:t>
            </a:r>
            <a:r>
              <a:rPr lang="sk-SK" dirty="0" err="1" smtClean="0"/>
              <a:t>form</a:t>
            </a:r>
            <a:r>
              <a:rPr lang="sk-SK" dirty="0" smtClean="0"/>
              <a:t>: </a:t>
            </a:r>
            <a:r>
              <a:rPr lang="sk-SK" b="1" i="1" dirty="0" smtClean="0"/>
              <a:t>buk </a:t>
            </a:r>
            <a:r>
              <a:rPr lang="sk-SK" b="1" i="1" dirty="0" err="1" smtClean="0"/>
              <a:t>dem</a:t>
            </a:r>
            <a:r>
              <a:rPr lang="sk-SK" dirty="0" smtClean="0"/>
              <a:t>- </a:t>
            </a:r>
            <a:r>
              <a:rPr lang="sk-SK" i="1" dirty="0" err="1" smtClean="0"/>
              <a:t>books</a:t>
            </a:r>
            <a:r>
              <a:rPr lang="sk-SK" dirty="0" smtClean="0"/>
              <a:t>, </a:t>
            </a:r>
            <a:r>
              <a:rPr lang="sk-SK" b="1" i="1" dirty="0" err="1" smtClean="0"/>
              <a:t>pikni</a:t>
            </a:r>
            <a:r>
              <a:rPr lang="sk-SK" b="1" i="1" dirty="0" smtClean="0"/>
              <a:t> </a:t>
            </a:r>
            <a:r>
              <a:rPr lang="sk-SK" b="1" i="1" dirty="0" err="1" smtClean="0"/>
              <a:t>dem</a:t>
            </a:r>
            <a:r>
              <a:rPr lang="sk-SK" b="1" i="1" dirty="0" smtClean="0"/>
              <a:t>- </a:t>
            </a:r>
            <a:r>
              <a:rPr lang="sk-SK" i="1" dirty="0" err="1" smtClean="0"/>
              <a:t>children</a:t>
            </a:r>
            <a:endParaRPr lang="sk-SK" i="1" dirty="0" smtClean="0"/>
          </a:p>
          <a:p>
            <a:r>
              <a:rPr lang="sk-SK" b="1" dirty="0" err="1" smtClean="0"/>
              <a:t>Overcorrection</a:t>
            </a:r>
            <a:r>
              <a:rPr lang="sk-SK" dirty="0" smtClean="0"/>
              <a:t>- </a:t>
            </a:r>
            <a:r>
              <a:rPr lang="sk-SK" b="1" dirty="0" err="1" smtClean="0"/>
              <a:t>initial</a:t>
            </a:r>
            <a:r>
              <a:rPr lang="sk-SK" b="1" dirty="0" smtClean="0"/>
              <a:t> </a:t>
            </a:r>
            <a:r>
              <a:rPr lang="sk-SK" b="1" dirty="0" err="1" smtClean="0"/>
              <a:t>glottal</a:t>
            </a:r>
            <a:r>
              <a:rPr lang="sk-SK" b="1" dirty="0" smtClean="0"/>
              <a:t> </a:t>
            </a:r>
            <a:r>
              <a:rPr lang="sk-SK" b="1" dirty="0" err="1" smtClean="0"/>
              <a:t>fricative</a:t>
            </a:r>
            <a:r>
              <a:rPr lang="sk-SK" b="1" dirty="0" smtClean="0"/>
              <a:t> /</a:t>
            </a:r>
            <a:r>
              <a:rPr lang="sk-SK" b="1" i="1" dirty="0" smtClean="0"/>
              <a:t>h</a:t>
            </a:r>
            <a:r>
              <a:rPr lang="sk-SK" b="1" dirty="0" smtClean="0"/>
              <a:t>/, </a:t>
            </a:r>
            <a:r>
              <a:rPr lang="sk-SK" dirty="0" err="1" smtClean="0"/>
              <a:t>around</a:t>
            </a:r>
            <a:r>
              <a:rPr lang="sk-SK" dirty="0" smtClean="0"/>
              <a:t> Kingston- </a:t>
            </a:r>
            <a:r>
              <a:rPr lang="sk-SK" i="1" dirty="0" err="1" smtClean="0"/>
              <a:t>owning</a:t>
            </a:r>
            <a:r>
              <a:rPr lang="sk-SK" i="1" dirty="0" smtClean="0"/>
              <a:t> </a:t>
            </a:r>
            <a:r>
              <a:rPr lang="en-US" dirty="0" smtClean="0"/>
              <a:t>[</a:t>
            </a:r>
            <a:r>
              <a:rPr lang="sk-SK" dirty="0" err="1" smtClean="0"/>
              <a:t>hɔnɪŋ</a:t>
            </a:r>
            <a:r>
              <a:rPr lang="en-US" dirty="0" smtClean="0"/>
              <a:t>]</a:t>
            </a:r>
            <a:r>
              <a:rPr lang="sk-SK" i="1" dirty="0" smtClean="0"/>
              <a:t>, </a:t>
            </a:r>
            <a:r>
              <a:rPr lang="sk-SK" i="1" dirty="0" err="1" smtClean="0"/>
              <a:t>out</a:t>
            </a:r>
            <a:r>
              <a:rPr lang="sk-SK" i="1" dirty="0" smtClean="0"/>
              <a:t> </a:t>
            </a:r>
            <a:r>
              <a:rPr lang="en-US" dirty="0" smtClean="0"/>
              <a:t>[</a:t>
            </a:r>
            <a:r>
              <a:rPr lang="sk-SK" dirty="0" err="1" smtClean="0"/>
              <a:t>hʌʊt</a:t>
            </a:r>
            <a:r>
              <a:rPr lang="en-US" dirty="0" smtClean="0"/>
              <a:t>]</a:t>
            </a:r>
            <a:r>
              <a:rPr lang="sk-SK" i="1" dirty="0" smtClean="0"/>
              <a:t>, </a:t>
            </a:r>
            <a:r>
              <a:rPr lang="sk-SK" i="1" dirty="0" err="1" smtClean="0"/>
              <a:t>egg</a:t>
            </a:r>
            <a:r>
              <a:rPr lang="sk-SK" i="1" dirty="0" smtClean="0"/>
              <a:t> </a:t>
            </a:r>
            <a:r>
              <a:rPr lang="en-US" dirty="0" smtClean="0"/>
              <a:t>[</a:t>
            </a:r>
            <a:r>
              <a:rPr lang="sk-SK" dirty="0" err="1" smtClean="0"/>
              <a:t>heg</a:t>
            </a:r>
            <a:r>
              <a:rPr lang="en-US" dirty="0" smtClean="0"/>
              <a:t>]</a:t>
            </a:r>
            <a:r>
              <a:rPr lang="sk-SK" dirty="0" smtClean="0"/>
              <a:t>- </a:t>
            </a:r>
            <a:r>
              <a:rPr lang="sk-SK" dirty="0" err="1" smtClean="0"/>
              <a:t>opossite</a:t>
            </a:r>
            <a:r>
              <a:rPr lang="sk-SK" dirty="0" smtClean="0"/>
              <a:t> </a:t>
            </a:r>
            <a:r>
              <a:rPr lang="sk-SK" dirty="0" err="1" smtClean="0"/>
              <a:t>situation</a:t>
            </a:r>
            <a:r>
              <a:rPr lang="sk-SK" dirty="0" smtClean="0"/>
              <a:t> </a:t>
            </a:r>
            <a:r>
              <a:rPr lang="sk-SK" dirty="0" err="1" smtClean="0"/>
              <a:t>can</a:t>
            </a:r>
            <a:r>
              <a:rPr lang="sk-SK" dirty="0" smtClean="0"/>
              <a:t> </a:t>
            </a:r>
            <a:r>
              <a:rPr lang="sk-SK" dirty="0" err="1" smtClean="0"/>
              <a:t>be</a:t>
            </a:r>
            <a:r>
              <a:rPr lang="sk-SK" dirty="0" smtClean="0"/>
              <a:t> </a:t>
            </a:r>
            <a:r>
              <a:rPr lang="sk-SK" dirty="0" err="1" smtClean="0"/>
              <a:t>found</a:t>
            </a:r>
            <a:r>
              <a:rPr lang="sk-SK" dirty="0" smtClean="0"/>
              <a:t> </a:t>
            </a:r>
            <a:r>
              <a:rPr lang="sk-SK" dirty="0" err="1" smtClean="0"/>
              <a:t>throughout</a:t>
            </a:r>
            <a:r>
              <a:rPr lang="sk-SK" dirty="0" smtClean="0"/>
              <a:t> </a:t>
            </a:r>
            <a:r>
              <a:rPr lang="sk-SK" dirty="0" err="1" smtClean="0"/>
              <a:t>Jamaica</a:t>
            </a:r>
            <a:r>
              <a:rPr lang="sk-SK" dirty="0" smtClean="0"/>
              <a:t>, </a:t>
            </a:r>
            <a:r>
              <a:rPr lang="sk-SK" dirty="0" err="1" smtClean="0"/>
              <a:t>where</a:t>
            </a:r>
            <a:r>
              <a:rPr lang="sk-SK" dirty="0" smtClean="0"/>
              <a:t> /</a:t>
            </a:r>
            <a:r>
              <a:rPr lang="sk-SK" i="1" dirty="0" smtClean="0"/>
              <a:t>h</a:t>
            </a:r>
            <a:r>
              <a:rPr lang="sk-SK" dirty="0" smtClean="0"/>
              <a:t>/ </a:t>
            </a:r>
            <a:r>
              <a:rPr lang="sk-SK" dirty="0" err="1" smtClean="0"/>
              <a:t>is</a:t>
            </a:r>
            <a:r>
              <a:rPr lang="sk-SK" dirty="0" smtClean="0"/>
              <a:t> </a:t>
            </a:r>
            <a:r>
              <a:rPr lang="sk-SK" dirty="0" err="1" smtClean="0"/>
              <a:t>lacking</a:t>
            </a:r>
            <a:r>
              <a:rPr lang="sk-SK" dirty="0" smtClean="0"/>
              <a:t>- </a:t>
            </a:r>
            <a:r>
              <a:rPr lang="sk-SK" i="1" dirty="0" err="1" smtClean="0"/>
              <a:t>hous</a:t>
            </a:r>
            <a:r>
              <a:rPr lang="sk-SK" i="1" dirty="0" smtClean="0"/>
              <a:t> </a:t>
            </a:r>
            <a:r>
              <a:rPr lang="en-US" dirty="0" smtClean="0"/>
              <a:t>[</a:t>
            </a:r>
            <a:r>
              <a:rPr lang="sk-SK" dirty="0" err="1" smtClean="0"/>
              <a:t>ˈʌʊs</a:t>
            </a:r>
            <a:r>
              <a:rPr lang="en-US" dirty="0" smtClean="0"/>
              <a:t>]</a:t>
            </a:r>
            <a:r>
              <a:rPr lang="sk-SK" i="1" dirty="0" smtClean="0"/>
              <a:t>, </a:t>
            </a:r>
            <a:r>
              <a:rPr lang="sk-SK" i="1" dirty="0" err="1" smtClean="0"/>
              <a:t>hill</a:t>
            </a:r>
            <a:r>
              <a:rPr lang="sk-SK" i="1" dirty="0" smtClean="0"/>
              <a:t> </a:t>
            </a:r>
            <a:r>
              <a:rPr lang="en-US" dirty="0" smtClean="0"/>
              <a:t>[</a:t>
            </a:r>
            <a:r>
              <a:rPr lang="sk-SK" dirty="0" err="1" smtClean="0"/>
              <a:t>ˈɪl</a:t>
            </a:r>
            <a:r>
              <a:rPr lang="en-US" dirty="0" smtClean="0"/>
              <a:t>]</a:t>
            </a:r>
            <a:endParaRPr lang="sk-SK" dirty="0" smtClean="0"/>
          </a:p>
          <a:p>
            <a:r>
              <a:rPr lang="sk-SK" b="1" dirty="0" err="1" smtClean="0"/>
              <a:t>Gerundium</a:t>
            </a:r>
            <a:r>
              <a:rPr lang="sk-SK" dirty="0" smtClean="0"/>
              <a:t>: </a:t>
            </a:r>
            <a:r>
              <a:rPr lang="sk-SK" b="1" i="1" dirty="0" smtClean="0"/>
              <a:t>mi a </a:t>
            </a:r>
            <a:r>
              <a:rPr lang="sk-SK" b="1" i="1" dirty="0" err="1" smtClean="0"/>
              <a:t>go</a:t>
            </a:r>
            <a:r>
              <a:rPr lang="sk-SK" dirty="0" smtClean="0"/>
              <a:t>- I am </a:t>
            </a:r>
            <a:r>
              <a:rPr lang="sk-SK" dirty="0" err="1" smtClean="0"/>
              <a:t>going</a:t>
            </a:r>
            <a:r>
              <a:rPr lang="sk-SK" dirty="0" smtClean="0"/>
              <a:t>, </a:t>
            </a:r>
            <a:r>
              <a:rPr lang="sk-SK" b="1" i="1" dirty="0" smtClean="0"/>
              <a:t>mi </a:t>
            </a:r>
            <a:r>
              <a:rPr lang="sk-SK" b="1" i="1" dirty="0" err="1" smtClean="0"/>
              <a:t>ben</a:t>
            </a:r>
            <a:r>
              <a:rPr lang="sk-SK" b="1" i="1" dirty="0" smtClean="0"/>
              <a:t>/</a:t>
            </a:r>
            <a:r>
              <a:rPr lang="sk-SK" b="1" i="1" dirty="0" err="1" smtClean="0"/>
              <a:t>bin</a:t>
            </a:r>
            <a:r>
              <a:rPr lang="sk-SK" b="1" i="1" dirty="0" smtClean="0"/>
              <a:t> </a:t>
            </a:r>
            <a:r>
              <a:rPr lang="sk-SK" b="1" i="1" dirty="0" err="1" smtClean="0"/>
              <a:t>waak</a:t>
            </a:r>
            <a:r>
              <a:rPr lang="sk-SK" dirty="0" smtClean="0"/>
              <a:t>- I </a:t>
            </a:r>
            <a:r>
              <a:rPr lang="sk-SK" dirty="0" err="1" smtClean="0"/>
              <a:t>was</a:t>
            </a:r>
            <a:r>
              <a:rPr lang="sk-SK" dirty="0" smtClean="0"/>
              <a:t> </a:t>
            </a:r>
            <a:r>
              <a:rPr lang="sk-SK" dirty="0" err="1" smtClean="0"/>
              <a:t>working</a:t>
            </a:r>
            <a:endParaRPr lang="sk-SK" dirty="0" smtClean="0"/>
          </a:p>
          <a:p>
            <a:r>
              <a:rPr lang="sk-SK" b="1" dirty="0" err="1" smtClean="0">
                <a:solidFill>
                  <a:schemeClr val="bg1"/>
                </a:solidFill>
              </a:rPr>
              <a:t>fi</a:t>
            </a:r>
            <a:r>
              <a:rPr lang="sk-SK" b="1" dirty="0" smtClean="0">
                <a:solidFill>
                  <a:schemeClr val="bg1"/>
                </a:solidFill>
              </a:rPr>
              <a:t>- </a:t>
            </a:r>
            <a:r>
              <a:rPr lang="sk-SK" b="1" dirty="0" err="1" smtClean="0">
                <a:solidFill>
                  <a:schemeClr val="bg1"/>
                </a:solidFill>
              </a:rPr>
              <a:t>for</a:t>
            </a:r>
            <a:r>
              <a:rPr lang="sk-SK" b="1" dirty="0" smtClean="0">
                <a:solidFill>
                  <a:schemeClr val="bg1"/>
                </a:solidFill>
              </a:rPr>
              <a:t>/ to</a:t>
            </a:r>
            <a:r>
              <a:rPr lang="sk-SK" dirty="0" smtClean="0">
                <a:solidFill>
                  <a:schemeClr val="bg1"/>
                </a:solidFill>
              </a:rPr>
              <a:t> – in </a:t>
            </a:r>
            <a:r>
              <a:rPr lang="sk-SK" dirty="0" err="1" smtClean="0">
                <a:solidFill>
                  <a:schemeClr val="bg1"/>
                </a:solidFill>
              </a:rPr>
              <a:t>basilect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sk-SK" dirty="0" err="1" smtClean="0">
                <a:solidFill>
                  <a:schemeClr val="bg1"/>
                </a:solidFill>
              </a:rPr>
              <a:t>widely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sk-SK" dirty="0" err="1" smtClean="0">
                <a:solidFill>
                  <a:schemeClr val="bg1"/>
                </a:solidFill>
              </a:rPr>
              <a:t>used</a:t>
            </a:r>
            <a:r>
              <a:rPr lang="sk-SK" dirty="0" smtClean="0">
                <a:solidFill>
                  <a:schemeClr val="bg1"/>
                </a:solidFill>
              </a:rPr>
              <a:t>: </a:t>
            </a:r>
            <a:r>
              <a:rPr lang="en-US" b="1" i="1" dirty="0" err="1" smtClean="0">
                <a:solidFill>
                  <a:schemeClr val="bg1"/>
                </a:solidFill>
              </a:rPr>
              <a:t>ebribadi</a:t>
            </a:r>
            <a:r>
              <a:rPr lang="en-US" b="1" i="1" dirty="0" smtClean="0">
                <a:solidFill>
                  <a:schemeClr val="bg1"/>
                </a:solidFill>
              </a:rPr>
              <a:t> en glad </a:t>
            </a:r>
            <a:r>
              <a:rPr lang="en-US" b="1" i="1" dirty="0" err="1" smtClean="0">
                <a:solidFill>
                  <a:schemeClr val="bg1"/>
                </a:solidFill>
              </a:rPr>
              <a:t>fi</a:t>
            </a:r>
            <a:r>
              <a:rPr lang="en-US" b="1" i="1" dirty="0" smtClean="0">
                <a:solidFill>
                  <a:schemeClr val="bg1"/>
                </a:solidFill>
              </a:rPr>
              <a:t> </a:t>
            </a:r>
            <a:r>
              <a:rPr lang="en-US" b="1" i="1" dirty="0" err="1" smtClean="0">
                <a:solidFill>
                  <a:schemeClr val="bg1"/>
                </a:solidFill>
              </a:rPr>
              <a:t>si</a:t>
            </a:r>
            <a:r>
              <a:rPr lang="en-US" b="1" i="1" dirty="0" smtClean="0">
                <a:solidFill>
                  <a:schemeClr val="bg1"/>
                </a:solidFill>
              </a:rPr>
              <a:t> </a:t>
            </a:r>
            <a:r>
              <a:rPr lang="en-US" b="1" i="1" dirty="0" err="1" smtClean="0">
                <a:solidFill>
                  <a:schemeClr val="bg1"/>
                </a:solidFill>
              </a:rPr>
              <a:t>wi</a:t>
            </a:r>
            <a:r>
              <a:rPr lang="en-US" b="1" i="1" dirty="0" smtClean="0">
                <a:solidFill>
                  <a:schemeClr val="bg1"/>
                </a:solidFill>
              </a:rPr>
              <a:t> </a:t>
            </a:r>
            <a:r>
              <a:rPr lang="en-US" i="1" dirty="0" smtClean="0">
                <a:solidFill>
                  <a:schemeClr val="bg1"/>
                </a:solidFill>
              </a:rPr>
              <a:t>‘everybody was glad to see us’</a:t>
            </a:r>
            <a:endParaRPr lang="sk-SK" i="1" dirty="0" smtClean="0">
              <a:solidFill>
                <a:schemeClr val="bg1"/>
              </a:solidFill>
            </a:endParaRPr>
          </a:p>
          <a:p>
            <a:r>
              <a:rPr lang="sk-SK" b="1" dirty="0" err="1" smtClean="0">
                <a:solidFill>
                  <a:schemeClr val="bg1"/>
                </a:solidFill>
              </a:rPr>
              <a:t>Interdental</a:t>
            </a:r>
            <a:r>
              <a:rPr lang="sk-SK" b="1" dirty="0" smtClean="0">
                <a:solidFill>
                  <a:schemeClr val="bg1"/>
                </a:solidFill>
              </a:rPr>
              <a:t> </a:t>
            </a:r>
            <a:r>
              <a:rPr lang="sk-SK" b="1" dirty="0" err="1" smtClean="0">
                <a:solidFill>
                  <a:schemeClr val="bg1"/>
                </a:solidFill>
              </a:rPr>
              <a:t>fricatives</a:t>
            </a:r>
            <a:r>
              <a:rPr lang="sk-SK" b="1" dirty="0" smtClean="0">
                <a:solidFill>
                  <a:schemeClr val="bg1"/>
                </a:solidFill>
              </a:rPr>
              <a:t>- </a:t>
            </a:r>
            <a:r>
              <a:rPr lang="sk-SK" i="1" dirty="0" err="1" smtClean="0">
                <a:solidFill>
                  <a:schemeClr val="bg1"/>
                </a:solidFill>
              </a:rPr>
              <a:t>thick</a:t>
            </a:r>
            <a:r>
              <a:rPr lang="sk-SK" i="1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[</a:t>
            </a:r>
            <a:r>
              <a:rPr lang="sk-SK" dirty="0" err="1" smtClean="0">
                <a:solidFill>
                  <a:schemeClr val="bg1"/>
                </a:solidFill>
              </a:rPr>
              <a:t>tɪk</a:t>
            </a:r>
            <a:r>
              <a:rPr lang="en-US" dirty="0" smtClean="0">
                <a:solidFill>
                  <a:schemeClr val="bg1"/>
                </a:solidFill>
              </a:rPr>
              <a:t>]</a:t>
            </a:r>
            <a:r>
              <a:rPr lang="sk-SK" i="1" dirty="0" smtClean="0">
                <a:solidFill>
                  <a:schemeClr val="bg1"/>
                </a:solidFill>
              </a:rPr>
              <a:t>, </a:t>
            </a:r>
            <a:r>
              <a:rPr lang="sk-SK" i="1" dirty="0" err="1" smtClean="0">
                <a:solidFill>
                  <a:schemeClr val="bg1"/>
                </a:solidFill>
              </a:rPr>
              <a:t>think</a:t>
            </a:r>
            <a:r>
              <a:rPr lang="sk-SK" i="1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[</a:t>
            </a:r>
            <a:r>
              <a:rPr lang="sk-SK" dirty="0" err="1" smtClean="0">
                <a:solidFill>
                  <a:schemeClr val="bg1"/>
                </a:solidFill>
              </a:rPr>
              <a:t>ˈtɪnk</a:t>
            </a:r>
            <a:r>
              <a:rPr lang="en-US" dirty="0" smtClean="0">
                <a:solidFill>
                  <a:schemeClr val="bg1"/>
                </a:solidFill>
              </a:rPr>
              <a:t>]</a:t>
            </a:r>
            <a:r>
              <a:rPr lang="sk-SK" i="1" dirty="0" smtClean="0">
                <a:solidFill>
                  <a:schemeClr val="bg1"/>
                </a:solidFill>
              </a:rPr>
              <a:t>, </a:t>
            </a:r>
            <a:r>
              <a:rPr lang="sk-SK" i="1" dirty="0" err="1" smtClean="0">
                <a:solidFill>
                  <a:schemeClr val="bg1"/>
                </a:solidFill>
              </a:rPr>
              <a:t>that</a:t>
            </a:r>
            <a:r>
              <a:rPr lang="sk-SK" i="1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[</a:t>
            </a:r>
            <a:r>
              <a:rPr lang="sk-SK" dirty="0" err="1" smtClean="0">
                <a:solidFill>
                  <a:schemeClr val="bg1"/>
                </a:solidFill>
              </a:rPr>
              <a:t>dʌt</a:t>
            </a:r>
            <a:r>
              <a:rPr lang="en-US" dirty="0" smtClean="0">
                <a:solidFill>
                  <a:schemeClr val="bg1"/>
                </a:solidFill>
              </a:rPr>
              <a:t>]</a:t>
            </a:r>
            <a:endParaRPr lang="sk-SK" dirty="0" smtClean="0">
              <a:solidFill>
                <a:schemeClr val="bg1"/>
              </a:solidFill>
            </a:endParaRPr>
          </a:p>
          <a:p>
            <a:r>
              <a:rPr lang="sk-SK" b="1" dirty="0" err="1" smtClean="0">
                <a:solidFill>
                  <a:schemeClr val="bg1"/>
                </a:solidFill>
              </a:rPr>
              <a:t>Absence</a:t>
            </a:r>
            <a:r>
              <a:rPr lang="sk-SK" b="1" dirty="0" smtClean="0">
                <a:solidFill>
                  <a:schemeClr val="bg1"/>
                </a:solidFill>
              </a:rPr>
              <a:t> </a:t>
            </a:r>
            <a:r>
              <a:rPr lang="sk-SK" b="1" dirty="0" err="1" smtClean="0">
                <a:solidFill>
                  <a:schemeClr val="bg1"/>
                </a:solidFill>
              </a:rPr>
              <a:t>of</a:t>
            </a:r>
            <a:r>
              <a:rPr lang="sk-SK" b="1" dirty="0" smtClean="0">
                <a:solidFill>
                  <a:schemeClr val="bg1"/>
                </a:solidFill>
              </a:rPr>
              <a:t> 3rd person</a:t>
            </a:r>
            <a:r>
              <a:rPr lang="sk-SK" dirty="0" smtClean="0">
                <a:solidFill>
                  <a:schemeClr val="bg1"/>
                </a:solidFill>
              </a:rPr>
              <a:t>- </a:t>
            </a:r>
            <a:r>
              <a:rPr lang="sk-SK" b="1" i="1" dirty="0" err="1" smtClean="0">
                <a:solidFill>
                  <a:schemeClr val="bg1"/>
                </a:solidFill>
              </a:rPr>
              <a:t>she</a:t>
            </a:r>
            <a:r>
              <a:rPr lang="sk-SK" b="1" i="1" dirty="0" smtClean="0">
                <a:solidFill>
                  <a:schemeClr val="bg1"/>
                </a:solidFill>
              </a:rPr>
              <a:t> </a:t>
            </a:r>
            <a:r>
              <a:rPr lang="sk-SK" b="1" i="1" dirty="0" err="1" smtClean="0">
                <a:solidFill>
                  <a:schemeClr val="bg1"/>
                </a:solidFill>
              </a:rPr>
              <a:t>like</a:t>
            </a:r>
            <a:r>
              <a:rPr lang="sk-SK" b="1" i="1" dirty="0" smtClean="0">
                <a:solidFill>
                  <a:schemeClr val="bg1"/>
                </a:solidFill>
              </a:rPr>
              <a:t> </a:t>
            </a:r>
            <a:r>
              <a:rPr lang="sk-SK" b="1" i="1" dirty="0" err="1" smtClean="0">
                <a:solidFill>
                  <a:schemeClr val="bg1"/>
                </a:solidFill>
              </a:rPr>
              <a:t>dat</a:t>
            </a:r>
            <a:endParaRPr lang="sk-SK" b="1" i="1" dirty="0" smtClean="0">
              <a:solidFill>
                <a:schemeClr val="bg1"/>
              </a:solidFill>
            </a:endParaRPr>
          </a:p>
          <a:p>
            <a:endParaRPr lang="sk-SK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Phrases</a:t>
            </a: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sk-SK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JM" b="1" dirty="0" err="1" smtClean="0"/>
              <a:t>Wha</a:t>
            </a:r>
            <a:r>
              <a:rPr lang="en-JM" b="1" dirty="0" smtClean="0"/>
              <a:t> </a:t>
            </a:r>
            <a:r>
              <a:rPr lang="en-JM" b="1" dirty="0" err="1" smtClean="0"/>
              <a:t>gwaan</a:t>
            </a:r>
            <a:r>
              <a:rPr lang="en-JM" b="1" dirty="0" smtClean="0"/>
              <a:t> mi </a:t>
            </a:r>
            <a:r>
              <a:rPr lang="en-JM" b="1" dirty="0" err="1" smtClean="0"/>
              <a:t>bredren</a:t>
            </a:r>
            <a:r>
              <a:rPr lang="sk-SK" b="1" dirty="0" smtClean="0"/>
              <a:t>! </a:t>
            </a:r>
            <a:r>
              <a:rPr lang="en-JM" b="1" dirty="0" smtClean="0"/>
              <a:t> </a:t>
            </a:r>
            <a:r>
              <a:rPr lang="en-US" i="1" dirty="0" smtClean="0">
                <a:solidFill>
                  <a:schemeClr val="bg1"/>
                </a:solidFill>
              </a:rPr>
              <a:t>Hello, how are you?</a:t>
            </a:r>
          </a:p>
          <a:p>
            <a:r>
              <a:rPr lang="en-US" b="1" dirty="0" err="1" smtClean="0"/>
              <a:t>Im</a:t>
            </a:r>
            <a:r>
              <a:rPr lang="en-US" b="1" dirty="0" smtClean="0"/>
              <a:t> a </a:t>
            </a:r>
            <a:r>
              <a:rPr lang="en-US" b="1" dirty="0" err="1" smtClean="0"/>
              <a:t>gwaan</a:t>
            </a:r>
            <a:r>
              <a:rPr lang="en-US" b="1" dirty="0" smtClean="0"/>
              <a:t> bad, </a:t>
            </a:r>
            <a:r>
              <a:rPr lang="en-US" b="1" dirty="0" err="1" smtClean="0"/>
              <a:t>iing</a:t>
            </a:r>
            <a:r>
              <a:rPr lang="en-US" b="1" dirty="0" smtClean="0"/>
              <a:t>?</a:t>
            </a:r>
            <a:r>
              <a:rPr lang="sk-SK" b="1" dirty="0" smtClean="0"/>
              <a:t>   </a:t>
            </a:r>
            <a:r>
              <a:rPr lang="en-US" b="1" dirty="0" smtClean="0"/>
              <a:t> </a:t>
            </a:r>
            <a:r>
              <a:rPr lang="en-US" i="1" dirty="0" smtClean="0">
                <a:solidFill>
                  <a:schemeClr val="bg1"/>
                </a:solidFill>
              </a:rPr>
              <a:t>He is behaving badly, isn’t he? </a:t>
            </a:r>
            <a:endParaRPr lang="sk-SK" i="1" dirty="0" smtClean="0">
              <a:solidFill>
                <a:schemeClr val="bg1"/>
              </a:solidFill>
            </a:endParaRPr>
          </a:p>
          <a:p>
            <a:r>
              <a:rPr lang="en-US" b="1" dirty="0" err="1" smtClean="0"/>
              <a:t>Wen</a:t>
            </a:r>
            <a:r>
              <a:rPr lang="en-US" b="1" dirty="0" smtClean="0"/>
              <a:t> mi </a:t>
            </a:r>
            <a:r>
              <a:rPr lang="en-US" b="1" dirty="0" err="1" smtClean="0"/>
              <a:t>kom</a:t>
            </a:r>
            <a:r>
              <a:rPr lang="en-US" b="1" dirty="0" smtClean="0"/>
              <a:t>, mi </a:t>
            </a:r>
            <a:r>
              <a:rPr lang="en-US" b="1" dirty="0" err="1" smtClean="0"/>
              <a:t>wi</a:t>
            </a:r>
            <a:r>
              <a:rPr lang="en-US" b="1" dirty="0" smtClean="0"/>
              <a:t> </a:t>
            </a:r>
            <a:r>
              <a:rPr lang="en-US" b="1" dirty="0" err="1" smtClean="0"/>
              <a:t>gi</a:t>
            </a:r>
            <a:r>
              <a:rPr lang="en-US" b="1" dirty="0" smtClean="0"/>
              <a:t> </a:t>
            </a:r>
            <a:r>
              <a:rPr lang="en-US" b="1" dirty="0" err="1" smtClean="0"/>
              <a:t>yu</a:t>
            </a:r>
            <a:r>
              <a:rPr lang="en-US" b="1" dirty="0" smtClean="0"/>
              <a:t> </a:t>
            </a:r>
            <a:r>
              <a:rPr lang="en-US" b="1" dirty="0" err="1" smtClean="0"/>
              <a:t>som</a:t>
            </a:r>
            <a:r>
              <a:rPr lang="en-US" b="1" dirty="0" smtClean="0"/>
              <a:t>. </a:t>
            </a:r>
            <a:r>
              <a:rPr lang="en-US" i="1" dirty="0" smtClean="0">
                <a:solidFill>
                  <a:schemeClr val="bg1"/>
                </a:solidFill>
              </a:rPr>
              <a:t>When I come, I will give you some. </a:t>
            </a:r>
            <a:endParaRPr lang="sk-SK" i="1" dirty="0" smtClean="0">
              <a:solidFill>
                <a:schemeClr val="bg1"/>
              </a:solidFill>
            </a:endParaRPr>
          </a:p>
          <a:p>
            <a:r>
              <a:rPr lang="en-US" b="1" dirty="0" smtClean="0"/>
              <a:t>Jan a </a:t>
            </a:r>
            <a:r>
              <a:rPr lang="en-US" b="1" dirty="0" err="1" smtClean="0"/>
              <a:t>haid</a:t>
            </a:r>
            <a:r>
              <a:rPr lang="en-US" b="1" dirty="0" smtClean="0"/>
              <a:t> </a:t>
            </a:r>
            <a:r>
              <a:rPr lang="en-US" b="1" dirty="0" err="1" smtClean="0"/>
              <a:t>fram</a:t>
            </a:r>
            <a:r>
              <a:rPr lang="en-US" b="1" dirty="0" smtClean="0"/>
              <a:t> </a:t>
            </a:r>
            <a:r>
              <a:rPr lang="en-US" b="1" dirty="0" err="1" smtClean="0"/>
              <a:t>di</a:t>
            </a:r>
            <a:r>
              <a:rPr lang="en-US" b="1" dirty="0" smtClean="0"/>
              <a:t> </a:t>
            </a:r>
            <a:r>
              <a:rPr lang="en-US" b="1" dirty="0" err="1" smtClean="0"/>
              <a:t>poliisman</a:t>
            </a:r>
            <a:r>
              <a:rPr lang="sk-SK" b="1" dirty="0" smtClean="0"/>
              <a:t>. 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chemeClr val="bg1"/>
                </a:solidFill>
              </a:rPr>
              <a:t>John is hiding from the policeman’</a:t>
            </a:r>
            <a:endParaRPr lang="sk-SK" i="1" dirty="0" smtClean="0">
              <a:solidFill>
                <a:schemeClr val="bg1"/>
              </a:solidFill>
            </a:endParaRPr>
          </a:p>
          <a:p>
            <a:r>
              <a:rPr lang="sk-SK" b="1" dirty="0" err="1" smtClean="0"/>
              <a:t>D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buk</a:t>
            </a:r>
            <a:r>
              <a:rPr lang="en-US" b="1" dirty="0" smtClean="0"/>
              <a:t> de pan </a:t>
            </a:r>
            <a:r>
              <a:rPr lang="en-US" b="1" dirty="0" err="1" smtClean="0"/>
              <a:t>di</a:t>
            </a:r>
            <a:r>
              <a:rPr lang="en-US" b="1" dirty="0" smtClean="0"/>
              <a:t> </a:t>
            </a:r>
            <a:r>
              <a:rPr lang="en-US" b="1" dirty="0" err="1" smtClean="0"/>
              <a:t>tiebl</a:t>
            </a:r>
            <a:r>
              <a:rPr lang="en-US" b="1" dirty="0" smtClean="0"/>
              <a:t> </a:t>
            </a:r>
            <a:r>
              <a:rPr lang="en-US" b="1" dirty="0" err="1" smtClean="0"/>
              <a:t>ina</a:t>
            </a:r>
            <a:r>
              <a:rPr lang="en-US" b="1" dirty="0" smtClean="0"/>
              <a:t> </a:t>
            </a:r>
            <a:r>
              <a:rPr lang="en-US" b="1" dirty="0" err="1" smtClean="0"/>
              <a:t>ruum</a:t>
            </a:r>
            <a:r>
              <a:rPr lang="sk-SK" b="1" dirty="0" smtClean="0"/>
              <a:t>. 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chemeClr val="bg1"/>
                </a:solidFill>
              </a:rPr>
              <a:t>the book is on the table in (my) room’</a:t>
            </a:r>
            <a:endParaRPr lang="sk-SK" i="1" dirty="0" smtClean="0">
              <a:solidFill>
                <a:schemeClr val="bg1"/>
              </a:solidFill>
            </a:endParaRPr>
          </a:p>
          <a:p>
            <a:r>
              <a:rPr lang="sk-SK" b="1" dirty="0" err="1" smtClean="0"/>
              <a:t>D</a:t>
            </a:r>
            <a:r>
              <a:rPr lang="en-US" b="1" dirty="0" err="1" smtClean="0"/>
              <a:t>em</a:t>
            </a:r>
            <a:r>
              <a:rPr lang="en-US" b="1" dirty="0" smtClean="0"/>
              <a:t> </a:t>
            </a:r>
            <a:r>
              <a:rPr lang="en-US" b="1" dirty="0" err="1" smtClean="0"/>
              <a:t>kyari</a:t>
            </a:r>
            <a:r>
              <a:rPr lang="en-US" b="1" dirty="0" smtClean="0"/>
              <a:t> </a:t>
            </a:r>
            <a:r>
              <a:rPr lang="en-US" b="1" dirty="0" err="1" smtClean="0"/>
              <a:t>di</a:t>
            </a:r>
            <a:r>
              <a:rPr lang="en-US" b="1" dirty="0" smtClean="0"/>
              <a:t> </a:t>
            </a:r>
            <a:r>
              <a:rPr lang="en-US" b="1" dirty="0" err="1" smtClean="0"/>
              <a:t>sik</a:t>
            </a:r>
            <a:r>
              <a:rPr lang="en-US" b="1" dirty="0" smtClean="0"/>
              <a:t> </a:t>
            </a:r>
            <a:r>
              <a:rPr lang="en-US" b="1" dirty="0" err="1" smtClean="0"/>
              <a:t>biebi</a:t>
            </a:r>
            <a:r>
              <a:rPr lang="en-US" b="1" dirty="0" smtClean="0"/>
              <a:t> a </a:t>
            </a:r>
            <a:r>
              <a:rPr lang="en-US" b="1" dirty="0" err="1" smtClean="0"/>
              <a:t>dakta</a:t>
            </a:r>
            <a:r>
              <a:rPr lang="sk-SK" b="1" dirty="0" smtClean="0"/>
              <a:t>.</a:t>
            </a:r>
            <a:r>
              <a:rPr lang="en-US" b="1" dirty="0" smtClean="0"/>
              <a:t> </a:t>
            </a:r>
            <a:r>
              <a:rPr lang="sk-SK" b="1" dirty="0" smtClean="0">
                <a:solidFill>
                  <a:schemeClr val="bg1"/>
                </a:solidFill>
              </a:rPr>
              <a:t> </a:t>
            </a:r>
            <a:r>
              <a:rPr lang="en-US" i="1" dirty="0" smtClean="0">
                <a:solidFill>
                  <a:schemeClr val="bg1"/>
                </a:solidFill>
              </a:rPr>
              <a:t>they took the sick baby to the doctor’</a:t>
            </a:r>
            <a:endParaRPr lang="sk-SK" i="1" dirty="0" smtClean="0">
              <a:solidFill>
                <a:schemeClr val="bg1"/>
              </a:solidFill>
            </a:endParaRPr>
          </a:p>
          <a:p>
            <a:r>
              <a:rPr lang="sk-SK" dirty="0" err="1" smtClean="0"/>
              <a:t>Peculiar</a:t>
            </a:r>
            <a:r>
              <a:rPr lang="sk-SK" dirty="0" smtClean="0"/>
              <a:t> </a:t>
            </a:r>
            <a:r>
              <a:rPr lang="sk-SK" dirty="0" err="1" smtClean="0"/>
              <a:t>expressions</a:t>
            </a:r>
            <a:r>
              <a:rPr lang="sk-SK" dirty="0" smtClean="0"/>
              <a:t>: </a:t>
            </a:r>
            <a:r>
              <a:rPr lang="sk-SK" dirty="0" smtClean="0">
                <a:hlinkClick r:id="rId2"/>
              </a:rPr>
              <a:t>http://jamaicanpatwah.com/dictionary/category/jamaican-expressions</a:t>
            </a:r>
            <a:r>
              <a:rPr lang="en-US" dirty="0" smtClean="0"/>
              <a:t> 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Quiz</a:t>
            </a:r>
            <a:endParaRPr lang="sk-SK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Jan </a:t>
            </a:r>
            <a:r>
              <a:rPr lang="en-US" dirty="0" err="1" smtClean="0">
                <a:solidFill>
                  <a:schemeClr val="bg1"/>
                </a:solidFill>
              </a:rPr>
              <a:t>yu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si</a:t>
            </a:r>
            <a:r>
              <a:rPr lang="en-US" dirty="0" smtClean="0">
                <a:solidFill>
                  <a:schemeClr val="bg1"/>
                </a:solidFill>
              </a:rPr>
              <a:t> de, </a:t>
            </a:r>
            <a:r>
              <a:rPr lang="en-US" dirty="0" err="1" smtClean="0">
                <a:solidFill>
                  <a:schemeClr val="bg1"/>
                </a:solidFill>
              </a:rPr>
              <a:t>im</a:t>
            </a:r>
            <a:r>
              <a:rPr lang="en-US" dirty="0" smtClean="0">
                <a:solidFill>
                  <a:schemeClr val="bg1"/>
                </a:solidFill>
              </a:rPr>
              <a:t> no </a:t>
            </a:r>
            <a:r>
              <a:rPr lang="en-US" dirty="0" err="1" smtClean="0">
                <a:solidFill>
                  <a:schemeClr val="bg1"/>
                </a:solidFill>
              </a:rPr>
              <a:t>kya</a:t>
            </a:r>
            <a:r>
              <a:rPr lang="en-US" dirty="0" smtClean="0">
                <a:solidFill>
                  <a:schemeClr val="bg1"/>
                </a:solidFill>
              </a:rPr>
              <a:t> bout </a:t>
            </a:r>
            <a:r>
              <a:rPr lang="en-US" dirty="0" err="1" smtClean="0">
                <a:solidFill>
                  <a:schemeClr val="bg1"/>
                </a:solidFill>
              </a:rPr>
              <a:t>moni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  <a:endParaRPr lang="sk-SK" dirty="0" smtClean="0">
              <a:solidFill>
                <a:schemeClr val="bg1"/>
              </a:solidFill>
            </a:endParaRPr>
          </a:p>
          <a:p>
            <a:r>
              <a:rPr lang="sk-SK" dirty="0" err="1" smtClean="0"/>
              <a:t>I</a:t>
            </a:r>
            <a:r>
              <a:rPr lang="en-US" dirty="0" smtClean="0"/>
              <a:t>m </a:t>
            </a:r>
            <a:r>
              <a:rPr lang="en-US" dirty="0" err="1" smtClean="0"/>
              <a:t>beri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siem</a:t>
            </a:r>
            <a:r>
              <a:rPr lang="en-US" dirty="0" smtClean="0"/>
              <a:t> die </a:t>
            </a:r>
            <a:r>
              <a:rPr lang="en-US" dirty="0" err="1" smtClean="0"/>
              <a:t>wen</a:t>
            </a:r>
            <a:r>
              <a:rPr lang="en-US" dirty="0" smtClean="0"/>
              <a:t> </a:t>
            </a:r>
            <a:r>
              <a:rPr lang="en-US" dirty="0" err="1" smtClean="0"/>
              <a:t>Plomi</a:t>
            </a:r>
            <a:r>
              <a:rPr lang="en-US" dirty="0" smtClean="0"/>
              <a:t> go-we</a:t>
            </a:r>
            <a:r>
              <a:rPr lang="sk-SK" dirty="0" smtClean="0"/>
              <a:t>.</a:t>
            </a:r>
          </a:p>
          <a:p>
            <a:r>
              <a:rPr lang="sk-SK" dirty="0" smtClean="0"/>
              <a:t>M</a:t>
            </a:r>
            <a:r>
              <a:rPr lang="en-US" dirty="0" err="1" smtClean="0"/>
              <a:t>i</a:t>
            </a:r>
            <a:r>
              <a:rPr lang="en-US" dirty="0" smtClean="0"/>
              <a:t> a go </a:t>
            </a:r>
            <a:r>
              <a:rPr lang="en-US" dirty="0" err="1" smtClean="0"/>
              <a:t>bak</a:t>
            </a:r>
            <a:r>
              <a:rPr lang="en-US" dirty="0" smtClean="0"/>
              <a:t> a </a:t>
            </a:r>
            <a:r>
              <a:rPr lang="en-US" dirty="0" err="1" smtClean="0"/>
              <a:t>di</a:t>
            </a:r>
            <a:r>
              <a:rPr lang="en-US" dirty="0" smtClean="0"/>
              <a:t> plies go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ef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yai-dem</a:t>
            </a:r>
            <a:r>
              <a:rPr lang="en-US" dirty="0" smtClean="0"/>
              <a:t> a </a:t>
            </a:r>
            <a:r>
              <a:rPr lang="en-US" dirty="0" err="1" smtClean="0"/>
              <a:t>luk</a:t>
            </a:r>
            <a:r>
              <a:rPr lang="sk-SK" dirty="0" smtClean="0"/>
              <a:t>.</a:t>
            </a:r>
          </a:p>
          <a:p>
            <a:r>
              <a:rPr lang="sk-SK" dirty="0" err="1" smtClean="0"/>
              <a:t>F</a:t>
            </a:r>
            <a:r>
              <a:rPr lang="en-US" dirty="0" err="1" smtClean="0"/>
              <a:t>ieba</a:t>
            </a:r>
            <a:r>
              <a:rPr lang="en-US" dirty="0" smtClean="0"/>
              <a:t> se mi no </a:t>
            </a:r>
            <a:r>
              <a:rPr lang="en-US" dirty="0" err="1" smtClean="0"/>
              <a:t>fi</a:t>
            </a:r>
            <a:r>
              <a:rPr lang="en-US" dirty="0" smtClean="0"/>
              <a:t> se so</a:t>
            </a:r>
            <a:r>
              <a:rPr lang="sk-SK" dirty="0" smtClean="0"/>
              <a:t>.</a:t>
            </a:r>
          </a:p>
          <a:p>
            <a:r>
              <a:rPr lang="sk-SK" dirty="0" smtClean="0"/>
              <a:t>M</a:t>
            </a:r>
            <a:r>
              <a:rPr lang="en-US" dirty="0" err="1" smtClean="0"/>
              <a:t>i</a:t>
            </a:r>
            <a:r>
              <a:rPr lang="en-US" dirty="0" smtClean="0"/>
              <a:t> no </a:t>
            </a:r>
            <a:r>
              <a:rPr lang="en-US" dirty="0" err="1" smtClean="0"/>
              <a:t>hafi</a:t>
            </a:r>
            <a:r>
              <a:rPr lang="en-US" dirty="0" smtClean="0"/>
              <a:t> go </a:t>
            </a:r>
            <a:r>
              <a:rPr lang="en-US" dirty="0" err="1" smtClean="0"/>
              <a:t>luk</a:t>
            </a:r>
            <a:r>
              <a:rPr lang="en-US" dirty="0" smtClean="0"/>
              <a:t> </a:t>
            </a:r>
            <a:r>
              <a:rPr lang="en-US" dirty="0" err="1" smtClean="0"/>
              <a:t>fi</a:t>
            </a:r>
            <a:r>
              <a:rPr lang="en-US" dirty="0" smtClean="0"/>
              <a:t> mi </a:t>
            </a:r>
            <a:r>
              <a:rPr lang="en-US" dirty="0" err="1" smtClean="0"/>
              <a:t>pikni-dem</a:t>
            </a:r>
            <a:r>
              <a:rPr lang="en-US" dirty="0" smtClean="0"/>
              <a:t> </a:t>
            </a:r>
            <a:r>
              <a:rPr lang="en-US" dirty="0" err="1" smtClean="0"/>
              <a:t>fi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we </a:t>
            </a:r>
            <a:r>
              <a:rPr lang="en-US" dirty="0" err="1" smtClean="0">
                <a:solidFill>
                  <a:schemeClr val="bg1"/>
                </a:solidFill>
              </a:rPr>
              <a:t>Mievis</a:t>
            </a:r>
            <a:r>
              <a:rPr lang="en-US" dirty="0" smtClean="0">
                <a:solidFill>
                  <a:schemeClr val="bg1"/>
                </a:solidFill>
              </a:rPr>
              <a:t> a du </a:t>
            </a:r>
            <a:r>
              <a:rPr lang="en-US" dirty="0" err="1" smtClean="0">
                <a:solidFill>
                  <a:schemeClr val="bg1"/>
                </a:solidFill>
              </a:rPr>
              <a:t>wid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dem</a:t>
            </a:r>
            <a:r>
              <a:rPr lang="en-US" dirty="0" smtClean="0">
                <a:solidFill>
                  <a:schemeClr val="bg1"/>
                </a:solidFill>
              </a:rPr>
              <a:t>!</a:t>
            </a:r>
            <a:endParaRPr lang="sk-SK" dirty="0" smtClean="0">
              <a:solidFill>
                <a:schemeClr val="bg1"/>
              </a:solidFill>
            </a:endParaRPr>
          </a:p>
          <a:p>
            <a:r>
              <a:rPr lang="sk-SK" dirty="0" err="1" smtClean="0">
                <a:solidFill>
                  <a:schemeClr val="bg1"/>
                </a:solidFill>
              </a:rPr>
              <a:t>Dem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sk-SK" dirty="0" err="1" smtClean="0">
                <a:solidFill>
                  <a:schemeClr val="bg1"/>
                </a:solidFill>
              </a:rPr>
              <a:t>lik</a:t>
            </a:r>
            <a:r>
              <a:rPr lang="sk-SK" dirty="0" smtClean="0">
                <a:solidFill>
                  <a:schemeClr val="bg1"/>
                </a:solidFill>
              </a:rPr>
              <a:t> im.</a:t>
            </a:r>
          </a:p>
          <a:p>
            <a:endParaRPr lang="sk-SK" dirty="0" smtClean="0"/>
          </a:p>
          <a:p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754</TotalTime>
  <Words>998</Words>
  <Application>Microsoft Office PowerPoint</Application>
  <PresentationFormat>Předvádění na obrazovce (4:3)</PresentationFormat>
  <Paragraphs>67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Jamaican patois</vt:lpstr>
      <vt:lpstr>Prezentace aplikace PowerPoint</vt:lpstr>
      <vt:lpstr>Pidgins, Creoles</vt:lpstr>
      <vt:lpstr>J.Creole (Patois/Patwa), Standard JE</vt:lpstr>
      <vt:lpstr>J.Creole (Patois/Patwa), Standard JE</vt:lpstr>
      <vt:lpstr>Rastafarian English</vt:lpstr>
      <vt:lpstr>Phonological and morphophonemic features of Patois</vt:lpstr>
      <vt:lpstr>Phrases </vt:lpstr>
      <vt:lpstr>Quiz</vt:lpstr>
      <vt:lpstr>Quiz</vt:lpstr>
      <vt:lpstr>Bibliography and interesting web pages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Ja</dc:creator>
  <cp:lastModifiedBy>Kateřina Tomková</cp:lastModifiedBy>
  <cp:revision>48</cp:revision>
  <dcterms:created xsi:type="dcterms:W3CDTF">2015-11-07T12:47:57Z</dcterms:created>
  <dcterms:modified xsi:type="dcterms:W3CDTF">2015-11-11T14:58:29Z</dcterms:modified>
</cp:coreProperties>
</file>