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74"/>
  </p:notesMasterIdLst>
  <p:sldIdLst>
    <p:sldId id="256" r:id="rId2"/>
    <p:sldId id="354" r:id="rId3"/>
    <p:sldId id="355" r:id="rId4"/>
    <p:sldId id="257" r:id="rId5"/>
    <p:sldId id="356" r:id="rId6"/>
    <p:sldId id="358" r:id="rId7"/>
    <p:sldId id="261" r:id="rId8"/>
    <p:sldId id="258" r:id="rId9"/>
    <p:sldId id="260" r:id="rId10"/>
    <p:sldId id="262" r:id="rId11"/>
    <p:sldId id="263" r:id="rId12"/>
    <p:sldId id="264" r:id="rId13"/>
    <p:sldId id="359" r:id="rId14"/>
    <p:sldId id="360" r:id="rId15"/>
    <p:sldId id="361" r:id="rId16"/>
    <p:sldId id="367" r:id="rId17"/>
    <p:sldId id="362" r:id="rId18"/>
    <p:sldId id="363" r:id="rId19"/>
    <p:sldId id="364" r:id="rId20"/>
    <p:sldId id="365" r:id="rId21"/>
    <p:sldId id="366" r:id="rId22"/>
    <p:sldId id="368" r:id="rId23"/>
    <p:sldId id="266" r:id="rId24"/>
    <p:sldId id="265" r:id="rId25"/>
    <p:sldId id="267" r:id="rId26"/>
    <p:sldId id="317" r:id="rId27"/>
    <p:sldId id="318" r:id="rId28"/>
    <p:sldId id="319" r:id="rId29"/>
    <p:sldId id="269" r:id="rId30"/>
    <p:sldId id="320" r:id="rId31"/>
    <p:sldId id="270" r:id="rId32"/>
    <p:sldId id="272" r:id="rId33"/>
    <p:sldId id="273" r:id="rId34"/>
    <p:sldId id="321" r:id="rId35"/>
    <p:sldId id="322" r:id="rId36"/>
    <p:sldId id="323" r:id="rId37"/>
    <p:sldId id="326" r:id="rId38"/>
    <p:sldId id="327" r:id="rId39"/>
    <p:sldId id="333" r:id="rId40"/>
    <p:sldId id="334" r:id="rId41"/>
    <p:sldId id="335" r:id="rId42"/>
    <p:sldId id="336" r:id="rId43"/>
    <p:sldId id="337" r:id="rId44"/>
    <p:sldId id="324" r:id="rId45"/>
    <p:sldId id="329" r:id="rId46"/>
    <p:sldId id="330" r:id="rId47"/>
    <p:sldId id="331" r:id="rId48"/>
    <p:sldId id="332" r:id="rId49"/>
    <p:sldId id="338" r:id="rId50"/>
    <p:sldId id="339" r:id="rId51"/>
    <p:sldId id="282" r:id="rId52"/>
    <p:sldId id="288" r:id="rId53"/>
    <p:sldId id="283" r:id="rId54"/>
    <p:sldId id="346" r:id="rId55"/>
    <p:sldId id="347" r:id="rId56"/>
    <p:sldId id="348" r:id="rId57"/>
    <p:sldId id="349" r:id="rId58"/>
    <p:sldId id="290" r:id="rId59"/>
    <p:sldId id="291" r:id="rId60"/>
    <p:sldId id="369" r:id="rId61"/>
    <p:sldId id="292" r:id="rId62"/>
    <p:sldId id="294" r:id="rId63"/>
    <p:sldId id="370" r:id="rId64"/>
    <p:sldId id="371" r:id="rId65"/>
    <p:sldId id="296" r:id="rId66"/>
    <p:sldId id="350" r:id="rId67"/>
    <p:sldId id="351" r:id="rId68"/>
    <p:sldId id="352" r:id="rId69"/>
    <p:sldId id="353" r:id="rId70"/>
    <p:sldId id="315" r:id="rId71"/>
    <p:sldId id="316" r:id="rId72"/>
    <p:sldId id="281" r:id="rId7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F3300"/>
    <a:srgbClr val="FFFF00"/>
    <a:srgbClr val="0000FF"/>
    <a:srgbClr val="00FF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84" autoAdjust="0"/>
    <p:restoredTop sz="89771" autoAdjust="0"/>
  </p:normalViewPr>
  <p:slideViewPr>
    <p:cSldViewPr>
      <p:cViewPr varScale="1">
        <p:scale>
          <a:sx n="79" d="100"/>
          <a:sy n="79" d="100"/>
        </p:scale>
        <p:origin x="-1402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6239D26-48ED-484D-A47F-47E10C519E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4041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431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4312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FF267-6051-4AC9-B701-A397FD22F3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4D202-D98C-4706-B1B8-ECC2314CA3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6F658-6FE2-467A-AC72-8041ACA68D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8450F-F373-47B1-B215-069B551501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2DFD6-9024-46A1-B660-0F5A7A313B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16421-B317-4C54-B4B5-2990E07B9C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F277B-1069-4D92-92E8-988F3C0282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D91D1-A3F5-485E-8BE8-BCF3358352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D7557-6BED-48E1-9133-8F633B29D3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D49BF-F4B3-4DB6-B22E-34123FF168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A0036-E3FA-423B-8EC3-EDB2E2D7E5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3251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52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53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54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55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56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57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58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59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60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61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62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63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64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65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66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67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68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69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70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71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72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73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74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75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76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77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78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79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80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81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82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83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284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3285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328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3287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3288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328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7AFE89C-336E-42C0-8400-A759715BDB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3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ransition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Základní pojmy právní</a:t>
            </a:r>
          </a:p>
          <a:p>
            <a:pPr eaLnBrk="1" hangingPunct="1">
              <a:defRPr/>
            </a:pPr>
            <a:r>
              <a:rPr lang="cs-CZ" dirty="0" smtClean="0"/>
              <a:t>(podzim </a:t>
            </a:r>
            <a:r>
              <a:rPr lang="cs-CZ" dirty="0" smtClean="0"/>
              <a:t>2016)</a:t>
            </a: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Relativní majetková práva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Smlouvy dělení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b="1" dirty="0" err="1" smtClean="0">
                <a:solidFill>
                  <a:srgbClr val="6699FF"/>
                </a:solidFill>
                <a:cs typeface="Times New Roman" charset="0"/>
              </a:rPr>
              <a:t>Nominátní</a:t>
            </a:r>
            <a:r>
              <a:rPr lang="cs-CZ" b="1" dirty="0" smtClean="0">
                <a:solidFill>
                  <a:srgbClr val="6699FF"/>
                </a:solidFill>
                <a:cs typeface="Times New Roman" charset="0"/>
              </a:rPr>
              <a:t> (pojmenované)</a:t>
            </a:r>
            <a:endParaRPr lang="cs-CZ" dirty="0" smtClean="0">
              <a:solidFill>
                <a:srgbClr val="6699FF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3200" dirty="0" smtClean="0">
                <a:latin typeface="Times New Roman" charset="0"/>
                <a:cs typeface="Times New Roman" charset="0"/>
              </a:rPr>
              <a:t> </a:t>
            </a:r>
            <a:r>
              <a:rPr lang="cs-CZ" sz="3200" dirty="0" smtClean="0">
                <a:cs typeface="Times New Roman" charset="0"/>
              </a:rPr>
              <a:t>smlouvy výslovně upravené (pojmenované – typické) /Kupní, darovací, nájemní…/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 err="1" smtClean="0">
                <a:solidFill>
                  <a:srgbClr val="6699FF"/>
                </a:solidFill>
              </a:rPr>
              <a:t>Inominátní</a:t>
            </a:r>
            <a:r>
              <a:rPr lang="cs-CZ" b="1" dirty="0" smtClean="0">
                <a:solidFill>
                  <a:srgbClr val="6699FF"/>
                </a:solidFill>
              </a:rPr>
              <a:t> (nepojmenované)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3200" dirty="0" smtClean="0">
                <a:cs typeface="Times New Roman" charset="0"/>
              </a:rPr>
              <a:t>smlouvy výslovně neupravené (nepojmenované – atypické)</a:t>
            </a:r>
            <a:r>
              <a:rPr lang="cs-CZ" sz="3200" i="1" dirty="0" smtClean="0"/>
              <a:t>	</a:t>
            </a:r>
            <a:endParaRPr lang="cs-CZ" sz="32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>
                <a:solidFill>
                  <a:srgbClr val="6699FF"/>
                </a:solidFill>
              </a:rPr>
              <a:t>Smíšené </a:t>
            </a:r>
            <a:r>
              <a:rPr lang="cs-CZ" dirty="0" smtClean="0">
                <a:effectLst/>
              </a:rPr>
              <a:t>– obsahují prvky různých uzákoněných typů smluv</a:t>
            </a:r>
            <a:endParaRPr lang="cs-CZ" b="1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9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cs typeface="Times New Roman" charset="0"/>
              </a:rPr>
              <a:t>Smlouvy o smlouvě budoucí</a:t>
            </a:r>
            <a:endParaRPr lang="cs-CZ" sz="2800" b="1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err="1" smtClean="0">
                <a:cs typeface="Times New Roman" charset="0"/>
              </a:rPr>
              <a:t>pactum</a:t>
            </a:r>
            <a:r>
              <a:rPr lang="cs-CZ" sz="2000" dirty="0" smtClean="0">
                <a:cs typeface="Times New Roman" charset="0"/>
              </a:rPr>
              <a:t> de </a:t>
            </a:r>
            <a:r>
              <a:rPr lang="cs-CZ" sz="2000" dirty="0" err="1" smtClean="0">
                <a:cs typeface="Times New Roman" charset="0"/>
              </a:rPr>
              <a:t>contrahendo</a:t>
            </a:r>
            <a:r>
              <a:rPr lang="cs-CZ" sz="2000" dirty="0" smtClean="0">
                <a:cs typeface="Times New Roman" charset="0"/>
              </a:rPr>
              <a:t>  oddíl 7 § 1785 a </a:t>
            </a:r>
            <a:r>
              <a:rPr lang="cs-CZ" sz="2000" dirty="0" err="1" smtClean="0">
                <a:cs typeface="Times New Roman" charset="0"/>
              </a:rPr>
              <a:t>násl</a:t>
            </a:r>
            <a:r>
              <a:rPr lang="cs-CZ" sz="2000" dirty="0" smtClean="0">
                <a:cs typeface="Times New Roman" charset="0"/>
              </a:rPr>
              <a:t>. NOZ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 smtClean="0">
                <a:solidFill>
                  <a:srgbClr val="FF0000"/>
                </a:solidFill>
              </a:rPr>
              <a:t>Nejméně jedna strana se zavazuje uzavřít po vyzvání v ujednané lhůtě, </a:t>
            </a:r>
            <a:r>
              <a:rPr lang="pl-PL" sz="2000" dirty="0" smtClean="0">
                <a:solidFill>
                  <a:srgbClr val="FF0000"/>
                </a:solidFill>
              </a:rPr>
              <a:t>jinak do jednoho roku, budoucí smlouvu, jejíž obsah je </a:t>
            </a:r>
            <a:r>
              <a:rPr lang="cs-CZ" sz="2000" dirty="0" smtClean="0">
                <a:solidFill>
                  <a:srgbClr val="FF0000"/>
                </a:solidFill>
              </a:rPr>
              <a:t>ujednán alespoň obecným způsobem</a:t>
            </a:r>
            <a:endParaRPr lang="cs-CZ" sz="2000" dirty="0" smtClean="0">
              <a:solidFill>
                <a:srgbClr val="FF0000"/>
              </a:solidFill>
              <a:cs typeface="Times New Roman" charset="0"/>
            </a:endParaRP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i="1" dirty="0" smtClean="0">
                <a:cs typeface="Times New Roman" charset="0"/>
              </a:rPr>
              <a:t>Dříve písemná forma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err="1" smtClean="0">
                <a:cs typeface="Times New Roman" charset="0"/>
              </a:rPr>
              <a:t>Zavázané straně vzniká povinnost uzavřít smlouvu </a:t>
            </a:r>
            <a:r>
              <a:rPr lang="pl-PL" sz="2000" dirty="0" err="1" smtClean="0">
                <a:cs typeface="Times New Roman" charset="0"/>
              </a:rPr>
              <a:t>bez zbytečného odkladu poté, co ji k tomu vyzve </a:t>
            </a:r>
            <a:r>
              <a:rPr lang="cs-CZ" sz="2000" dirty="0" err="1" smtClean="0">
                <a:cs typeface="Times New Roman" charset="0"/>
              </a:rPr>
              <a:t>oprávněná strana v souladu se smlouvou o smlouvě budoucí.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err="1" smtClean="0">
                <a:cs typeface="Times New Roman" charset="0"/>
              </a:rPr>
              <a:t>Nesplní-li zavázaná strana povinnost uzavřít smlouvu, může oprávněná strana požadovat, aby obsah budoucí smlouvy určil </a:t>
            </a:r>
          </a:p>
          <a:p>
            <a:pPr lvl="3" eaLnBrk="1" hangingPunct="1">
              <a:defRPr/>
            </a:pPr>
            <a:r>
              <a:rPr lang="cs-CZ" dirty="0" smtClean="0"/>
              <a:t>Soud </a:t>
            </a:r>
          </a:p>
          <a:p>
            <a:pPr lvl="3" eaLnBrk="1" hangingPunct="1">
              <a:defRPr/>
            </a:pPr>
            <a:r>
              <a:rPr lang="cs-CZ" dirty="0" smtClean="0"/>
              <a:t>Osoba určená ve smlouvě</a:t>
            </a:r>
            <a:endParaRPr lang="cs-CZ" sz="2400" dirty="0" smtClean="0">
              <a:cs typeface="Times New Roman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>
                <a:cs typeface="Times New Roman" charset="0"/>
              </a:rPr>
              <a:t>Tento  závazek   zaniká, pokud okolnosti, ze kterých účastníci při vzniku závazku vycházeli, se do té míry změnily, že nelze spravedlivě požadovat, aby smlouva byla uzavřena</a:t>
            </a:r>
            <a:r>
              <a:rPr lang="cs-CZ" sz="2000" dirty="0">
                <a:cs typeface="Times New Roman" charset="0"/>
              </a:rPr>
              <a:t> </a:t>
            </a:r>
            <a:r>
              <a:rPr lang="cs-CZ" sz="2000" dirty="0" smtClean="0">
                <a:cs typeface="Times New Roman" charset="0"/>
              </a:rPr>
              <a:t>(</a:t>
            </a:r>
            <a:r>
              <a:rPr lang="cs-CZ" sz="2000" dirty="0" err="1" smtClean="0">
                <a:cs typeface="Times New Roman" charset="0"/>
              </a:rPr>
              <a:t>clausula</a:t>
            </a:r>
            <a:r>
              <a:rPr lang="cs-CZ" sz="2000" dirty="0" smtClean="0">
                <a:cs typeface="Times New Roman" charset="0"/>
              </a:rPr>
              <a:t> </a:t>
            </a:r>
            <a:r>
              <a:rPr lang="cs-CZ" sz="2000" dirty="0" err="1" smtClean="0">
                <a:cs typeface="Times New Roman" charset="0"/>
              </a:rPr>
              <a:t>rebus</a:t>
            </a:r>
            <a:r>
              <a:rPr lang="cs-CZ" sz="2000" dirty="0" smtClean="0">
                <a:cs typeface="Times New Roman" charset="0"/>
              </a:rPr>
              <a:t> sic </a:t>
            </a:r>
            <a:r>
              <a:rPr lang="cs-CZ" sz="2000" dirty="0" err="1" smtClean="0">
                <a:cs typeface="Times New Roman" charset="0"/>
              </a:rPr>
              <a:t>stantibus</a:t>
            </a:r>
            <a:r>
              <a:rPr lang="cs-CZ" sz="2000" dirty="0" smtClean="0">
                <a:cs typeface="Times New Roman" charset="0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>
                <a:cs typeface="Times New Roman" charset="0"/>
              </a:rPr>
              <a:t> 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5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53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253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253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59023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>
                <a:cs typeface="Times New Roman" charset="0"/>
              </a:rPr>
              <a:t>Smlouvy na plnění</a:t>
            </a:r>
          </a:p>
          <a:p>
            <a:pPr eaLnBrk="1" hangingPunct="1">
              <a:defRPr/>
            </a:pPr>
            <a:r>
              <a:rPr lang="cs-CZ" sz="2800" b="1" dirty="0" smtClean="0">
                <a:cs typeface="Times New Roman" charset="0"/>
              </a:rPr>
              <a:t>Smlouvy konsensuální</a:t>
            </a:r>
            <a:r>
              <a:rPr lang="cs-CZ" sz="2800" b="1" dirty="0" smtClean="0"/>
              <a:t> a reálné</a:t>
            </a:r>
          </a:p>
          <a:p>
            <a:pPr lvl="1" eaLnBrk="1" hangingPunct="1">
              <a:defRPr/>
            </a:pPr>
            <a:r>
              <a:rPr lang="cs-CZ" sz="2400" dirty="0" smtClean="0"/>
              <a:t>Konsensuální: </a:t>
            </a:r>
            <a:r>
              <a:rPr lang="cs-CZ" sz="2400" dirty="0" smtClean="0">
                <a:cs typeface="Times New Roman" charset="0"/>
              </a:rPr>
              <a:t>zamýšlený účel již uzavřením smluv</a:t>
            </a:r>
            <a:endParaRPr lang="cs-CZ" sz="2400" dirty="0" smtClean="0"/>
          </a:p>
          <a:p>
            <a:pPr lvl="1" eaLnBrk="1" hangingPunct="1">
              <a:defRPr/>
            </a:pPr>
            <a:r>
              <a:rPr lang="cs-CZ" sz="2400" dirty="0" smtClean="0"/>
              <a:t>Reálné: </a:t>
            </a:r>
            <a:r>
              <a:rPr lang="cs-CZ" sz="2400" dirty="0" smtClean="0">
                <a:cs typeface="Times New Roman" charset="0"/>
              </a:rPr>
              <a:t>další skutečnost (předání věci)</a:t>
            </a:r>
            <a:r>
              <a:rPr lang="cs-CZ" sz="2400" dirty="0" smtClean="0"/>
              <a:t> </a:t>
            </a:r>
          </a:p>
          <a:p>
            <a:pPr eaLnBrk="1" hangingPunct="1">
              <a:defRPr/>
            </a:pPr>
            <a:r>
              <a:rPr lang="cs-CZ" sz="2800" b="1" dirty="0" smtClean="0">
                <a:cs typeface="Times New Roman" charset="0"/>
              </a:rPr>
              <a:t>Smlouvy  uzavírané adhezním způsobem: (formulářové) </a:t>
            </a:r>
            <a:endParaRPr lang="cs-CZ" sz="2800" b="1" dirty="0" smtClean="0"/>
          </a:p>
          <a:p>
            <a:pPr lvl="2" eaLnBrk="1" hangingPunct="1">
              <a:defRPr/>
            </a:pPr>
            <a:r>
              <a:rPr lang="cs-CZ" sz="2000" dirty="0" smtClean="0">
                <a:cs typeface="Times New Roman" charset="0"/>
              </a:rPr>
              <a:t>v moderní době se stále rozšiřují, typicky: dodávky energie, plynu, vody, tepla do domácností, smlouvy o přepravě osob hromadnými dopravními prostředky, typ </a:t>
            </a:r>
            <a:r>
              <a:rPr lang="cs-CZ" sz="2000" b="1" i="1" dirty="0" smtClean="0">
                <a:cs typeface="Times New Roman" charset="0"/>
              </a:rPr>
              <a:t>„</a:t>
            </a:r>
            <a:r>
              <a:rPr lang="cs-CZ" sz="2000" b="1" i="1" dirty="0" err="1" smtClean="0">
                <a:cs typeface="Times New Roman" charset="0"/>
              </a:rPr>
              <a:t>take</a:t>
            </a:r>
            <a:r>
              <a:rPr lang="cs-CZ" sz="2000" b="1" i="1" dirty="0" smtClean="0">
                <a:cs typeface="Times New Roman" charset="0"/>
              </a:rPr>
              <a:t> </a:t>
            </a:r>
            <a:r>
              <a:rPr lang="cs-CZ" sz="2000" b="1" i="1" dirty="0" err="1" smtClean="0">
                <a:cs typeface="Times New Roman" charset="0"/>
              </a:rPr>
              <a:t>it</a:t>
            </a:r>
            <a:r>
              <a:rPr lang="cs-CZ" sz="2000" b="1" i="1" dirty="0" smtClean="0">
                <a:cs typeface="Times New Roman" charset="0"/>
              </a:rPr>
              <a:t> </a:t>
            </a:r>
            <a:r>
              <a:rPr lang="cs-CZ" sz="2000" b="1" i="1" dirty="0" err="1" smtClean="0">
                <a:cs typeface="Times New Roman" charset="0"/>
              </a:rPr>
              <a:t>or</a:t>
            </a:r>
            <a:r>
              <a:rPr lang="cs-CZ" sz="2000" b="1" i="1" dirty="0" smtClean="0">
                <a:cs typeface="Times New Roman" charset="0"/>
              </a:rPr>
              <a:t> </a:t>
            </a:r>
            <a:r>
              <a:rPr lang="cs-CZ" sz="2000" b="1" i="1" dirty="0" err="1" smtClean="0">
                <a:cs typeface="Times New Roman" charset="0"/>
              </a:rPr>
              <a:t>leave</a:t>
            </a:r>
            <a:r>
              <a:rPr lang="cs-CZ" sz="2000" b="1" i="1" dirty="0" smtClean="0">
                <a:cs typeface="Times New Roman" charset="0"/>
              </a:rPr>
              <a:t>“</a:t>
            </a:r>
            <a:endParaRPr lang="cs-CZ" sz="2000" dirty="0" smtClean="0">
              <a:cs typeface="Times New Roman" charset="0"/>
            </a:endParaRPr>
          </a:p>
          <a:p>
            <a:pPr lvl="2" eaLnBrk="1" hangingPunct="1">
              <a:defRPr/>
            </a:pPr>
            <a:r>
              <a:rPr lang="cs-CZ" sz="2000" dirty="0" smtClean="0">
                <a:cs typeface="Times New Roman" charset="0"/>
              </a:rPr>
              <a:t>výhoda urychlení, nevýhoda: zúžení prostoru negociace, možnost zneužití postavení hospodářsky silnějšího partnera</a:t>
            </a:r>
            <a:endParaRPr lang="cs-CZ" sz="2000" dirty="0" smtClean="0"/>
          </a:p>
          <a:p>
            <a:pPr eaLnBrk="1" hangingPunct="1">
              <a:defRPr/>
            </a:pPr>
            <a:r>
              <a:rPr lang="cs-CZ" sz="2800" b="1" dirty="0" smtClean="0">
                <a:cs typeface="Times New Roman" charset="0"/>
              </a:rPr>
              <a:t>Úplatné a bezúplatné</a:t>
            </a:r>
            <a:r>
              <a:rPr lang="cs-CZ" sz="2800" dirty="0" smtClean="0"/>
              <a:t> </a:t>
            </a:r>
          </a:p>
          <a:p>
            <a:pPr eaLnBrk="1" hangingPunct="1">
              <a:defRPr/>
            </a:pPr>
            <a:r>
              <a:rPr lang="cs-CZ" sz="2800" b="1" dirty="0" err="1" smtClean="0">
                <a:cs typeface="Times New Roman" charset="0"/>
              </a:rPr>
              <a:t>Synallagmatické</a:t>
            </a:r>
            <a:r>
              <a:rPr lang="cs-CZ" sz="2800" b="1" dirty="0" smtClean="0">
                <a:cs typeface="Times New Roman" charset="0"/>
              </a:rPr>
              <a:t> a </a:t>
            </a:r>
            <a:r>
              <a:rPr lang="cs-CZ" sz="2800" b="1" dirty="0" err="1" smtClean="0">
                <a:cs typeface="Times New Roman" charset="0"/>
              </a:rPr>
              <a:t>asynallagmatické</a:t>
            </a:r>
            <a:endParaRPr lang="cs-CZ" sz="2800" b="1" dirty="0" smtClean="0"/>
          </a:p>
          <a:p>
            <a:pPr lvl="1" eaLnBrk="1" hangingPunct="1">
              <a:defRPr/>
            </a:pPr>
            <a:r>
              <a:rPr lang="cs-CZ" sz="2400" dirty="0" smtClean="0"/>
              <a:t>smlouvy </a:t>
            </a:r>
            <a:r>
              <a:rPr lang="cs-CZ" sz="2400" dirty="0"/>
              <a:t>s navzájem podmíněným plněním </a:t>
            </a:r>
            <a:r>
              <a:rPr lang="cs-CZ" sz="2400" dirty="0" smtClean="0"/>
              <a:t>(kupní, o dílo) vs</a:t>
            </a:r>
            <a:r>
              <a:rPr lang="cs-CZ" sz="2400" dirty="0"/>
              <a:t>. není u nich vzájemná vázanost </a:t>
            </a:r>
            <a:r>
              <a:rPr lang="cs-CZ" sz="2400" dirty="0" smtClean="0"/>
              <a:t>plnění (darovací, o zápůjčce, </a:t>
            </a:r>
            <a:r>
              <a:rPr lang="cs-CZ" sz="2400" dirty="0" err="1" smtClean="0"/>
              <a:t>výprosa</a:t>
            </a:r>
            <a:r>
              <a:rPr lang="cs-CZ" sz="2400" dirty="0" smtClean="0"/>
              <a:t>)</a:t>
            </a:r>
            <a:endParaRPr lang="cs-CZ" sz="2400" dirty="0" smtClean="0">
              <a:cs typeface="Times New Roman" charset="0"/>
            </a:endParaRPr>
          </a:p>
          <a:p>
            <a:pPr eaLnBrk="1" hangingPunct="1">
              <a:defRPr/>
            </a:pPr>
            <a:endParaRPr lang="cs-CZ" sz="2800" dirty="0" smtClean="0"/>
          </a:p>
          <a:p>
            <a:pPr eaLnBrk="1" hangingPunct="1">
              <a:defRPr/>
            </a:pPr>
            <a:endParaRPr lang="cs-CZ" sz="2800" dirty="0" smtClean="0"/>
          </a:p>
          <a:p>
            <a:pPr eaLnBrk="1" hangingPunct="1">
              <a:defRPr/>
            </a:pPr>
            <a:endParaRPr lang="cs-CZ" sz="2800" dirty="0" smtClean="0"/>
          </a:p>
          <a:p>
            <a:pPr eaLnBrk="1" hangingPunct="1">
              <a:defRPr/>
            </a:pPr>
            <a:endParaRPr lang="cs-CZ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5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54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49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Uzavření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Fáze:</a:t>
            </a:r>
          </a:p>
          <a:p>
            <a:pPr lvl="1"/>
            <a:r>
              <a:rPr lang="cs-CZ" dirty="0"/>
              <a:t>Návrh na uzavření smlouvy</a:t>
            </a:r>
          </a:p>
          <a:p>
            <a:pPr lvl="1"/>
            <a:r>
              <a:rPr lang="cs-CZ" dirty="0"/>
              <a:t>Přijetí nabídky</a:t>
            </a:r>
          </a:p>
          <a:p>
            <a:pPr lvl="1"/>
            <a:r>
              <a:rPr lang="cs-CZ" dirty="0"/>
              <a:t>Dohoda minimálně o podstatných náležitostech smlouvy (různé u různých typů smluv</a:t>
            </a:r>
            <a:r>
              <a:rPr lang="cs-CZ" dirty="0" smtClean="0"/>
              <a:t>)</a:t>
            </a:r>
          </a:p>
          <a:p>
            <a:r>
              <a:rPr lang="cs-CZ" dirty="0" smtClean="0"/>
              <a:t>Forma – zásada neformálnosti</a:t>
            </a:r>
          </a:p>
        </p:txBody>
      </p:sp>
    </p:spTree>
    <p:extLst>
      <p:ext uri="{BB962C8B-B14F-4D97-AF65-F5344CB8AC3E}">
        <p14:creationId xmlns:p14="http://schemas.microsoft.com/office/powerpoint/2010/main" val="2381561248"/>
      </p:ext>
    </p:extLst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Účinky uzavřené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Uzavřená smlouva strany zavazuje!</a:t>
            </a:r>
          </a:p>
          <a:p>
            <a:r>
              <a:rPr lang="cs-CZ" i="1" dirty="0" err="1" smtClean="0"/>
              <a:t>Pacta</a:t>
            </a:r>
            <a:r>
              <a:rPr lang="cs-CZ" i="1" dirty="0" smtClean="0"/>
              <a:t> </a:t>
            </a:r>
            <a:r>
              <a:rPr lang="cs-CZ" i="1" dirty="0" err="1" smtClean="0"/>
              <a:t>sunt</a:t>
            </a:r>
            <a:r>
              <a:rPr lang="cs-CZ" i="1" dirty="0" smtClean="0"/>
              <a:t> </a:t>
            </a:r>
            <a:r>
              <a:rPr lang="cs-CZ" i="1" dirty="0" err="1" smtClean="0"/>
              <a:t>servanda</a:t>
            </a:r>
            <a:endParaRPr lang="cs-CZ" i="1" dirty="0" smtClean="0"/>
          </a:p>
          <a:p>
            <a:r>
              <a:rPr lang="cs-CZ" dirty="0" smtClean="0"/>
              <a:t>Neplatná pouze lichevní smlouva (§ 1796 NOZ)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414014"/>
      </p:ext>
    </p:extLst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Odstoupení od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jednostranné právní jednání adresované druhé straně smlouvy, které ruší smluvní závazkový vztah v okamžiku, kdy dojde druhé straně</a:t>
            </a:r>
          </a:p>
          <a:p>
            <a:r>
              <a:rPr lang="cs-CZ" dirty="0" smtClean="0"/>
              <a:t>Prolomení zásada </a:t>
            </a:r>
            <a:r>
              <a:rPr lang="cs-CZ" dirty="0" err="1" smtClean="0"/>
              <a:t>pacta</a:t>
            </a:r>
            <a:r>
              <a:rPr lang="cs-CZ" dirty="0" smtClean="0"/>
              <a:t> </a:t>
            </a:r>
            <a:r>
              <a:rPr lang="cs-CZ" dirty="0" err="1" smtClean="0"/>
              <a:t>sunt</a:t>
            </a:r>
            <a:r>
              <a:rPr lang="cs-CZ" dirty="0" smtClean="0"/>
              <a:t> </a:t>
            </a:r>
            <a:r>
              <a:rPr lang="cs-CZ" dirty="0" err="1" smtClean="0"/>
              <a:t>servanda</a:t>
            </a:r>
            <a:endParaRPr lang="cs-CZ" dirty="0" smtClean="0"/>
          </a:p>
          <a:p>
            <a:r>
              <a:rPr lang="cs-CZ" dirty="0" smtClean="0"/>
              <a:t>Možné pouze, je-li stanoveno </a:t>
            </a:r>
            <a:r>
              <a:rPr lang="cs-CZ" b="1" dirty="0" smtClean="0">
                <a:solidFill>
                  <a:srgbClr val="6699FF"/>
                </a:solidFill>
              </a:rPr>
              <a:t>v zákoně </a:t>
            </a:r>
            <a:r>
              <a:rPr lang="cs-CZ" dirty="0" smtClean="0"/>
              <a:t>nebo </a:t>
            </a:r>
            <a:r>
              <a:rPr lang="cs-CZ" b="1" dirty="0" smtClean="0">
                <a:solidFill>
                  <a:srgbClr val="6699FF"/>
                </a:solidFill>
              </a:rPr>
              <a:t>dohodnuto</a:t>
            </a:r>
            <a:r>
              <a:rPr lang="cs-CZ" dirty="0" smtClean="0">
                <a:solidFill>
                  <a:srgbClr val="6699FF"/>
                </a:solidFill>
              </a:rPr>
              <a:t> </a:t>
            </a:r>
            <a:r>
              <a:rPr lang="cs-CZ" dirty="0" smtClean="0"/>
              <a:t>stranami smlouvy</a:t>
            </a:r>
          </a:p>
          <a:p>
            <a:r>
              <a:rPr lang="cs-CZ" dirty="0" smtClean="0"/>
              <a:t>Smlouva se ruší </a:t>
            </a:r>
            <a:r>
              <a:rPr lang="cs-CZ" b="1" dirty="0" smtClean="0">
                <a:solidFill>
                  <a:srgbClr val="6699FF"/>
                </a:solidFill>
              </a:rPr>
              <a:t>od počátku</a:t>
            </a:r>
            <a:endParaRPr lang="cs-CZ" b="1" dirty="0">
              <a:solidFill>
                <a:srgbClr val="6699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524623"/>
      </p:ext>
    </p:extLst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Zajištění dluhu a utvrzení dluhu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Zvláštní občanskoprávní prostředky, které </a:t>
            </a:r>
            <a:r>
              <a:rPr lang="cs-CZ" b="1" dirty="0" smtClean="0"/>
              <a:t>posilují právní postavení věřitele </a:t>
            </a:r>
            <a:r>
              <a:rPr lang="cs-CZ" dirty="0" smtClean="0"/>
              <a:t>vůči dlužníkovi</a:t>
            </a:r>
          </a:p>
          <a:p>
            <a:r>
              <a:rPr lang="cs-CZ" dirty="0" smtClean="0"/>
              <a:t>A) </a:t>
            </a:r>
            <a:r>
              <a:rPr lang="cs-CZ" b="1" dirty="0" smtClean="0">
                <a:solidFill>
                  <a:srgbClr val="6699FF"/>
                </a:solidFill>
              </a:rPr>
              <a:t>Zajišťovací prostředky (jistota)</a:t>
            </a:r>
          </a:p>
          <a:p>
            <a:r>
              <a:rPr lang="cs-CZ" dirty="0" smtClean="0"/>
              <a:t>B) </a:t>
            </a:r>
            <a:r>
              <a:rPr lang="cs-CZ" b="1" dirty="0" smtClean="0">
                <a:solidFill>
                  <a:srgbClr val="6699FF"/>
                </a:solidFill>
              </a:rPr>
              <a:t>Prostředky sloužící k utvrzení dluhu</a:t>
            </a:r>
            <a:r>
              <a:rPr lang="cs-CZ" dirty="0" smtClean="0">
                <a:effectLst/>
              </a:rPr>
              <a:t> – nejsou schopny věřiteli hospodářsky nahradit splnění dluhu</a:t>
            </a:r>
            <a:endParaRPr lang="cs-CZ" b="1" dirty="0" smtClean="0">
              <a:solidFill>
                <a:srgbClr val="6699FF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53304"/>
      </p:ext>
    </p:extLst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Zajištění dluhu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8229600" cy="5005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28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/>
              <a:t>Ručení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/>
              <a:t>Finanční záruka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/>
              <a:t>Zajišťovací převod práva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/>
              <a:t>Dohoda o srážkách ze mzdy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/>
              <a:t>Zástavní právo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/>
              <a:t>Zadržovací právo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800" b="1" dirty="0" smtClean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94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76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76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76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Ručení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606752"/>
          </a:xfrm>
        </p:spPr>
        <p:txBody>
          <a:bodyPr/>
          <a:lstStyle/>
          <a:p>
            <a:pPr lvl="2" eaLnBrk="1" hangingPunct="1">
              <a:defRPr/>
            </a:pPr>
            <a:r>
              <a:rPr lang="cs-CZ" dirty="0" smtClean="0"/>
              <a:t>Kdo věřiteli prohlásí, že ho uspokojí, jestliže dlužník věřiteli svůj dluh nesplní, stává se dlužníkovým ručitelem</a:t>
            </a:r>
          </a:p>
          <a:p>
            <a:pPr eaLnBrk="1" hangingPunct="1">
              <a:defRPr/>
            </a:pPr>
            <a:r>
              <a:rPr lang="cs-CZ" sz="2800" dirty="0" smtClean="0"/>
              <a:t>Písemná forma</a:t>
            </a:r>
          </a:p>
          <a:p>
            <a:pPr eaLnBrk="1" hangingPunct="1">
              <a:defRPr/>
            </a:pPr>
            <a:r>
              <a:rPr lang="cs-CZ" sz="2800" dirty="0" smtClean="0"/>
              <a:t>Věřitel má právo požadovat splnění na ručiteli, nesplnil-li dlužník </a:t>
            </a:r>
            <a:r>
              <a:rPr lang="cs-CZ" sz="2800" b="1" dirty="0" smtClean="0"/>
              <a:t>v přiměřené lhůtě </a:t>
            </a:r>
            <a:r>
              <a:rPr lang="cs-CZ" sz="2800" dirty="0" smtClean="0"/>
              <a:t>dluh, ač jej k tomu věřitel v písemné formě </a:t>
            </a:r>
            <a:r>
              <a:rPr lang="cs-CZ" sz="2800" b="1" dirty="0" smtClean="0"/>
              <a:t>vyzval </a:t>
            </a:r>
          </a:p>
          <a:p>
            <a:pPr eaLnBrk="1" hangingPunct="1">
              <a:defRPr/>
            </a:pPr>
            <a:r>
              <a:rPr lang="cs-CZ" sz="2800" dirty="0" smtClean="0"/>
              <a:t>Výzvy není třeba, nemůže-</a:t>
            </a:r>
            <a:r>
              <a:rPr lang="pl-PL" sz="2800" dirty="0" smtClean="0"/>
              <a:t>li ji věřitel uskutečnit nebo je-li nepochybné, že </a:t>
            </a:r>
            <a:r>
              <a:rPr lang="cs-CZ" sz="2800" dirty="0" smtClean="0"/>
              <a:t>dlužník dluh nesplní</a:t>
            </a:r>
          </a:p>
          <a:p>
            <a:pPr eaLnBrk="1" hangingPunct="1">
              <a:defRPr/>
            </a:pPr>
            <a:r>
              <a:rPr lang="cs-CZ" sz="2800" dirty="0" smtClean="0"/>
              <a:t>Uznání dluhu dlužníkem – </a:t>
            </a:r>
          </a:p>
          <a:p>
            <a:pPr lvl="1" eaLnBrk="1" hangingPunct="1">
              <a:defRPr/>
            </a:pPr>
            <a:r>
              <a:rPr lang="cs-CZ" sz="2400" dirty="0" smtClean="0"/>
              <a:t>vůči ručiteli účinné jen s jeho souhlasem</a:t>
            </a:r>
          </a:p>
        </p:txBody>
      </p:sp>
    </p:spTree>
    <p:extLst>
      <p:ext uri="{BB962C8B-B14F-4D97-AF65-F5344CB8AC3E}">
        <p14:creationId xmlns:p14="http://schemas.microsoft.com/office/powerpoint/2010/main" val="317824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7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Finanční záruka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Finanční záruka vzniká prohlášením výstavce v záruční listině, že uspokojí věřitele podle záruční listiny do výše určité peněžní částky, nesplní-li dlužník věřiteli určitý dluh, anebo splní-li se jiné podmínky určené v záruční listině.</a:t>
            </a:r>
          </a:p>
          <a:p>
            <a:pPr eaLnBrk="1" hangingPunct="1">
              <a:defRPr/>
            </a:pPr>
            <a:r>
              <a:rPr lang="cs-CZ" dirty="0" smtClean="0"/>
              <a:t>Hlavní: bankovní záruka</a:t>
            </a:r>
          </a:p>
        </p:txBody>
      </p:sp>
    </p:spTree>
    <p:extLst>
      <p:ext uri="{BB962C8B-B14F-4D97-AF65-F5344CB8AC3E}">
        <p14:creationId xmlns:p14="http://schemas.microsoft.com/office/powerpoint/2010/main" val="234159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Relativní majetková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</a:t>
            </a:r>
            <a:r>
              <a:rPr lang="cs-CZ" b="1" dirty="0"/>
              <a:t>práva, která působí pouze vůči určité, individuálně </a:t>
            </a:r>
            <a:r>
              <a:rPr lang="cs-CZ" b="1" dirty="0" smtClean="0"/>
              <a:t>určené osobě</a:t>
            </a:r>
          </a:p>
          <a:p>
            <a:r>
              <a:rPr lang="cs-CZ" dirty="0" smtClean="0">
                <a:effectLst/>
              </a:rPr>
              <a:t>Působí mezi stranami (inter partes)</a:t>
            </a:r>
          </a:p>
          <a:p>
            <a:r>
              <a:rPr lang="cs-CZ" dirty="0" smtClean="0">
                <a:effectLst/>
              </a:rPr>
              <a:t>Uplatňují se </a:t>
            </a:r>
            <a:r>
              <a:rPr lang="cs-CZ" b="1" dirty="0" smtClean="0">
                <a:effectLst/>
              </a:rPr>
              <a:t>v závazkových vztazích</a:t>
            </a:r>
          </a:p>
          <a:p>
            <a:r>
              <a:rPr lang="cs-CZ" dirty="0" smtClean="0">
                <a:effectLst/>
              </a:rPr>
              <a:t>Určitá osoba je oprávněna žádat splnění povinnosti od jiné osoby (= relativnímu majetkovému právu odpovídá povinnost pouze určité osoby, příp. osob)</a:t>
            </a:r>
          </a:p>
          <a:p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68729280"/>
      </p:ext>
    </p:extLst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Utvrzení dluhu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Smluvní pokuta</a:t>
            </a:r>
          </a:p>
          <a:p>
            <a:pPr eaLnBrk="1" hangingPunct="1">
              <a:defRPr/>
            </a:pPr>
            <a:r>
              <a:rPr lang="cs-CZ" b="1" dirty="0" smtClean="0"/>
              <a:t>Uznání dluhu </a:t>
            </a:r>
            <a:r>
              <a:rPr lang="cs-CZ" dirty="0" smtClean="0"/>
              <a:t>= jednostranné právní jednání dlužníka, kterým uznává svůj dluh vůči věřiteli co do důvodu a výše (písemná forma)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8265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Smluvní pokuta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Je-li ujednána smluvní pokuta, </a:t>
            </a:r>
            <a:r>
              <a:rPr lang="cs-CZ" b="1" dirty="0" smtClean="0">
                <a:solidFill>
                  <a:srgbClr val="6699FF"/>
                </a:solidFill>
              </a:rPr>
              <a:t>nemá věřitel právo na náhradu škody</a:t>
            </a:r>
            <a:r>
              <a:rPr lang="cs-CZ" dirty="0" smtClean="0"/>
              <a:t> vzniklé z porušení povinnosti, ke kterému se smluvní pokuta vztahuje</a:t>
            </a:r>
          </a:p>
          <a:p>
            <a:pPr eaLnBrk="1" hangingPunct="1">
              <a:defRPr/>
            </a:pPr>
            <a:r>
              <a:rPr lang="cs-CZ" dirty="0" smtClean="0"/>
              <a:t>Povinnost zaplatit smluvní pokutu vzniká i tehdy, kdy druhé straně porušením povinnosti </a:t>
            </a:r>
            <a:r>
              <a:rPr lang="cs-CZ" b="1" dirty="0" smtClean="0">
                <a:solidFill>
                  <a:srgbClr val="6699FF"/>
                </a:solidFill>
              </a:rPr>
              <a:t>nevznikla škoda</a:t>
            </a:r>
          </a:p>
          <a:p>
            <a:pPr eaLnBrk="1" hangingPunct="1">
              <a:defRPr/>
            </a:pPr>
            <a:r>
              <a:rPr lang="cs-CZ" dirty="0" smtClean="0"/>
              <a:t>Moderace soudem: nepřiměřeně vysoká smluvní pokuta</a:t>
            </a:r>
          </a:p>
          <a:p>
            <a:pPr eaLnBrk="1" hangingPunct="1"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05328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závazku ze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5661248"/>
          </a:xfrm>
        </p:spPr>
        <p:txBody>
          <a:bodyPr/>
          <a:lstStyle/>
          <a:p>
            <a:r>
              <a:rPr lang="cs-CZ" dirty="0" smtClean="0"/>
              <a:t>Závazek ze smlouvy zaniká:</a:t>
            </a:r>
          </a:p>
          <a:p>
            <a:pPr lvl="1"/>
            <a:r>
              <a:rPr lang="cs-CZ" sz="2400" dirty="0" smtClean="0"/>
              <a:t>Řádným a včasným </a:t>
            </a:r>
            <a:r>
              <a:rPr lang="cs-CZ" sz="2400" b="1" dirty="0" smtClean="0"/>
              <a:t>splněním povinnosti </a:t>
            </a:r>
          </a:p>
          <a:p>
            <a:pPr lvl="1"/>
            <a:r>
              <a:rPr lang="cs-CZ" sz="2400" b="1" dirty="0" smtClean="0"/>
              <a:t>Dohodou</a:t>
            </a:r>
            <a:r>
              <a:rPr lang="cs-CZ" sz="2400" dirty="0" smtClean="0"/>
              <a:t> mezi V a D</a:t>
            </a:r>
          </a:p>
          <a:p>
            <a:pPr lvl="1"/>
            <a:r>
              <a:rPr lang="cs-CZ" sz="2400" b="1" dirty="0" smtClean="0"/>
              <a:t>Započtením</a:t>
            </a:r>
            <a:r>
              <a:rPr lang="cs-CZ" sz="2400" dirty="0" smtClean="0"/>
              <a:t> vzájemných pohledávek</a:t>
            </a:r>
          </a:p>
          <a:p>
            <a:pPr lvl="1"/>
            <a:r>
              <a:rPr lang="cs-CZ" sz="2400" b="1" dirty="0" smtClean="0"/>
              <a:t>Odstupným</a:t>
            </a:r>
            <a:r>
              <a:rPr lang="cs-CZ" sz="2400" dirty="0" smtClean="0"/>
              <a:t> (je-li ujednáno ve smlouvě)</a:t>
            </a:r>
          </a:p>
          <a:p>
            <a:pPr lvl="1"/>
            <a:r>
              <a:rPr lang="cs-CZ" sz="2400" b="1" dirty="0" smtClean="0"/>
              <a:t>Splynutím</a:t>
            </a:r>
            <a:r>
              <a:rPr lang="cs-CZ" sz="2400" dirty="0" smtClean="0"/>
              <a:t> práva a povinnosti v jedné osobě</a:t>
            </a:r>
          </a:p>
          <a:p>
            <a:pPr lvl="1"/>
            <a:r>
              <a:rPr lang="cs-CZ" sz="2400" b="1" dirty="0" smtClean="0"/>
              <a:t>Prominutím dluhu</a:t>
            </a:r>
          </a:p>
          <a:p>
            <a:pPr lvl="1"/>
            <a:r>
              <a:rPr lang="cs-CZ" sz="2400" b="1" dirty="0" smtClean="0"/>
              <a:t>Výpovědí</a:t>
            </a:r>
          </a:p>
          <a:p>
            <a:pPr lvl="1"/>
            <a:r>
              <a:rPr lang="cs-CZ" sz="2400" b="1" dirty="0" smtClean="0"/>
              <a:t>Odstoupením od smlouvy</a:t>
            </a:r>
          </a:p>
          <a:p>
            <a:pPr lvl="1"/>
            <a:r>
              <a:rPr lang="cs-CZ" sz="2400" dirty="0" smtClean="0"/>
              <a:t>Následnou </a:t>
            </a:r>
            <a:r>
              <a:rPr lang="cs-CZ" sz="2400" b="1" dirty="0" smtClean="0"/>
              <a:t>nemožností plnění</a:t>
            </a:r>
          </a:p>
          <a:p>
            <a:pPr lvl="1"/>
            <a:r>
              <a:rPr lang="cs-CZ" sz="2400" b="1" dirty="0" smtClean="0"/>
              <a:t>Smrtí</a:t>
            </a:r>
            <a:r>
              <a:rPr lang="cs-CZ" sz="2400" dirty="0" smtClean="0"/>
              <a:t> D nebo V, bylo-li plnění omezeno na jejich osobu</a:t>
            </a:r>
          </a:p>
          <a:p>
            <a:pPr lvl="1"/>
            <a:r>
              <a:rPr lang="cs-CZ" sz="2400" b="1" dirty="0" smtClean="0"/>
              <a:t>Uplynutím doby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636708971"/>
      </p:ext>
    </p:extLst>
  </p:cSld>
  <p:clrMapOvr>
    <a:masterClrMapping/>
  </p:clrMapOvr>
  <p:transition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Darování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Darovací smlouva: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>
                <a:cs typeface="Times New Roman" charset="0"/>
              </a:rPr>
              <a:t>§ 2055 a </a:t>
            </a:r>
            <a:r>
              <a:rPr lang="cs-CZ" dirty="0" err="1" smtClean="0">
                <a:cs typeface="Times New Roman" charset="0"/>
              </a:rPr>
              <a:t>násl</a:t>
            </a:r>
            <a:r>
              <a:rPr lang="cs-CZ" dirty="0" smtClean="0">
                <a:cs typeface="Times New Roman" charset="0"/>
              </a:rPr>
              <a:t>. NOZ </a:t>
            </a:r>
            <a:endParaRPr lang="cs-CZ" dirty="0" smtClean="0"/>
          </a:p>
          <a:p>
            <a:pPr lvl="2" eaLnBrk="1" hangingPunct="1">
              <a:defRPr/>
            </a:pPr>
            <a:r>
              <a:rPr lang="cs-CZ" dirty="0" smtClean="0"/>
              <a:t>dárce </a:t>
            </a:r>
            <a:r>
              <a:rPr lang="cs-CZ" dirty="0" smtClean="0">
                <a:solidFill>
                  <a:srgbClr val="FF0000"/>
                </a:solidFill>
              </a:rPr>
              <a:t>bezplatně</a:t>
            </a:r>
            <a:r>
              <a:rPr lang="cs-CZ" dirty="0" smtClean="0"/>
              <a:t> převádí vlastnické právo k věci nebo se zavazuje obdarovanému věc bezplatně převést do vlastnictví a obdarovaný dar nebo nabídku přijímá. </a:t>
            </a:r>
          </a:p>
          <a:p>
            <a:pPr lvl="1" eaLnBrk="1" hangingPunct="1">
              <a:defRPr/>
            </a:pPr>
            <a:r>
              <a:rPr lang="cs-CZ" dirty="0" smtClean="0"/>
              <a:t>Odvolání</a:t>
            </a:r>
          </a:p>
          <a:p>
            <a:pPr lvl="2" eaLnBrk="1" hangingPunct="1">
              <a:defRPr/>
            </a:pPr>
            <a:r>
              <a:rPr lang="cs-CZ" dirty="0" smtClean="0"/>
              <a:t>Pro nouzi</a:t>
            </a:r>
          </a:p>
          <a:p>
            <a:pPr lvl="2" eaLnBrk="1" hangingPunct="1">
              <a:defRPr/>
            </a:pPr>
            <a:r>
              <a:rPr lang="cs-CZ" dirty="0" smtClean="0"/>
              <a:t>Pro nevděk</a:t>
            </a:r>
          </a:p>
          <a:p>
            <a:pPr lvl="1" eaLnBrk="1" hangingPunct="1">
              <a:defRPr/>
            </a:pPr>
            <a:r>
              <a:rPr lang="cs-CZ" dirty="0" smtClean="0">
                <a:solidFill>
                  <a:srgbClr val="FF0000"/>
                </a:solidFill>
              </a:rPr>
              <a:t>Slib daru </a:t>
            </a:r>
            <a:r>
              <a:rPr lang="cs-CZ" dirty="0" smtClean="0"/>
              <a:t>– náklady očekávání daru 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Kupní smlouva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>
                <a:cs typeface="Times New Roman" charset="0"/>
              </a:rPr>
              <a:t>§ 2079 a </a:t>
            </a:r>
            <a:r>
              <a:rPr lang="cs-CZ" sz="2000" dirty="0" err="1" smtClean="0">
                <a:cs typeface="Times New Roman" charset="0"/>
              </a:rPr>
              <a:t>násl</a:t>
            </a:r>
            <a:r>
              <a:rPr lang="cs-CZ" sz="2000" dirty="0" smtClean="0">
                <a:cs typeface="Times New Roman" charset="0"/>
              </a:rPr>
              <a:t>. NOZ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Kupní smlouvou se prodávající zavazuje, že kupujícímu odevzdá věc, která je předmětem koupě, a umožní mu nabýt vlastnické právo k ní, a kupující se zavazuje, že věc převezme a zaplatí prodávajícímu kupní cenu.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>
                <a:cs typeface="Times New Roman" charset="0"/>
              </a:rPr>
              <a:t>Zvláštní ustanovení o prodeji zboží v obchodě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800" dirty="0" smtClean="0">
                <a:cs typeface="Times New Roman" charset="0"/>
              </a:rPr>
              <a:t>	</a:t>
            </a:r>
            <a:r>
              <a:rPr lang="cs-CZ" sz="1600" dirty="0" smtClean="0">
                <a:cs typeface="Times New Roman" charset="0"/>
              </a:rPr>
              <a:t>a) Věc má  vlastnosti, které si strany ujednaly, a chybí-li ujednání, takové vlastnosti, které prodávající nebo výrobce popsal nebo které kupující očekával </a:t>
            </a:r>
            <a:r>
              <a:rPr lang="pl-PL" sz="1600" dirty="0" smtClean="0">
                <a:cs typeface="Times New Roman" charset="0"/>
              </a:rPr>
              <a:t>s ohledem na povahu zboží a na základě reklamy </a:t>
            </a:r>
            <a:r>
              <a:rPr lang="cs-CZ" sz="1600" dirty="0" smtClean="0">
                <a:cs typeface="Times New Roman" charset="0"/>
              </a:rPr>
              <a:t>jimi prováděné,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600" dirty="0" smtClean="0">
                <a:cs typeface="Times New Roman" charset="0"/>
              </a:rPr>
              <a:t>	b) věc  se hodí k účelu, který pro její použití prodávající uvádí nebo ke kterému se věc tohoto druhu obvykle používá,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600" dirty="0" smtClean="0">
                <a:cs typeface="Times New Roman" charset="0"/>
              </a:rPr>
              <a:t>	c) věc odpovídá jakostí nebo provedením smluvenému vzorku nebo předloze, byla-li jakost nebo provedení určeno podle smluveného vzorku nebo předlohy,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600" dirty="0" smtClean="0">
                <a:cs typeface="Times New Roman" charset="0"/>
              </a:rPr>
              <a:t>	d) je věc v odpovídajícím množství, míře nebo hmotnosti 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600" dirty="0" smtClean="0">
                <a:cs typeface="Times New Roman" charset="0"/>
              </a:rPr>
              <a:t>	e) věc vyhovuje požadavkům právních předpisů.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>
                <a:cs typeface="Times New Roman" charset="0"/>
              </a:rPr>
              <a:t>Záruční doba spotřební zboží </a:t>
            </a:r>
            <a:r>
              <a:rPr lang="cs-CZ" sz="1800" b="1" dirty="0" smtClean="0">
                <a:cs typeface="Times New Roman" charset="0"/>
              </a:rPr>
              <a:t>24 měsíců</a:t>
            </a:r>
            <a:endParaRPr lang="cs-CZ" sz="1800" dirty="0" smtClean="0">
              <a:cs typeface="Times New Roman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>
                <a:cs typeface="Times New Roman" charset="0"/>
              </a:rPr>
              <a:t>Povinnost vydat záruční list.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800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6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6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6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6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6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6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6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6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Smlouva o dílo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§ 2586 a </a:t>
            </a:r>
            <a:r>
              <a:rPr lang="cs-CZ" sz="2800" dirty="0" err="1" smtClean="0"/>
              <a:t>násl</a:t>
            </a:r>
            <a:r>
              <a:rPr lang="cs-CZ" sz="2800" dirty="0" smtClean="0"/>
              <a:t> NOZ</a:t>
            </a:r>
          </a:p>
          <a:p>
            <a:pPr eaLnBrk="1" hangingPunct="1">
              <a:defRPr/>
            </a:pPr>
            <a:r>
              <a:rPr lang="cs-CZ" sz="2800" dirty="0" smtClean="0"/>
              <a:t>Smlouvou o dílo se zhotovitel zavazuje provést na svůj náklad a nebezpečí pro objednatele dílo a objednatel se zavazuje dílo převzít a zaplatit cenu.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/>
              <a:t>Stanovení ceny:</a:t>
            </a:r>
          </a:p>
          <a:p>
            <a:pPr lvl="3" eaLnBrk="1" hangingPunct="1">
              <a:defRPr/>
            </a:pPr>
            <a:r>
              <a:rPr lang="pl-PL" sz="1200" dirty="0" smtClean="0"/>
              <a:t>Cena díla je ujednána dostatečně určitě, je-li  </a:t>
            </a:r>
            <a:r>
              <a:rPr lang="cs-CZ" sz="1200" dirty="0" smtClean="0"/>
              <a:t>dohodnut alespoň způsob jejího určení, anebo je-li určena alespoň odhadem. Mají-li strany vůli uzavřít smlouvu bez určení ceny díla, platí za ujednanou cena placená za totéž nebo srovnatelné dílo v době uzavření smlouvy a za obdobných smluvních podmínek. </a:t>
            </a:r>
          </a:p>
          <a:p>
            <a:pPr lvl="3" eaLnBrk="1" hangingPunct="1">
              <a:defRPr/>
            </a:pPr>
            <a:r>
              <a:rPr lang="cs-CZ" sz="1200" dirty="0" smtClean="0"/>
              <a:t>Bylo-li dílo zadáno podle rozpočtu, nemůže zhotovitel požadovat zvýšení ceny za dílo, ani mají-li rozsah nebo nákladnost práce za následek překročení rozpočtu.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/>
              <a:t>Vlastnictví věci: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/>
              <a:t>Souvisí se zodpovědností za škodu na věci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5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Směna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§ 2184 a </a:t>
            </a:r>
            <a:r>
              <a:rPr lang="cs-CZ" dirty="0" err="1" smtClean="0"/>
              <a:t>násl</a:t>
            </a:r>
            <a:r>
              <a:rPr lang="cs-CZ" dirty="0" smtClean="0"/>
              <a:t>. NOZ</a:t>
            </a:r>
          </a:p>
          <a:p>
            <a:pPr eaLnBrk="1" hangingPunct="1">
              <a:defRPr/>
            </a:pPr>
            <a:r>
              <a:rPr lang="cs-CZ" dirty="0" smtClean="0"/>
              <a:t>Směnnou smlouvou se každá ze stran zavazuje převést druhé straně vlastnické právo k věci výměnou za závazek druhé strany převést vlastnické právo k jiné věci.</a:t>
            </a:r>
          </a:p>
          <a:p>
            <a:pPr eaLnBrk="1" hangingPunct="1">
              <a:defRPr/>
            </a:pPr>
            <a:r>
              <a:rPr lang="pl-PL" dirty="0" smtClean="0"/>
              <a:t> Strany si odevzdají věci v tom stavu, v jakém </a:t>
            </a:r>
            <a:r>
              <a:rPr lang="cs-CZ" dirty="0" smtClean="0"/>
              <a:t>byly v okamžiku uzavření smlouvy.</a:t>
            </a:r>
          </a:p>
          <a:p>
            <a:pPr eaLnBrk="1" hangingPunct="1">
              <a:defRPr/>
            </a:pPr>
            <a:r>
              <a:rPr lang="cs-CZ" dirty="0" smtClean="0"/>
              <a:t>Přiměřeně kupní smlouva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Přenechání věci k užití jinému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Výprosa</a:t>
            </a:r>
          </a:p>
          <a:p>
            <a:pPr eaLnBrk="1" hangingPunct="1">
              <a:defRPr/>
            </a:pPr>
            <a:r>
              <a:rPr lang="cs-CZ" dirty="0" smtClean="0"/>
              <a:t>§ 2189 a </a:t>
            </a:r>
            <a:r>
              <a:rPr lang="cs-CZ" dirty="0" err="1" smtClean="0"/>
              <a:t>násl</a:t>
            </a:r>
            <a:r>
              <a:rPr lang="cs-CZ" dirty="0" smtClean="0"/>
              <a:t>. NOZ</a:t>
            </a:r>
          </a:p>
          <a:p>
            <a:pPr eaLnBrk="1" hangingPunct="1">
              <a:defRPr/>
            </a:pPr>
            <a:r>
              <a:rPr lang="cs-CZ" dirty="0" smtClean="0"/>
              <a:t>Přenechá-li </a:t>
            </a:r>
            <a:r>
              <a:rPr lang="cs-CZ" dirty="0" err="1" smtClean="0"/>
              <a:t>půjčitel</a:t>
            </a:r>
            <a:r>
              <a:rPr lang="cs-CZ" dirty="0" smtClean="0"/>
              <a:t> někomu bezplatně věc k užívání, </a:t>
            </a:r>
            <a:r>
              <a:rPr lang="pt-BR" dirty="0" smtClean="0"/>
              <a:t>aniž se ujedná doba, po kterou se má věc užívat,</a:t>
            </a:r>
            <a:r>
              <a:rPr lang="cs-CZ" dirty="0" smtClean="0"/>
              <a:t> ani účel, ke kterému se má věc užívat, vzniká </a:t>
            </a:r>
            <a:r>
              <a:rPr lang="cs-CZ" dirty="0" smtClean="0">
                <a:solidFill>
                  <a:srgbClr val="FF0000"/>
                </a:solidFill>
              </a:rPr>
              <a:t>výprosa</a:t>
            </a:r>
            <a:r>
              <a:rPr lang="cs-CZ" dirty="0" smtClean="0"/>
              <a:t>.</a:t>
            </a:r>
          </a:p>
          <a:p>
            <a:pPr eaLnBrk="1" hangingPunct="1">
              <a:defRPr/>
            </a:pPr>
            <a:r>
              <a:rPr lang="cs-CZ" dirty="0" smtClean="0"/>
              <a:t>Kdo věc </a:t>
            </a:r>
            <a:r>
              <a:rPr lang="cs-CZ" dirty="0" err="1" smtClean="0"/>
              <a:t>výprosníkovi</a:t>
            </a:r>
            <a:r>
              <a:rPr lang="cs-CZ" dirty="0" smtClean="0"/>
              <a:t> přenechal, může požadovat její vrácení podle libosti.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Přenechání věci k užití jinému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Výpůjčka</a:t>
            </a:r>
          </a:p>
          <a:p>
            <a:pPr eaLnBrk="1" hangingPunct="1">
              <a:defRPr/>
            </a:pPr>
            <a:r>
              <a:rPr lang="cs-CZ" dirty="0" smtClean="0"/>
              <a:t>§ 2193 a </a:t>
            </a:r>
            <a:r>
              <a:rPr lang="cs-CZ" dirty="0" err="1" smtClean="0"/>
              <a:t>násl</a:t>
            </a:r>
            <a:r>
              <a:rPr lang="cs-CZ" dirty="0" smtClean="0"/>
              <a:t> NOZ</a:t>
            </a:r>
          </a:p>
          <a:p>
            <a:pPr eaLnBrk="1" hangingPunct="1">
              <a:defRPr/>
            </a:pPr>
            <a:r>
              <a:rPr lang="cs-CZ" dirty="0" smtClean="0"/>
              <a:t>Smlouvou o výpůjčce </a:t>
            </a:r>
            <a:r>
              <a:rPr lang="cs-CZ" dirty="0" err="1" smtClean="0"/>
              <a:t>půjčitel</a:t>
            </a:r>
            <a:r>
              <a:rPr lang="cs-CZ" dirty="0" smtClean="0"/>
              <a:t> přenechává </a:t>
            </a:r>
            <a:r>
              <a:rPr lang="cs-CZ" dirty="0" err="1" smtClean="0"/>
              <a:t>vypůjčiteli</a:t>
            </a:r>
            <a:r>
              <a:rPr lang="cs-CZ" dirty="0" smtClean="0"/>
              <a:t> nezuživatelnou věc a zavazuje se mu umožnit její </a:t>
            </a:r>
            <a:r>
              <a:rPr lang="cs-CZ" dirty="0" smtClean="0">
                <a:solidFill>
                  <a:srgbClr val="FF3300"/>
                </a:solidFill>
              </a:rPr>
              <a:t>bezplatné</a:t>
            </a:r>
            <a:r>
              <a:rPr lang="cs-CZ" dirty="0" smtClean="0"/>
              <a:t> dočasné užívání.</a:t>
            </a:r>
          </a:p>
          <a:p>
            <a:pPr eaLnBrk="1" hangingPunct="1">
              <a:defRPr/>
            </a:pPr>
            <a:r>
              <a:rPr lang="cs-CZ" dirty="0" err="1" smtClean="0"/>
              <a:t>Vypůjčitel</a:t>
            </a:r>
            <a:r>
              <a:rPr lang="cs-CZ" dirty="0" smtClean="0"/>
              <a:t> není oprávněn věc přenechat jiné osobě bez svolení </a:t>
            </a:r>
            <a:r>
              <a:rPr lang="cs-CZ" dirty="0" err="1" smtClean="0"/>
              <a:t>půjčitele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Nájem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§ 2201 a </a:t>
            </a:r>
            <a:r>
              <a:rPr lang="cs-CZ" sz="2400" dirty="0" err="1" smtClean="0"/>
              <a:t>násl</a:t>
            </a:r>
            <a:r>
              <a:rPr lang="cs-CZ" sz="2400" dirty="0" smtClean="0"/>
              <a:t>. NOZ</a:t>
            </a:r>
          </a:p>
          <a:p>
            <a:pPr lvl="2" eaLnBrk="1" hangingPunct="1">
              <a:defRPr/>
            </a:pPr>
            <a:r>
              <a:rPr lang="cs-CZ" sz="2000" dirty="0" smtClean="0"/>
              <a:t>Nájemní smlouvou se pronajímatel zavazuje přenechat nájemci věc k dočasnému užívání a nájemce se </a:t>
            </a:r>
            <a:r>
              <a:rPr lang="pl-PL" sz="2000" dirty="0" smtClean="0"/>
              <a:t>zavazuje platit za to pronajímateli nájemné.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Povinnost pronajímatele:</a:t>
            </a:r>
          </a:p>
          <a:p>
            <a:pPr lvl="2" eaLnBrk="1" hangingPunct="1">
              <a:defRPr/>
            </a:pPr>
            <a:r>
              <a:rPr lang="cs-CZ" sz="1200" dirty="0" smtClean="0"/>
              <a:t>přenechat věc nájemci tak, aby ji mohl užívat k ujednanému nebo obvyklému účelu</a:t>
            </a:r>
          </a:p>
          <a:p>
            <a:pPr lvl="2" eaLnBrk="1" hangingPunct="1">
              <a:defRPr/>
            </a:pPr>
            <a:r>
              <a:rPr lang="cs-CZ" sz="1200" dirty="0" smtClean="0"/>
              <a:t>udržovat věc v takovém stavu, aby mohla sloužit tomu užívání, pro které byla pronajata,</a:t>
            </a:r>
          </a:p>
          <a:p>
            <a:pPr lvl="2" eaLnBrk="1" hangingPunct="1">
              <a:defRPr/>
            </a:pPr>
            <a:r>
              <a:rPr lang="cs-CZ" sz="1200" dirty="0" smtClean="0"/>
              <a:t>zajistit nájemci nerušené užívání věci po dobu nájmu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Běžná údržba nájemcem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Vada </a:t>
            </a:r>
          </a:p>
          <a:p>
            <a:pPr lvl="3" eaLnBrk="1" hangingPunct="1">
              <a:defRPr/>
            </a:pPr>
            <a:r>
              <a:rPr lang="cs-CZ" sz="1600" dirty="0" smtClean="0">
                <a:cs typeface="Times New Roman" charset="0"/>
              </a:rPr>
              <a:t>Nájemce může požadovat přiměřenou slevu </a:t>
            </a:r>
          </a:p>
          <a:p>
            <a:pPr lvl="3" eaLnBrk="1" hangingPunct="1">
              <a:defRPr/>
            </a:pPr>
            <a:r>
              <a:rPr lang="cs-CZ" sz="1600" dirty="0" smtClean="0">
                <a:cs typeface="Times New Roman" charset="0"/>
              </a:rPr>
              <a:t>Provedení opravy nájemcem, když pronajímatel neodstraní (náhrada přiměřených nákladů)</a:t>
            </a:r>
          </a:p>
          <a:p>
            <a:pPr lvl="3" eaLnBrk="1" hangingPunct="1">
              <a:defRPr/>
            </a:pPr>
            <a:r>
              <a:rPr lang="cs-CZ" sz="1600" dirty="0" smtClean="0">
                <a:cs typeface="Times New Roman" charset="0"/>
              </a:rPr>
              <a:t>Zásadní vady ztěžující nebo znemožňující užívání</a:t>
            </a:r>
          </a:p>
          <a:p>
            <a:pPr lvl="2" eaLnBrk="1" hangingPunct="1">
              <a:defRPr/>
            </a:pPr>
            <a:r>
              <a:rPr lang="cs-CZ" sz="2000" dirty="0" smtClean="0">
                <a:cs typeface="Times New Roman" charset="0"/>
              </a:rPr>
              <a:t> </a:t>
            </a:r>
            <a:r>
              <a:rPr lang="cs-CZ" sz="1600" dirty="0" smtClean="0">
                <a:cs typeface="Times New Roman" charset="0"/>
              </a:rPr>
              <a:t>- prominutí nájemného  (možnost zápočtu do výše 1měs. Nájmu)</a:t>
            </a:r>
          </a:p>
          <a:p>
            <a:pPr lvl="2" eaLnBrk="1" hangingPunct="1">
              <a:defRPr/>
            </a:pPr>
            <a:r>
              <a:rPr lang="cs-CZ" sz="1600" dirty="0" smtClean="0">
                <a:cs typeface="Times New Roman" charset="0"/>
              </a:rPr>
              <a:t>nebo výpověď nájemného bez výpovědní doby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0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0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0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0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0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0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0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0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0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60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0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0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Závazkový právní vztah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5141168"/>
          </a:xfrm>
        </p:spPr>
        <p:txBody>
          <a:bodyPr/>
          <a:lstStyle/>
          <a:p>
            <a:r>
              <a:rPr lang="cs-CZ" dirty="0" smtClean="0"/>
              <a:t>= závazek či obligace</a:t>
            </a:r>
          </a:p>
          <a:p>
            <a:r>
              <a:rPr lang="cs-CZ" dirty="0"/>
              <a:t>Subjekty:</a:t>
            </a:r>
          </a:p>
          <a:p>
            <a:pPr lvl="1"/>
            <a:r>
              <a:rPr lang="cs-CZ" sz="3200" b="1" dirty="0">
                <a:solidFill>
                  <a:srgbClr val="6699FF"/>
                </a:solidFill>
              </a:rPr>
              <a:t>Věřitel</a:t>
            </a:r>
          </a:p>
          <a:p>
            <a:pPr lvl="1"/>
            <a:r>
              <a:rPr lang="cs-CZ" sz="3200" b="1" dirty="0">
                <a:solidFill>
                  <a:srgbClr val="6699FF"/>
                </a:solidFill>
              </a:rPr>
              <a:t>Dlužník</a:t>
            </a:r>
          </a:p>
          <a:p>
            <a:r>
              <a:rPr lang="cs-CZ" b="1" dirty="0" smtClean="0">
                <a:solidFill>
                  <a:srgbClr val="6699FF"/>
                </a:solidFill>
              </a:rPr>
              <a:t>Pohledávka </a:t>
            </a:r>
            <a:r>
              <a:rPr lang="cs-CZ" dirty="0" smtClean="0"/>
              <a:t>= oprávnění</a:t>
            </a:r>
          </a:p>
          <a:p>
            <a:r>
              <a:rPr lang="cs-CZ" b="1" dirty="0" smtClean="0">
                <a:solidFill>
                  <a:srgbClr val="6699FF"/>
                </a:solidFill>
              </a:rPr>
              <a:t>Dluh </a:t>
            </a:r>
            <a:r>
              <a:rPr lang="cs-CZ" dirty="0" smtClean="0"/>
              <a:t>= povinnost</a:t>
            </a:r>
          </a:p>
          <a:p>
            <a:r>
              <a:rPr lang="cs-CZ" b="1" dirty="0" smtClean="0">
                <a:solidFill>
                  <a:srgbClr val="6699FF"/>
                </a:solidFill>
              </a:rPr>
              <a:t>Nárok</a:t>
            </a:r>
            <a:r>
              <a:rPr lang="cs-CZ" dirty="0" smtClean="0">
                <a:solidFill>
                  <a:srgbClr val="6699FF"/>
                </a:solidFill>
              </a:rPr>
              <a:t> </a:t>
            </a:r>
            <a:r>
              <a:rPr lang="cs-CZ" dirty="0" smtClean="0"/>
              <a:t>= splatná pohledávka, kterou lze vymáhat u soudu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79771945"/>
      </p:ext>
    </p:extLst>
  </p:cSld>
  <p:clrMapOvr>
    <a:masterClrMapping/>
  </p:clrMapOvr>
  <p:transition>
    <p:rand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Podnájem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se souhlasem  pronajímatele</a:t>
            </a:r>
          </a:p>
          <a:p>
            <a:pPr eaLnBrk="1" hangingPunct="1">
              <a:defRPr/>
            </a:pPr>
            <a:r>
              <a:rPr lang="cs-CZ" dirty="0" smtClean="0"/>
              <a:t>jen na dobu trvání nájmu</a:t>
            </a:r>
          </a:p>
          <a:p>
            <a:pPr eaLnBrk="1" hangingPunct="1">
              <a:defRPr/>
            </a:pPr>
            <a:r>
              <a:rPr lang="cs-CZ" dirty="0" smtClean="0"/>
              <a:t>zřídí-li nájemce třetí osobě užívací právo k věci  </a:t>
            </a:r>
            <a:r>
              <a:rPr lang="pl-PL" dirty="0" smtClean="0"/>
              <a:t>bez souhlasu pronajímatele, považuje se to za hrubé  </a:t>
            </a:r>
            <a:r>
              <a:rPr lang="cs-CZ" dirty="0" smtClean="0"/>
              <a:t>porušení nájemcových povinností způsobující pronajímateli vážnější újmu.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Nájem bytu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 lvl="1" eaLnBrk="1" hangingPunct="1">
              <a:defRPr/>
            </a:pPr>
            <a:r>
              <a:rPr lang="cs-CZ" sz="2400" dirty="0" smtClean="0"/>
              <a:t>Písemná forma</a:t>
            </a:r>
          </a:p>
          <a:p>
            <a:pPr lvl="1" eaLnBrk="1" hangingPunct="1">
              <a:defRPr/>
            </a:pPr>
            <a:r>
              <a:rPr lang="cs-CZ" sz="2400" dirty="0" smtClean="0"/>
              <a:t>Bytové potřeby, ne rekreace nebo krátký nájem</a:t>
            </a:r>
          </a:p>
          <a:p>
            <a:pPr lvl="1" eaLnBrk="1" hangingPunct="1">
              <a:defRPr/>
            </a:pPr>
            <a:r>
              <a:rPr lang="cs-CZ" sz="2400" dirty="0" smtClean="0"/>
              <a:t>Regulace nájemného</a:t>
            </a:r>
          </a:p>
          <a:p>
            <a:pPr lvl="3" eaLnBrk="1" hangingPunct="1">
              <a:defRPr/>
            </a:pPr>
            <a:r>
              <a:rPr lang="cs-CZ" dirty="0" smtClean="0"/>
              <a:t>Sjednat zvyšování  </a:t>
            </a:r>
          </a:p>
          <a:p>
            <a:pPr lvl="3" eaLnBrk="1" hangingPunct="1">
              <a:defRPr/>
            </a:pPr>
            <a:r>
              <a:rPr lang="cs-CZ" dirty="0" smtClean="0"/>
              <a:t>Pokud ne - v současnosti  dohoda a není-li, určí soud</a:t>
            </a:r>
          </a:p>
          <a:p>
            <a:pPr lvl="1" eaLnBrk="1" hangingPunct="1">
              <a:defRPr/>
            </a:pPr>
            <a:r>
              <a:rPr lang="cs-CZ" sz="2400" dirty="0" smtClean="0"/>
              <a:t>Přechod nájmu bytu</a:t>
            </a:r>
          </a:p>
          <a:p>
            <a:pPr lvl="3" eaLnBrk="1" hangingPunct="1">
              <a:defRPr/>
            </a:pPr>
            <a:r>
              <a:rPr lang="cs-CZ" dirty="0" smtClean="0"/>
              <a:t>na člena nájemcovy domácnosti, který v bytě žil ke dni smrti nájemce a nemá vlastní byt. </a:t>
            </a:r>
          </a:p>
          <a:p>
            <a:pPr lvl="3" eaLnBrk="1" hangingPunct="1">
              <a:defRPr/>
            </a:pPr>
            <a:r>
              <a:rPr lang="cs-CZ" dirty="0" smtClean="0"/>
              <a:t>nájemcův manžel,partner, rodič, sourozenec, zeť, snacha, dítě nebo vnuk, </a:t>
            </a:r>
            <a:r>
              <a:rPr lang="cs-CZ" dirty="0" smtClean="0">
                <a:solidFill>
                  <a:srgbClr val="FF3300"/>
                </a:solidFill>
              </a:rPr>
              <a:t>bez souhlasu pronajímatele</a:t>
            </a:r>
          </a:p>
          <a:p>
            <a:pPr lvl="3" eaLnBrk="1" hangingPunct="1">
              <a:defRPr/>
            </a:pPr>
            <a:r>
              <a:rPr lang="cs-CZ" dirty="0" smtClean="0"/>
              <a:t>2 roky (ne 70 let věku nebo méně než 18 let – do 20 let věku)</a:t>
            </a:r>
          </a:p>
          <a:p>
            <a:pPr eaLnBrk="1" hangingPunct="1">
              <a:defRPr/>
            </a:pPr>
            <a:r>
              <a:rPr lang="cs-CZ" sz="2400" dirty="0" smtClean="0"/>
              <a:t>Podnájemní smlouva</a:t>
            </a:r>
          </a:p>
          <a:p>
            <a:pPr lvl="2" eaLnBrk="1" hangingPunct="1">
              <a:defRPr/>
            </a:pPr>
            <a:r>
              <a:rPr lang="cs-CZ" dirty="0" smtClean="0"/>
              <a:t>Část bytu i bez souhlasu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75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75"/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75"/>
                                        <p:tgtEl>
                                          <p:spTgt spid="261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"/>
                                        <p:tgtEl>
                                          <p:spTgt spid="261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"/>
                                        <p:tgtEl>
                                          <p:spTgt spid="261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75"/>
                                        <p:tgtEl>
                                          <p:spTgt spid="261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75"/>
                                        <p:tgtEl>
                                          <p:spTgt spid="261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75"/>
                                        <p:tgtEl>
                                          <p:spTgt spid="261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75"/>
                                        <p:tgtEl>
                                          <p:spTgt spid="261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75"/>
                                        <p:tgtEl>
                                          <p:spTgt spid="261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3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2954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Skončení nájmu bytu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2165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Nelze upravit jinak v neprospěch nájemce</a:t>
            </a:r>
          </a:p>
          <a:p>
            <a:pPr eaLnBrk="1" hangingPunct="1">
              <a:defRPr/>
            </a:pPr>
            <a:r>
              <a:rPr lang="cs-CZ" sz="2800" dirty="0" smtClean="0"/>
              <a:t>Písemnou dohodou</a:t>
            </a:r>
          </a:p>
          <a:p>
            <a:pPr eaLnBrk="1" hangingPunct="1">
              <a:defRPr/>
            </a:pPr>
            <a:r>
              <a:rPr lang="cs-CZ" sz="2800" dirty="0" smtClean="0"/>
              <a:t>Uplynutím doby</a:t>
            </a:r>
          </a:p>
          <a:p>
            <a:pPr lvl="3" eaLnBrk="1" hangingPunct="1">
              <a:defRPr/>
            </a:pPr>
            <a:r>
              <a:rPr lang="cs-CZ" sz="1800" dirty="0" smtClean="0"/>
              <a:t>Pokračuje-li nájemce v užívání bytu po dobu alespoň </a:t>
            </a:r>
            <a:r>
              <a:rPr lang="pl-PL" sz="1800" dirty="0" smtClean="0"/>
              <a:t>tří měsíců po dni, kdy měl nájem bytu skončit, </a:t>
            </a:r>
            <a:r>
              <a:rPr lang="cs-CZ" sz="1800" dirty="0" smtClean="0"/>
              <a:t>a pronajímatel nevyzve v této době nájemce, aby byt opustil, platí, že je nájem znovu ujednán na tutéž dobu, </a:t>
            </a:r>
            <a:r>
              <a:rPr lang="pl-PL" sz="1800" dirty="0" smtClean="0"/>
              <a:t>na jakou byl ujednán dříve, nejvýše ale na dobu dvou </a:t>
            </a:r>
            <a:r>
              <a:rPr lang="cs-CZ" sz="1800" dirty="0" smtClean="0"/>
              <a:t>let; to neplatí, ujednají-li si strany něco jiného. Výzva vyžaduje písemnou formu.</a:t>
            </a:r>
          </a:p>
          <a:p>
            <a:pPr eaLnBrk="1" hangingPunct="1">
              <a:defRPr/>
            </a:pPr>
            <a:r>
              <a:rPr lang="cs-CZ" sz="2800" dirty="0" smtClean="0"/>
              <a:t>Písemnou výpovědí</a:t>
            </a:r>
          </a:p>
          <a:p>
            <a:pPr lvl="3" eaLnBrk="1" hangingPunct="1">
              <a:defRPr/>
            </a:pPr>
            <a:r>
              <a:rPr lang="cs-CZ" dirty="0" smtClean="0"/>
              <a:t>Pronajímatel jen ze zákonných důvodů a povinnost upozornit nájemce o možnosti vznést námitky a navrhnout přezkoumání výpovědi soudem (jinak neplatná výpověď) Žaloba – lhůta 2 měsíce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1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Zákonné důvody výpovědi 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6525"/>
          </a:xfrm>
        </p:spPr>
        <p:txBody>
          <a:bodyPr/>
          <a:lstStyle/>
          <a:p>
            <a:pPr eaLnBrk="1" hangingPunct="1">
              <a:defRPr/>
            </a:pPr>
            <a:r>
              <a:rPr lang="cs-CZ" sz="1600" dirty="0" smtClean="0"/>
              <a:t>3měsíční výpovědní doba</a:t>
            </a:r>
          </a:p>
          <a:p>
            <a:pPr eaLnBrk="1" hangingPunct="1">
              <a:defRPr/>
            </a:pPr>
            <a:r>
              <a:rPr lang="cs-CZ" sz="1600" dirty="0" smtClean="0">
                <a:solidFill>
                  <a:srgbClr val="FF3300"/>
                </a:solidFill>
              </a:rPr>
              <a:t>Doba určitá i neurčitá</a:t>
            </a:r>
          </a:p>
          <a:p>
            <a:pPr eaLnBrk="1" hangingPunct="1">
              <a:defRPr/>
            </a:pPr>
            <a:r>
              <a:rPr lang="cs-CZ" sz="1600" dirty="0" smtClean="0"/>
              <a:t>poruší-li nájemce hrubě svou povinnost vyplývající z nájmu,</a:t>
            </a:r>
          </a:p>
          <a:p>
            <a:pPr eaLnBrk="1" hangingPunct="1">
              <a:defRPr/>
            </a:pPr>
            <a:r>
              <a:rPr lang="cs-CZ" sz="1600" dirty="0" smtClean="0"/>
              <a:t>je-li nájemce odsouzen pro úmyslný trestný čin spáchaný na pronajímateli nebo členu jeho domácnosti </a:t>
            </a:r>
            <a:r>
              <a:rPr lang="pl-PL" sz="1600" dirty="0" smtClean="0"/>
              <a:t>nebo na osobě, která bydlí v domě, kde je </a:t>
            </a:r>
            <a:r>
              <a:rPr lang="cs-CZ" sz="1600" dirty="0" smtClean="0"/>
              <a:t>nájemcův byt, nebo proti cizímu majetku, který se v tomto domě nachází,</a:t>
            </a:r>
          </a:p>
          <a:p>
            <a:pPr eaLnBrk="1" hangingPunct="1">
              <a:defRPr/>
            </a:pPr>
            <a:r>
              <a:rPr lang="cs-CZ" sz="1600" dirty="0" smtClean="0"/>
              <a:t>má-li být byt vyklizen, protože je z důvodu veřejného </a:t>
            </a:r>
            <a:r>
              <a:rPr lang="pl-PL" sz="1600" dirty="0" smtClean="0"/>
              <a:t>zájmu potřebné s bytem nebo domem, ve </a:t>
            </a:r>
            <a:r>
              <a:rPr lang="cs-CZ" sz="1600" dirty="0" smtClean="0"/>
              <a:t>kterém se byt nachází, naložit tak, že byt nebude možné vůbec užívat, nebo</a:t>
            </a:r>
          </a:p>
          <a:p>
            <a:pPr eaLnBrk="1" hangingPunct="1">
              <a:defRPr/>
            </a:pPr>
            <a:r>
              <a:rPr lang="cs-CZ" sz="1600" dirty="0" smtClean="0"/>
              <a:t>je-li tu jiný obdobně závažný důvod pro vypovězení nájmu</a:t>
            </a:r>
          </a:p>
          <a:p>
            <a:pPr eaLnBrk="1" hangingPunct="1">
              <a:defRPr/>
            </a:pPr>
            <a:r>
              <a:rPr lang="cs-CZ" sz="1600" dirty="0" smtClean="0">
                <a:solidFill>
                  <a:srgbClr val="FF3300"/>
                </a:solidFill>
              </a:rPr>
              <a:t>Doba neurčitá </a:t>
            </a:r>
          </a:p>
          <a:p>
            <a:pPr eaLnBrk="1" hangingPunct="1">
              <a:defRPr/>
            </a:pPr>
            <a:r>
              <a:rPr lang="cs-CZ" sz="1600" dirty="0" smtClean="0"/>
              <a:t>má –li být byt užíván pronajímatelem, nebo jeho manželem, který hodlá opustit rodinnou domácnost a byl podán návrh na rozvod manželství, nebo manželství bylo již rozvedeno,</a:t>
            </a:r>
          </a:p>
          <a:p>
            <a:pPr eaLnBrk="1" hangingPunct="1">
              <a:defRPr/>
            </a:pPr>
            <a:r>
              <a:rPr lang="cs-CZ" sz="1600" dirty="0" smtClean="0"/>
              <a:t>potřebuje pronajímatel byt pro svého příbuzného nebo pro příbuzného svého manžela v přímé linii nebo ve vedlejší linii v druhém stupni.</a:t>
            </a:r>
          </a:p>
          <a:p>
            <a:pPr eaLnBrk="1" hangingPunct="1">
              <a:defRPr/>
            </a:pPr>
            <a:endParaRPr lang="cs-CZ" sz="1600" i="1" dirty="0" smtClean="0"/>
          </a:p>
          <a:p>
            <a:pPr lvl="1" eaLnBrk="1" hangingPunct="1">
              <a:defRPr/>
            </a:pPr>
            <a:r>
              <a:rPr lang="cs-CZ" sz="1200" i="1" dirty="0" smtClean="0"/>
              <a:t>Zde je povinen pronajímatel nájemci byt znovu pronajmout nebo mu nahradit škodu,nevyužil-li byt do jednoho měsíce od jeho vyklizení nájemcem k účelu uvedenému jako výpovědní důvod.Tato lhůta neběží po dobu potřebnou k úpravě bytu, bylo-li s úpravou započato nejdéle do dvou týdnů po vyklizení bytu a je-li v ní řádně pokračováno.</a:t>
            </a:r>
          </a:p>
          <a:p>
            <a:pPr eaLnBrk="1" hangingPunct="1">
              <a:defRPr/>
            </a:pPr>
            <a:endParaRPr lang="cs-CZ" sz="1600" i="1" dirty="0" smtClean="0"/>
          </a:p>
          <a:p>
            <a:pPr eaLnBrk="1" hangingPunct="1">
              <a:defRPr/>
            </a:pPr>
            <a:endParaRPr lang="cs-CZ" sz="1600" dirty="0" smtClean="0"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6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64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64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64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64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0" dur="500"/>
                                        <p:tgtEl>
                                          <p:spTgt spid="264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5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Porušení povinností zvlášť závažným způsobem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Poruší-li nájemce svou povinnost zvlášť závažným způsobem, má pronajímatel právo vypovědět nájem </a:t>
            </a:r>
            <a:r>
              <a:rPr lang="pl-PL" sz="2400" dirty="0" smtClean="0">
                <a:solidFill>
                  <a:srgbClr val="FF0000"/>
                </a:solidFill>
              </a:rPr>
              <a:t>bez výpovědní doby</a:t>
            </a:r>
            <a:r>
              <a:rPr lang="pl-PL" sz="2400" dirty="0" smtClean="0"/>
              <a:t> a požadovat, aby mu nájemce </a:t>
            </a:r>
            <a:r>
              <a:rPr lang="cs-CZ" sz="2400" dirty="0" smtClean="0"/>
              <a:t>bez zbytečného odkladu byt odevzdal, nejpozději však </a:t>
            </a:r>
            <a:r>
              <a:rPr lang="pl-PL" sz="2400" dirty="0" smtClean="0"/>
              <a:t>do jednoho měsíce od skončení nájmu.</a:t>
            </a:r>
          </a:p>
          <a:p>
            <a:pPr eaLnBrk="1" hangingPunct="1">
              <a:defRPr/>
            </a:pPr>
            <a:r>
              <a:rPr lang="cs-CZ" sz="2400" dirty="0" smtClean="0"/>
              <a:t>V  případě, kdy zejména:</a:t>
            </a:r>
          </a:p>
          <a:p>
            <a:pPr lvl="2" eaLnBrk="1" hangingPunct="1">
              <a:defRPr/>
            </a:pPr>
            <a:r>
              <a:rPr lang="cs-CZ" sz="1600" dirty="0" smtClean="0"/>
              <a:t>nájemce nezaplatil nájemné a náklady na služby za dobu alespoň tří měsíců, </a:t>
            </a:r>
          </a:p>
          <a:p>
            <a:pPr lvl="2" eaLnBrk="1" hangingPunct="1">
              <a:defRPr/>
            </a:pPr>
            <a:r>
              <a:rPr lang="cs-CZ" sz="1600" dirty="0" smtClean="0"/>
              <a:t>poškozuje--li byt nebo dům závažným nebo nenapravitelným způsobem, </a:t>
            </a:r>
          </a:p>
          <a:p>
            <a:pPr lvl="2" eaLnBrk="1" hangingPunct="1">
              <a:defRPr/>
            </a:pPr>
            <a:r>
              <a:rPr lang="cs-CZ" sz="1600" dirty="0" smtClean="0"/>
              <a:t>způsobuje-li jinak závažné škody nebo obtíže pronajímateli nebo osobám, které v domě bydlí</a:t>
            </a:r>
          </a:p>
          <a:p>
            <a:pPr lvl="2" eaLnBrk="1" hangingPunct="1">
              <a:defRPr/>
            </a:pPr>
            <a:r>
              <a:rPr lang="cs-CZ" sz="1600" dirty="0" smtClean="0"/>
              <a:t>užívá-li neoprávněně byt jiným způsobem nebo k jinému účelu, než bylo ujednáno</a:t>
            </a:r>
          </a:p>
          <a:p>
            <a:pPr eaLnBrk="1" hangingPunct="1">
              <a:defRPr/>
            </a:pPr>
            <a:r>
              <a:rPr lang="cs-CZ" sz="2400" dirty="0" smtClean="0"/>
              <a:t>Výzva k nápravě s poskytnutím přiměřené lhůty</a:t>
            </a:r>
          </a:p>
          <a:p>
            <a:pPr lvl="1" eaLnBrk="1" hangingPunct="1">
              <a:defRPr/>
            </a:pPr>
            <a:endParaRPr lang="cs-CZ" sz="20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Zvláštní ustanovení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dirty="0" smtClean="0"/>
              <a:t>Zvláštní ustanovení o nájmu prostoru </a:t>
            </a:r>
            <a:r>
              <a:rPr lang="cs-CZ" dirty="0" smtClean="0"/>
              <a:t>sloužícího podnikání § 2302 a </a:t>
            </a:r>
            <a:r>
              <a:rPr lang="cs-CZ" dirty="0" err="1" smtClean="0"/>
              <a:t>násl</a:t>
            </a:r>
            <a:r>
              <a:rPr lang="cs-CZ" dirty="0" smtClean="0"/>
              <a:t>.</a:t>
            </a:r>
          </a:p>
          <a:p>
            <a:pPr eaLnBrk="1" hangingPunct="1">
              <a:defRPr/>
            </a:pPr>
            <a:r>
              <a:rPr lang="cs-CZ" dirty="0" smtClean="0"/>
              <a:t>Zvláštní ustanovení o podnikatelském pronájmu věcí movitých § 2316 a </a:t>
            </a:r>
            <a:r>
              <a:rPr lang="cs-CZ" dirty="0" err="1" smtClean="0"/>
              <a:t>násl</a:t>
            </a:r>
            <a:r>
              <a:rPr lang="cs-CZ" dirty="0" smtClean="0"/>
              <a:t>.</a:t>
            </a:r>
          </a:p>
          <a:p>
            <a:pPr eaLnBrk="1" hangingPunct="1">
              <a:defRPr/>
            </a:pPr>
            <a:r>
              <a:rPr lang="cs-CZ" dirty="0" smtClean="0"/>
              <a:t>Zvláštní ustanovení o nájmu dopravního prostředku § 2321 a </a:t>
            </a:r>
            <a:r>
              <a:rPr lang="cs-CZ" dirty="0" err="1" smtClean="0"/>
              <a:t>násl</a:t>
            </a:r>
            <a:r>
              <a:rPr lang="cs-CZ" dirty="0" smtClean="0"/>
              <a:t>.</a:t>
            </a:r>
          </a:p>
          <a:p>
            <a:pPr eaLnBrk="1" hangingPunct="1">
              <a:defRPr/>
            </a:pPr>
            <a:r>
              <a:rPr lang="cs-CZ" dirty="0" smtClean="0"/>
              <a:t>Ubytování § 2326 a </a:t>
            </a:r>
            <a:r>
              <a:rPr lang="cs-CZ" dirty="0" err="1" smtClean="0"/>
              <a:t>násl</a:t>
            </a:r>
            <a:r>
              <a:rPr lang="cs-CZ" dirty="0" smtClean="0"/>
              <a:t>.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Pacht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§ 2332 a </a:t>
            </a:r>
            <a:r>
              <a:rPr lang="cs-CZ" dirty="0" err="1" smtClean="0"/>
              <a:t>násl</a:t>
            </a:r>
            <a:r>
              <a:rPr lang="cs-CZ" dirty="0" smtClean="0"/>
              <a:t> NOZ</a:t>
            </a:r>
          </a:p>
          <a:p>
            <a:pPr eaLnBrk="1" hangingPunct="1">
              <a:defRPr/>
            </a:pPr>
            <a:r>
              <a:rPr lang="cs-CZ" dirty="0" smtClean="0"/>
              <a:t>Propachtovatel se zavazuje přenechat </a:t>
            </a:r>
            <a:r>
              <a:rPr lang="cs-CZ" dirty="0" err="1" smtClean="0"/>
              <a:t>pachtýři</a:t>
            </a:r>
            <a:r>
              <a:rPr lang="cs-CZ" dirty="0" smtClean="0"/>
              <a:t> věc k dočasnému </a:t>
            </a:r>
            <a:r>
              <a:rPr lang="cs-CZ" dirty="0" smtClean="0">
                <a:solidFill>
                  <a:srgbClr val="FF0000"/>
                </a:solidFill>
              </a:rPr>
              <a:t>užívání a požívání </a:t>
            </a:r>
            <a:r>
              <a:rPr lang="cs-CZ" dirty="0" smtClean="0"/>
              <a:t> </a:t>
            </a:r>
            <a:r>
              <a:rPr lang="pl-PL" dirty="0" smtClean="0"/>
              <a:t>a pachtýř se zavazuje platit za to propachtovateli </a:t>
            </a:r>
            <a:r>
              <a:rPr lang="cs-CZ" dirty="0" smtClean="0"/>
              <a:t>pachtovné nebo poskytnout poměrnou část výnosu z věci.</a:t>
            </a:r>
          </a:p>
          <a:p>
            <a:pPr eaLnBrk="1" hangingPunct="1">
              <a:defRPr/>
            </a:pPr>
            <a:r>
              <a:rPr lang="cs-CZ" dirty="0" smtClean="0"/>
              <a:t>Jednou smlouvou  i více věcí, z nichž některé slouží k užívání a jiné k požívání, posoudí se smlouva podle povahy hlavní věci.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Zápůjčka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§ 2390 a </a:t>
            </a:r>
            <a:r>
              <a:rPr lang="cs-CZ" dirty="0" err="1" smtClean="0"/>
              <a:t>násl</a:t>
            </a:r>
            <a:r>
              <a:rPr lang="cs-CZ" dirty="0" smtClean="0"/>
              <a:t> NOZ</a:t>
            </a:r>
          </a:p>
          <a:p>
            <a:pPr eaLnBrk="1" hangingPunct="1">
              <a:defRPr/>
            </a:pPr>
            <a:r>
              <a:rPr lang="cs-CZ" dirty="0" smtClean="0"/>
              <a:t>Přenechá-li zapůjčitel </a:t>
            </a:r>
            <a:r>
              <a:rPr lang="cs-CZ" dirty="0" err="1" smtClean="0"/>
              <a:t>vydlužiteli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3300"/>
                </a:solidFill>
              </a:rPr>
              <a:t>zastupitelnou</a:t>
            </a:r>
            <a:r>
              <a:rPr lang="cs-CZ" dirty="0" smtClean="0"/>
              <a:t> věc tak, aby ji užil podle libosti a po čase vrátil věc stejného druhu</a:t>
            </a:r>
          </a:p>
          <a:p>
            <a:pPr lvl="2" eaLnBrk="1" hangingPunct="1">
              <a:defRPr/>
            </a:pPr>
            <a:r>
              <a:rPr lang="cs-CZ" dirty="0" smtClean="0"/>
              <a:t>Při peněžité zápůjčce lze ujednat </a:t>
            </a:r>
            <a:r>
              <a:rPr lang="cs-CZ" dirty="0" smtClean="0">
                <a:solidFill>
                  <a:srgbClr val="FF0000"/>
                </a:solidFill>
              </a:rPr>
              <a:t>úroky.</a:t>
            </a:r>
            <a:r>
              <a:rPr lang="cs-CZ" dirty="0" smtClean="0"/>
              <a:t> Totéž platí o zápůjčce poskytnuté v cenných papírech.</a:t>
            </a:r>
          </a:p>
          <a:p>
            <a:pPr lvl="2" eaLnBrk="1" hangingPunct="1">
              <a:defRPr/>
            </a:pPr>
            <a:r>
              <a:rPr lang="cs-CZ" dirty="0" smtClean="0"/>
              <a:t>Při nepeněžité zápůjčce lze ujednat místo úroků plnění přiměřeného většího množství nebo věcí lepší jakosti, ale téhož druhu.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§ 2395 a </a:t>
            </a:r>
            <a:r>
              <a:rPr lang="cs-CZ" dirty="0" err="1" smtClean="0"/>
              <a:t>násl</a:t>
            </a:r>
            <a:r>
              <a:rPr lang="cs-CZ" dirty="0" smtClean="0"/>
              <a:t>. NOZ</a:t>
            </a:r>
          </a:p>
          <a:p>
            <a:pPr eaLnBrk="1" hangingPunct="1">
              <a:defRPr/>
            </a:pPr>
            <a:r>
              <a:rPr lang="cs-CZ" dirty="0" smtClean="0"/>
              <a:t>Smlouvou o úvěru se úvěrující zavazuje, že úvěrovanému poskytne na jeho požádání a v jeho prospěch peněžní prostředky do určité částky, a úvěrovaný se zavazuje poskytnuté peněžní prostředky vrátit a zaplatit úroky.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Péče o zdraví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§ 2636 a </a:t>
            </a:r>
            <a:r>
              <a:rPr lang="cs-CZ" dirty="0" err="1" smtClean="0"/>
              <a:t>násl</a:t>
            </a:r>
            <a:r>
              <a:rPr lang="cs-CZ" dirty="0" smtClean="0"/>
              <a:t>. OZ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rgbClr val="FF0000"/>
                </a:solidFill>
              </a:rPr>
              <a:t> Smlouvou o péči o zdraví se poskytovatel vůči příkazci zavazuje pečovat v rámci svého povolání nebo  předmětu činnosti o zdraví ošetřovaného, ať již je jím příkazce nebo třetí osoba.</a:t>
            </a:r>
          </a:p>
          <a:p>
            <a:pPr lvl="1" eaLnBrk="1" hangingPunct="1">
              <a:defRPr/>
            </a:pPr>
            <a:r>
              <a:rPr lang="pl-PL" dirty="0" smtClean="0"/>
              <a:t>Příkazce zaplatí poskytovateli odměnu, je-li-to </a:t>
            </a:r>
            <a:r>
              <a:rPr lang="cs-CZ" dirty="0" smtClean="0"/>
              <a:t>ujednáno; to neplatí, stanoví-li jiný právní předpis, že se péče o zdraví hradí výlučně z jiných zdrojů.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Závazkové právo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= část platného práva, kterou tvoří soubor právních norem o závazcích, tj. norem, které upravují vztahy mezi věřiteli a dlužníky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>
                <a:cs typeface="Times New Roman" charset="0"/>
              </a:rPr>
              <a:t>Funkce: </a:t>
            </a:r>
            <a:r>
              <a:rPr lang="cs-CZ" dirty="0" smtClean="0">
                <a:cs typeface="Times New Roman" charset="0"/>
              </a:rPr>
              <a:t> zabezpečit hladké uspokojování  lidských potřeb ve vzájemné součinnosti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Péče o zdraví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cs-CZ" dirty="0" smtClean="0"/>
              <a:t>zahrnuje úkon, prohlídku nebo radu a všechny další služby, které se týkají bezprostředně ošetřovaného a které jsou vedeny snahou zlepšit nebo zachovat jeho zdravotní stav. </a:t>
            </a:r>
          </a:p>
          <a:p>
            <a:pPr lvl="1" eaLnBrk="1" hangingPunct="1">
              <a:defRPr/>
            </a:pPr>
            <a:r>
              <a:rPr lang="cs-CZ" dirty="0" smtClean="0"/>
              <a:t>Péče o zdraví však není činnost spočívající </a:t>
            </a:r>
            <a:r>
              <a:rPr lang="cs-CZ" dirty="0" smtClean="0">
                <a:solidFill>
                  <a:srgbClr val="FF3300"/>
                </a:solidFill>
              </a:rPr>
              <a:t>jen v prodeji nebo jiném převodu léků.</a:t>
            </a:r>
          </a:p>
          <a:p>
            <a:pPr lvl="1" eaLnBrk="1" hangingPunct="1">
              <a:defRPr/>
            </a:pPr>
            <a:r>
              <a:rPr lang="cs-CZ" dirty="0" smtClean="0"/>
              <a:t>Poučení </a:t>
            </a:r>
          </a:p>
          <a:p>
            <a:pPr lvl="3" eaLnBrk="1" hangingPunct="1">
              <a:defRPr/>
            </a:pPr>
            <a:r>
              <a:rPr lang="cs-CZ" dirty="0" smtClean="0"/>
              <a:t>§ 2638 NOZ  a </a:t>
            </a:r>
            <a:r>
              <a:rPr lang="cs-CZ" dirty="0" err="1" smtClean="0"/>
              <a:t>násl</a:t>
            </a:r>
            <a:r>
              <a:rPr lang="cs-CZ" dirty="0" smtClean="0"/>
              <a:t>. úprava  - informovaný souhlas</a:t>
            </a:r>
          </a:p>
          <a:p>
            <a:pPr lvl="1" eaLnBrk="1" hangingPunct="1">
              <a:defRPr/>
            </a:pPr>
            <a:r>
              <a:rPr lang="cs-CZ" dirty="0" smtClean="0"/>
              <a:t>Zdravotnická dokumentace: </a:t>
            </a:r>
          </a:p>
          <a:p>
            <a:pPr lvl="3" eaLnBrk="1" hangingPunct="1">
              <a:defRPr/>
            </a:pPr>
            <a:r>
              <a:rPr lang="cs-CZ" dirty="0" smtClean="0"/>
              <a:t> § 2647 a </a:t>
            </a:r>
            <a:r>
              <a:rPr lang="cs-CZ" dirty="0" err="1" smtClean="0"/>
              <a:t>násl</a:t>
            </a:r>
            <a:r>
              <a:rPr lang="cs-CZ" dirty="0" smtClean="0"/>
              <a:t>. NOZ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Poučení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Poskytovatel srozumitelně vysvětlí ošetřovanému zamýšlené vyšetření i navrhovanou péči o zdraví;po příslušném vyšetření poskytovatel vysvětlí ošetřovanému jeho zdravotní stav a péči o zdraví i při dalším postupu. </a:t>
            </a:r>
          </a:p>
          <a:p>
            <a:pPr eaLnBrk="1" hangingPunct="1">
              <a:defRPr/>
            </a:pPr>
            <a:r>
              <a:rPr lang="cs-CZ" dirty="0" smtClean="0"/>
              <a:t>Žádá-li o to ošetřovaný, podá mu poskytovatel vysvětlení v písemné formě.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Informovaný souhlas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Ke každému úkonu v rámci péče o zdraví se vyžaduje souhlas ošetřovaného, ledaže zákon stanoví,že souhlasu není třeba. </a:t>
            </a:r>
          </a:p>
          <a:p>
            <a:pPr eaLnBrk="1" hangingPunct="1">
              <a:defRPr/>
            </a:pPr>
            <a:r>
              <a:rPr lang="cs-CZ" dirty="0" smtClean="0"/>
              <a:t>Odmítne-li ošetřovaný souhlas,potvrdí to poskytovateli na jeho žádost v písemné formě.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Zdravotní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b="1" dirty="0" smtClean="0"/>
              <a:t>Záznamy o péči o zdraví</a:t>
            </a:r>
          </a:p>
          <a:p>
            <a:pPr eaLnBrk="1" hangingPunct="1">
              <a:defRPr/>
            </a:pPr>
            <a:r>
              <a:rPr lang="cs-CZ" sz="2000" dirty="0" smtClean="0"/>
              <a:t>§ 2647 a </a:t>
            </a:r>
            <a:r>
              <a:rPr lang="cs-CZ" sz="2000" dirty="0" err="1" smtClean="0"/>
              <a:t>násl</a:t>
            </a:r>
            <a:r>
              <a:rPr lang="cs-CZ" sz="2000" dirty="0" smtClean="0"/>
              <a:t>.</a:t>
            </a:r>
          </a:p>
          <a:p>
            <a:pPr lvl="3" eaLnBrk="1" hangingPunct="1">
              <a:defRPr/>
            </a:pPr>
            <a:r>
              <a:rPr lang="cs-CZ" dirty="0" smtClean="0"/>
              <a:t>Poskytovatel vede záznamy o péči o zdraví, z nichž musí být zřejmé údaje o zdravotním stavu ošetřovaného a o poskytovatelově činnosti, včetně podkladů osvědčujících správnost těchto údajů, v rozsahu nezbytném pro poskytování řádné péče o zdraví. Záznamy </a:t>
            </a:r>
            <a:r>
              <a:rPr lang="pl-PL" dirty="0" smtClean="0"/>
              <a:t>poskytovatel uchová tak dlouho, jak to vyžaduje </a:t>
            </a:r>
            <a:r>
              <a:rPr lang="cs-CZ" dirty="0" smtClean="0"/>
              <a:t>potřeba odborné péče.</a:t>
            </a:r>
          </a:p>
          <a:p>
            <a:pPr lvl="3" eaLnBrk="1" hangingPunct="1">
              <a:defRPr/>
            </a:pPr>
            <a:r>
              <a:rPr lang="cs-CZ" dirty="0" smtClean="0"/>
              <a:t>K záznamům poskytovatel podle svého uvážení připojí i podklady a vyjádření, které mu popřípadě odevzdal ošetřovaný nebo příkazce.</a:t>
            </a:r>
          </a:p>
          <a:p>
            <a:pPr lvl="3" eaLnBrk="1" hangingPunct="1">
              <a:defRPr/>
            </a:pPr>
            <a:r>
              <a:rPr lang="cs-CZ" dirty="0" smtClean="0"/>
              <a:t>Do záznamů poskytovatel vždy poznamená, kdo do nich nahlížel.</a:t>
            </a:r>
          </a:p>
          <a:p>
            <a:pPr lvl="3" eaLnBrk="1" hangingPunct="1">
              <a:defRPr/>
            </a:pPr>
            <a:r>
              <a:rPr lang="cs-CZ" dirty="0" smtClean="0">
                <a:solidFill>
                  <a:srgbClr val="FF0000"/>
                </a:solidFill>
              </a:rPr>
              <a:t>Právo pacienta nahlížet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Licence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§ 2358 a </a:t>
            </a:r>
            <a:r>
              <a:rPr lang="cs-CZ" dirty="0" err="1" smtClean="0"/>
              <a:t>násl</a:t>
            </a:r>
            <a:r>
              <a:rPr lang="cs-CZ" dirty="0" smtClean="0"/>
              <a:t>. NOZ</a:t>
            </a:r>
          </a:p>
          <a:p>
            <a:pPr lvl="1" eaLnBrk="1" hangingPunct="1">
              <a:defRPr/>
            </a:pPr>
            <a:r>
              <a:rPr lang="cs-CZ" dirty="0" smtClean="0"/>
              <a:t>Licenční smlouvou poskytuje poskytovatel nabyvateli oprávnění k výkonu práva duševního vlastnictví (licenci) v ujednaném omezeném nebo neomezeném rozsahu a nabyvatel se zavazuje, není-li ujednáno jinak,poskytnout poskytovateli odměnu.</a:t>
            </a:r>
          </a:p>
          <a:p>
            <a:pPr eaLnBrk="1" hangingPunct="1">
              <a:defRPr/>
            </a:pPr>
            <a:r>
              <a:rPr lang="cs-CZ" dirty="0" smtClean="0"/>
              <a:t>Smlouva vyžaduje písemnou formu,</a:t>
            </a:r>
          </a:p>
          <a:p>
            <a:pPr lvl="2" eaLnBrk="1" hangingPunct="1">
              <a:defRPr/>
            </a:pPr>
            <a:r>
              <a:rPr lang="cs-CZ" dirty="0" smtClean="0"/>
              <a:t>poskytuje-li se licence výhradní, nebo má-li být licence zapsána do příslušného veřejného seznamu.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Další typy smluv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Úschova:</a:t>
            </a:r>
          </a:p>
          <a:p>
            <a:pPr lvl="2" eaLnBrk="1" hangingPunct="1">
              <a:defRPr/>
            </a:pPr>
            <a:r>
              <a:rPr lang="cs-CZ" dirty="0" smtClean="0"/>
              <a:t>Smlouvou o úschově se schovatel zavazuje převzít  věc, aby ji pro uschovatele opatroval.</a:t>
            </a:r>
          </a:p>
          <a:p>
            <a:pPr eaLnBrk="1" hangingPunct="1">
              <a:defRPr/>
            </a:pPr>
            <a:r>
              <a:rPr lang="cs-CZ" dirty="0" smtClean="0"/>
              <a:t>Skladování:</a:t>
            </a:r>
          </a:p>
          <a:p>
            <a:pPr lvl="2" eaLnBrk="1" hangingPunct="1">
              <a:defRPr/>
            </a:pPr>
            <a:r>
              <a:rPr lang="cs-CZ" dirty="0" smtClean="0"/>
              <a:t>Smlouvou o skladování se </a:t>
            </a:r>
            <a:r>
              <a:rPr lang="cs-CZ" dirty="0" err="1" smtClean="0"/>
              <a:t>skladovatel</a:t>
            </a:r>
            <a:r>
              <a:rPr lang="cs-CZ" dirty="0" smtClean="0"/>
              <a:t> zavazuje převzít věc tak, aby ji uložil a opatroval, a ukladatel se </a:t>
            </a:r>
            <a:r>
              <a:rPr lang="pl-PL" dirty="0" smtClean="0"/>
              <a:t>zavazuje zaplatit mu za to skladné.</a:t>
            </a:r>
          </a:p>
          <a:p>
            <a:pPr eaLnBrk="1" hangingPunct="1">
              <a:defRPr/>
            </a:pPr>
            <a:r>
              <a:rPr lang="pl-PL" dirty="0" smtClean="0"/>
              <a:t>Příkaz:</a:t>
            </a:r>
          </a:p>
          <a:p>
            <a:pPr lvl="2" eaLnBrk="1" hangingPunct="1">
              <a:defRPr/>
            </a:pPr>
            <a:r>
              <a:rPr lang="cs-CZ" dirty="0" smtClean="0"/>
              <a:t>Příkazní smlouvou se příkazník zavazuje obstarat záležitost příkazce.</a:t>
            </a:r>
          </a:p>
          <a:p>
            <a:pPr lvl="2"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Další typy smluv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Zprostředkování</a:t>
            </a:r>
          </a:p>
          <a:p>
            <a:pPr lvl="2" eaLnBrk="1" hangingPunct="1">
              <a:defRPr/>
            </a:pPr>
            <a:r>
              <a:rPr lang="cs-CZ" dirty="0" smtClean="0"/>
              <a:t>Smlouvou o zprostředkování se zprostředkovatel  zavazuje, že zájemci zprostředkuje uzavření určité smlouvy s třetí osobou, a zájemce se zavazuje zaplatit zprostředkovateli provizi.</a:t>
            </a:r>
          </a:p>
          <a:p>
            <a:pPr eaLnBrk="1" hangingPunct="1">
              <a:defRPr/>
            </a:pPr>
            <a:r>
              <a:rPr lang="cs-CZ" dirty="0" smtClean="0"/>
              <a:t>Komisionářství</a:t>
            </a:r>
          </a:p>
          <a:p>
            <a:pPr lvl="2" eaLnBrk="1" hangingPunct="1">
              <a:defRPr/>
            </a:pPr>
            <a:r>
              <a:rPr lang="cs-CZ" dirty="0" err="1" smtClean="0"/>
              <a:t>Komisionářskou</a:t>
            </a:r>
            <a:r>
              <a:rPr lang="cs-CZ" dirty="0" smtClean="0"/>
              <a:t> smlouvou se </a:t>
            </a:r>
            <a:r>
              <a:rPr lang="cs-CZ" dirty="0" err="1" smtClean="0"/>
              <a:t>komisionář</a:t>
            </a:r>
            <a:r>
              <a:rPr lang="cs-CZ" dirty="0" smtClean="0"/>
              <a:t> zavazuje obstarat pro komitenta na jeho účet vlastním jménem určitou záležitost, a komitent se zavazuje zaplatit mu odměnu.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Další typy smluv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Zasilatelství</a:t>
            </a:r>
          </a:p>
          <a:p>
            <a:pPr lvl="3" eaLnBrk="1" hangingPunct="1">
              <a:defRPr/>
            </a:pPr>
            <a:r>
              <a:rPr lang="cs-CZ" dirty="0" smtClean="0"/>
              <a:t>Zasílatelskou smlouvou se zasílatel zavazuje </a:t>
            </a:r>
            <a:r>
              <a:rPr lang="pl-PL" dirty="0" smtClean="0"/>
              <a:t>příkazci obstarat mu vlastním jménem a na jeho účet </a:t>
            </a:r>
            <a:r>
              <a:rPr lang="cs-CZ" dirty="0" smtClean="0"/>
              <a:t>přepravu zásilky z určitého místa do jiného </a:t>
            </a:r>
            <a:r>
              <a:rPr lang="cs-CZ" dirty="0" err="1" smtClean="0"/>
              <a:t>určitéhomísta</a:t>
            </a:r>
            <a:r>
              <a:rPr lang="cs-CZ" dirty="0" smtClean="0"/>
              <a:t>, případně i obstarat nebo provést úkony s </a:t>
            </a:r>
            <a:r>
              <a:rPr lang="cs-CZ" dirty="0" err="1" smtClean="0"/>
              <a:t>přepravousouvisející</a:t>
            </a:r>
            <a:r>
              <a:rPr lang="cs-CZ" dirty="0" smtClean="0"/>
              <a:t>, a příkazce se zavazuje zaplatit zasílateli odměnu.</a:t>
            </a:r>
          </a:p>
          <a:p>
            <a:pPr eaLnBrk="1" hangingPunct="1">
              <a:defRPr/>
            </a:pPr>
            <a:r>
              <a:rPr lang="cs-CZ" dirty="0" smtClean="0"/>
              <a:t>Obchodní zastoupení</a:t>
            </a:r>
          </a:p>
          <a:p>
            <a:pPr lvl="3" eaLnBrk="1" hangingPunct="1">
              <a:defRPr/>
            </a:pPr>
            <a:r>
              <a:rPr lang="cs-CZ" dirty="0" smtClean="0"/>
              <a:t>Smlouvou o obchodním zastoupení se obchodní </a:t>
            </a:r>
            <a:r>
              <a:rPr lang="pl-PL" dirty="0" smtClean="0"/>
              <a:t>zástupce jako nezávislý podnikatel zavazuje  </a:t>
            </a:r>
            <a:r>
              <a:rPr lang="cs-CZ" dirty="0" smtClean="0"/>
              <a:t>dlouhodobě vyvíjet pro zastoupeného činnost směřující k uzavírání určitého druhu obchodů  zastoupeným nebo k ujednání obchodů jménem zastoupeného a na jeho účet a zastoupený se zavazuje platit obchodnímu zástupci provizi.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Další typy smluv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5387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Zájezd</a:t>
            </a:r>
          </a:p>
          <a:p>
            <a:pPr lvl="3" eaLnBrk="1" hangingPunct="1">
              <a:defRPr/>
            </a:pPr>
            <a:r>
              <a:rPr lang="cs-CZ" dirty="0" smtClean="0"/>
              <a:t>§ 2521 a </a:t>
            </a:r>
            <a:r>
              <a:rPr lang="cs-CZ" dirty="0" err="1" smtClean="0"/>
              <a:t>násl</a:t>
            </a:r>
            <a:r>
              <a:rPr lang="cs-CZ" dirty="0" smtClean="0"/>
              <a:t>. NOZ</a:t>
            </a:r>
          </a:p>
          <a:p>
            <a:pPr eaLnBrk="1" hangingPunct="1">
              <a:defRPr/>
            </a:pPr>
            <a:r>
              <a:rPr lang="cs-CZ" dirty="0" smtClean="0"/>
              <a:t>Přeprava osob a věcí </a:t>
            </a:r>
          </a:p>
          <a:p>
            <a:pPr lvl="3" eaLnBrk="1" hangingPunct="1">
              <a:defRPr/>
            </a:pPr>
            <a:r>
              <a:rPr lang="cs-CZ" dirty="0" smtClean="0"/>
              <a:t>§ 2550 a </a:t>
            </a:r>
            <a:r>
              <a:rPr lang="cs-CZ" dirty="0" err="1" smtClean="0"/>
              <a:t>násl</a:t>
            </a:r>
            <a:r>
              <a:rPr lang="cs-CZ" dirty="0" smtClean="0"/>
              <a:t> NOZ</a:t>
            </a:r>
          </a:p>
          <a:p>
            <a:pPr eaLnBrk="1" hangingPunct="1">
              <a:defRPr/>
            </a:pPr>
            <a:r>
              <a:rPr lang="cs-CZ" dirty="0" smtClean="0"/>
              <a:t>Provoz dopravního prostředku</a:t>
            </a:r>
          </a:p>
          <a:p>
            <a:pPr lvl="3" eaLnBrk="1" hangingPunct="1">
              <a:defRPr/>
            </a:pPr>
            <a:r>
              <a:rPr lang="cs-CZ" dirty="0" smtClean="0"/>
              <a:t>§ 2582 a </a:t>
            </a:r>
            <a:r>
              <a:rPr lang="cs-CZ" dirty="0" err="1" smtClean="0"/>
              <a:t>násl</a:t>
            </a:r>
            <a:r>
              <a:rPr lang="cs-CZ" dirty="0" smtClean="0"/>
              <a:t>. NOZ</a:t>
            </a:r>
          </a:p>
          <a:p>
            <a:pPr eaLnBrk="1" hangingPunct="1">
              <a:defRPr/>
            </a:pPr>
            <a:r>
              <a:rPr lang="cs-CZ" dirty="0" smtClean="0"/>
              <a:t>Zasilatelství</a:t>
            </a:r>
          </a:p>
          <a:p>
            <a:pPr lvl="3" eaLnBrk="1" hangingPunct="1">
              <a:defRPr/>
            </a:pPr>
            <a:r>
              <a:rPr lang="cs-CZ" dirty="0" smtClean="0"/>
              <a:t>§2471 a </a:t>
            </a:r>
            <a:r>
              <a:rPr lang="cs-CZ" dirty="0" err="1" smtClean="0"/>
              <a:t>násl</a:t>
            </a:r>
            <a:r>
              <a:rPr lang="cs-CZ" dirty="0" smtClean="0"/>
              <a:t> NOZ</a:t>
            </a:r>
          </a:p>
          <a:p>
            <a:pPr eaLnBrk="1" hangingPunct="1">
              <a:defRPr/>
            </a:pPr>
            <a:r>
              <a:rPr lang="cs-CZ" dirty="0" smtClean="0"/>
              <a:t>Obchodní zastoupení</a:t>
            </a:r>
          </a:p>
          <a:p>
            <a:pPr lvl="3" eaLnBrk="1" hangingPunct="1">
              <a:defRPr/>
            </a:pPr>
            <a:r>
              <a:rPr lang="cs-CZ" dirty="0" smtClean="0"/>
              <a:t>§ 2483  a </a:t>
            </a:r>
            <a:r>
              <a:rPr lang="cs-CZ" dirty="0" err="1" smtClean="0"/>
              <a:t>násl</a:t>
            </a:r>
            <a:r>
              <a:rPr lang="cs-CZ" dirty="0" smtClean="0"/>
              <a:t> NOZ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Další typy smluv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§ 2662 a </a:t>
            </a:r>
            <a:r>
              <a:rPr lang="cs-CZ" dirty="0" err="1" smtClean="0"/>
              <a:t>násl</a:t>
            </a:r>
            <a:r>
              <a:rPr lang="cs-CZ" dirty="0" smtClean="0"/>
              <a:t>. NOZ – účet, jednorázový vklad,  akreditiv, inkaso</a:t>
            </a:r>
          </a:p>
          <a:p>
            <a:pPr eaLnBrk="1" hangingPunct="1">
              <a:defRPr/>
            </a:pPr>
            <a:r>
              <a:rPr lang="cs-CZ" dirty="0" smtClean="0"/>
              <a:t>§ 2701 a </a:t>
            </a:r>
            <a:r>
              <a:rPr lang="cs-CZ" dirty="0" err="1" smtClean="0"/>
              <a:t>násl</a:t>
            </a:r>
            <a:r>
              <a:rPr lang="cs-CZ" dirty="0" smtClean="0"/>
              <a:t>. NOZ – důchod,  výměnek</a:t>
            </a:r>
          </a:p>
          <a:p>
            <a:pPr eaLnBrk="1" hangingPunct="1">
              <a:defRPr/>
            </a:pPr>
            <a:r>
              <a:rPr lang="cs-CZ" dirty="0" smtClean="0"/>
              <a:t>§ 2716 a </a:t>
            </a:r>
            <a:r>
              <a:rPr lang="cs-CZ" dirty="0" err="1" smtClean="0"/>
              <a:t>násl</a:t>
            </a:r>
            <a:r>
              <a:rPr lang="cs-CZ" dirty="0" smtClean="0"/>
              <a:t>. NOZ – společnost, tichá společnost</a:t>
            </a:r>
          </a:p>
          <a:p>
            <a:pPr eaLnBrk="1" hangingPunct="1">
              <a:defRPr/>
            </a:pPr>
            <a:r>
              <a:rPr lang="cs-CZ" dirty="0" smtClean="0"/>
              <a:t>§ 2756 a </a:t>
            </a:r>
            <a:r>
              <a:rPr lang="cs-CZ" dirty="0" err="1" smtClean="0"/>
              <a:t>násl</a:t>
            </a:r>
            <a:r>
              <a:rPr lang="cs-CZ" dirty="0" smtClean="0"/>
              <a:t>. NOZ – pojistné smlouvy</a:t>
            </a:r>
          </a:p>
          <a:p>
            <a:pPr lvl="3" eaLnBrk="1" hangingPunct="1">
              <a:defRPr/>
            </a:pPr>
            <a:r>
              <a:rPr lang="cs-CZ" dirty="0" smtClean="0"/>
              <a:t>Pojistnou smlouvou se pojistitel zavazuje vůči  </a:t>
            </a:r>
            <a:r>
              <a:rPr lang="cs-CZ" dirty="0" err="1" smtClean="0"/>
              <a:t>pojistníkovi</a:t>
            </a:r>
            <a:r>
              <a:rPr lang="cs-CZ" dirty="0" smtClean="0"/>
              <a:t> poskytnout jemu nebo třetí osobě pojistné plnění, nastane-li </a:t>
            </a:r>
            <a:r>
              <a:rPr lang="cs-CZ" dirty="0" smtClean="0">
                <a:solidFill>
                  <a:srgbClr val="FF0000"/>
                </a:solidFill>
              </a:rPr>
              <a:t>nahodilá událost </a:t>
            </a:r>
            <a:r>
              <a:rPr lang="cs-CZ" dirty="0" smtClean="0"/>
              <a:t>krytá pojištěním (pojistná událost), a pojistník se zavazuje zaplatit pojistiteli pojistné.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určitých právních skutečností:</a:t>
            </a:r>
          </a:p>
          <a:p>
            <a:pPr lvl="1"/>
            <a:r>
              <a:rPr lang="cs-CZ" sz="3200" b="1" dirty="0" smtClean="0"/>
              <a:t>Právní jednání </a:t>
            </a:r>
            <a:r>
              <a:rPr lang="cs-CZ" sz="3200" dirty="0" smtClean="0"/>
              <a:t>(1- nebo 2stranné, typicky smlouva)</a:t>
            </a:r>
          </a:p>
          <a:p>
            <a:pPr lvl="1"/>
            <a:r>
              <a:rPr lang="cs-CZ" sz="3200" b="1" dirty="0" smtClean="0"/>
              <a:t>Soukromoprávní delikt </a:t>
            </a:r>
            <a:r>
              <a:rPr lang="cs-CZ" sz="3200" dirty="0" smtClean="0"/>
              <a:t>(porušení povinnosti ze soukromoprávního vztahu)</a:t>
            </a:r>
          </a:p>
          <a:p>
            <a:pPr lvl="1"/>
            <a:r>
              <a:rPr lang="cs-CZ" sz="3200" b="1" dirty="0" smtClean="0"/>
              <a:t>Jiná právní skutečnost </a:t>
            </a:r>
            <a:r>
              <a:rPr lang="cs-CZ" sz="3200" dirty="0" smtClean="0"/>
              <a:t>(např. bezdůvodné obohacení)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15343849"/>
      </p:ext>
    </p:extLst>
  </p:cSld>
  <p:clrMapOvr>
    <a:masterClrMapping/>
  </p:clrMapOvr>
  <p:transition>
    <p:random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Sázka, hra a los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 eaLnBrk="1" hangingPunct="1">
              <a:defRPr/>
            </a:pPr>
            <a:r>
              <a:rPr lang="cs-CZ" dirty="0" smtClean="0"/>
              <a:t>Sázkou se alespoň jedna strana zavazuje vůči druhé plnit výhru, ukáže-li se nesprávným její tvrzení o skutečnosti stranám neznámé nebo ukáže-li se tvrzení druhé strany o této události správným.</a:t>
            </a:r>
          </a:p>
          <a:p>
            <a:pPr lvl="2" eaLnBrk="1" hangingPunct="1">
              <a:defRPr/>
            </a:pPr>
            <a:r>
              <a:rPr lang="cs-CZ" dirty="0" smtClean="0"/>
              <a:t>Naturální obligace:</a:t>
            </a:r>
          </a:p>
          <a:p>
            <a:pPr lvl="2" eaLnBrk="1" hangingPunct="1">
              <a:defRPr/>
            </a:pPr>
            <a:r>
              <a:rPr lang="cs-CZ" dirty="0" smtClean="0">
                <a:solidFill>
                  <a:srgbClr val="FF0000"/>
                </a:solidFill>
              </a:rPr>
              <a:t>Nebyla-li výhra dána, nemůže ji vyhrávající strana vymáhat.</a:t>
            </a:r>
          </a:p>
          <a:p>
            <a:pPr lvl="2" eaLnBrk="1" hangingPunct="1">
              <a:defRPr/>
            </a:pPr>
            <a:r>
              <a:rPr lang="cs-CZ" dirty="0" smtClean="0"/>
              <a:t>Byla-li výhra dána, nemůže ji prohrávající strana vymáhat zpět.</a:t>
            </a:r>
          </a:p>
          <a:p>
            <a:pPr lvl="2" eaLnBrk="1" hangingPunct="1">
              <a:defRPr/>
            </a:pPr>
            <a:r>
              <a:rPr lang="cs-CZ" dirty="0" smtClean="0">
                <a:solidFill>
                  <a:srgbClr val="FF0000"/>
                </a:solidFill>
              </a:rPr>
              <a:t>Obdobně hra a los</a:t>
            </a:r>
          </a:p>
          <a:p>
            <a:pPr lvl="2" eaLnBrk="1" hangingPunct="1">
              <a:defRPr/>
            </a:pPr>
            <a:r>
              <a:rPr lang="cs-CZ" dirty="0" smtClean="0">
                <a:solidFill>
                  <a:srgbClr val="FF0000"/>
                </a:solidFill>
              </a:rPr>
              <a:t>Výjimky stanovené zákonem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Odpovědnost deliktní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Odpovědnost deliktní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Odpovědnost za vady</a:t>
            </a:r>
          </a:p>
          <a:p>
            <a:pPr eaLnBrk="1" hangingPunct="1">
              <a:defRPr/>
            </a:pPr>
            <a:r>
              <a:rPr lang="cs-CZ" smtClean="0"/>
              <a:t>Odpovědnost za prodlení</a:t>
            </a:r>
          </a:p>
          <a:p>
            <a:pPr eaLnBrk="1" hangingPunct="1">
              <a:defRPr/>
            </a:pPr>
            <a:r>
              <a:rPr lang="cs-CZ" smtClean="0"/>
              <a:t>Odpovědnost za škodu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Odpovědnost za vady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>
                <a:cs typeface="Times New Roman" charset="0"/>
              </a:rPr>
              <a:t>Týká se </a:t>
            </a:r>
            <a:r>
              <a:rPr lang="cs-CZ" sz="2800" b="1" dirty="0" smtClean="0">
                <a:cs typeface="Times New Roman" charset="0"/>
              </a:rPr>
              <a:t>úplatných smluv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>
                <a:cs typeface="Times New Roman" charset="0"/>
              </a:rPr>
              <a:t>Zvláštní úpravy u konkrétních typů smluv (kupní, o dílo), další zákony  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cs typeface="Times New Roman" charset="0"/>
              </a:rPr>
              <a:t>Obecné ustanovení:</a:t>
            </a:r>
          </a:p>
          <a:p>
            <a:pPr eaLnBrk="1" hangingPunct="1">
              <a:defRPr/>
            </a:pPr>
            <a:r>
              <a:rPr lang="cs-CZ" sz="2400" dirty="0" smtClean="0"/>
              <a:t>§ 1916 a násl. NOZ</a:t>
            </a:r>
          </a:p>
          <a:p>
            <a:pPr eaLnBrk="1" hangingPunct="1">
              <a:defRPr/>
            </a:pPr>
            <a:r>
              <a:rPr lang="cs-CZ" sz="2400" dirty="0" smtClean="0"/>
              <a:t>Dlužník plní vadně, zejména</a:t>
            </a:r>
          </a:p>
          <a:p>
            <a:pPr lvl="1" eaLnBrk="1" hangingPunct="1">
              <a:defRPr/>
            </a:pPr>
            <a:r>
              <a:rPr lang="cs-CZ" sz="2000" dirty="0" smtClean="0"/>
              <a:t> poskytne-li předmět plnění, který </a:t>
            </a:r>
            <a:r>
              <a:rPr lang="cs-CZ" sz="2000" dirty="0" smtClean="0">
                <a:solidFill>
                  <a:srgbClr val="6699FF"/>
                </a:solidFill>
              </a:rPr>
              <a:t>nemá stanovené nebo ujednané vlastnosti</a:t>
            </a:r>
            <a:r>
              <a:rPr lang="cs-CZ" sz="2000" dirty="0" smtClean="0"/>
              <a:t>,</a:t>
            </a:r>
          </a:p>
          <a:p>
            <a:pPr lvl="1" eaLnBrk="1" hangingPunct="1">
              <a:defRPr/>
            </a:pPr>
            <a:r>
              <a:rPr lang="cs-CZ" sz="2000" dirty="0" smtClean="0">
                <a:solidFill>
                  <a:srgbClr val="6699FF"/>
                </a:solidFill>
              </a:rPr>
              <a:t>neupozorní-li na vady</a:t>
            </a:r>
            <a:r>
              <a:rPr lang="cs-CZ" sz="2000" dirty="0" smtClean="0"/>
              <a:t>, které předmět plnění má, ač se při takovém předmětu obvykle nevyskytují,</a:t>
            </a:r>
          </a:p>
          <a:p>
            <a:pPr lvl="1" eaLnBrk="1" hangingPunct="1">
              <a:defRPr/>
            </a:pPr>
            <a:r>
              <a:rPr lang="cs-CZ" sz="2000" dirty="0" smtClean="0">
                <a:solidFill>
                  <a:srgbClr val="6699FF"/>
                </a:solidFill>
              </a:rPr>
              <a:t>ujistí-li věřitele v rozporu se skutečností</a:t>
            </a:r>
            <a:r>
              <a:rPr lang="cs-CZ" sz="2000" dirty="0" smtClean="0"/>
              <a:t>, že předmět plnění nemá  žádné vady, anebo že se věc hodí k určitému užívání, nebo zcizí-li cizí věc neoprávněně jako svoji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75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275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275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59" grpId="0" build="p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Typy vad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/>
              <a:t>Viditelné</a:t>
            </a:r>
            <a:r>
              <a:rPr lang="cs-CZ" dirty="0" smtClean="0"/>
              <a:t> </a:t>
            </a:r>
          </a:p>
          <a:p>
            <a:pPr lvl="2">
              <a:defRPr/>
            </a:pPr>
            <a:r>
              <a:rPr lang="cs-CZ" dirty="0" smtClean="0"/>
              <a:t>Nápadné nebo zjistitelné z veřejného seznamu ( k tíži nabyvatele)</a:t>
            </a:r>
          </a:p>
          <a:p>
            <a:pPr>
              <a:defRPr/>
            </a:pPr>
            <a:r>
              <a:rPr lang="cs-CZ" b="1" dirty="0" smtClean="0"/>
              <a:t>Skryté</a:t>
            </a:r>
          </a:p>
          <a:p>
            <a:pPr>
              <a:defRPr/>
            </a:pPr>
            <a:r>
              <a:rPr lang="cs-CZ" b="1" dirty="0" smtClean="0"/>
              <a:t>Právní vady a vady faktické</a:t>
            </a:r>
          </a:p>
          <a:p>
            <a:pPr lvl="2">
              <a:defRPr/>
            </a:pPr>
            <a:r>
              <a:rPr lang="cs-CZ" dirty="0" smtClean="0"/>
              <a:t>Právní – právo 3. osoby, ledaže nabyvatel věděl nebo vědět musel</a:t>
            </a:r>
          </a:p>
          <a:p>
            <a:pPr>
              <a:defRPr/>
            </a:pPr>
            <a:r>
              <a:rPr lang="cs-CZ" dirty="0" smtClean="0"/>
              <a:t>Podmínkou uplatnění vady u soudu je vytknutí vady vůči zciziteli bez zbytečného odkladu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Vady dle odstranitelnosti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/>
              <a:t>Odstranitelné vady</a:t>
            </a:r>
            <a:r>
              <a:rPr lang="cs-CZ" dirty="0" smtClean="0"/>
              <a:t>:</a:t>
            </a:r>
          </a:p>
          <a:p>
            <a:pPr lvl="2">
              <a:defRPr/>
            </a:pPr>
            <a:r>
              <a:rPr lang="cs-CZ" dirty="0" smtClean="0"/>
              <a:t>Nabyvatel se může domáhat: </a:t>
            </a:r>
          </a:p>
          <a:p>
            <a:pPr lvl="3">
              <a:defRPr/>
            </a:pPr>
            <a:r>
              <a:rPr lang="cs-CZ" dirty="0" smtClean="0"/>
              <a:t>Oprava</a:t>
            </a:r>
          </a:p>
          <a:p>
            <a:pPr lvl="3">
              <a:defRPr/>
            </a:pPr>
            <a:r>
              <a:rPr lang="cs-CZ" dirty="0" smtClean="0"/>
              <a:t>Doplnění chybějícího</a:t>
            </a:r>
          </a:p>
          <a:p>
            <a:pPr lvl="3">
              <a:defRPr/>
            </a:pPr>
            <a:r>
              <a:rPr lang="cs-CZ" dirty="0" smtClean="0"/>
              <a:t>Sleva z ceny</a:t>
            </a:r>
          </a:p>
          <a:p>
            <a:pPr>
              <a:defRPr/>
            </a:pPr>
            <a:r>
              <a:rPr lang="cs-CZ" b="1" dirty="0" smtClean="0"/>
              <a:t>Neodstranitelné vady</a:t>
            </a:r>
            <a:r>
              <a:rPr lang="cs-CZ" dirty="0" smtClean="0"/>
              <a:t>:</a:t>
            </a:r>
          </a:p>
          <a:p>
            <a:pPr lvl="3">
              <a:defRPr/>
            </a:pPr>
            <a:r>
              <a:rPr lang="cs-CZ" dirty="0" smtClean="0"/>
              <a:t>Odstoupení od smlouvy</a:t>
            </a:r>
          </a:p>
          <a:p>
            <a:pPr lvl="3">
              <a:defRPr/>
            </a:pPr>
            <a:r>
              <a:rPr lang="cs-CZ" dirty="0" smtClean="0"/>
              <a:t>Přiměřená sleva z ceny</a:t>
            </a:r>
          </a:p>
          <a:p>
            <a:pPr>
              <a:defRPr/>
            </a:pPr>
            <a:r>
              <a:rPr lang="cs-CZ" dirty="0" smtClean="0"/>
              <a:t>Opakovaný výskyt vad nebo větší počet vad </a:t>
            </a:r>
          </a:p>
          <a:p>
            <a:pPr lvl="3">
              <a:defRPr/>
            </a:pPr>
            <a:r>
              <a:rPr lang="cs-CZ" dirty="0" smtClean="0"/>
              <a:t>Považováno za neodstranitelnou vadu § 2169 NOZ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Kupní smlouva – nároky z vad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/>
              <a:t>Podstatné porušení smlouvy</a:t>
            </a:r>
            <a:r>
              <a:rPr lang="cs-CZ" dirty="0" smtClean="0"/>
              <a:t>:</a:t>
            </a:r>
          </a:p>
          <a:p>
            <a:pPr lvl="2">
              <a:defRPr/>
            </a:pPr>
            <a:r>
              <a:rPr lang="cs-CZ" dirty="0" smtClean="0"/>
              <a:t>Výměna</a:t>
            </a:r>
          </a:p>
          <a:p>
            <a:pPr lvl="2">
              <a:defRPr/>
            </a:pPr>
            <a:r>
              <a:rPr lang="cs-CZ" dirty="0" smtClean="0"/>
              <a:t>Oprava</a:t>
            </a:r>
          </a:p>
          <a:p>
            <a:pPr lvl="2">
              <a:defRPr/>
            </a:pPr>
            <a:r>
              <a:rPr lang="cs-CZ" dirty="0" smtClean="0"/>
              <a:t>Sleva</a:t>
            </a:r>
          </a:p>
          <a:p>
            <a:pPr lvl="2">
              <a:defRPr/>
            </a:pPr>
            <a:r>
              <a:rPr lang="cs-CZ" dirty="0" smtClean="0"/>
              <a:t>Odstoupení od smlouvy</a:t>
            </a:r>
          </a:p>
          <a:p>
            <a:pPr lvl="1">
              <a:defRPr/>
            </a:pPr>
            <a:r>
              <a:rPr lang="cs-CZ" dirty="0" smtClean="0"/>
              <a:t>Volí kupující při oznámení vady a nelze bez souhlasu prodávajícího měnit</a:t>
            </a:r>
          </a:p>
          <a:p>
            <a:pPr>
              <a:defRPr/>
            </a:pPr>
            <a:r>
              <a:rPr lang="cs-CZ" b="1" dirty="0" smtClean="0"/>
              <a:t>Nepodstatné porušení smlouvy</a:t>
            </a:r>
            <a:r>
              <a:rPr lang="cs-CZ" dirty="0" smtClean="0"/>
              <a:t>:</a:t>
            </a:r>
          </a:p>
          <a:p>
            <a:pPr lvl="2">
              <a:defRPr/>
            </a:pPr>
            <a:r>
              <a:rPr lang="cs-CZ" dirty="0" smtClean="0"/>
              <a:t>Odstranění vady</a:t>
            </a:r>
          </a:p>
          <a:p>
            <a:pPr lvl="2">
              <a:defRPr/>
            </a:pPr>
            <a:r>
              <a:rPr lang="cs-CZ" dirty="0" smtClean="0"/>
              <a:t>Sleva z kupní ceny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Omezení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§ 2167 NOZ</a:t>
            </a:r>
          </a:p>
          <a:p>
            <a:pPr lvl="1">
              <a:defRPr/>
            </a:pPr>
            <a:r>
              <a:rPr lang="cs-CZ" b="1" dirty="0" smtClean="0"/>
              <a:t>U věci prodávané za nižší cenu </a:t>
            </a:r>
            <a:r>
              <a:rPr lang="cs-CZ" dirty="0" smtClean="0"/>
              <a:t>pro vadu, pro kterou byla nižší cena ujednána</a:t>
            </a:r>
          </a:p>
          <a:p>
            <a:pPr lvl="1">
              <a:defRPr/>
            </a:pPr>
            <a:r>
              <a:rPr lang="cs-CZ" dirty="0" smtClean="0"/>
              <a:t>Běžné opotřebení</a:t>
            </a:r>
          </a:p>
          <a:p>
            <a:pPr lvl="1">
              <a:defRPr/>
            </a:pPr>
            <a:r>
              <a:rPr lang="cs-CZ" dirty="0" smtClean="0"/>
              <a:t>U použité věci – na vady odpovídající míře používání nebo opotřebení, kterou věc měla v okamžiku převzetí</a:t>
            </a:r>
          </a:p>
          <a:p>
            <a:pPr lvl="1">
              <a:defRPr/>
            </a:pPr>
            <a:r>
              <a:rPr lang="cs-CZ" dirty="0" smtClean="0"/>
              <a:t>Vyplývá-li to z povahy věci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Prodlení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rgbClr val="6699FF"/>
                </a:solidFill>
              </a:rPr>
              <a:t>Prodlení dlužníka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>
                <a:cs typeface="Times New Roman" charset="0"/>
              </a:rPr>
              <a:t>pokud dlužník </a:t>
            </a:r>
            <a:r>
              <a:rPr lang="cs-CZ" sz="2400" b="1" dirty="0" smtClean="0">
                <a:cs typeface="Times New Roman" charset="0"/>
              </a:rPr>
              <a:t>nesplní svůj dluh řádně a včas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>
                <a:cs typeface="Times New Roman" charset="0"/>
              </a:rPr>
              <a:t>Původní povinnost splnit dluh trvá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>
                <a:cs typeface="Times New Roman" charset="0"/>
              </a:rPr>
              <a:t>Vznikají nové práva a povinnosti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 smtClean="0">
                <a:cs typeface="Times New Roman" charset="0"/>
              </a:rPr>
              <a:t>Věřitel má právo odstoupit od smlouvy, u nepodstatného pokud dlužníkovi poskytl dostatečnou přiměřenou lhůtu ke splnění dluhu a ten ji nevyužil a nesplnil dluh ani v prodloužené lhůtě.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>
                <a:cs typeface="Times New Roman" charset="0"/>
              </a:rPr>
              <a:t>Prodlení s peněžním dluhem: </a:t>
            </a:r>
            <a:r>
              <a:rPr lang="cs-CZ" sz="2400" b="1" dirty="0" smtClean="0">
                <a:cs typeface="Times New Roman" charset="0"/>
              </a:rPr>
              <a:t>úroky z prodlení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>
                <a:cs typeface="Times New Roman" charset="0"/>
              </a:rPr>
              <a:t>Prodlení s plněním věci: </a:t>
            </a:r>
            <a:r>
              <a:rPr lang="cs-CZ" sz="2400" b="1" dirty="0" smtClean="0">
                <a:cs typeface="Times New Roman" charset="0"/>
              </a:rPr>
              <a:t>nese odpovědnost (objektivní) za ztrátu, poškození nebo zničení věci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>
                <a:cs typeface="Times New Roman" charset="0"/>
              </a:rPr>
              <a:t>Povinnost dlužníka uhradit věřiteli vzniklou škodu způsobenou prodlením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82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82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7" grpId="0" build="p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61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>
                <a:solidFill>
                  <a:srgbClr val="6699FF"/>
                </a:solidFill>
                <a:cs typeface="Times New Roman" charset="0"/>
              </a:rPr>
              <a:t>Prodlení věřitele</a:t>
            </a:r>
            <a:endParaRPr lang="cs-CZ" sz="2800" b="1" dirty="0" smtClean="0"/>
          </a:p>
          <a:p>
            <a:pPr lvl="1" eaLnBrk="1" hangingPunct="1">
              <a:defRPr/>
            </a:pPr>
            <a:r>
              <a:rPr lang="cs-CZ" sz="2400" b="1" dirty="0" smtClean="0">
                <a:cs typeface="Times New Roman" charset="0"/>
              </a:rPr>
              <a:t> </a:t>
            </a:r>
            <a:r>
              <a:rPr lang="cs-CZ" sz="2400" dirty="0" smtClean="0">
                <a:cs typeface="Times New Roman" charset="0"/>
              </a:rPr>
              <a:t>pokud od dlužníka </a:t>
            </a:r>
            <a:r>
              <a:rPr lang="cs-CZ" sz="2400" b="1" dirty="0" smtClean="0">
                <a:cs typeface="Times New Roman" charset="0"/>
              </a:rPr>
              <a:t>nepřijme plnění řádně a včas</a:t>
            </a:r>
            <a:r>
              <a:rPr lang="cs-CZ" sz="2400" dirty="0" smtClean="0">
                <a:cs typeface="Times New Roman" charset="0"/>
              </a:rPr>
              <a:t>, resp. neposkytne dlužníkovi v době plnění potřebnou </a:t>
            </a:r>
            <a:r>
              <a:rPr lang="cs-CZ" sz="2400" b="1" dirty="0" smtClean="0">
                <a:cs typeface="Times New Roman" charset="0"/>
              </a:rPr>
              <a:t>součinnost</a:t>
            </a:r>
            <a:r>
              <a:rPr lang="cs-CZ" sz="2400" dirty="0" smtClean="0">
                <a:cs typeface="Times New Roman" charset="0"/>
              </a:rPr>
              <a:t> k splnění dluhu</a:t>
            </a:r>
          </a:p>
          <a:p>
            <a:pPr lvl="1" eaLnBrk="1" hangingPunct="1">
              <a:defRPr/>
            </a:pPr>
            <a:r>
              <a:rPr lang="cs-CZ" sz="2400" dirty="0" smtClean="0">
                <a:cs typeface="Times New Roman" charset="0"/>
              </a:rPr>
              <a:t>Vzniká: povinnost uhradit dlužníkovi náklady, které mu prodlením věřitele vznikly</a:t>
            </a:r>
          </a:p>
          <a:p>
            <a:pPr lvl="1" eaLnBrk="1" hangingPunct="1">
              <a:defRPr/>
            </a:pPr>
            <a:r>
              <a:rPr lang="cs-CZ" sz="2400" dirty="0" smtClean="0">
                <a:cs typeface="Times New Roman" charset="0"/>
              </a:rPr>
              <a:t>Odpovědnost za ztrátu, zničení nebo poškození věci nese v době svého prodlení věřitel</a:t>
            </a:r>
          </a:p>
          <a:p>
            <a:pPr lvl="1" eaLnBrk="1" hangingPunct="1">
              <a:defRPr/>
            </a:pPr>
            <a:r>
              <a:rPr lang="cs-CZ" sz="2400" dirty="0" smtClean="0">
                <a:cs typeface="Times New Roman" charset="0"/>
              </a:rPr>
              <a:t>Pokud by způsobil dlužníkovi svým prodlením škodu, je povinen ji uhradit</a:t>
            </a:r>
          </a:p>
          <a:p>
            <a:pPr lvl="1" eaLnBrk="1" hangingPunct="1">
              <a:defRPr/>
            </a:pPr>
            <a:r>
              <a:rPr lang="cs-CZ" sz="2400" dirty="0" smtClean="0">
                <a:cs typeface="Times New Roman" charset="0"/>
              </a:rPr>
              <a:t>V době, kdy je v prodlení věřitel, nemůže být v prodlení dlužník, tedy žádné úroky z prodlení</a:t>
            </a:r>
          </a:p>
          <a:p>
            <a:pPr lvl="1" eaLnBrk="1" hangingPunct="1">
              <a:defRPr/>
            </a:pPr>
            <a:r>
              <a:rPr lang="cs-CZ" sz="2400" dirty="0" smtClean="0">
                <a:cs typeface="Times New Roman" charset="0"/>
              </a:rPr>
              <a:t>Dlužník může v době prodlení věřitele splnit svůj dluh uložením do úřední úschovy</a:t>
            </a:r>
          </a:p>
          <a:p>
            <a:pPr eaLnBrk="1" hangingPunct="1">
              <a:defRPr/>
            </a:pPr>
            <a:endParaRPr lang="cs-CZ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83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83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-21112"/>
            <a:ext cx="6597827" cy="687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6165772"/>
      </p:ext>
    </p:extLst>
  </p:cSld>
  <p:clrMapOvr>
    <a:masterClrMapping/>
  </p:clrMapOvr>
  <p:transition>
    <p:random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za škodu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Nejčastější formou závazků z deliktu</a:t>
            </a:r>
          </a:p>
          <a:p>
            <a:r>
              <a:rPr lang="cs-CZ" dirty="0" smtClean="0"/>
              <a:t>= povinnost škůdce nahradit škodu (majetkovou ztrátu), která jeho jednáním vznikla druhé osobě (poškozenému)</a:t>
            </a:r>
          </a:p>
          <a:p>
            <a:r>
              <a:rPr lang="cs-CZ" dirty="0" smtClean="0"/>
              <a:t>Tzv. sekundární povinnost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1898641"/>
      </p:ext>
    </p:extLst>
  </p:cSld>
  <p:clrMapOvr>
    <a:masterClrMapping/>
  </p:clrMapOvr>
  <p:transition>
    <p:random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Odpovědnost za škodu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§ 2900 NOZ = preventivní opatření</a:t>
            </a:r>
          </a:p>
          <a:p>
            <a:pPr lvl="2" eaLnBrk="1" hangingPunct="1">
              <a:defRPr/>
            </a:pPr>
            <a:r>
              <a:rPr lang="cs-CZ" dirty="0" smtClean="0"/>
              <a:t>Vyžadují-li to okolnosti případu nebo zvyklosti soukromého života, je </a:t>
            </a:r>
            <a:r>
              <a:rPr lang="cs-CZ" b="1" dirty="0" smtClean="0"/>
              <a:t>každý povinen počínat si při svém konání tak, aby nedošlo k nedůvodné újmě na svobodě, životě, zdraví nebo na vlastnictví jiného.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§ 2894 NOZ</a:t>
            </a:r>
          </a:p>
          <a:p>
            <a:pPr lvl="2" eaLnBrk="1" hangingPunct="1">
              <a:defRPr/>
            </a:pPr>
            <a:r>
              <a:rPr lang="cs-CZ" dirty="0" smtClean="0"/>
              <a:t>Povinnost nahradit jinému újmu zahrnuje vždy povinnost k náhradě újmy na jmění (škody)</a:t>
            </a:r>
          </a:p>
          <a:p>
            <a:pPr lvl="2" eaLnBrk="1" hangingPunct="1">
              <a:defRPr/>
            </a:pPr>
            <a:r>
              <a:rPr lang="cs-CZ" dirty="0" smtClean="0"/>
              <a:t>Nemajetková újma – není-li sjednána, jen v případech stanovených zákonem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4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4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5" grpId="0" build="p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Předpoklady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980728"/>
            <a:ext cx="8229600" cy="4790157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Porušení právních povinností</a:t>
            </a:r>
          </a:p>
          <a:p>
            <a:pPr lvl="3" eaLnBrk="1" hangingPunct="1">
              <a:defRPr/>
            </a:pPr>
            <a:r>
              <a:rPr lang="cs-CZ" dirty="0" smtClean="0"/>
              <a:t>Porušení dobrých mravů</a:t>
            </a:r>
          </a:p>
          <a:p>
            <a:pPr lvl="3" eaLnBrk="1" hangingPunct="1">
              <a:defRPr/>
            </a:pPr>
            <a:r>
              <a:rPr lang="cs-CZ" dirty="0" smtClean="0"/>
              <a:t>Porušení zákona</a:t>
            </a:r>
          </a:p>
          <a:p>
            <a:pPr lvl="3" eaLnBrk="1" hangingPunct="1">
              <a:defRPr/>
            </a:pPr>
            <a:r>
              <a:rPr lang="cs-CZ" dirty="0" smtClean="0"/>
              <a:t>Porušení smlouvy</a:t>
            </a:r>
          </a:p>
          <a:p>
            <a:pPr eaLnBrk="1" hangingPunct="1">
              <a:defRPr/>
            </a:pPr>
            <a:r>
              <a:rPr lang="cs-CZ" b="1" dirty="0" smtClean="0"/>
              <a:t>Škoda </a:t>
            </a:r>
          </a:p>
          <a:p>
            <a:pPr eaLnBrk="1" hangingPunct="1">
              <a:defRPr/>
            </a:pPr>
            <a:r>
              <a:rPr lang="cs-CZ" b="1" dirty="0" smtClean="0"/>
              <a:t>příčinná souvislost </a:t>
            </a:r>
            <a:r>
              <a:rPr lang="cs-CZ" dirty="0" smtClean="0"/>
              <a:t>mezi porušením právních povinností a škodou</a:t>
            </a:r>
          </a:p>
          <a:p>
            <a:pPr eaLnBrk="1" hangingPunct="1">
              <a:defRPr/>
            </a:pPr>
            <a:r>
              <a:rPr lang="cs-CZ" b="1" dirty="0" smtClean="0"/>
              <a:t>Zavinění</a:t>
            </a:r>
          </a:p>
          <a:p>
            <a:pPr lvl="3" eaLnBrk="1" hangingPunct="1">
              <a:defRPr/>
            </a:pPr>
            <a:r>
              <a:rPr lang="cs-CZ" dirty="0" smtClean="0"/>
              <a:t>Porušení dobrých mravů -  </a:t>
            </a:r>
            <a:r>
              <a:rPr lang="cs-CZ" b="1" dirty="0" smtClean="0"/>
              <a:t>úmysl</a:t>
            </a:r>
          </a:p>
          <a:p>
            <a:pPr lvl="3" eaLnBrk="1" hangingPunct="1">
              <a:defRPr/>
            </a:pPr>
            <a:r>
              <a:rPr lang="cs-CZ" dirty="0" smtClean="0"/>
              <a:t>Porušení zákona – předpokládá se </a:t>
            </a:r>
            <a:r>
              <a:rPr lang="cs-CZ" b="1" dirty="0" smtClean="0"/>
              <a:t>nedbalost</a:t>
            </a:r>
          </a:p>
          <a:p>
            <a:pPr lvl="3" eaLnBrk="1" hangingPunct="1">
              <a:defRPr/>
            </a:pPr>
            <a:r>
              <a:rPr lang="cs-CZ" dirty="0" smtClean="0"/>
              <a:t>Porušení smlouvy </a:t>
            </a:r>
            <a:r>
              <a:rPr lang="cs-CZ" b="1" dirty="0" smtClean="0"/>
              <a:t>– objektivní odpovědnost (za výsledek) </a:t>
            </a:r>
          </a:p>
          <a:p>
            <a:pPr lvl="4" eaLnBrk="1" hangingPunct="1">
              <a:defRPr/>
            </a:pPr>
            <a:r>
              <a:rPr lang="cs-CZ" dirty="0" smtClean="0"/>
              <a:t>Možnost zproštění – </a:t>
            </a:r>
            <a:r>
              <a:rPr lang="cs-CZ" b="1" dirty="0" smtClean="0"/>
              <a:t>vis maior (vyšší moc, např. povodeň, katastrofy)</a:t>
            </a: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6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6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6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6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86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6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6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6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6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6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3" grpId="0" build="p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Škoda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>
                <a:cs typeface="Times New Roman" charset="0"/>
              </a:rPr>
              <a:t>Majetková újma (ztráta), kterou lze objektivně vyjádřit (vyčíslit) penězi</a:t>
            </a:r>
            <a:endParaRPr lang="cs-CZ" sz="28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1800" b="1" i="1" dirty="0" smtClean="0">
                <a:cs typeface="Times New Roman" charset="0"/>
              </a:rPr>
              <a:t>škoda skutečná</a:t>
            </a:r>
            <a:r>
              <a:rPr lang="cs-CZ" sz="1800" dirty="0" smtClean="0">
                <a:cs typeface="Times New Roman" charset="0"/>
              </a:rPr>
              <a:t>: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 smtClean="0">
                <a:cs typeface="Times New Roman" charset="0"/>
              </a:rPr>
              <a:t>zmenšení, snížení nebo jiné znehodnocení již existujícího majetku poškozeného v důsledku škodné události, náklady na její odstranění</a:t>
            </a:r>
            <a:endParaRPr lang="cs-CZ" sz="20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1800" b="1" i="1" dirty="0" smtClean="0">
                <a:cs typeface="Times New Roman" charset="0"/>
              </a:rPr>
              <a:t>ušlý zisk: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 smtClean="0">
                <a:cs typeface="Times New Roman" charset="0"/>
              </a:rPr>
              <a:t>v důsledku škodné události nedošlo k rozmnožení majetkových hodnot poškozeného, které mohl poškozený odůvodněně očekávat s ohledem na běžný chod věcí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1800" b="1" i="1" dirty="0" smtClean="0">
                <a:cs typeface="Times New Roman" charset="0"/>
              </a:rPr>
              <a:t>Moderační právo soudu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1800" b="1" i="1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1800" b="1" i="1" dirty="0" smtClean="0">
                <a:cs typeface="Times New Roman" charset="0"/>
              </a:rPr>
              <a:t>při újmě na zdraví  komplex práv ( § 2958 a </a:t>
            </a:r>
            <a:r>
              <a:rPr lang="cs-CZ" sz="1800" b="1" i="1" dirty="0" err="1" smtClean="0">
                <a:cs typeface="Times New Roman" charset="0"/>
              </a:rPr>
              <a:t>násl</a:t>
            </a:r>
            <a:r>
              <a:rPr lang="cs-CZ" sz="1800" b="1" i="1" dirty="0" smtClean="0">
                <a:cs typeface="Times New Roman" charset="0"/>
              </a:rPr>
              <a:t>. NOZ -  )</a:t>
            </a:r>
          </a:p>
          <a:p>
            <a:pPr lvl="2" eaLnBrk="1" hangingPunct="1">
              <a:defRPr/>
            </a:pPr>
            <a:r>
              <a:rPr lang="cs-CZ" sz="2000" dirty="0" smtClean="0"/>
              <a:t>újmu poškozeného peněžitou náhradou, vyvažující plně vytrpěné bolesti a další nemajetkové újmy; vznikla-li poškozením zdraví překážka lepší budoucnosti poškozeného, nahradí mu škůdce i ztížení společenského uplatnění.</a:t>
            </a:r>
            <a:r>
              <a:rPr lang="cs-CZ" sz="2000" dirty="0" smtClean="0">
                <a:cs typeface="Times New Roman" charset="0"/>
              </a:rPr>
              <a:t> </a:t>
            </a:r>
            <a:endParaRPr lang="cs-CZ" sz="2800" b="1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809655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1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1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1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1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1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1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3" grpId="0" build="p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Zavinění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6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rgbClr val="6699FF"/>
                </a:solidFill>
                <a:cs typeface="Times New Roman" charset="0"/>
              </a:rPr>
              <a:t>Úmysl</a:t>
            </a:r>
            <a:r>
              <a:rPr lang="cs-CZ" sz="2800" b="1" dirty="0" smtClean="0">
                <a:cs typeface="Times New Roman" charset="0"/>
              </a:rPr>
              <a:t>:</a:t>
            </a:r>
            <a:endParaRPr lang="cs-CZ" sz="2800" b="1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b="1" dirty="0" smtClean="0">
                <a:cs typeface="Times New Roman" charset="0"/>
              </a:rPr>
              <a:t>přímý: </a:t>
            </a:r>
            <a:r>
              <a:rPr lang="cs-CZ" sz="2400" dirty="0" smtClean="0">
                <a:cs typeface="Times New Roman" charset="0"/>
              </a:rPr>
              <a:t>jednající </a:t>
            </a:r>
            <a:r>
              <a:rPr lang="cs-CZ" sz="2400" b="1" dirty="0" smtClean="0">
                <a:cs typeface="Times New Roman" charset="0"/>
              </a:rPr>
              <a:t>věděl,</a:t>
            </a:r>
            <a:r>
              <a:rPr lang="cs-CZ" sz="2400" dirty="0" smtClean="0">
                <a:cs typeface="Times New Roman" charset="0"/>
              </a:rPr>
              <a:t> že škodu může způsobit a </a:t>
            </a:r>
            <a:r>
              <a:rPr lang="cs-CZ" sz="2400" b="1" dirty="0" smtClean="0">
                <a:cs typeface="Times New Roman" charset="0"/>
              </a:rPr>
              <a:t>chtěl</a:t>
            </a:r>
            <a:r>
              <a:rPr lang="cs-CZ" sz="2400" dirty="0" smtClean="0">
                <a:cs typeface="Times New Roman" charset="0"/>
              </a:rPr>
              <a:t> ji způsobit</a:t>
            </a:r>
            <a:endParaRPr lang="cs-CZ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b="1" dirty="0" smtClean="0">
                <a:cs typeface="Times New Roman" charset="0"/>
              </a:rPr>
              <a:t>nepřímý:</a:t>
            </a:r>
            <a:r>
              <a:rPr lang="cs-CZ" sz="2400" dirty="0" smtClean="0">
                <a:cs typeface="Times New Roman" charset="0"/>
              </a:rPr>
              <a:t> (eventuální): jednající </a:t>
            </a:r>
            <a:r>
              <a:rPr lang="cs-CZ" sz="2400" b="1" dirty="0" smtClean="0">
                <a:cs typeface="Times New Roman" charset="0"/>
              </a:rPr>
              <a:t>věděl,</a:t>
            </a:r>
            <a:r>
              <a:rPr lang="cs-CZ" sz="2400" dirty="0" smtClean="0">
                <a:cs typeface="Times New Roman" charset="0"/>
              </a:rPr>
              <a:t> že škodu může způsobit a pro případ, že ji způsobí, s tím byl </a:t>
            </a:r>
            <a:r>
              <a:rPr lang="cs-CZ" sz="2400" b="1" dirty="0" smtClean="0">
                <a:cs typeface="Times New Roman" charset="0"/>
              </a:rPr>
              <a:t>srozuměn</a:t>
            </a:r>
            <a:r>
              <a:rPr lang="cs-CZ" sz="2400" dirty="0" smtClean="0">
                <a:cs typeface="Times New Roman" charset="0"/>
              </a:rPr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rgbClr val="6699FF"/>
                </a:solidFill>
                <a:cs typeface="Times New Roman" charset="0"/>
              </a:rPr>
              <a:t>Nedbalost</a:t>
            </a:r>
            <a:r>
              <a:rPr lang="cs-CZ" sz="2800" b="1" dirty="0" smtClean="0">
                <a:cs typeface="Times New Roman" charset="0"/>
              </a:rPr>
              <a:t>: </a:t>
            </a:r>
            <a:endParaRPr lang="cs-CZ" sz="2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>
                <a:latin typeface="Times New Roman" charset="0"/>
                <a:cs typeface="Times New Roman" charset="0"/>
              </a:rPr>
              <a:t> </a:t>
            </a:r>
            <a:r>
              <a:rPr lang="cs-CZ" sz="2400" b="1" dirty="0" smtClean="0">
                <a:cs typeface="Times New Roman" charset="0"/>
              </a:rPr>
              <a:t>vědomá: </a:t>
            </a:r>
            <a:r>
              <a:rPr lang="cs-CZ" sz="2400" dirty="0" smtClean="0">
                <a:cs typeface="Times New Roman" charset="0"/>
              </a:rPr>
              <a:t>jednající </a:t>
            </a:r>
            <a:r>
              <a:rPr lang="cs-CZ" sz="2400" b="1" dirty="0" smtClean="0">
                <a:cs typeface="Times New Roman" charset="0"/>
              </a:rPr>
              <a:t>věděl</a:t>
            </a:r>
            <a:r>
              <a:rPr lang="cs-CZ" sz="2400" dirty="0" smtClean="0">
                <a:cs typeface="Times New Roman" charset="0"/>
              </a:rPr>
              <a:t>, že škodu může způsobit a bez přiměřených důvodů </a:t>
            </a:r>
            <a:r>
              <a:rPr lang="cs-CZ" sz="2400" b="1" dirty="0" smtClean="0">
                <a:cs typeface="Times New Roman" charset="0"/>
              </a:rPr>
              <a:t>spoléhal</a:t>
            </a:r>
            <a:r>
              <a:rPr lang="cs-CZ" sz="2400" dirty="0" smtClean="0">
                <a:cs typeface="Times New Roman" charset="0"/>
              </a:rPr>
              <a:t>, že ji nezpůsobí</a:t>
            </a:r>
            <a:endParaRPr lang="cs-CZ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b="1" dirty="0" smtClean="0">
                <a:cs typeface="Times New Roman" charset="0"/>
              </a:rPr>
              <a:t>nevědomá:</a:t>
            </a:r>
            <a:r>
              <a:rPr lang="cs-CZ" sz="2400" dirty="0" smtClean="0">
                <a:cs typeface="Times New Roman" charset="0"/>
              </a:rPr>
              <a:t> jednající </a:t>
            </a:r>
            <a:r>
              <a:rPr lang="cs-CZ" sz="2400" b="1" dirty="0" smtClean="0">
                <a:cs typeface="Times New Roman" charset="0"/>
              </a:rPr>
              <a:t>nevěděl</a:t>
            </a:r>
            <a:r>
              <a:rPr lang="cs-CZ" sz="2400" dirty="0" smtClean="0">
                <a:cs typeface="Times New Roman" charset="0"/>
              </a:rPr>
              <a:t>, že škodu může způsobit, ačkoliv vzhledem k okolnostem a svým poměrům o tom </a:t>
            </a:r>
            <a:r>
              <a:rPr lang="cs-CZ" sz="2400" b="1" dirty="0" smtClean="0">
                <a:cs typeface="Times New Roman" charset="0"/>
              </a:rPr>
              <a:t>vědět měl a mohl</a:t>
            </a:r>
            <a:r>
              <a:rPr lang="cs-CZ" sz="2400" dirty="0" smtClean="0">
                <a:cs typeface="Times New Roman" charset="0"/>
              </a:rPr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26329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1" grpId="0" build="p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 smtClean="0"/>
              <a:t>Vyloučení povinnosti náhrady škody</a:t>
            </a:r>
            <a:endParaRPr lang="cs-CZ" dirty="0" smtClean="0"/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>
                <a:latin typeface="Times New Roman" charset="0"/>
                <a:cs typeface="Times New Roman" charset="0"/>
              </a:rPr>
              <a:t> </a:t>
            </a:r>
            <a:r>
              <a:rPr lang="cs-CZ" sz="2800" b="1" dirty="0" smtClean="0"/>
              <a:t>Nutná obrana</a:t>
            </a:r>
          </a:p>
          <a:p>
            <a:pPr lvl="3" eaLnBrk="1" hangingPunct="1">
              <a:defRPr/>
            </a:pPr>
            <a:r>
              <a:rPr lang="cs-CZ" dirty="0" smtClean="0"/>
              <a:t>Kdo odvrací od sebe nebo od jiného bezprostředně hrozící nebo trvající protiprávní útok a způsobí přitom útočníkovi újmu, není povinen k její náhradě.</a:t>
            </a:r>
          </a:p>
          <a:p>
            <a:pPr lvl="3" eaLnBrk="1" hangingPunct="1">
              <a:defRPr/>
            </a:pPr>
            <a:r>
              <a:rPr lang="cs-CZ" dirty="0" smtClean="0"/>
              <a:t>To neplatí, je-li zjevné, že napadenému hrozí vzhledem k jeho poměrům újma jen nepatrná nebo obrana je zcela zjevně nepřiměřená, zejména vzhledem k závažnosti újmy útočníka způsobené odvracením útoku.</a:t>
            </a:r>
          </a:p>
          <a:p>
            <a:pPr eaLnBrk="1" hangingPunct="1">
              <a:defRPr/>
            </a:pPr>
            <a:r>
              <a:rPr lang="cs-CZ" sz="2800" b="1" dirty="0" smtClean="0"/>
              <a:t>Krajní nouze</a:t>
            </a:r>
          </a:p>
          <a:p>
            <a:pPr lvl="3" eaLnBrk="1" hangingPunct="1">
              <a:defRPr/>
            </a:pPr>
            <a:r>
              <a:rPr lang="cs-CZ" sz="1800" dirty="0" smtClean="0"/>
              <a:t>Kdo odvrací od sebe nebo od jiného přímo hrozící nebezpečí újmy, není povinen k náhradě újmy tím způsobené, nebylo-li za daných okolností možné odvrátit nebezpečí jinak nebo nezpůsobí-li následek zjevně stejně závažný nebo ještě závažnější než újma, která </a:t>
            </a:r>
            <a:r>
              <a:rPr lang="pl-PL" sz="1800" dirty="0" smtClean="0"/>
              <a:t>hrozila, ledaže by majetek i bez jednání v nouzi podlehl </a:t>
            </a:r>
            <a:r>
              <a:rPr lang="cs-CZ" sz="1800" dirty="0" smtClean="0"/>
              <a:t>zkáze. To neplatí, vyvolal-li nebezpečí vlastní vinou sám jednající.</a:t>
            </a:r>
            <a:endParaRPr lang="cs-CZ" sz="1800" b="1" dirty="0" smtClean="0">
              <a:cs typeface="Times New Roman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build="p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Náhrady při ublížení na zdraví (usmrcení)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Bolestné a další nemajetkové újmy</a:t>
            </a:r>
          </a:p>
          <a:p>
            <a:pPr>
              <a:defRPr/>
            </a:pPr>
            <a:r>
              <a:rPr lang="cs-CZ" dirty="0" smtClean="0"/>
              <a:t>Ztížení společenského uplatnění</a:t>
            </a:r>
          </a:p>
          <a:p>
            <a:pPr>
              <a:defRPr/>
            </a:pPr>
            <a:endParaRPr lang="cs-CZ" b="1" dirty="0" smtClean="0"/>
          </a:p>
          <a:p>
            <a:pPr>
              <a:defRPr/>
            </a:pPr>
            <a:r>
              <a:rPr lang="cs-CZ" b="1" dirty="0" smtClean="0"/>
              <a:t>Usmrcení</a:t>
            </a:r>
            <a:r>
              <a:rPr lang="cs-CZ" dirty="0" smtClean="0"/>
              <a:t>: § 2959 NOZ</a:t>
            </a:r>
          </a:p>
          <a:p>
            <a:pPr>
              <a:defRPr/>
            </a:pPr>
            <a:r>
              <a:rPr lang="cs-CZ" dirty="0" smtClean="0"/>
              <a:t>duševní útrapy manželu, rodiči, dítěti nebo jiné osobě blízké peněžitou náhradou vyvažující plně jejich utrpení. 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Náhrady při ublížení na zdraví (usmrcení)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Náklady spojené s péčí o zdraví</a:t>
            </a:r>
          </a:p>
          <a:p>
            <a:pPr lvl="1">
              <a:defRPr/>
            </a:pPr>
            <a:r>
              <a:rPr lang="cs-CZ" dirty="0" smtClean="0"/>
              <a:t>náklady spojené s péčí o zdraví poškozeného</a:t>
            </a:r>
          </a:p>
          <a:p>
            <a:pPr lvl="1">
              <a:defRPr/>
            </a:pPr>
            <a:r>
              <a:rPr lang="cs-CZ" dirty="0" smtClean="0"/>
              <a:t>s péčí o jeho osobu </a:t>
            </a:r>
          </a:p>
          <a:p>
            <a:pPr lvl="1">
              <a:defRPr/>
            </a:pPr>
            <a:r>
              <a:rPr lang="cs-CZ" dirty="0" smtClean="0"/>
              <a:t>o jeho domácnost </a:t>
            </a:r>
          </a:p>
          <a:p>
            <a:pPr>
              <a:defRPr/>
            </a:pPr>
            <a:r>
              <a:rPr lang="cs-CZ" dirty="0" smtClean="0"/>
              <a:t>tomu, kdo je vynaložil</a:t>
            </a:r>
          </a:p>
          <a:p>
            <a:pPr lvl="1">
              <a:defRPr/>
            </a:pPr>
            <a:r>
              <a:rPr lang="cs-CZ" dirty="0" smtClean="0"/>
              <a:t>přiměřená záloha</a:t>
            </a:r>
          </a:p>
          <a:p>
            <a:pPr>
              <a:defRPr/>
            </a:pPr>
            <a:r>
              <a:rPr lang="cs-CZ" dirty="0" smtClean="0"/>
              <a:t>Náklady pohřbu</a:t>
            </a:r>
          </a:p>
          <a:p>
            <a:pPr lvl="2">
              <a:defRPr/>
            </a:pPr>
            <a:r>
              <a:rPr lang="cs-CZ" dirty="0" smtClean="0"/>
              <a:t>přiměřené náklady spojené s pohřbem v rozsahu, v jakém nebyly uhrazeny veřejnou dávkou podle jiného právního předpisu. 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Náhrady při ublížení na zdraví (usmrcení)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Peněžité dávky</a:t>
            </a:r>
          </a:p>
          <a:p>
            <a:pPr lvl="1">
              <a:defRPr/>
            </a:pPr>
            <a:r>
              <a:rPr lang="cs-CZ" dirty="0" smtClean="0"/>
              <a:t>Náhrada za ztrátu na výdělku </a:t>
            </a:r>
          </a:p>
          <a:p>
            <a:pPr lvl="3">
              <a:defRPr/>
            </a:pPr>
            <a:r>
              <a:rPr lang="cs-CZ" dirty="0" smtClean="0"/>
              <a:t>po dobu pracovní neschopnosti poškozeného </a:t>
            </a:r>
          </a:p>
          <a:p>
            <a:pPr lvl="3">
              <a:defRPr/>
            </a:pPr>
            <a:r>
              <a:rPr lang="cs-CZ" dirty="0" smtClean="0"/>
              <a:t>peněžitým důchodem ve výši rozdílu mezi průměrným výdělkem poškozeného před vznikem újmy a náhradou toho, co poškozenému bylo vyplaceno v důsledku nemoci či úrazu podle jiného právního předpisu.</a:t>
            </a:r>
          </a:p>
          <a:p>
            <a:pPr lvl="1">
              <a:defRPr/>
            </a:pPr>
            <a:r>
              <a:rPr lang="cs-CZ" dirty="0" smtClean="0"/>
              <a:t>Peněžitý důchod</a:t>
            </a:r>
          </a:p>
          <a:p>
            <a:pPr lvl="3">
              <a:defRPr/>
            </a:pPr>
            <a:r>
              <a:rPr lang="cs-CZ" dirty="0" smtClean="0"/>
              <a:t>Po skončení pracovní neschopnosti, případně při invaliditě, </a:t>
            </a:r>
          </a:p>
          <a:p>
            <a:pPr lvl="3">
              <a:defRPr/>
            </a:pPr>
            <a:r>
              <a:rPr lang="cs-CZ" dirty="0" smtClean="0"/>
              <a:t>Stanoven vzhledem k rozdílu mezi původním a nynějším výdělkem + invalidní důchod</a:t>
            </a:r>
          </a:p>
          <a:p>
            <a:pPr lvl="3">
              <a:defRPr/>
            </a:pPr>
            <a:r>
              <a:rPr lang="cs-CZ" dirty="0" smtClean="0"/>
              <a:t>Zvýšení potřeb poškozeného v důsledku ublížení zdraví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Odbytné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Důležitý důvod</a:t>
            </a:r>
          </a:p>
          <a:p>
            <a:pPr>
              <a:defRPr/>
            </a:pPr>
            <a:r>
              <a:rPr lang="cs-CZ" dirty="0" smtClean="0"/>
              <a:t>Žádost poškozeného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Soud přizná namísto </a:t>
            </a:r>
            <a:r>
              <a:rPr lang="cs-CZ" dirty="0" err="1" smtClean="0"/>
              <a:t>penežitého</a:t>
            </a:r>
            <a:r>
              <a:rPr lang="cs-CZ" dirty="0" smtClean="0"/>
              <a:t> důchodu odbytné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Obsah závazků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Rozmanitý</a:t>
            </a:r>
          </a:p>
          <a:p>
            <a:pPr eaLnBrk="1" hangingPunct="1">
              <a:defRPr/>
            </a:pPr>
            <a:r>
              <a:rPr lang="cs-CZ" dirty="0" smtClean="0"/>
              <a:t>Dlužník je povinen věřiteli něco:</a:t>
            </a:r>
          </a:p>
          <a:p>
            <a:pPr lvl="1" eaLnBrk="1" hangingPunct="1">
              <a:defRPr/>
            </a:pPr>
            <a:r>
              <a:rPr lang="cs-CZ" sz="3200" b="1" dirty="0" smtClean="0"/>
              <a:t>Dát</a:t>
            </a:r>
            <a:r>
              <a:rPr lang="cs-CZ" sz="3200" dirty="0" smtClean="0"/>
              <a:t> (dare)</a:t>
            </a:r>
          </a:p>
          <a:p>
            <a:pPr lvl="1" eaLnBrk="1" hangingPunct="1">
              <a:defRPr/>
            </a:pPr>
            <a:r>
              <a:rPr lang="cs-CZ" sz="3200" b="1" dirty="0" smtClean="0"/>
              <a:t>Vykonat</a:t>
            </a:r>
            <a:r>
              <a:rPr lang="cs-CZ" sz="3200" dirty="0" smtClean="0"/>
              <a:t> (</a:t>
            </a:r>
            <a:r>
              <a:rPr lang="cs-CZ" sz="3200" dirty="0" err="1" smtClean="0"/>
              <a:t>facere</a:t>
            </a:r>
            <a:r>
              <a:rPr lang="cs-CZ" sz="3200" dirty="0" smtClean="0"/>
              <a:t>)</a:t>
            </a:r>
          </a:p>
          <a:p>
            <a:pPr lvl="1" eaLnBrk="1" hangingPunct="1">
              <a:defRPr/>
            </a:pPr>
            <a:r>
              <a:rPr lang="cs-CZ" sz="3200" b="1" dirty="0" smtClean="0"/>
              <a:t>Strpět</a:t>
            </a:r>
            <a:r>
              <a:rPr lang="cs-CZ" sz="3200" dirty="0" smtClean="0"/>
              <a:t> (</a:t>
            </a:r>
            <a:r>
              <a:rPr lang="cs-CZ" sz="3200" dirty="0" err="1"/>
              <a:t>pati</a:t>
            </a:r>
            <a:r>
              <a:rPr lang="cs-CZ" sz="3200" dirty="0" smtClean="0"/>
              <a:t>)</a:t>
            </a:r>
          </a:p>
          <a:p>
            <a:pPr lvl="1" eaLnBrk="1" hangingPunct="1">
              <a:defRPr/>
            </a:pPr>
            <a:r>
              <a:rPr lang="cs-CZ" sz="3200" b="1" dirty="0" smtClean="0"/>
              <a:t>Nekonat</a:t>
            </a:r>
            <a:r>
              <a:rPr lang="cs-CZ" sz="3200" dirty="0" smtClean="0"/>
              <a:t> (non </a:t>
            </a:r>
            <a:r>
              <a:rPr lang="cs-CZ" sz="3200" dirty="0" err="1" smtClean="0"/>
              <a:t>facere</a:t>
            </a:r>
            <a:r>
              <a:rPr lang="cs-CZ" sz="3200" dirty="0" smtClean="0"/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1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1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7" grpId="0" build="p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Bezdůvodné obohacení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7037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/>
              <a:t>§ 2991</a:t>
            </a:r>
            <a:r>
              <a:rPr lang="cs-CZ" sz="2800" dirty="0" smtClean="0">
                <a:cs typeface="Times New Roman" charset="0"/>
              </a:rPr>
              <a:t> 451- 459 OZ</a:t>
            </a:r>
            <a:r>
              <a:rPr lang="cs-CZ" sz="28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cs typeface="Times New Roman" charset="0"/>
              </a:rPr>
              <a:t>Kdo se na úkor  jiného bezdůvodně obohatí, musí obohacení vydat.</a:t>
            </a:r>
            <a:endParaRPr lang="cs-CZ" sz="2800" dirty="0" smtClean="0">
              <a:cs typeface="Times New Roman" charset="0"/>
            </a:endParaRPr>
          </a:p>
          <a:p>
            <a:pPr eaLnBrk="1" hangingPunct="1">
              <a:defRPr/>
            </a:pPr>
            <a:r>
              <a:rPr lang="cs-CZ" sz="2800" dirty="0" smtClean="0">
                <a:cs typeface="Times New Roman" charset="0"/>
              </a:rPr>
              <a:t> majetkový  prospěch získaný plněním bez právního důvodu, plněním z právního důvodu, který odpadl, protiprávním užitím cizí hodnoty nebo tím, že za něho bylo </a:t>
            </a:r>
            <a:r>
              <a:rPr lang="pl-PL" sz="2800" dirty="0" smtClean="0">
                <a:cs typeface="Times New Roman" charset="0"/>
              </a:rPr>
              <a:t>plněno, co měl po právu plnit sám</a:t>
            </a:r>
            <a:endParaRPr lang="cs-CZ" sz="2800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build="p" autoUpdateAnimBg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Bezdůvodné obohacení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/>
              <a:t>Kdo se na úkor jiného bez spravedlivého důvodu obohatí, musí vydat, oč se obohatil.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/>
              <a:t>N</a:t>
            </a:r>
            <a:r>
              <a:rPr lang="cs-CZ" sz="2800" dirty="0" smtClean="0">
                <a:cs typeface="Times New Roman" charset="0"/>
              </a:rPr>
              <a:t>aturální obligace</a:t>
            </a:r>
            <a:r>
              <a:rPr lang="cs-CZ" sz="2800" dirty="0" smtClean="0"/>
              <a:t> (není bezdůvodné obohacení)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 smtClean="0">
                <a:cs typeface="Times New Roman" charset="0"/>
              </a:rPr>
              <a:t>plnění promlčeného dluhu nebo dluhu neplatného jen pro nedostatek formy</a:t>
            </a:r>
            <a:endParaRPr lang="cs-CZ" sz="2000" dirty="0" smtClean="0"/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 smtClean="0">
                <a:cs typeface="Times New Roman" charset="0"/>
              </a:rPr>
              <a:t>přijetí plnění za hry nebo sázky uzavřené mezi fyzickými osobami a vrácení peněz do hry nebo sázky půjčených; </a:t>
            </a:r>
            <a:endParaRPr lang="cs-CZ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>
                <a:cs typeface="Times New Roman" charset="0"/>
              </a:rPr>
              <a:t>chybí </a:t>
            </a:r>
            <a:r>
              <a:rPr lang="cs-CZ" sz="2400" dirty="0" smtClean="0"/>
              <a:t>jen </a:t>
            </a:r>
            <a:r>
              <a:rPr lang="cs-CZ" sz="2400" b="1" dirty="0" smtClean="0">
                <a:cs typeface="Times New Roman" charset="0"/>
              </a:rPr>
              <a:t>nárok: </a:t>
            </a:r>
            <a:r>
              <a:rPr lang="cs-CZ" sz="2400" dirty="0" smtClean="0">
                <a:cs typeface="Times New Roman" charset="0"/>
              </a:rPr>
              <a:t>u soudu se nelze těchto plnění domáhat.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9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9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1" grpId="0" build="p" autoUpdateAnimBg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Nepřikázané jednatelství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/>
              <a:t>Qasismlouva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Vmísí-li se někdo do záležitostí jiné osoby, ač k tomu není oprávněn, jdou k jeho tíži následky z toho vzniklé.</a:t>
            </a:r>
          </a:p>
          <a:p>
            <a:pPr eaLnBrk="1" hangingPunct="1">
              <a:defRPr/>
            </a:pPr>
            <a:r>
              <a:rPr lang="cs-CZ" dirty="0" smtClean="0"/>
              <a:t> Odvracení škody</a:t>
            </a:r>
          </a:p>
          <a:p>
            <a:pPr lvl="3" eaLnBrk="1" hangingPunct="1">
              <a:defRPr/>
            </a:pPr>
            <a:r>
              <a:rPr lang="cs-CZ" dirty="0" smtClean="0"/>
              <a:t>náhrada účelně vynaložených nákladů, třebaže se výsledek bez zavinění nepřikázaného jednatele nedostavil.</a:t>
            </a:r>
          </a:p>
          <a:p>
            <a:pPr eaLnBrk="1" hangingPunct="1">
              <a:defRPr/>
            </a:pPr>
            <a:r>
              <a:rPr lang="cs-CZ" dirty="0" smtClean="0"/>
              <a:t>Záchrana cizí věci</a:t>
            </a:r>
          </a:p>
          <a:p>
            <a:pPr lvl="3" eaLnBrk="1" hangingPunct="1">
              <a:defRPr/>
            </a:pPr>
            <a:r>
              <a:rPr lang="cs-CZ" dirty="0" smtClean="0"/>
              <a:t>Přiměřená odměna</a:t>
            </a:r>
          </a:p>
          <a:p>
            <a:pPr eaLnBrk="1" hangingPunct="1">
              <a:defRPr/>
            </a:pPr>
            <a:r>
              <a:rPr lang="cs-CZ" dirty="0" smtClean="0"/>
              <a:t>Jednání k užitku jiné osoby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3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3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Závazkové právo smluvní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cs typeface="Times New Roman" charset="0"/>
              </a:rPr>
              <a:t>Nejčastější a nejtypičtější důvod vzniku závazků je</a:t>
            </a:r>
            <a:r>
              <a:rPr lang="cs-CZ" b="1" dirty="0" smtClean="0">
                <a:cs typeface="Times New Roman" charset="0"/>
              </a:rPr>
              <a:t> smlouva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>
                <a:cs typeface="Times New Roman" charset="0"/>
              </a:rPr>
              <a:t>Nejrozsáhlejší část úpravy všech občanských zákoníků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>
                <a:cs typeface="Times New Roman" charset="0"/>
              </a:rPr>
              <a:t>Smlouva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>
                <a:solidFill>
                  <a:srgbClr val="6699FF"/>
                </a:solidFill>
                <a:cs typeface="Times New Roman" charset="0"/>
              </a:rPr>
              <a:t>dvou nebo vícestranné právní jednání, k jehož vzniku je potřeba shodného projevu vůle ohledně celého obsahu smlouvy</a:t>
            </a:r>
          </a:p>
          <a:p>
            <a:pPr eaLnBrk="1" hangingPunct="1">
              <a:defRPr/>
            </a:pPr>
            <a:endParaRPr lang="cs-CZ" sz="2800" dirty="0" smtClean="0">
              <a:solidFill>
                <a:srgbClr val="00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Smluvní závazkové právo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b="1" smtClean="0">
                <a:cs typeface="Times New Roman" charset="0"/>
              </a:rPr>
              <a:t>Zásada smluvní rovnosti stran</a:t>
            </a:r>
            <a:endParaRPr lang="cs-CZ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b="1" smtClean="0">
                <a:cs typeface="Times New Roman" charset="0"/>
              </a:rPr>
              <a:t>Zásada smluvní volnosti (svobody) stran</a:t>
            </a:r>
            <a:endParaRPr lang="cs-CZ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b="1" smtClean="0">
                <a:cs typeface="Times New Roman" charset="0"/>
              </a:rPr>
              <a:t>Pacta sunt servanda</a:t>
            </a:r>
            <a:endParaRPr lang="cs-CZ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b="1" smtClean="0">
                <a:cs typeface="Times New Roman" charset="0"/>
              </a:rPr>
              <a:t>Zásada ochrany dobré víry</a:t>
            </a:r>
            <a:endParaRPr lang="cs-CZ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b="1" smtClean="0">
                <a:cs typeface="Times New Roman" charset="0"/>
              </a:rPr>
              <a:t>Nemo turpitudinem suam allegare potest </a:t>
            </a:r>
            <a:endParaRPr lang="cs-CZ" b="1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mtClean="0">
                <a:cs typeface="Times New Roman" charset="0"/>
              </a:rPr>
              <a:t>Nikdo se s úspěchem nesmí dovolávat své vlastní nepoctivosti</a:t>
            </a:r>
            <a:r>
              <a:rPr lang="cs-CZ" smtClean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build="p" autoUpdateAnimBg="0"/>
    </p:bldLst>
  </p:timing>
</p:sld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5645</TotalTime>
  <Words>3811</Words>
  <Application>Microsoft Office PowerPoint</Application>
  <PresentationFormat>Předvádění na obrazovce (4:3)</PresentationFormat>
  <Paragraphs>475</Paragraphs>
  <Slides>72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72</vt:i4>
      </vt:variant>
    </vt:vector>
  </HeadingPairs>
  <TitlesOfParts>
    <vt:vector size="73" baseType="lpstr">
      <vt:lpstr>Balance</vt:lpstr>
      <vt:lpstr>Relativní majetková práva</vt:lpstr>
      <vt:lpstr>Relativní majetková práva</vt:lpstr>
      <vt:lpstr>Závazkový právní vztah</vt:lpstr>
      <vt:lpstr>Závazkové právo</vt:lpstr>
      <vt:lpstr>Vznik závazků</vt:lpstr>
      <vt:lpstr>Prezentace aplikace PowerPoint</vt:lpstr>
      <vt:lpstr>Obsah závazků</vt:lpstr>
      <vt:lpstr>Závazkové právo smluvní</vt:lpstr>
      <vt:lpstr>Smluvní závazkové právo</vt:lpstr>
      <vt:lpstr>Smlouvy dělení</vt:lpstr>
      <vt:lpstr>Prezentace aplikace PowerPoint</vt:lpstr>
      <vt:lpstr>Prezentace aplikace PowerPoint</vt:lpstr>
      <vt:lpstr>Uzavření smlouvy</vt:lpstr>
      <vt:lpstr>Účinky uzavřené smlouvy</vt:lpstr>
      <vt:lpstr>Odstoupení od smlouvy</vt:lpstr>
      <vt:lpstr>Zajištění dluhu a utvrzení dluhu</vt:lpstr>
      <vt:lpstr>Zajištění dluhu</vt:lpstr>
      <vt:lpstr>Ručení</vt:lpstr>
      <vt:lpstr>Finanční záruka</vt:lpstr>
      <vt:lpstr>Utvrzení dluhu</vt:lpstr>
      <vt:lpstr>Smluvní pokuta</vt:lpstr>
      <vt:lpstr>Zánik závazku ze smlouvy</vt:lpstr>
      <vt:lpstr>Darování</vt:lpstr>
      <vt:lpstr>Kupní smlouva</vt:lpstr>
      <vt:lpstr>Smlouva o dílo</vt:lpstr>
      <vt:lpstr>Směna</vt:lpstr>
      <vt:lpstr>Přenechání věci k užití jinému</vt:lpstr>
      <vt:lpstr>Přenechání věci k užití jinému</vt:lpstr>
      <vt:lpstr>Nájem</vt:lpstr>
      <vt:lpstr>Podnájem</vt:lpstr>
      <vt:lpstr>Nájem bytu</vt:lpstr>
      <vt:lpstr>Skončení nájmu bytu</vt:lpstr>
      <vt:lpstr>Zákonné důvody výpovědi </vt:lpstr>
      <vt:lpstr>Porušení povinností zvlášť závažným způsobem</vt:lpstr>
      <vt:lpstr>Zvláštní ustanovení</vt:lpstr>
      <vt:lpstr>Pacht</vt:lpstr>
      <vt:lpstr>Zápůjčka</vt:lpstr>
      <vt:lpstr>Úvěr</vt:lpstr>
      <vt:lpstr>Péče o zdraví</vt:lpstr>
      <vt:lpstr>Péče o zdraví</vt:lpstr>
      <vt:lpstr>Poučení</vt:lpstr>
      <vt:lpstr>Informovaný souhlas</vt:lpstr>
      <vt:lpstr>Zdravotní dokumentace</vt:lpstr>
      <vt:lpstr>Licence</vt:lpstr>
      <vt:lpstr>Další typy smluv</vt:lpstr>
      <vt:lpstr>Další typy smluv</vt:lpstr>
      <vt:lpstr>Další typy smluv</vt:lpstr>
      <vt:lpstr>Další typy smluv</vt:lpstr>
      <vt:lpstr>Další typy smluv</vt:lpstr>
      <vt:lpstr>Sázka, hra a los</vt:lpstr>
      <vt:lpstr>Odpovědnost deliktní</vt:lpstr>
      <vt:lpstr>Odpovědnost deliktní</vt:lpstr>
      <vt:lpstr>Odpovědnost za vady</vt:lpstr>
      <vt:lpstr>Typy vad</vt:lpstr>
      <vt:lpstr>Vady dle odstranitelnosti </vt:lpstr>
      <vt:lpstr>Kupní smlouva – nároky z vad</vt:lpstr>
      <vt:lpstr>Omezení odpovědnosti</vt:lpstr>
      <vt:lpstr>Prodlení</vt:lpstr>
      <vt:lpstr>Prezentace aplikace PowerPoint</vt:lpstr>
      <vt:lpstr>Odpovědnost za škodu</vt:lpstr>
      <vt:lpstr>Odpovědnost za škodu</vt:lpstr>
      <vt:lpstr>Předpoklady</vt:lpstr>
      <vt:lpstr>Škoda</vt:lpstr>
      <vt:lpstr>Zavinění</vt:lpstr>
      <vt:lpstr>Vyloučení povinnosti náhrady škody</vt:lpstr>
      <vt:lpstr>Náhrady při ublížení na zdraví (usmrcení)</vt:lpstr>
      <vt:lpstr>Náhrady při ublížení na zdraví (usmrcení)</vt:lpstr>
      <vt:lpstr>Náhrady při ublížení na zdraví (usmrcení)</vt:lpstr>
      <vt:lpstr>Odbytné </vt:lpstr>
      <vt:lpstr>Bezdůvodné obohacení</vt:lpstr>
      <vt:lpstr>Bezdůvodné obohacení</vt:lpstr>
      <vt:lpstr>Nepřikázané jednatelství</vt:lpstr>
    </vt:vector>
  </TitlesOfParts>
  <Company>Lloyds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Lékárna</dc:creator>
  <cp:lastModifiedBy>40374</cp:lastModifiedBy>
  <cp:revision>101</cp:revision>
  <dcterms:created xsi:type="dcterms:W3CDTF">2004-02-07T19:51:18Z</dcterms:created>
  <dcterms:modified xsi:type="dcterms:W3CDTF">2016-12-07T07:44:18Z</dcterms:modified>
</cp:coreProperties>
</file>