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4" r:id="rId4"/>
    <p:sldId id="325" r:id="rId5"/>
    <p:sldId id="296" r:id="rId6"/>
    <p:sldId id="326" r:id="rId7"/>
    <p:sldId id="327" r:id="rId8"/>
    <p:sldId id="328" r:id="rId9"/>
    <p:sldId id="323" r:id="rId10"/>
    <p:sldId id="297" r:id="rId11"/>
    <p:sldId id="298" r:id="rId12"/>
    <p:sldId id="329" r:id="rId13"/>
    <p:sldId id="330" r:id="rId14"/>
    <p:sldId id="304" r:id="rId15"/>
    <p:sldId id="308" r:id="rId16"/>
    <p:sldId id="305" r:id="rId17"/>
    <p:sldId id="306" r:id="rId18"/>
    <p:sldId id="307" r:id="rId19"/>
    <p:sldId id="309" r:id="rId20"/>
    <p:sldId id="310" r:id="rId21"/>
    <p:sldId id="312" r:id="rId22"/>
    <p:sldId id="315" r:id="rId23"/>
    <p:sldId id="313" r:id="rId24"/>
    <p:sldId id="316" r:id="rId25"/>
    <p:sldId id="320" r:id="rId26"/>
    <p:sldId id="317" r:id="rId27"/>
    <p:sldId id="321" r:id="rId28"/>
    <p:sldId id="322" r:id="rId29"/>
    <p:sldId id="27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74" d="100"/>
          <a:sy n="74" d="100"/>
        </p:scale>
        <p:origin x="106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52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00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04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66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11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4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76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95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30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00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94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66B4E-2DAE-4252-B7D4-29A17C7EBB3E}" type="datetimeFigureOut">
              <a:rPr lang="cs-CZ" smtClean="0"/>
              <a:t>26.10.2016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A4568-C0B0-43BF-871F-5FC73C4E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07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947392"/>
            <a:ext cx="7772400" cy="1470025"/>
          </a:xfrm>
        </p:spPr>
        <p:txBody>
          <a:bodyPr/>
          <a:lstStyle/>
          <a:p>
            <a:r>
              <a:rPr lang="cs-CZ" b="1" cap="all" dirty="0" smtClean="0"/>
              <a:t>Co je právo?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12704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Mgr. et Mgr.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Naďa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Fiedlerová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Ph.D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Základní pojmy právní</a:t>
            </a:r>
          </a:p>
        </p:txBody>
      </p:sp>
      <p:pic>
        <p:nvPicPr>
          <p:cNvPr id="4" name="Picture 3" descr="znak_PF_fialovy.ep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60" y="538310"/>
            <a:ext cx="2520280" cy="25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68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Působnost </a:t>
            </a:r>
            <a:r>
              <a:rPr lang="cs-CZ" b="1" dirty="0"/>
              <a:t>právní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chemeClr val="accent4"/>
                </a:solidFill>
              </a:rPr>
              <a:t>Věcná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cs typeface="Times New Roman" panose="02020603050405020304" pitchFamily="18" charset="0"/>
              </a:rPr>
              <a:t>„skutková“, dána předmětem, na který působí (manželství, dědictví…)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 smtClean="0">
                <a:solidFill>
                  <a:schemeClr val="accent4"/>
                </a:solidFill>
              </a:rPr>
              <a:t>Místní (prostorová, teritoriální)</a:t>
            </a:r>
            <a:endParaRPr lang="cs-CZ" sz="2400" b="1" dirty="0">
              <a:solidFill>
                <a:schemeClr val="accent4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400" dirty="0">
                <a:cs typeface="Times New Roman" panose="02020603050405020304" pitchFamily="18" charset="0"/>
              </a:rPr>
              <a:t>na jakém území PN platí </a:t>
            </a:r>
            <a:endParaRPr lang="cs-CZ" sz="2400" dirty="0"/>
          </a:p>
          <a:p>
            <a:pPr lvl="2">
              <a:lnSpc>
                <a:spcPct val="90000"/>
              </a:lnSpc>
              <a:defRPr/>
            </a:pPr>
            <a:r>
              <a:rPr lang="cs-CZ" sz="2000" dirty="0">
                <a:cs typeface="Times New Roman" panose="02020603050405020304" pitchFamily="18" charset="0"/>
              </a:rPr>
              <a:t>celé území státu (obvykle), </a:t>
            </a:r>
            <a:endParaRPr lang="cs-CZ" sz="2000" dirty="0"/>
          </a:p>
          <a:p>
            <a:pPr lvl="2">
              <a:lnSpc>
                <a:spcPct val="90000"/>
              </a:lnSpc>
              <a:defRPr/>
            </a:pPr>
            <a:r>
              <a:rPr lang="cs-CZ" sz="2000" dirty="0">
                <a:cs typeface="Times New Roman" panose="02020603050405020304" pitchFamily="18" charset="0"/>
              </a:rPr>
              <a:t>jeho část (obec, vojenský újezd, pohraničí),</a:t>
            </a:r>
            <a:endParaRPr lang="cs-CZ" sz="2000" dirty="0"/>
          </a:p>
          <a:p>
            <a:pPr lvl="2">
              <a:lnSpc>
                <a:spcPct val="90000"/>
              </a:lnSpc>
              <a:defRPr/>
            </a:pPr>
            <a:r>
              <a:rPr lang="cs-CZ" sz="2000" dirty="0">
                <a:cs typeface="Times New Roman" panose="02020603050405020304" pitchFamily="18" charset="0"/>
              </a:rPr>
              <a:t> i za hranicemi (na základě mezinárodní smlouvy, kolizní úprava, trestné činy)</a:t>
            </a:r>
            <a:endParaRPr lang="cs-CZ" sz="2000" dirty="0"/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chemeClr val="accent4"/>
                </a:solidFill>
              </a:rPr>
              <a:t>Osobní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400" dirty="0">
                <a:cs typeface="Times New Roman" panose="02020603050405020304" pitchFamily="18" charset="0"/>
              </a:rPr>
              <a:t>pro které osoby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endParaRPr lang="cs-CZ" dirty="0"/>
          </a:p>
          <a:p>
            <a:pPr lvl="2">
              <a:lnSpc>
                <a:spcPct val="90000"/>
              </a:lnSpc>
              <a:defRPr/>
            </a:pPr>
            <a:r>
              <a:rPr lang="cs-CZ" sz="2000" dirty="0" smtClean="0">
                <a:cs typeface="Times New Roman" panose="02020603050405020304" pitchFamily="18" charset="0"/>
              </a:rPr>
              <a:t>Všichni (např. OZ),</a:t>
            </a:r>
            <a:endParaRPr lang="cs-CZ" sz="2000" dirty="0"/>
          </a:p>
          <a:p>
            <a:pPr lvl="2">
              <a:lnSpc>
                <a:spcPct val="90000"/>
              </a:lnSpc>
              <a:defRPr/>
            </a:pPr>
            <a:r>
              <a:rPr lang="cs-CZ" sz="2000" dirty="0" smtClean="0">
                <a:cs typeface="Times New Roman" panose="02020603050405020304" pitchFamily="18" charset="0"/>
              </a:rPr>
              <a:t>zvláštní </a:t>
            </a:r>
            <a:r>
              <a:rPr lang="cs-CZ" sz="2000" dirty="0">
                <a:cs typeface="Times New Roman" panose="02020603050405020304" pitchFamily="18" charset="0"/>
              </a:rPr>
              <a:t>kritéria – např. občané, vzdělání, věk atd., imunity, </a:t>
            </a:r>
            <a:r>
              <a:rPr lang="cs-CZ" sz="2000" dirty="0" smtClean="0">
                <a:cs typeface="Times New Roman" panose="02020603050405020304" pitchFamily="18" charset="0"/>
              </a:rPr>
              <a:t>exempce (např. jen na řidiče </a:t>
            </a:r>
            <a:r>
              <a:rPr lang="cs-CZ" sz="2000" smtClean="0">
                <a:cs typeface="Times New Roman" panose="02020603050405020304" pitchFamily="18" charset="0"/>
              </a:rPr>
              <a:t>motorových vozidel)</a:t>
            </a:r>
            <a:endParaRPr lang="cs-CZ" sz="2000" dirty="0"/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chemeClr val="accent4"/>
                </a:solidFill>
              </a:rPr>
              <a:t>Časová</a:t>
            </a:r>
          </a:p>
          <a:p>
            <a:pPr lvl="1">
              <a:lnSpc>
                <a:spcPct val="90000"/>
              </a:lnSpc>
              <a:defRPr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cs typeface="Times New Roman" panose="02020603050405020304" pitchFamily="18" charset="0"/>
              </a:rPr>
              <a:t>? platnosti a účinnosti</a:t>
            </a:r>
            <a:r>
              <a:rPr lang="cs-CZ" sz="3200" dirty="0">
                <a:cs typeface="Times New Roman" panose="02020603050405020304" pitchFamily="18" charset="0"/>
              </a:rPr>
              <a:t> </a:t>
            </a:r>
            <a:endParaRPr lang="cs-CZ" dirty="0">
              <a:cs typeface="Times New Roman" panose="02020603050405020304" pitchFamily="18" charset="0"/>
            </a:endParaRPr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Platnost </a:t>
            </a:r>
            <a:r>
              <a:rPr lang="cs-CZ" b="1" dirty="0"/>
              <a:t>a účinnost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Platnost</a:t>
            </a:r>
          </a:p>
          <a:p>
            <a:pPr lvl="1"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cs typeface="Times New Roman" panose="02020603050405020304" pitchFamily="18" charset="0"/>
              </a:rPr>
              <a:t>začíná včleněním do právního řádu (publikací) a končí vyřazením z pr</a:t>
            </a:r>
            <a:r>
              <a:rPr lang="cs-CZ" sz="3200" dirty="0"/>
              <a:t>ávního</a:t>
            </a:r>
            <a:r>
              <a:rPr lang="cs-CZ" sz="3200" dirty="0">
                <a:cs typeface="Times New Roman" panose="02020603050405020304" pitchFamily="18" charset="0"/>
              </a:rPr>
              <a:t> řádu zrušením (derogací)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Účinnost</a:t>
            </a:r>
          </a:p>
          <a:p>
            <a:pPr lvl="1">
              <a:defRPr/>
            </a:pPr>
            <a:r>
              <a:rPr lang="cs-CZ" sz="3200" dirty="0">
                <a:cs typeface="Times New Roman" panose="02020603050405020304" pitchFamily="18" charset="0"/>
              </a:rPr>
              <a:t>stanovena buď obecně (15. den po publikaci) nebo speciálně</a:t>
            </a:r>
            <a:r>
              <a:rPr lang="cs-CZ" sz="3200" dirty="0"/>
              <a:t> </a:t>
            </a:r>
            <a:r>
              <a:rPr lang="cs-CZ" sz="3200" dirty="0" smtClean="0"/>
              <a:t>(např. nový OZ nabývá účinnosti dnem 1. ledna 2014)</a:t>
            </a:r>
            <a:endParaRPr lang="cs-CZ" sz="32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Sbírka zákonů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Ústava, ÚZ, ZO, Z, NV a vyhlášky ve Sbírce zákonů</a:t>
            </a:r>
          </a:p>
          <a:p>
            <a:pPr>
              <a:defRPr/>
            </a:pPr>
            <a:r>
              <a:rPr lang="cs-CZ" sz="3200" dirty="0" smtClean="0"/>
              <a:t>Ostatní prováděcí předpisy ve věstnících</a:t>
            </a:r>
            <a:endParaRPr lang="cs-CZ" sz="32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  <p:pic>
        <p:nvPicPr>
          <p:cNvPr id="2050" name="Picture 2" descr="C:\Users\40374\Desktop\sbirka_zakon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3" y="3314907"/>
            <a:ext cx="6223629" cy="354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35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Derogace, novelizace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/>
                </a:solidFill>
              </a:rPr>
              <a:t>Derogační klauzule </a:t>
            </a:r>
            <a:r>
              <a:rPr lang="cs-CZ" dirty="0" smtClean="0"/>
              <a:t>= ustanovení, které ruší právní přepis („Zrušuje se zákon č. 71/1967 Sb., o správní řízení (správní řád).“)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Novelizace</a:t>
            </a:r>
            <a:r>
              <a:rPr lang="cs-CZ" dirty="0" smtClean="0"/>
              <a:t> = změna právní normy</a:t>
            </a:r>
          </a:p>
          <a:p>
            <a:r>
              <a:rPr lang="cs-CZ" dirty="0" smtClean="0"/>
              <a:t>I bez derogační klauzule se novým právním předpisem vždy ruší a nahrazují starší normy o téže věci.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03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Prameny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600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Materiální: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dirty="0" smtClean="0">
                <a:cs typeface="Times New Roman" panose="02020603050405020304" pitchFamily="18" charset="0"/>
              </a:rPr>
              <a:t>Důvody, které vedou stát k normativní úpravě společenských vztahů (např. hospodářské, politické, náboženské poměry, historické okolnosti, přírodní katastrofy atd.)</a:t>
            </a:r>
          </a:p>
          <a:p>
            <a:pPr>
              <a:lnSpc>
                <a:spcPct val="90000"/>
              </a:lnSpc>
              <a:defRPr/>
            </a:pPr>
            <a:r>
              <a:rPr lang="cs-CZ" sz="3600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Formální: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dirty="0" smtClean="0">
                <a:cs typeface="Times New Roman" panose="02020603050405020304" pitchFamily="18" charset="0"/>
              </a:rPr>
              <a:t>Informační zdroje, jejichž prostřednictvím se dozvídáme o právu a jeho obsahu (formy, v nichž se právo vyskytuje)</a:t>
            </a:r>
            <a:endParaRPr lang="cs-CZ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5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Formální prameny </a:t>
            </a:r>
            <a:r>
              <a:rPr lang="cs-CZ" b="1" dirty="0"/>
              <a:t>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600" b="1" dirty="0">
                <a:solidFill>
                  <a:schemeClr val="accent4"/>
                </a:solidFill>
                <a:cs typeface="Times New Roman" panose="02020603050405020304" pitchFamily="18" charset="0"/>
              </a:rPr>
              <a:t>Právo psané </a:t>
            </a:r>
            <a:endParaRPr lang="cs-CZ" sz="3600" b="1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3600" b="1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3600" b="1" dirty="0">
                <a:solidFill>
                  <a:schemeClr val="accent4"/>
                </a:solidFill>
                <a:cs typeface="Times New Roman" panose="02020603050405020304" pitchFamily="18" charset="0"/>
              </a:rPr>
              <a:t>Právo smluvní</a:t>
            </a:r>
            <a:endParaRPr lang="cs-CZ" sz="3600" b="1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3600" b="1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3600" b="1" dirty="0">
                <a:solidFill>
                  <a:schemeClr val="accent4"/>
                </a:solidFill>
                <a:cs typeface="Times New Roman" panose="02020603050405020304" pitchFamily="18" charset="0"/>
              </a:rPr>
              <a:t>Právo soudcovské</a:t>
            </a:r>
            <a:r>
              <a:rPr lang="cs-CZ" sz="3600" b="1" dirty="0">
                <a:solidFill>
                  <a:schemeClr val="accent4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endParaRPr lang="cs-CZ" sz="3600" b="1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3600" b="1" dirty="0">
                <a:solidFill>
                  <a:schemeClr val="accent4"/>
                </a:solidFill>
              </a:rPr>
              <a:t>Obyčejové právo</a:t>
            </a:r>
          </a:p>
          <a:p>
            <a:pPr>
              <a:lnSpc>
                <a:spcPct val="90000"/>
              </a:lnSpc>
              <a:defRPr/>
            </a:pPr>
            <a:endParaRPr lang="cs-CZ" sz="3600" b="1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3600" b="1" dirty="0">
                <a:solidFill>
                  <a:schemeClr val="accent4"/>
                </a:solidFill>
                <a:cs typeface="Times New Roman" panose="02020603050405020304" pitchFamily="18" charset="0"/>
              </a:rPr>
              <a:t>Další</a:t>
            </a:r>
            <a:r>
              <a:rPr lang="cs-CZ" sz="3600" b="1" dirty="0">
                <a:solidFill>
                  <a:schemeClr val="accent4"/>
                </a:solidFill>
              </a:rPr>
              <a:t> </a:t>
            </a:r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Právo psané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accent4"/>
                </a:solidFill>
              </a:rPr>
              <a:t>= soubor p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rávních předpisů </a:t>
            </a:r>
            <a:endParaRPr lang="cs-CZ" b="1" dirty="0">
              <a:solidFill>
                <a:schemeClr val="accent4"/>
              </a:solidFill>
            </a:endParaRPr>
          </a:p>
          <a:p>
            <a:pPr>
              <a:defRPr/>
            </a:pPr>
            <a:r>
              <a:rPr lang="cs-CZ" dirty="0" smtClean="0"/>
              <a:t>Právní předpis je publikovaným písemným vyjádřením právních pravidel</a:t>
            </a:r>
          </a:p>
          <a:p>
            <a:pPr>
              <a:defRPr/>
            </a:pPr>
            <a:r>
              <a:rPr lang="cs-CZ" dirty="0" smtClean="0"/>
              <a:t>Jinými slovy: PP obsahuje právní pravidla</a:t>
            </a:r>
            <a:endParaRPr lang="cs-CZ" dirty="0"/>
          </a:p>
          <a:p>
            <a:pPr>
              <a:defRPr/>
            </a:pP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Jeden právní předpis může obsahovat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jednu nebo více </a:t>
            </a: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právních norem </a:t>
            </a:r>
            <a:endParaRPr lang="cs-CZ" b="1" dirty="0" smtClean="0">
              <a:solidFill>
                <a:schemeClr val="accent4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5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Smluvní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normativní smlouvy </a:t>
            </a:r>
            <a:endParaRPr lang="cs-CZ" b="1" dirty="0" smtClean="0">
              <a:solidFill>
                <a:schemeClr val="accent4"/>
              </a:solidFill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defRPr/>
            </a:pPr>
            <a:r>
              <a:rPr lang="cs-CZ" dirty="0" smtClean="0">
                <a:cs typeface="Times New Roman" panose="02020603050405020304" pitchFamily="18" charset="0"/>
              </a:rPr>
              <a:t>Na rozdíl od právních předpisů nevznikají jednostranně, ale k jejich existenci je třeba shodné vůle min. dvou kontrahentů</a:t>
            </a:r>
          </a:p>
          <a:p>
            <a:pPr>
              <a:lnSpc>
                <a:spcPct val="110000"/>
              </a:lnSpc>
              <a:defRPr/>
            </a:pPr>
            <a:r>
              <a:rPr lang="cs-CZ" dirty="0" smtClean="0">
                <a:cs typeface="Times New Roman" panose="02020603050405020304" pitchFamily="18" charset="0"/>
              </a:rPr>
              <a:t>Nejde však o smlouvy soukromého práva (např. kupní smlouva)!</a:t>
            </a:r>
            <a:endParaRPr lang="cs-CZ" dirty="0"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defRPr/>
            </a:pPr>
            <a:r>
              <a:rPr lang="cs-CZ" dirty="0">
                <a:cs typeface="Times New Roman" panose="02020603050405020304" pitchFamily="18" charset="0"/>
              </a:rPr>
              <a:t>typicky právo </a:t>
            </a:r>
            <a:r>
              <a:rPr lang="cs-CZ" u="sng" dirty="0">
                <a:cs typeface="Times New Roman" panose="02020603050405020304" pitchFamily="18" charset="0"/>
              </a:rPr>
              <a:t>mezinárodní</a:t>
            </a:r>
            <a:r>
              <a:rPr lang="cs-CZ" dirty="0">
                <a:cs typeface="Times New Roman" panose="02020603050405020304" pitchFamily="18" charset="0"/>
              </a:rPr>
              <a:t> (např. Charta OSN) </a:t>
            </a:r>
          </a:p>
          <a:p>
            <a:pPr>
              <a:lnSpc>
                <a:spcPct val="110000"/>
              </a:lnSpc>
              <a:defRPr/>
            </a:pPr>
            <a:r>
              <a:rPr lang="cs-CZ" dirty="0" smtClean="0">
                <a:cs typeface="Times New Roman" panose="02020603050405020304" pitchFamily="18" charset="0"/>
              </a:rPr>
              <a:t>velký </a:t>
            </a:r>
            <a:r>
              <a:rPr lang="cs-CZ" dirty="0">
                <a:cs typeface="Times New Roman" panose="02020603050405020304" pitchFamily="18" charset="0"/>
              </a:rPr>
              <a:t>význam v právu </a:t>
            </a:r>
            <a:r>
              <a:rPr lang="cs-CZ" u="sng" dirty="0">
                <a:cs typeface="Times New Roman" panose="02020603050405020304" pitchFamily="18" charset="0"/>
              </a:rPr>
              <a:t>Evropské unie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endParaRPr lang="cs-CZ" dirty="0"/>
          </a:p>
          <a:p>
            <a:pPr>
              <a:lnSpc>
                <a:spcPct val="110000"/>
              </a:lnSpc>
              <a:defRPr/>
            </a:pP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u="sng" dirty="0">
                <a:cs typeface="Times New Roman" panose="02020603050405020304" pitchFamily="18" charset="0"/>
              </a:rPr>
              <a:t>kolektivní smlouvy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endParaRPr lang="cs-CZ" i="1" dirty="0">
              <a:cs typeface="Times New Roman" panose="02020603050405020304" pitchFamily="18" charset="0"/>
            </a:endParaRPr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5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cs typeface="Times New Roman" panose="02020603050405020304" pitchFamily="18" charset="0"/>
              </a:rPr>
              <a:t>Právo soudcovské</a:t>
            </a:r>
            <a:r>
              <a:rPr lang="cs-CZ" dirty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sz="2400" dirty="0">
                <a:cs typeface="Times New Roman" panose="02020603050405020304" pitchFamily="18" charset="0"/>
              </a:rPr>
              <a:t>charakteristické </a:t>
            </a:r>
            <a:r>
              <a:rPr lang="cs-CZ" sz="2400" dirty="0" smtClean="0">
                <a:cs typeface="Times New Roman" panose="02020603050405020304" pitchFamily="18" charset="0"/>
              </a:rPr>
              <a:t>svou </a:t>
            </a:r>
            <a:r>
              <a:rPr lang="cs-CZ" sz="2400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argumentační závazností</a:t>
            </a:r>
            <a:r>
              <a:rPr lang="cs-CZ" sz="2400" dirty="0" smtClean="0">
                <a:cs typeface="Times New Roman" panose="02020603050405020304" pitchFamily="18" charset="0"/>
              </a:rPr>
              <a:t>, tj. </a:t>
            </a:r>
            <a:r>
              <a:rPr lang="cs-CZ" sz="2400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precedens či judikatura </a:t>
            </a:r>
            <a:r>
              <a:rPr lang="cs-CZ" sz="2400" dirty="0" smtClean="0">
                <a:cs typeface="Times New Roman" panose="02020603050405020304" pitchFamily="18" charset="0"/>
              </a:rPr>
              <a:t>jsou závazné, pokud nenajdeme lepší právní argument k jejich změně </a:t>
            </a:r>
          </a:p>
          <a:p>
            <a:pPr>
              <a:spcBef>
                <a:spcPts val="768"/>
              </a:spcBef>
              <a:defRPr/>
            </a:pPr>
            <a:r>
              <a:rPr lang="cs-CZ" sz="2400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V anglosaském systému </a:t>
            </a:r>
            <a:r>
              <a:rPr lang="cs-CZ" sz="2400" dirty="0" smtClean="0">
                <a:cs typeface="Times New Roman" panose="02020603050405020304" pitchFamily="18" charset="0"/>
              </a:rPr>
              <a:t>(široká pravomoc soudů):</a:t>
            </a:r>
            <a:endParaRPr lang="cs-CZ" sz="2400" dirty="0">
              <a:cs typeface="Times New Roman" panose="02020603050405020304" pitchFamily="18" charset="0"/>
            </a:endParaRPr>
          </a:p>
          <a:p>
            <a:pPr lvl="2"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Precedens =</a:t>
            </a:r>
            <a:r>
              <a:rPr lang="cs-CZ" dirty="0" smtClean="0">
                <a:cs typeface="Times New Roman" panose="02020603050405020304" pitchFamily="18" charset="0"/>
              </a:rPr>
              <a:t> </a:t>
            </a:r>
            <a:r>
              <a:rPr lang="cs-CZ" dirty="0">
                <a:cs typeface="Times New Roman" panose="02020603050405020304" pitchFamily="18" charset="0"/>
              </a:rPr>
              <a:t>druh judikátu, soudního rozhodnutí, které je prvním řešením daného případu, dosud právem neupraveného, závazným pro obdobné případy v </a:t>
            </a:r>
            <a:r>
              <a:rPr lang="cs-CZ" dirty="0" smtClean="0">
                <a:cs typeface="Times New Roman" panose="02020603050405020304" pitchFamily="18" charset="0"/>
              </a:rPr>
              <a:t>budoucnosti, tj. zavazuje soudy stejného nebo nižšího stupně</a:t>
            </a:r>
          </a:p>
          <a:p>
            <a:pPr marL="342900" lvl="2" indent="-342900">
              <a:spcBef>
                <a:spcPts val="768"/>
              </a:spcBef>
              <a:defRPr/>
            </a:pPr>
            <a:r>
              <a:rPr lang="cs-CZ" sz="2400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V kontinentálním systému </a:t>
            </a:r>
            <a:r>
              <a:rPr lang="cs-CZ" sz="2400" dirty="0" smtClean="0">
                <a:cs typeface="Times New Roman" panose="02020603050405020304" pitchFamily="18" charset="0"/>
              </a:rPr>
              <a:t>(</a:t>
            </a:r>
            <a:r>
              <a:rPr lang="cs-CZ" dirty="0" smtClean="0">
                <a:cs typeface="Times New Roman" panose="02020603050405020304" pitchFamily="18" charset="0"/>
              </a:rPr>
              <a:t>soudce </a:t>
            </a:r>
            <a:r>
              <a:rPr lang="cs-CZ" dirty="0">
                <a:cs typeface="Times New Roman" panose="02020603050405020304" pitchFamily="18" charset="0"/>
              </a:rPr>
              <a:t>právo dotváří, </a:t>
            </a:r>
            <a:r>
              <a:rPr lang="cs-CZ" dirty="0" smtClean="0">
                <a:cs typeface="Times New Roman" panose="02020603050405020304" pitchFamily="18" charset="0"/>
              </a:rPr>
              <a:t>netvoří</a:t>
            </a:r>
            <a:r>
              <a:rPr lang="cs-CZ" dirty="0" smtClean="0"/>
              <a:t>)</a:t>
            </a:r>
            <a:r>
              <a:rPr lang="cs-CZ" sz="2400" dirty="0" smtClean="0">
                <a:cs typeface="Times New Roman" panose="02020603050405020304" pitchFamily="18" charset="0"/>
              </a:rPr>
              <a:t>:</a:t>
            </a:r>
          </a:p>
          <a:p>
            <a:pPr lvl="2"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soudní </a:t>
            </a:r>
            <a:r>
              <a:rPr lang="cs-CZ" dirty="0">
                <a:cs typeface="Times New Roman" panose="02020603050405020304" pitchFamily="18" charset="0"/>
              </a:rPr>
              <a:t>rozhodnutí je závazné jen pro strany </a:t>
            </a:r>
            <a:r>
              <a:rPr lang="cs-CZ" dirty="0" smtClean="0">
                <a:cs typeface="Times New Roman" panose="02020603050405020304" pitchFamily="18" charset="0"/>
              </a:rPr>
              <a:t>sporu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768"/>
              </a:spcBef>
              <a:defRPr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„</a:t>
            </a:r>
            <a:r>
              <a:rPr lang="cs-CZ" b="1" dirty="0" err="1" smtClean="0">
                <a:solidFill>
                  <a:schemeClr val="accent4"/>
                </a:solidFill>
                <a:cs typeface="Times New Roman" panose="02020603050405020304" pitchFamily="18" charset="0"/>
              </a:rPr>
              <a:t>quasiprecedent</a:t>
            </a: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“ –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konstantní </a:t>
            </a: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judikatura vyšších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soudů </a:t>
            </a:r>
            <a:r>
              <a:rPr lang="cs-CZ" dirty="0" smtClean="0">
                <a:cs typeface="Times New Roman" panose="02020603050405020304" pitchFamily="18" charset="0"/>
              </a:rPr>
              <a:t>(NS, NSS, ÚS) </a:t>
            </a:r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5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cs typeface="Times New Roman" panose="02020603050405020304" pitchFamily="18" charset="0"/>
              </a:rPr>
              <a:t>Obyčejové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sz="2800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Právní obyčej = zaužívané a státem uznané obecné pravidlo</a:t>
            </a:r>
          </a:p>
          <a:p>
            <a:pPr>
              <a:spcBef>
                <a:spcPts val="768"/>
              </a:spcBef>
              <a:defRPr/>
            </a:pPr>
            <a:r>
              <a:rPr lang="cs-CZ" sz="2800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Nejstarší </a:t>
            </a:r>
            <a:r>
              <a:rPr lang="cs-CZ" sz="2800" b="1" dirty="0">
                <a:solidFill>
                  <a:schemeClr val="accent4"/>
                </a:solidFill>
                <a:cs typeface="Times New Roman" panose="02020603050405020304" pitchFamily="18" charset="0"/>
              </a:rPr>
              <a:t>pramen práva</a:t>
            </a:r>
            <a:r>
              <a:rPr lang="cs-CZ" sz="2800" dirty="0">
                <a:cs typeface="Times New Roman" panose="02020603050405020304" pitchFamily="18" charset="0"/>
              </a:rPr>
              <a:t>, v současnosti omezený </a:t>
            </a:r>
            <a:r>
              <a:rPr lang="cs-CZ" sz="2800" dirty="0" smtClean="0">
                <a:cs typeface="Times New Roman" panose="02020603050405020304" pitchFamily="18" charset="0"/>
              </a:rPr>
              <a:t>význam</a:t>
            </a:r>
          </a:p>
          <a:p>
            <a:pPr>
              <a:spcBef>
                <a:spcPts val="768"/>
              </a:spcBef>
              <a:defRPr/>
            </a:pPr>
            <a:r>
              <a:rPr lang="cs-CZ" sz="2800" dirty="0"/>
              <a:t>Znaky:</a:t>
            </a:r>
          </a:p>
          <a:p>
            <a:pPr lvl="1">
              <a:spcBef>
                <a:spcPts val="768"/>
              </a:spcBef>
              <a:defRPr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</a:t>
            </a:r>
            <a:r>
              <a:rPr lang="cs-CZ" sz="2400" b="1" i="1" dirty="0">
                <a:solidFill>
                  <a:schemeClr val="accent4"/>
                </a:solidFill>
                <a:cs typeface="Times New Roman" panose="02020603050405020304" pitchFamily="18" charset="0"/>
              </a:rPr>
              <a:t>Usus </a:t>
            </a:r>
            <a:r>
              <a:rPr lang="cs-CZ" sz="2400" b="1" i="1" dirty="0" err="1">
                <a:solidFill>
                  <a:schemeClr val="accent4"/>
                </a:solidFill>
                <a:cs typeface="Times New Roman" panose="02020603050405020304" pitchFamily="18" charset="0"/>
              </a:rPr>
              <a:t>longaevus</a:t>
            </a:r>
            <a:r>
              <a:rPr lang="cs-CZ" sz="2400" b="1" i="1" dirty="0">
                <a:solidFill>
                  <a:schemeClr val="accent4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>
                <a:cs typeface="Times New Roman" panose="02020603050405020304" pitchFamily="18" charset="0"/>
              </a:rPr>
              <a:t>(dlouhodobé užívání)</a:t>
            </a:r>
          </a:p>
          <a:p>
            <a:pPr lvl="1">
              <a:spcBef>
                <a:spcPts val="768"/>
              </a:spcBef>
              <a:defRPr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</a:t>
            </a:r>
            <a:r>
              <a:rPr lang="cs-CZ" sz="2400" b="1" i="1" dirty="0" err="1">
                <a:solidFill>
                  <a:schemeClr val="accent4"/>
                </a:solidFill>
                <a:cs typeface="Times New Roman" panose="02020603050405020304" pitchFamily="18" charset="0"/>
              </a:rPr>
              <a:t>Opinio</a:t>
            </a:r>
            <a:r>
              <a:rPr lang="cs-CZ" sz="2400" b="1" i="1" dirty="0">
                <a:solidFill>
                  <a:schemeClr val="accent4"/>
                </a:solidFill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solidFill>
                  <a:schemeClr val="accent4"/>
                </a:solidFill>
                <a:cs typeface="Times New Roman" panose="02020603050405020304" pitchFamily="18" charset="0"/>
              </a:rPr>
              <a:t>necessitatis</a:t>
            </a:r>
            <a:r>
              <a:rPr lang="cs-CZ" sz="2400" b="1" i="1" dirty="0">
                <a:solidFill>
                  <a:schemeClr val="accent4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>
                <a:cs typeface="Times New Roman" panose="02020603050405020304" pitchFamily="18" charset="0"/>
              </a:rPr>
              <a:t>(povědomí, že jde o právní obyčej</a:t>
            </a:r>
            <a:r>
              <a:rPr lang="cs-CZ" sz="2400" dirty="0" smtClean="0">
                <a:cs typeface="Times New Roman" panose="02020603050405020304" pitchFamily="18" charset="0"/>
              </a:rPr>
              <a:t>)</a:t>
            </a:r>
            <a:endParaRPr lang="cs-CZ" sz="2800" dirty="0"/>
          </a:p>
          <a:p>
            <a:pPr>
              <a:spcBef>
                <a:spcPts val="768"/>
              </a:spcBef>
              <a:defRPr/>
            </a:pPr>
            <a:r>
              <a:rPr lang="cs-CZ" sz="2800" dirty="0">
                <a:cs typeface="Times New Roman" panose="02020603050405020304" pitchFamily="18" charset="0"/>
              </a:rPr>
              <a:t>Pravidla vznikají spontánně na základě dlouhodobé tradice a obecné akceptace veřejností a </a:t>
            </a:r>
            <a:r>
              <a:rPr lang="cs-CZ" sz="2800" dirty="0" smtClean="0">
                <a:cs typeface="Times New Roman" panose="02020603050405020304" pitchFamily="18" charset="0"/>
              </a:rPr>
              <a:t>státem</a:t>
            </a:r>
          </a:p>
          <a:p>
            <a:pPr>
              <a:spcBef>
                <a:spcPts val="768"/>
              </a:spcBef>
              <a:defRPr/>
            </a:pPr>
            <a:r>
              <a:rPr lang="cs-CZ" sz="2800" dirty="0" smtClean="0">
                <a:cs typeface="Times New Roman" panose="02020603050405020304" pitchFamily="18" charset="0"/>
              </a:rPr>
              <a:t>Konzumace právních obyčejů právními předpisy nebo precedenty = součást platného práva, lze se ho domáhat</a:t>
            </a:r>
            <a:endParaRPr lang="cs-CZ" sz="2800" dirty="0"/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Struktura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4"/>
              </a:buClr>
            </a:pPr>
            <a:r>
              <a:rPr lang="cs-CZ" dirty="0" smtClean="0"/>
              <a:t>Právní řád</a:t>
            </a:r>
          </a:p>
          <a:p>
            <a:pPr>
              <a:buClr>
                <a:schemeClr val="accent4"/>
              </a:buClr>
            </a:pPr>
            <a:r>
              <a:rPr lang="cs-CZ" dirty="0" smtClean="0"/>
              <a:t>Pojem právní normy</a:t>
            </a:r>
          </a:p>
          <a:p>
            <a:pPr>
              <a:buClr>
                <a:schemeClr val="accent4"/>
              </a:buClr>
            </a:pPr>
            <a:r>
              <a:rPr lang="cs-CZ" dirty="0" smtClean="0"/>
              <a:t>Struktura a druhy právních norem</a:t>
            </a:r>
          </a:p>
          <a:p>
            <a:pPr>
              <a:buClr>
                <a:schemeClr val="accent4"/>
              </a:buClr>
            </a:pPr>
            <a:r>
              <a:rPr lang="cs-CZ" dirty="0" smtClean="0"/>
              <a:t>Působnost právních norem</a:t>
            </a:r>
          </a:p>
          <a:p>
            <a:pPr>
              <a:buClr>
                <a:schemeClr val="accent4"/>
              </a:buClr>
            </a:pPr>
            <a:r>
              <a:rPr lang="cs-CZ" dirty="0" smtClean="0"/>
              <a:t>Právní síla</a:t>
            </a:r>
          </a:p>
          <a:p>
            <a:pPr>
              <a:buClr>
                <a:schemeClr val="accent4"/>
              </a:buClr>
            </a:pPr>
            <a:r>
              <a:rPr lang="cs-CZ" dirty="0" smtClean="0"/>
              <a:t>Prameny práva</a:t>
            </a:r>
          </a:p>
          <a:p>
            <a:pPr>
              <a:buClr>
                <a:schemeClr val="accent4"/>
              </a:buClr>
            </a:pPr>
            <a:r>
              <a:rPr lang="cs-CZ" dirty="0" smtClean="0"/>
              <a:t>Systém práva</a:t>
            </a:r>
          </a:p>
          <a:p>
            <a:pPr>
              <a:buClr>
                <a:schemeClr val="accent4"/>
              </a:buClr>
            </a:pPr>
            <a:r>
              <a:rPr lang="cs-CZ" dirty="0" smtClean="0"/>
              <a:t>Právní odvětví – soukromé a veřejné právo</a:t>
            </a:r>
          </a:p>
          <a:p>
            <a:endParaRPr lang="cs-CZ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3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cs typeface="Times New Roman" panose="02020603050405020304" pitchFamily="18" charset="0"/>
              </a:rPr>
              <a:t>Další</a:t>
            </a:r>
            <a:r>
              <a:rPr lang="cs-CZ" b="1" dirty="0"/>
              <a:t> </a:t>
            </a:r>
            <a:r>
              <a:rPr lang="cs-CZ" b="1" dirty="0">
                <a:cs typeface="Times New Roman" panose="02020603050405020304" pitchFamily="18" charset="0"/>
              </a:rPr>
              <a:t>prameny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právní principy</a:t>
            </a:r>
            <a:endParaRPr lang="cs-CZ" b="1" dirty="0">
              <a:solidFill>
                <a:schemeClr val="accent4"/>
              </a:solidFill>
            </a:endParaRP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ekvita</a:t>
            </a:r>
            <a:endParaRPr lang="cs-CZ" b="1" dirty="0">
              <a:solidFill>
                <a:schemeClr val="accent4"/>
              </a:solidFill>
            </a:endParaRP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rozum</a:t>
            </a:r>
            <a:endParaRPr lang="cs-CZ" b="1" dirty="0">
              <a:solidFill>
                <a:schemeClr val="accent4"/>
              </a:solidFill>
            </a:endParaRPr>
          </a:p>
          <a:p>
            <a:pPr>
              <a:spcBef>
                <a:spcPts val="768"/>
              </a:spcBef>
              <a:defRPr/>
            </a:pP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u</a:t>
            </a:r>
            <a:r>
              <a:rPr lang="cs-CZ" b="1" dirty="0">
                <a:solidFill>
                  <a:schemeClr val="accent4"/>
                </a:solidFill>
              </a:rPr>
              <a:t>č</a:t>
            </a: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ené knihy a expertizy, právní věda</a:t>
            </a:r>
            <a:r>
              <a:rPr lang="cs-CZ" sz="2400" dirty="0">
                <a:cs typeface="Times New Roman" panose="02020603050405020304" pitchFamily="18" charset="0"/>
              </a:rPr>
              <a:t> </a:t>
            </a:r>
            <a:endParaRPr lang="cs-CZ" sz="2400" dirty="0"/>
          </a:p>
          <a:p>
            <a:pPr>
              <a:spcBef>
                <a:spcPts val="768"/>
              </a:spcBef>
              <a:defRPr/>
            </a:pPr>
            <a:r>
              <a:rPr lang="cs-CZ" sz="2400" i="1" dirty="0">
                <a:cs typeface="Times New Roman" panose="02020603050405020304" pitchFamily="18" charset="0"/>
              </a:rPr>
              <a:t>uznávané v právu angloamerickém, mezinárodním, </a:t>
            </a:r>
          </a:p>
          <a:p>
            <a:pPr>
              <a:spcBef>
                <a:spcPts val="768"/>
              </a:spcBef>
              <a:defRPr/>
            </a:pPr>
            <a:r>
              <a:rPr lang="cs-CZ" sz="2400" i="1" dirty="0">
                <a:cs typeface="Times New Roman" panose="02020603050405020304" pitchFamily="18" charset="0"/>
              </a:rPr>
              <a:t>v ČR pouze via facti,  při činnosti Ústavního soudu, v legislativě </a:t>
            </a:r>
            <a:endParaRPr lang="cs-CZ" sz="2400" dirty="0"/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cs typeface="Times New Roman" panose="02020603050405020304" pitchFamily="18" charset="0"/>
              </a:rPr>
              <a:t>Systém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= obsahové uspořádání právních předpisů</a:t>
            </a:r>
          </a:p>
          <a:p>
            <a:pPr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Základním stavebním kamenem právního řádu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právní normy</a:t>
            </a:r>
          </a:p>
          <a:p>
            <a:pPr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PN jsou dále uskupeny do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právních odvětví</a:t>
            </a:r>
          </a:p>
          <a:p>
            <a:pPr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Tmelícím prvkem systému práva jsou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právní principy a zásady</a:t>
            </a:r>
          </a:p>
          <a:p>
            <a:pPr marL="0" indent="0">
              <a:spcBef>
                <a:spcPts val="768"/>
              </a:spcBef>
              <a:buNone/>
              <a:defRPr/>
            </a:pPr>
            <a:r>
              <a:rPr lang="cs-CZ" sz="2400" i="1" dirty="0" smtClean="0">
                <a:cs typeface="Times New Roman" panose="02020603050405020304" pitchFamily="18" charset="0"/>
              </a:rPr>
              <a:t> </a:t>
            </a:r>
            <a:endParaRPr lang="cs-CZ" sz="2400" dirty="0"/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cs typeface="Times New Roman" panose="02020603050405020304" pitchFamily="18" charset="0"/>
              </a:rPr>
              <a:t>Právní odvětví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Právo se dle předmětu právní úpravy třídí na právní odvětví</a:t>
            </a: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Odvětví soukromého práva:</a:t>
            </a:r>
          </a:p>
          <a:p>
            <a:pPr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Občanské, obchodní, pracovní, rodinné, pozemkové, družstevní, mezinárodní právo soukromé</a:t>
            </a:r>
          </a:p>
          <a:p>
            <a:pPr>
              <a:spcBef>
                <a:spcPts val="768"/>
              </a:spcBef>
              <a:defRPr/>
            </a:pP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Odvětví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veřejného </a:t>
            </a:r>
            <a:r>
              <a:rPr lang="cs-CZ" b="1" dirty="0">
                <a:solidFill>
                  <a:schemeClr val="accent4"/>
                </a:solidFill>
                <a:cs typeface="Times New Roman" panose="02020603050405020304" pitchFamily="18" charset="0"/>
              </a:rPr>
              <a:t>práva:</a:t>
            </a:r>
          </a:p>
          <a:p>
            <a:pPr>
              <a:spcBef>
                <a:spcPts val="768"/>
              </a:spcBef>
              <a:defRPr/>
            </a:pPr>
            <a:r>
              <a:rPr lang="cs-CZ" dirty="0" smtClean="0"/>
              <a:t>Trestní, správní, finanční, ústavní, právo životního prostředí, mezinárodní právo veřejné</a:t>
            </a:r>
            <a:endParaRPr lang="cs-CZ" dirty="0"/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cs typeface="Times New Roman" panose="02020603050405020304" pitchFamily="18" charset="0"/>
              </a:rPr>
              <a:t>Právní vztahy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Právo se ve společnosti realizuje prostřednictvím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právních vztahů</a:t>
            </a:r>
            <a:endParaRPr lang="cs-CZ" b="1" dirty="0">
              <a:solidFill>
                <a:schemeClr val="accent4"/>
              </a:solidFill>
              <a:cs typeface="Times New Roman" panose="02020603050405020304" pitchFamily="18" charset="0"/>
            </a:endParaRP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cs typeface="Times New Roman" panose="02020603050405020304" pitchFamily="18" charset="0"/>
              </a:rPr>
              <a:t>Právní vztahy jsou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zvláštním druhem společenských vztahů</a:t>
            </a: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Upravovány právními normami</a:t>
            </a: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Dodržování je vynuceno státní mocí </a:t>
            </a: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cs typeface="Times New Roman" panose="02020603050405020304" pitchFamily="18" charset="0"/>
              </a:rPr>
              <a:t>X</a:t>
            </a: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cs typeface="Times New Roman" panose="02020603050405020304" pitchFamily="18" charset="0"/>
              </a:rPr>
              <a:t>Vzájemné vztahy mezi lidmi =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společenské vztahy</a:t>
            </a:r>
          </a:p>
          <a:p>
            <a:pPr>
              <a:spcBef>
                <a:spcPts val="768"/>
              </a:spcBef>
              <a:defRPr/>
            </a:pPr>
            <a:endParaRPr lang="cs-CZ" b="1" dirty="0" smtClean="0">
              <a:solidFill>
                <a:schemeClr val="accent4"/>
              </a:solidFill>
              <a:cs typeface="Times New Roman" panose="02020603050405020304" pitchFamily="18" charset="0"/>
            </a:endParaRPr>
          </a:p>
          <a:p>
            <a:pPr>
              <a:spcBef>
                <a:spcPts val="768"/>
              </a:spcBef>
              <a:defRPr/>
            </a:pPr>
            <a:endParaRPr lang="cs-CZ" dirty="0" smtClean="0">
              <a:cs typeface="Times New Roman" panose="02020603050405020304" pitchFamily="18" charset="0"/>
            </a:endParaRPr>
          </a:p>
          <a:p>
            <a:pPr>
              <a:spcBef>
                <a:spcPts val="768"/>
              </a:spcBef>
              <a:defRPr/>
            </a:pPr>
            <a:endParaRPr lang="cs-CZ" dirty="0" smtClean="0">
              <a:cs typeface="Times New Roman" panose="02020603050405020304" pitchFamily="18" charset="0"/>
            </a:endParaRPr>
          </a:p>
          <a:p>
            <a:pPr>
              <a:spcBef>
                <a:spcPts val="768"/>
              </a:spcBef>
              <a:defRPr/>
            </a:pPr>
            <a:endParaRPr lang="cs-CZ" b="1" dirty="0" smtClean="0">
              <a:solidFill>
                <a:schemeClr val="accent4"/>
              </a:solidFill>
              <a:cs typeface="Times New Roman" panose="02020603050405020304" pitchFamily="18" charset="0"/>
            </a:endParaRPr>
          </a:p>
          <a:p>
            <a:pPr>
              <a:spcBef>
                <a:spcPts val="768"/>
              </a:spcBef>
              <a:defRPr/>
            </a:pPr>
            <a:endParaRPr lang="cs-CZ" b="1" dirty="0">
              <a:solidFill>
                <a:schemeClr val="accent4"/>
              </a:solidFill>
            </a:endParaRPr>
          </a:p>
          <a:p>
            <a:pPr>
              <a:spcBef>
                <a:spcPts val="768"/>
              </a:spcBef>
              <a:defRPr/>
            </a:pPr>
            <a:r>
              <a:rPr lang="cs-CZ" sz="2400" i="1" dirty="0" smtClean="0">
                <a:cs typeface="Times New Roman" panose="02020603050405020304" pitchFamily="18" charset="0"/>
              </a:rPr>
              <a:t> </a:t>
            </a:r>
            <a:endParaRPr lang="cs-CZ" sz="2400" dirty="0"/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cs typeface="Times New Roman" panose="02020603050405020304" pitchFamily="18" charset="0"/>
              </a:rPr>
              <a:t>Předpoklady právního vztahu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= ty okolnosti, podmínky, které musí být přítomné, aby mohlo dojít ke vzniku, změně a zániku PV</a:t>
            </a:r>
            <a:endParaRPr lang="cs-CZ" b="1" dirty="0">
              <a:solidFill>
                <a:schemeClr val="accent4"/>
              </a:solidFill>
            </a:endParaRP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1) Právní norma a</a:t>
            </a:r>
            <a:endParaRPr lang="cs-CZ" b="1" dirty="0">
              <a:solidFill>
                <a:schemeClr val="accent4"/>
              </a:solidFill>
            </a:endParaRP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2) Právní skutečnosti </a:t>
            </a:r>
            <a:r>
              <a:rPr lang="cs-CZ" dirty="0" smtClean="0">
                <a:cs typeface="Times New Roman" panose="02020603050405020304" pitchFamily="18" charset="0"/>
              </a:rPr>
              <a:t>= přírodní nebo společenské podmínky</a:t>
            </a:r>
            <a:endParaRPr lang="cs-CZ" dirty="0"/>
          </a:p>
          <a:p>
            <a:pPr>
              <a:spcBef>
                <a:spcPts val="768"/>
              </a:spcBef>
              <a:defRPr/>
            </a:pPr>
            <a:r>
              <a:rPr lang="cs-CZ" sz="2800" b="1" i="1" dirty="0" smtClean="0">
                <a:cs typeface="Times New Roman" panose="02020603050405020304" pitchFamily="18" charset="0"/>
              </a:rPr>
              <a:t>2A)</a:t>
            </a:r>
            <a:r>
              <a:rPr lang="cs-CZ" sz="2800" i="1" dirty="0" smtClean="0">
                <a:cs typeface="Times New Roman" panose="02020603050405020304" pitchFamily="18" charset="0"/>
              </a:rPr>
              <a:t> </a:t>
            </a:r>
            <a:r>
              <a:rPr lang="cs-CZ" sz="2800" b="1" i="1" dirty="0" smtClean="0">
                <a:cs typeface="Times New Roman" panose="02020603050405020304" pitchFamily="18" charset="0"/>
              </a:rPr>
              <a:t>závislé na lidské vůli</a:t>
            </a:r>
            <a:r>
              <a:rPr lang="cs-CZ" sz="2800" i="1" dirty="0" smtClean="0">
                <a:cs typeface="Times New Roman" panose="02020603050405020304" pitchFamily="18" charset="0"/>
              </a:rPr>
              <a:t>: právní jednání x protiprávní jednání</a:t>
            </a:r>
          </a:p>
          <a:p>
            <a:pPr>
              <a:spcBef>
                <a:spcPts val="768"/>
              </a:spcBef>
              <a:defRPr/>
            </a:pPr>
            <a:r>
              <a:rPr lang="cs-CZ" sz="2800" b="1" i="1" dirty="0" smtClean="0">
                <a:cs typeface="Times New Roman" panose="02020603050405020304" pitchFamily="18" charset="0"/>
              </a:rPr>
              <a:t>2B)</a:t>
            </a:r>
            <a:r>
              <a:rPr lang="cs-CZ" sz="2800" i="1" dirty="0" smtClean="0">
                <a:cs typeface="Times New Roman" panose="02020603050405020304" pitchFamily="18" charset="0"/>
              </a:rPr>
              <a:t> </a:t>
            </a:r>
            <a:r>
              <a:rPr lang="cs-CZ" sz="2800" b="1" i="1" dirty="0" smtClean="0">
                <a:cs typeface="Times New Roman" panose="02020603050405020304" pitchFamily="18" charset="0"/>
              </a:rPr>
              <a:t>nezávislé na vůli</a:t>
            </a:r>
            <a:r>
              <a:rPr lang="cs-CZ" sz="2800" i="1" dirty="0" smtClean="0">
                <a:cs typeface="Times New Roman" panose="02020603050405020304" pitchFamily="18" charset="0"/>
              </a:rPr>
              <a:t>: události právní x protiprávní stavy </a:t>
            </a:r>
            <a:endParaRPr lang="cs-CZ" sz="2800" dirty="0"/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cs typeface="Times New Roman" panose="02020603050405020304" pitchFamily="18" charset="0"/>
              </a:rPr>
              <a:t>Právní jednání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Právní jednání = chování v souladu s PN</a:t>
            </a: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Zpravidla projevem vůle jednajícího (činnost nebo nečinnost)</a:t>
            </a:r>
            <a:endParaRPr lang="cs-CZ" b="1" dirty="0">
              <a:solidFill>
                <a:schemeClr val="accent4"/>
              </a:solidFill>
            </a:endParaRP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A) Individuální právní akt </a:t>
            </a:r>
            <a:r>
              <a:rPr lang="cs-CZ" dirty="0" smtClean="0">
                <a:cs typeface="Times New Roman" panose="02020603050405020304" pitchFamily="18" charset="0"/>
              </a:rPr>
              <a:t>– konstitutivní, zakládá, mění nebo ruší PV, tj. vytváří novou právní situaci (př. rozsudek o osvojení dítěte)</a:t>
            </a:r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B) Právní úkon </a:t>
            </a:r>
            <a:r>
              <a:rPr lang="cs-CZ" dirty="0">
                <a:cs typeface="Times New Roman" panose="02020603050405020304" pitchFamily="18" charset="0"/>
              </a:rPr>
              <a:t>=</a:t>
            </a:r>
            <a:r>
              <a:rPr lang="cs-CZ" dirty="0" smtClean="0">
                <a:cs typeface="Times New Roman" panose="02020603050405020304" pitchFamily="18" charset="0"/>
              </a:rPr>
              <a:t>  projev vůle směřující ke vzniku, změně nebo zániku práv a povinností, které právní předpisy s takovým projevem spojují</a:t>
            </a:r>
            <a:endParaRPr lang="cs-CZ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2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cs typeface="Times New Roman" panose="02020603050405020304" pitchFamily="18" charset="0"/>
              </a:rPr>
              <a:t>Protiprávní jednání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Spočívá v činnosti nebo nečinnosti subjektu, který porušil povinnost stanovenou PN</a:t>
            </a:r>
            <a:endParaRPr lang="cs-CZ" dirty="0"/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Lehčí x těžší případy porušení práva </a:t>
            </a:r>
            <a:r>
              <a:rPr lang="cs-CZ" dirty="0" smtClean="0">
                <a:cs typeface="Times New Roman" panose="02020603050405020304" pitchFamily="18" charset="0"/>
              </a:rPr>
              <a:t>(např</a:t>
            </a:r>
            <a:r>
              <a:rPr lang="cs-CZ" dirty="0">
                <a:cs typeface="Times New Roman" panose="02020603050405020304" pitchFamily="18" charset="0"/>
              </a:rPr>
              <a:t>. </a:t>
            </a:r>
            <a:r>
              <a:rPr lang="cs-CZ" dirty="0" smtClean="0">
                <a:cs typeface="Times New Roman" panose="02020603050405020304" pitchFamily="18" charset="0"/>
              </a:rPr>
              <a:t>přestupek </a:t>
            </a:r>
            <a:r>
              <a:rPr lang="cs-CZ" dirty="0">
                <a:cs typeface="Times New Roman" panose="02020603050405020304" pitchFamily="18" charset="0"/>
              </a:rPr>
              <a:t>x trestný </a:t>
            </a:r>
            <a:r>
              <a:rPr lang="cs-CZ" dirty="0" smtClean="0">
                <a:cs typeface="Times New Roman" panose="02020603050405020304" pitchFamily="18" charset="0"/>
              </a:rPr>
              <a:t>čin)</a:t>
            </a:r>
            <a:endParaRPr lang="cs-CZ" dirty="0"/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</a:rPr>
              <a:t>Veřejnoprávní delikty</a:t>
            </a:r>
            <a:r>
              <a:rPr lang="cs-CZ" dirty="0" smtClean="0"/>
              <a:t>: trestné činy + správní přestupky</a:t>
            </a:r>
            <a:endParaRPr lang="cs-CZ" dirty="0"/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Soukromoprávní delikty</a:t>
            </a:r>
            <a:r>
              <a:rPr lang="cs-CZ" dirty="0" smtClean="0">
                <a:cs typeface="Times New Roman" panose="02020603050405020304" pitchFamily="18" charset="0"/>
              </a:rPr>
              <a:t>: ostatní soukromoprávní delikty + disciplinární přestupek</a:t>
            </a:r>
            <a:r>
              <a:rPr lang="cs-CZ" sz="2400" dirty="0">
                <a:cs typeface="Times New Roman" panose="02020603050405020304" pitchFamily="18" charset="0"/>
              </a:rPr>
              <a:t> </a:t>
            </a:r>
            <a:endParaRPr lang="cs-CZ" sz="2400" dirty="0"/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cs typeface="Times New Roman" panose="02020603050405020304" pitchFamily="18" charset="0"/>
              </a:rPr>
              <a:t>Právní události a protiprávní stavy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Právní události </a:t>
            </a:r>
            <a:r>
              <a:rPr lang="cs-CZ" dirty="0" smtClean="0">
                <a:cs typeface="Times New Roman" panose="02020603050405020304" pitchFamily="18" charset="0"/>
              </a:rPr>
              <a:t>= skutečnosti, na něž váže PN vznik, změnu nebo zánik PV, a to </a:t>
            </a: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nezávisle na vůli subjektu</a:t>
            </a:r>
            <a:endParaRPr lang="cs-CZ" b="1" dirty="0">
              <a:solidFill>
                <a:schemeClr val="accent4"/>
              </a:solidFill>
            </a:endParaRPr>
          </a:p>
          <a:p>
            <a:pPr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Narození, smrt, lhůty</a:t>
            </a:r>
            <a:endParaRPr lang="cs-CZ" dirty="0"/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Protiprávní stavy </a:t>
            </a:r>
            <a:r>
              <a:rPr lang="cs-CZ" dirty="0" smtClean="0">
                <a:cs typeface="Times New Roman" panose="02020603050405020304" pitchFamily="18" charset="0"/>
              </a:rPr>
              <a:t>= výsledky nezaviněné události, který je v rozporu s dikcí PN</a:t>
            </a:r>
            <a:endParaRPr lang="cs-CZ" dirty="0" smtClean="0"/>
          </a:p>
          <a:p>
            <a:pPr>
              <a:spcBef>
                <a:spcPts val="768"/>
              </a:spcBef>
              <a:defRPr/>
            </a:pPr>
            <a:r>
              <a:rPr lang="cs-CZ" dirty="0" smtClean="0">
                <a:cs typeface="Times New Roman" panose="02020603050405020304" pitchFamily="18" charset="0"/>
              </a:rPr>
              <a:t>PN ukládá někomu povinnost tento stav napravit, přestože výsledek vznikl nezávisle na jeho vůli (pracovní úraz)</a:t>
            </a:r>
            <a:r>
              <a:rPr lang="cs-CZ" sz="2400" dirty="0" smtClean="0">
                <a:cs typeface="Times New Roman" panose="02020603050405020304" pitchFamily="18" charset="0"/>
              </a:rPr>
              <a:t> </a:t>
            </a:r>
            <a:endParaRPr lang="cs-CZ" sz="2400" dirty="0" smtClean="0"/>
          </a:p>
          <a:p>
            <a:pPr>
              <a:spcBef>
                <a:spcPts val="768"/>
              </a:spcBef>
              <a:defRPr/>
            </a:pPr>
            <a:endParaRPr lang="cs-CZ" sz="2400" dirty="0" smtClean="0"/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2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cs typeface="Times New Roman" panose="02020603050405020304" pitchFamily="18" charset="0"/>
              </a:rPr>
              <a:t>Prvky právních vztahů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Subjekt = osoby, které PN za něj stanovují, </a:t>
            </a:r>
            <a:r>
              <a:rPr lang="cs-CZ" dirty="0" smtClean="0">
                <a:cs typeface="Times New Roman" panose="02020603050405020304" pitchFamily="18" charset="0"/>
              </a:rPr>
              <a:t>dávají jim právní subjektivitu (fyzické osoby, právnické osoby, stát)</a:t>
            </a:r>
            <a:endParaRPr lang="cs-CZ" dirty="0"/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Objekt = to, k čemu směřují vzájemná práva a povinnosti subjektů </a:t>
            </a:r>
            <a:r>
              <a:rPr lang="cs-CZ" dirty="0" smtClean="0">
                <a:cs typeface="Times New Roman" panose="02020603050405020304" pitchFamily="18" charset="0"/>
              </a:rPr>
              <a:t>(věci, výsledky tvůrčí </a:t>
            </a:r>
            <a:r>
              <a:rPr lang="cs-CZ" dirty="0" err="1" smtClean="0">
                <a:cs typeface="Times New Roman" panose="02020603050405020304" pitchFamily="18" charset="0"/>
              </a:rPr>
              <a:t>duš</a:t>
            </a:r>
            <a:r>
              <a:rPr lang="cs-CZ" dirty="0" smtClean="0">
                <a:cs typeface="Times New Roman" panose="02020603050405020304" pitchFamily="18" charset="0"/>
              </a:rPr>
              <a:t>. činnosti, chování, hodnoty lidské osobnosti, transplantáty)</a:t>
            </a:r>
            <a:endParaRPr lang="cs-CZ" dirty="0"/>
          </a:p>
          <a:p>
            <a:pPr>
              <a:spcBef>
                <a:spcPts val="768"/>
              </a:spcBef>
              <a:defRPr/>
            </a:pPr>
            <a:r>
              <a:rPr lang="cs-CZ" b="1" dirty="0" smtClean="0">
                <a:solidFill>
                  <a:schemeClr val="accent4"/>
                </a:solidFill>
                <a:cs typeface="Times New Roman" panose="02020603050405020304" pitchFamily="18" charset="0"/>
              </a:rPr>
              <a:t>Obsah = práva a povinnosti subjektů</a:t>
            </a:r>
            <a:endParaRPr lang="cs-CZ" b="1" dirty="0">
              <a:solidFill>
                <a:schemeClr val="accent4"/>
              </a:solidFill>
            </a:endParaRPr>
          </a:p>
          <a:p>
            <a:pPr marL="0" indent="0">
              <a:spcBef>
                <a:spcPts val="768"/>
              </a:spcBef>
              <a:buNone/>
              <a:defRPr/>
            </a:pPr>
            <a:r>
              <a:rPr lang="cs-CZ" sz="2400" i="1" dirty="0" smtClean="0">
                <a:cs typeface="Times New Roman" panose="02020603050405020304" pitchFamily="18" charset="0"/>
              </a:rPr>
              <a:t> </a:t>
            </a:r>
            <a:endParaRPr lang="cs-CZ" sz="2400" dirty="0"/>
          </a:p>
          <a:p>
            <a:pPr marL="914400" lvl="2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cs-CZ" sz="20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41129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2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2404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i="1" dirty="0" smtClean="0">
                <a:solidFill>
                  <a:schemeClr val="accent4"/>
                </a:solidFill>
              </a:rPr>
              <a:t>Děkuji za pozornost</a:t>
            </a:r>
            <a:endParaRPr lang="en-US" sz="6600" i="1" dirty="0">
              <a:solidFill>
                <a:schemeClr val="accent4"/>
              </a:solidFill>
            </a:endParaRPr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57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Právní řád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2514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accent4"/>
                </a:solidFill>
              </a:rPr>
              <a:t>Právní řád </a:t>
            </a:r>
            <a:r>
              <a:rPr lang="cs-CZ" dirty="0" smtClean="0"/>
              <a:t>= souhrn všech právních předpisů ve státě</a:t>
            </a:r>
          </a:p>
          <a:p>
            <a:r>
              <a:rPr lang="cs-CZ" dirty="0" smtClean="0"/>
              <a:t>Uspořádán stupňovitě (zákonné a podzákonné právní předpisy)</a:t>
            </a:r>
          </a:p>
          <a:p>
            <a:r>
              <a:rPr lang="cs-CZ" dirty="0" smtClean="0"/>
              <a:t>Mělo by platit, že PN v nižších patrech pyramidy by měly být v souladu s PN ve vyšších patrech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Právní předpis  </a:t>
            </a:r>
            <a:r>
              <a:rPr lang="cs-CZ" dirty="0" smtClean="0"/>
              <a:t>je soubor právních norem (např. zákon nebo vyhláška)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Právní síla </a:t>
            </a:r>
            <a:r>
              <a:rPr lang="cs-CZ" dirty="0" smtClean="0"/>
              <a:t>právních předpisů závisí na tom, který státní orgán je vydal a jak se nazývají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20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právních norem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485900"/>
            <a:ext cx="89535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8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>Právní normy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600" i="1" dirty="0">
                <a:solidFill>
                  <a:schemeClr val="accent4"/>
                </a:solidFill>
              </a:rPr>
              <a:t>obecně závazná pravidla lidského chování stanovená nebo uznaná </a:t>
            </a:r>
            <a:r>
              <a:rPr lang="cs-CZ" sz="3600" i="1" dirty="0" smtClean="0">
                <a:solidFill>
                  <a:schemeClr val="accent4"/>
                </a:solidFill>
              </a:rPr>
              <a:t>státem</a:t>
            </a:r>
            <a:r>
              <a:rPr lang="cs-CZ" sz="3600" dirty="0" smtClean="0">
                <a:solidFill>
                  <a:schemeClr val="accent4"/>
                </a:solidFill>
              </a:rPr>
              <a:t>,</a:t>
            </a:r>
            <a:r>
              <a:rPr lang="cs-CZ" sz="3600" i="1" dirty="0" smtClean="0">
                <a:solidFill>
                  <a:schemeClr val="accent4"/>
                </a:solidFill>
              </a:rPr>
              <a:t> </a:t>
            </a:r>
            <a:r>
              <a:rPr lang="cs-CZ" sz="3600" i="1" dirty="0">
                <a:solidFill>
                  <a:schemeClr val="accent4"/>
                </a:solidFill>
              </a:rPr>
              <a:t>jejichž porušení stát sankcionuje</a:t>
            </a:r>
            <a:r>
              <a:rPr lang="cs-CZ" sz="3600" dirty="0">
                <a:solidFill>
                  <a:schemeClr val="accent4"/>
                </a:solidFill>
              </a:rPr>
              <a:t> </a:t>
            </a:r>
            <a:endParaRPr lang="cs-CZ" sz="3600" dirty="0"/>
          </a:p>
          <a:p>
            <a:pPr>
              <a:lnSpc>
                <a:spcPct val="80000"/>
              </a:lnSpc>
              <a:defRPr/>
            </a:pPr>
            <a:r>
              <a:rPr lang="cs-CZ" sz="3600" dirty="0"/>
              <a:t>Znaky:</a:t>
            </a:r>
          </a:p>
          <a:p>
            <a:pPr lvl="1">
              <a:lnSpc>
                <a:spcPct val="80000"/>
              </a:lnSpc>
              <a:defRPr/>
            </a:pPr>
            <a:r>
              <a:rPr lang="cs-CZ" sz="3200" b="1" dirty="0" smtClean="0">
                <a:solidFill>
                  <a:schemeClr val="accent4"/>
                </a:solidFill>
              </a:rPr>
              <a:t> právní závaznost</a:t>
            </a:r>
            <a:r>
              <a:rPr lang="cs-CZ" sz="3200" b="1" dirty="0" smtClean="0"/>
              <a:t> </a:t>
            </a:r>
            <a:r>
              <a:rPr lang="cs-CZ" sz="3200" dirty="0" smtClean="0"/>
              <a:t>(nezávazné </a:t>
            </a:r>
            <a:r>
              <a:rPr lang="cs-CZ" sz="3200" dirty="0"/>
              <a:t>pravidlo je </a:t>
            </a:r>
            <a:r>
              <a:rPr lang="cs-CZ" sz="3200" dirty="0" smtClean="0"/>
              <a:t>protimluv)</a:t>
            </a:r>
            <a:endParaRPr lang="cs-CZ" sz="3200" dirty="0"/>
          </a:p>
          <a:p>
            <a:pPr lvl="1">
              <a:lnSpc>
                <a:spcPct val="80000"/>
              </a:lnSpc>
              <a:defRPr/>
            </a:pPr>
            <a:r>
              <a:rPr lang="cs-CZ" sz="3200" b="1" dirty="0">
                <a:solidFill>
                  <a:schemeClr val="accent4"/>
                </a:solidFill>
              </a:rPr>
              <a:t>formální určitost</a:t>
            </a:r>
            <a:r>
              <a:rPr lang="cs-CZ" sz="3200" dirty="0"/>
              <a:t> </a:t>
            </a:r>
            <a:r>
              <a:rPr lang="cs-CZ" sz="3200" dirty="0" smtClean="0"/>
              <a:t>(určitá </a:t>
            </a:r>
            <a:r>
              <a:rPr lang="cs-CZ" sz="3200" dirty="0"/>
              <a:t>právní forma, pramen </a:t>
            </a:r>
            <a:r>
              <a:rPr lang="cs-CZ" sz="3200" dirty="0" smtClean="0"/>
              <a:t>práva)</a:t>
            </a:r>
            <a:endParaRPr lang="cs-CZ" sz="3200" dirty="0"/>
          </a:p>
          <a:p>
            <a:pPr lvl="1">
              <a:lnSpc>
                <a:spcPct val="80000"/>
              </a:lnSpc>
              <a:defRPr/>
            </a:pPr>
            <a:r>
              <a:rPr lang="cs-CZ" sz="3200" b="1" dirty="0">
                <a:solidFill>
                  <a:schemeClr val="accent4"/>
                </a:solidFill>
              </a:rPr>
              <a:t>obecnost</a:t>
            </a:r>
            <a:r>
              <a:rPr lang="cs-CZ" sz="3200" dirty="0"/>
              <a:t> </a:t>
            </a:r>
            <a:r>
              <a:rPr lang="cs-CZ" sz="3200" dirty="0" smtClean="0"/>
              <a:t>(pro </a:t>
            </a:r>
            <a:r>
              <a:rPr lang="cs-CZ" sz="3200" dirty="0"/>
              <a:t>všechny subjekty druhově </a:t>
            </a:r>
            <a:r>
              <a:rPr lang="cs-CZ" sz="3200" dirty="0" smtClean="0"/>
              <a:t>určené)</a:t>
            </a:r>
            <a:endParaRPr lang="cs-CZ" sz="3200" dirty="0"/>
          </a:p>
          <a:p>
            <a:pPr lvl="1">
              <a:lnSpc>
                <a:spcPct val="80000"/>
              </a:lnSpc>
              <a:defRPr/>
            </a:pPr>
            <a:r>
              <a:rPr lang="cs-CZ" sz="3200" b="1" dirty="0">
                <a:solidFill>
                  <a:schemeClr val="accent4"/>
                </a:solidFill>
              </a:rPr>
              <a:t>vynutitelnost</a:t>
            </a:r>
            <a:r>
              <a:rPr lang="cs-CZ" sz="3200" b="1" dirty="0"/>
              <a:t> </a:t>
            </a:r>
            <a:r>
              <a:rPr lang="cs-CZ" sz="3200" dirty="0"/>
              <a:t>orgány veřejné moci </a:t>
            </a:r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Druhy právních norem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dirty="0" smtClean="0"/>
              <a:t>Podle </a:t>
            </a:r>
            <a:r>
              <a:rPr lang="cs-CZ" sz="3200" dirty="0" smtClean="0">
                <a:solidFill>
                  <a:schemeClr val="accent4"/>
                </a:solidFill>
              </a:rPr>
              <a:t>způsobu vymezení chování účastníků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800" dirty="0" smtClean="0"/>
              <a:t>Normy zavazující: a) přikazující, b) zakazující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 smtClean="0"/>
              <a:t>Normy opravňující</a:t>
            </a:r>
            <a:endParaRPr lang="cs-CZ" sz="2800" dirty="0" smtClean="0"/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Podle </a:t>
            </a:r>
            <a:r>
              <a:rPr lang="cs-CZ" dirty="0" smtClean="0">
                <a:solidFill>
                  <a:schemeClr val="accent4"/>
                </a:solidFill>
              </a:rPr>
              <a:t>závaznosti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 smtClean="0"/>
              <a:t>Normy donucující (kogentní)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 smtClean="0"/>
              <a:t>Normy podpůrné (dispozitivní)</a:t>
            </a:r>
          </a:p>
          <a:p>
            <a:pPr>
              <a:lnSpc>
                <a:spcPct val="80000"/>
              </a:lnSpc>
              <a:defRPr/>
            </a:pPr>
            <a:r>
              <a:rPr lang="cs-CZ" sz="3200" dirty="0" smtClean="0"/>
              <a:t>Podle </a:t>
            </a:r>
            <a:r>
              <a:rPr lang="cs-CZ" sz="3200" dirty="0" smtClean="0">
                <a:solidFill>
                  <a:schemeClr val="accent4"/>
                </a:solidFill>
              </a:rPr>
              <a:t>obsahu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800" dirty="0"/>
              <a:t> </a:t>
            </a:r>
            <a:r>
              <a:rPr lang="cs-CZ" dirty="0" smtClean="0"/>
              <a:t>podle jednotlivých právních odvětví</a:t>
            </a:r>
            <a:endParaRPr lang="cs-CZ" sz="2800" dirty="0"/>
          </a:p>
        </p:txBody>
      </p:sp>
      <p:pic>
        <p:nvPicPr>
          <p:cNvPr id="4" name="Picture 3" descr="OpenBook.jpg"/>
          <p:cNvPicPr>
            <a:picLocks noChangeAspect="1"/>
          </p:cNvPicPr>
          <p:nvPr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318" y="1916832"/>
            <a:ext cx="694068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1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smlouva musí být uzavřena písemně. (</a:t>
            </a:r>
            <a:r>
              <a:rPr lang="cs-CZ" b="1" dirty="0" smtClean="0"/>
              <a:t>přikazující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Firma nesmí být zaměnitelná s firmou jiného podnikatele a nesmí působit klamavě. (</a:t>
            </a:r>
            <a:r>
              <a:rPr lang="cs-CZ" b="1" dirty="0" smtClean="0"/>
              <a:t>zakazující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Účastníci a jejich zástupci mají právo nahlížet do spisu, a to i v případě, že je rozhodnutí ve věci již v právní moci. (</a:t>
            </a:r>
            <a:r>
              <a:rPr lang="cs-CZ" b="1" dirty="0" smtClean="0"/>
              <a:t>opravňující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1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povinnost zaměstnavatele seznámit zaměstnance s předpisy o bezpečnosti a ochraně zdraví při práci. (</a:t>
            </a:r>
            <a:r>
              <a:rPr lang="cs-CZ" b="1" dirty="0" smtClean="0"/>
              <a:t>kogentní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Např. ustanovení OZ o smlouvách; ponechávají účastníkům možnost ujednat si obsah smluv odlišně. (</a:t>
            </a:r>
            <a:r>
              <a:rPr lang="cs-CZ" b="1" dirty="0" smtClean="0"/>
              <a:t>dispozitivní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64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právní normy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Hypotéza</a:t>
            </a:r>
            <a:r>
              <a:rPr lang="cs-CZ" dirty="0" smtClean="0"/>
              <a:t> (podmínky, za nichž se má realizovat pravidlo chování stanovení v dispozici)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Dispozice</a:t>
            </a:r>
            <a:r>
              <a:rPr lang="cs-CZ" dirty="0" smtClean="0"/>
              <a:t> (vlastní pravidlo chování)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Sankce</a:t>
            </a:r>
            <a:r>
              <a:rPr lang="cs-CZ" dirty="0" smtClean="0"/>
              <a:t> (určitý postih za porušení povinností stanovených v dispozici)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04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1175</Words>
  <Application>Microsoft Office PowerPoint</Application>
  <PresentationFormat>Předvádění na obrazovce (4:3)</PresentationFormat>
  <Paragraphs>186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Motiv systému Office</vt:lpstr>
      <vt:lpstr>Co je právo?</vt:lpstr>
      <vt:lpstr>Struktura</vt:lpstr>
      <vt:lpstr>Právní řád</vt:lpstr>
      <vt:lpstr>Hierarchie právních norem</vt:lpstr>
      <vt:lpstr> Právní normy </vt:lpstr>
      <vt:lpstr> Druhy právních norem </vt:lpstr>
      <vt:lpstr>Příklady</vt:lpstr>
      <vt:lpstr>Příklady</vt:lpstr>
      <vt:lpstr>Struktura právní normy</vt:lpstr>
      <vt:lpstr>Působnost právní normy</vt:lpstr>
      <vt:lpstr>Platnost a účinnost</vt:lpstr>
      <vt:lpstr>Sbírka zákonů</vt:lpstr>
      <vt:lpstr>Derogace, novelizace</vt:lpstr>
      <vt:lpstr>Prameny práva</vt:lpstr>
      <vt:lpstr>Formální prameny práva</vt:lpstr>
      <vt:lpstr>Právo psané</vt:lpstr>
      <vt:lpstr>Smluvní právo</vt:lpstr>
      <vt:lpstr>Právo soudcovské </vt:lpstr>
      <vt:lpstr>Obyčejové právo</vt:lpstr>
      <vt:lpstr>Další prameny práva</vt:lpstr>
      <vt:lpstr>Systém práva</vt:lpstr>
      <vt:lpstr>Právní odvětví</vt:lpstr>
      <vt:lpstr>Právní vztahy</vt:lpstr>
      <vt:lpstr>Předpoklady právního vztahu</vt:lpstr>
      <vt:lpstr>Právní jednání</vt:lpstr>
      <vt:lpstr>Protiprávní jednání</vt:lpstr>
      <vt:lpstr>Právní události a protiprávní stavy</vt:lpstr>
      <vt:lpstr>Prvky právních vztahů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40374</dc:creator>
  <cp:lastModifiedBy>Naďa Fiedlerová</cp:lastModifiedBy>
  <cp:revision>111</cp:revision>
  <dcterms:created xsi:type="dcterms:W3CDTF">2014-07-30T15:04:58Z</dcterms:created>
  <dcterms:modified xsi:type="dcterms:W3CDTF">2016-10-26T10:23:30Z</dcterms:modified>
</cp:coreProperties>
</file>