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3B69-4BBC-4108-BF67-F313CB6050BC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E3EB-A33C-4F28-A8BC-578C8B55F10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460851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328592"/>
          </a:xfrm>
        </p:spPr>
        <p:txBody>
          <a:bodyPr>
            <a:noAutofit/>
          </a:bodyPr>
          <a:lstStyle/>
          <a:p>
            <a:r>
              <a:rPr lang="cs-CZ" sz="2100" dirty="0" smtClean="0">
                <a:latin typeface="+mj-lt"/>
              </a:rPr>
              <a:t>písemný kritický posudek uměleckého nebo </a:t>
            </a:r>
            <a:r>
              <a:rPr lang="cs-CZ" sz="2100" i="1" dirty="0" smtClean="0">
                <a:latin typeface="+mj-lt"/>
              </a:rPr>
              <a:t>vědeckého díla</a:t>
            </a:r>
          </a:p>
          <a:p>
            <a:r>
              <a:rPr lang="cs-CZ" sz="2100" dirty="0" smtClean="0">
                <a:latin typeface="+mj-lt"/>
              </a:rPr>
              <a:t>obsahuje vždy zhodnocení</a:t>
            </a:r>
          </a:p>
          <a:p>
            <a:r>
              <a:rPr lang="cs-CZ" sz="2100" dirty="0" smtClean="0">
                <a:latin typeface="+mj-lt"/>
              </a:rPr>
              <a:t>může být určena k publikaci</a:t>
            </a:r>
          </a:p>
          <a:p>
            <a:pPr lvl="1"/>
            <a:r>
              <a:rPr lang="cs-CZ" sz="2000" dirty="0" smtClean="0">
                <a:latin typeface="+mj-lt"/>
              </a:rPr>
              <a:t>posouzení předností a nedostatků dané práce</a:t>
            </a:r>
          </a:p>
          <a:p>
            <a:r>
              <a:rPr lang="cs-CZ" sz="2100" dirty="0" smtClean="0">
                <a:latin typeface="+mj-lt"/>
              </a:rPr>
              <a:t>nebo jako podklad </a:t>
            </a:r>
            <a:r>
              <a:rPr lang="cs-CZ" sz="2100" i="1" dirty="0" smtClean="0">
                <a:latin typeface="+mj-lt"/>
              </a:rPr>
              <a:t>recenzního řízení</a:t>
            </a:r>
            <a:endParaRPr lang="cs-CZ" sz="2100" dirty="0" smtClean="0">
              <a:latin typeface="+mj-lt"/>
            </a:endParaRPr>
          </a:p>
          <a:p>
            <a:r>
              <a:rPr lang="cs-CZ" sz="2100" dirty="0">
                <a:latin typeface="+mj-lt"/>
              </a:rPr>
              <a:t>r</a:t>
            </a:r>
            <a:r>
              <a:rPr lang="cs-CZ" sz="2100" dirty="0" smtClean="0">
                <a:latin typeface="+mj-lt"/>
              </a:rPr>
              <a:t>ecenze má </a:t>
            </a:r>
            <a:r>
              <a:rPr lang="cs-CZ" sz="2100" dirty="0">
                <a:latin typeface="+mj-lt"/>
              </a:rPr>
              <a:t>obsahovat: </a:t>
            </a:r>
            <a:endParaRPr lang="cs-CZ" sz="2100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bibliografické </a:t>
            </a:r>
            <a:r>
              <a:rPr lang="cs-CZ" sz="2000" dirty="0">
                <a:latin typeface="+mj-lt"/>
              </a:rPr>
              <a:t>údaje o hodnocené práci ve formě citace (včetně pořadí vydání, nakladatelství, rozsahu – počet stran podle čísla poslední </a:t>
            </a:r>
            <a:r>
              <a:rPr lang="cs-CZ" sz="2000" dirty="0" smtClean="0">
                <a:latin typeface="+mj-lt"/>
              </a:rPr>
              <a:t>stránky)</a:t>
            </a:r>
          </a:p>
          <a:p>
            <a:pPr lvl="1"/>
            <a:r>
              <a:rPr lang="cs-CZ" sz="2000" dirty="0" smtClean="0">
                <a:latin typeface="+mj-lt"/>
              </a:rPr>
              <a:t>popis </a:t>
            </a:r>
            <a:r>
              <a:rPr lang="cs-CZ" sz="2000" dirty="0">
                <a:latin typeface="+mj-lt"/>
              </a:rPr>
              <a:t>struktury díla – názvy oddílů a kapitol, jejich obsah (stručně), základní teze </a:t>
            </a:r>
            <a:r>
              <a:rPr lang="cs-CZ" sz="2000" dirty="0" smtClean="0">
                <a:latin typeface="+mj-lt"/>
              </a:rPr>
              <a:t>autora</a:t>
            </a:r>
          </a:p>
          <a:p>
            <a:pPr lvl="1"/>
            <a:r>
              <a:rPr lang="cs-CZ" sz="2000" dirty="0" smtClean="0">
                <a:latin typeface="+mj-lt"/>
              </a:rPr>
              <a:t>kontext </a:t>
            </a:r>
            <a:r>
              <a:rPr lang="cs-CZ" sz="2000" dirty="0">
                <a:latin typeface="+mj-lt"/>
              </a:rPr>
              <a:t>díla – informace o autorovi, souvislosti problému, kterým se jeho práce zabývá s uvedením nejdůležitější sekundární literatury, </a:t>
            </a:r>
            <a:r>
              <a:rPr lang="cs-CZ" sz="2000" dirty="0" smtClean="0">
                <a:latin typeface="+mj-lt"/>
              </a:rPr>
              <a:t>atp.</a:t>
            </a:r>
          </a:p>
          <a:p>
            <a:pPr lvl="1"/>
            <a:r>
              <a:rPr lang="cs-CZ" sz="2000" dirty="0" smtClean="0">
                <a:latin typeface="+mj-lt"/>
              </a:rPr>
              <a:t>znalostí </a:t>
            </a:r>
            <a:r>
              <a:rPr lang="cs-CZ" sz="2000" dirty="0">
                <a:latin typeface="+mj-lt"/>
              </a:rPr>
              <a:t>kontextu recenzent prokazuje, že je kompetentní hodnotit danou </a:t>
            </a:r>
            <a:r>
              <a:rPr lang="cs-CZ" sz="2000" dirty="0" smtClean="0">
                <a:latin typeface="+mj-lt"/>
              </a:rPr>
              <a:t>práci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040560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Jádro 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Předvádění na obrazovce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Recenze</vt:lpstr>
      <vt:lpstr>Jádro recenze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Recenze</dc:title>
  <dc:creator>Administrator</dc:creator>
  <cp:lastModifiedBy>Administrator</cp:lastModifiedBy>
  <cp:revision>1</cp:revision>
  <dcterms:created xsi:type="dcterms:W3CDTF">2016-11-23T14:06:23Z</dcterms:created>
  <dcterms:modified xsi:type="dcterms:W3CDTF">2016-11-23T14:06:48Z</dcterms:modified>
</cp:coreProperties>
</file>