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98" r:id="rId5"/>
    <p:sldId id="299" r:id="rId6"/>
    <p:sldId id="261" r:id="rId7"/>
    <p:sldId id="262" r:id="rId8"/>
    <p:sldId id="300" r:id="rId9"/>
    <p:sldId id="264" r:id="rId10"/>
    <p:sldId id="265" r:id="rId11"/>
    <p:sldId id="266" r:id="rId12"/>
    <p:sldId id="311" r:id="rId13"/>
    <p:sldId id="267" r:id="rId14"/>
    <p:sldId id="268" r:id="rId15"/>
    <p:sldId id="269" r:id="rId16"/>
    <p:sldId id="270" r:id="rId17"/>
    <p:sldId id="271" r:id="rId18"/>
    <p:sldId id="301" r:id="rId19"/>
    <p:sldId id="297" r:id="rId20"/>
    <p:sldId id="272" r:id="rId21"/>
    <p:sldId id="302" r:id="rId22"/>
    <p:sldId id="273" r:id="rId23"/>
    <p:sldId id="303" r:id="rId24"/>
    <p:sldId id="278" r:id="rId25"/>
    <p:sldId id="304" r:id="rId26"/>
    <p:sldId id="315" r:id="rId27"/>
    <p:sldId id="318" r:id="rId28"/>
    <p:sldId id="279" r:id="rId29"/>
    <p:sldId id="316" r:id="rId30"/>
    <p:sldId id="280" r:id="rId31"/>
    <p:sldId id="317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313" r:id="rId40"/>
    <p:sldId id="305" r:id="rId41"/>
    <p:sldId id="288" r:id="rId42"/>
    <p:sldId id="289" r:id="rId43"/>
    <p:sldId id="312" r:id="rId44"/>
    <p:sldId id="306" r:id="rId45"/>
    <p:sldId id="290" r:id="rId46"/>
    <p:sldId id="291" r:id="rId47"/>
    <p:sldId id="292" r:id="rId48"/>
    <p:sldId id="293" r:id="rId49"/>
    <p:sldId id="294" r:id="rId50"/>
    <p:sldId id="307" r:id="rId51"/>
    <p:sldId id="308" r:id="rId52"/>
    <p:sldId id="309" r:id="rId53"/>
    <p:sldId id="310" r:id="rId54"/>
    <p:sldId id="314" r:id="rId5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4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074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73E42E1-716E-4AA3-A4A7-80375AB908DA}" type="datetimeFigureOut">
              <a:rPr lang="sk-SK" smtClean="0"/>
              <a:t>30. 9. 2016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8C881D-EF20-475B-AED9-486D00EE8370}" type="slidenum">
              <a:rPr lang="sk-SK" smtClean="0"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4.jpeg"/><Relationship Id="rId7" Type="http://schemas.openxmlformats.org/officeDocument/2006/relationships/image" Target="../media/image1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19.jpeg"/><Relationship Id="rId4" Type="http://schemas.openxmlformats.org/officeDocument/2006/relationships/image" Target="../media/image35.jpeg"/><Relationship Id="rId9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852936"/>
            <a:ext cx="7315200" cy="1658921"/>
          </a:xfrm>
        </p:spPr>
        <p:txBody>
          <a:bodyPr>
            <a:normAutofit fontScale="90000"/>
          </a:bodyPr>
          <a:lstStyle/>
          <a:p>
            <a:pPr marR="0" rtl="0"/>
            <a:r>
              <a:rPr lang="sk-SK" sz="4000" b="0" i="0" u="none" strike="noStrike" baseline="0" dirty="0" smtClean="0">
                <a:latin typeface="+mj-lt"/>
              </a:rPr>
              <a:t>Činnosť Štátneho ústredného banského archívu v Banskej Štiavnici a jeho súčasné postavenie.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sk-SK" altLang="sk-SK" sz="2400" dirty="0">
                <a:latin typeface="+mj-lt"/>
                <a:cs typeface="Tahoma" pitchFamily="34" charset="0"/>
              </a:rPr>
              <a:t>Masarykova univerzita v Brne</a:t>
            </a:r>
          </a:p>
          <a:p>
            <a:pPr>
              <a:lnSpc>
                <a:spcPct val="80000"/>
              </a:lnSpc>
            </a:pPr>
            <a:r>
              <a:rPr lang="sk-SK" altLang="sk-SK" sz="2400" dirty="0">
                <a:latin typeface="+mj-lt"/>
                <a:cs typeface="Tahoma" pitchFamily="34" charset="0"/>
              </a:rPr>
              <a:t>4</a:t>
            </a:r>
            <a:r>
              <a:rPr lang="fr-FR" altLang="sk-SK" sz="2400" dirty="0">
                <a:latin typeface="+mj-lt"/>
                <a:cs typeface="Tahoma" pitchFamily="34" charset="0"/>
              </a:rPr>
              <a:t>. </a:t>
            </a:r>
            <a:r>
              <a:rPr lang="sk-SK" altLang="sk-SK" sz="2400" dirty="0">
                <a:latin typeface="+mj-lt"/>
                <a:cs typeface="Tahoma" pitchFamily="34" charset="0"/>
              </a:rPr>
              <a:t>októbra</a:t>
            </a:r>
            <a:r>
              <a:rPr lang="fr-FR" altLang="sk-SK" sz="2400" dirty="0">
                <a:latin typeface="+mj-lt"/>
                <a:cs typeface="Tahoma" pitchFamily="34" charset="0"/>
              </a:rPr>
              <a:t> 201</a:t>
            </a:r>
            <a:r>
              <a:rPr lang="sk-SK" altLang="sk-SK" sz="2400" dirty="0">
                <a:latin typeface="+mj-lt"/>
                <a:cs typeface="Tahoma" pitchFamily="34" charset="0"/>
              </a:rPr>
              <a:t>6</a:t>
            </a:r>
            <a:r>
              <a:rPr lang="fr-FR" altLang="sk-SK" sz="2400" dirty="0">
                <a:latin typeface="+mj-lt"/>
                <a:cs typeface="Tahoma" pitchFamily="34" charset="0"/>
              </a:rPr>
              <a:t> </a:t>
            </a:r>
            <a:endParaRPr lang="sk-SK" altLang="sk-SK" sz="2400" dirty="0">
              <a:latin typeface="+mj-lt"/>
              <a:cs typeface="Tahoma" pitchFamily="34" charset="0"/>
            </a:endParaRPr>
          </a:p>
          <a:p>
            <a:pPr marR="0" lvl="0" rtl="0"/>
            <a:endParaRPr lang="sk-SK" b="0" i="0" u="none" strike="noStrike" baseline="0" dirty="0" smtClean="0">
              <a:latin typeface="+mj-lt"/>
            </a:endParaRP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Mgr. Janka Schillerová</a:t>
            </a:r>
          </a:p>
        </p:txBody>
      </p:sp>
      <p:pic>
        <p:nvPicPr>
          <p:cNvPr id="4" name="Picture 2" descr="c:\Users\Michelík\Desktop\Cudzie dokumenty\ERB_SUBA_publ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38" y="260648"/>
            <a:ext cx="264802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Preberanie montánnych písomností právnych predchodcov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pl-PL" b="0" i="0" u="none" strike="noStrike" baseline="0" dirty="0" smtClean="0">
                <a:latin typeface="+mj-lt"/>
              </a:rPr>
              <a:t>od n. p. Rudné bane v Kremnici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od n. p. Železorudné bane v Spišskej Novej Vsi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od obvodných banských úradov</a:t>
            </a:r>
          </a:p>
          <a:p>
            <a:pPr marR="0" lvl="0" rtl="0"/>
            <a:r>
              <a:rPr lang="pl-PL" b="0" i="0" u="none" strike="noStrike" baseline="0" dirty="0" smtClean="0">
                <a:latin typeface="+mj-lt"/>
              </a:rPr>
              <a:t>v roku 1950 prevzali 18 archívnych fondov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v roku 1954 archív spravoval 54 archívnych fondov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v roku 1957 archív spravoval cca 70 archívnych fondov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archívne fondy zapísané len v knihe prírastkov </a:t>
            </a:r>
          </a:p>
        </p:txBody>
      </p:sp>
    </p:spTree>
    <p:extLst>
      <p:ext uri="{BB962C8B-B14F-4D97-AF65-F5344CB8AC3E}">
        <p14:creationId xmlns:p14="http://schemas.microsoft.com/office/powerpoint/2010/main" val="13806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Ťažisko činnosti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pt-BR" b="0" i="0" u="none" strike="noStrike" baseline="0" dirty="0" smtClean="0"/>
              <a:t>výskumná práca v oblasti baníctva, hutníctva, banskej histórie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vzniklo cca 100 tzv. </a:t>
            </a:r>
            <a:r>
              <a:rPr lang="sk-SK" b="0" i="0" u="none" strike="noStrike" baseline="0" dirty="0" err="1" smtClean="0">
                <a:latin typeface="+mj-lt"/>
              </a:rPr>
              <a:t>bergfestov</a:t>
            </a:r>
            <a:r>
              <a:rPr lang="sk-SK" b="0" i="0" u="none" strike="noStrike" baseline="0" dirty="0" smtClean="0">
                <a:latin typeface="+mj-lt"/>
              </a:rPr>
              <a:t> - elaboráty prác o ložiskách, lokalitách, závodoch na Slovensku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sprístupňovanie archívnych fondov</a:t>
            </a:r>
          </a:p>
          <a:p>
            <a:pPr marR="0" lvl="0" rtl="0"/>
            <a:r>
              <a:rPr lang="it-IT" b="0" i="0" u="none" strike="noStrike" baseline="0" dirty="0" smtClean="0"/>
              <a:t>prevažne len triedenie a usporadúvanie</a:t>
            </a:r>
          </a:p>
        </p:txBody>
      </p:sp>
    </p:spTree>
    <p:extLst>
      <p:ext uri="{BB962C8B-B14F-4D97-AF65-F5344CB8AC3E}">
        <p14:creationId xmlns:p14="http://schemas.microsoft.com/office/powerpoint/2010/main" val="4715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960440" cy="2002552"/>
          </a:xfrm>
        </p:spPr>
        <p:txBody>
          <a:bodyPr>
            <a:normAutofit/>
          </a:bodyPr>
          <a:lstStyle/>
          <a:p>
            <a:pPr marR="0" rtl="0"/>
            <a:r>
              <a:rPr lang="sk-SK" sz="2000" i="0" u="none" strike="noStrike" baseline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Výskumná skupina </a:t>
            </a:r>
            <a:br>
              <a:rPr lang="sk-SK" sz="2000" i="0" u="none" strike="noStrike" baseline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000" i="0" u="none" strike="noStrike" baseline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 ÚBA </a:t>
            </a:r>
            <a:br>
              <a:rPr lang="sk-SK" sz="2000" i="0" u="none" strike="noStrike" baseline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000" i="0" u="none" strike="noStrike" baseline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k-SK" sz="2000" i="0" u="none" strike="noStrike" baseline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sk-SK" sz="2000" i="0" u="none" strike="noStrike" baseline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Baníctvo v Banskej Štiavnici</a:t>
            </a:r>
            <a:r>
              <a:rPr lang="sk-SK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sk-SK" sz="2000" i="0" u="none" strike="noStrike" baseline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C:\Users\michelik_j\Desktop\Kópia – ŠÚBA v sieti archívov\06 - Baníctvo na Terézia ž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4330"/>
            <a:ext cx="4280445" cy="59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ÚBA v sieti slovenských štátnych archívov 1958 – 1968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júl 1958– 1962 oddelenie banských fondov Štátneho slovenského ústredného archívu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1963 – 1968 oddelenie hospodárstva Štátneho slovenského ústredného archívu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oddelenie nemalo vnútornú organizačnú schému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štatutár – riaditeľ Štátneho slovenského ústredného archívu, v Banskej Štiavnici len vedúci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počet pracovníkov 6</a:t>
            </a:r>
          </a:p>
        </p:txBody>
      </p:sp>
    </p:spTree>
    <p:extLst>
      <p:ext uri="{BB962C8B-B14F-4D97-AF65-F5344CB8AC3E}">
        <p14:creationId xmlns:p14="http://schemas.microsoft.com/office/powerpoint/2010/main" val="29590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Metodicko-kontrolný dozor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organizácie štátnej banskej správy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podniky a závody v rezorte Ministerstva hutného priemyslu a rudných baní</a:t>
            </a:r>
          </a:p>
          <a:p>
            <a:pPr lvl="0"/>
            <a:r>
              <a:rPr lang="sk-SK" dirty="0"/>
              <a:t>preberanie montánnych písomností právnych predchodcov</a:t>
            </a:r>
            <a:endParaRPr lang="sk-SK" b="0" i="0" u="none" strike="noStrike" baseline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3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Archívne fondy a zbierky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v roku 1958 prevzali asi 67 archívnych fondov, cca 3000 </a:t>
            </a:r>
            <a:r>
              <a:rPr lang="sk-SK" b="0" i="0" u="none" strike="noStrike" baseline="0" dirty="0" err="1" smtClean="0">
                <a:latin typeface="+mj-lt"/>
              </a:rPr>
              <a:t>bm</a:t>
            </a:r>
            <a:endParaRPr lang="sk-SK" b="0" i="0" u="none" strike="noStrike" baseline="0" dirty="0" smtClean="0">
              <a:latin typeface="+mj-lt"/>
            </a:endParaRP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v roku 1960 už spravovali 123 fondov v celkovom množstve 3100 </a:t>
            </a:r>
            <a:r>
              <a:rPr lang="sk-SK" b="0" i="0" u="none" strike="noStrike" baseline="0" dirty="0" err="1" smtClean="0">
                <a:latin typeface="+mj-lt"/>
              </a:rPr>
              <a:t>bm</a:t>
            </a:r>
            <a:endParaRPr lang="sk-SK" b="0" i="0" u="none" strike="noStrike" baseline="0" dirty="0" smtClean="0">
              <a:latin typeface="+mj-lt"/>
            </a:endParaRP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archívne fondy evidovali v knihe prírastkov a vyhotovili aj evidenčný list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klasifikačná schéma pre fondy a zbierky sa nepoužívala</a:t>
            </a:r>
          </a:p>
        </p:txBody>
      </p:sp>
    </p:spTree>
    <p:extLst>
      <p:ext uri="{BB962C8B-B14F-4D97-AF65-F5344CB8AC3E}">
        <p14:creationId xmlns:p14="http://schemas.microsoft.com/office/powerpoint/2010/main" val="5116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Ťažisko činnosti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4377680" cy="3539527"/>
          </a:xfrm>
        </p:spPr>
        <p:txBody>
          <a:bodyPr>
            <a:normAutofit/>
          </a:bodyPr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sprístupňovanie archívnych fondov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usporadúvanie a intenzívnejšia inventarizácia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vypracovaných 70 čistopisov inventárov a tematických katalógov</a:t>
            </a:r>
          </a:p>
          <a:p>
            <a:pPr marR="0" lvl="0" rtl="0"/>
            <a:r>
              <a:rPr lang="pl-PL" b="0" i="0" u="none" strike="noStrike" baseline="0" dirty="0" smtClean="0">
                <a:latin typeface="+mj-lt"/>
              </a:rPr>
              <a:t>r. 1964 sprievodca po fondoch a zbierkach</a:t>
            </a:r>
          </a:p>
        </p:txBody>
      </p:sp>
      <p:pic>
        <p:nvPicPr>
          <p:cNvPr id="4" name="Picture 2" descr="C:\Users\michelik_j\Desktop\Kópia – ŠÚBA v sieti archívov\09 - Informatívny sprievod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57" y="548680"/>
            <a:ext cx="3213655" cy="447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Ťažisko činnosti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vedecká a publikačná činnosť (heslá do slovníka archívnej terminológie, heslá do Encyklopédie Slovenska, regionálne dejiny)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reštaurátorské práce v dielni ŠSÚA</a:t>
            </a:r>
            <a:r>
              <a:rPr lang="sk-SK" b="0" i="0" u="none" strike="noStrike" dirty="0" smtClean="0">
                <a:latin typeface="+mj-lt"/>
              </a:rPr>
              <a:t> (opravy </a:t>
            </a:r>
            <a:r>
              <a:rPr lang="sk-SK" b="0" i="0" u="none" strike="noStrike" baseline="0" dirty="0" smtClean="0">
                <a:latin typeface="+mj-lt"/>
              </a:rPr>
              <a:t>spisov a väzieb úradných kníh, najmä z fondov banských súdov)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1959 – zreštaurovaná zlatá kniha banícka</a:t>
            </a:r>
          </a:p>
        </p:txBody>
      </p:sp>
    </p:spTree>
    <p:extLst>
      <p:ext uri="{BB962C8B-B14F-4D97-AF65-F5344CB8AC3E}">
        <p14:creationId xmlns:p14="http://schemas.microsoft.com/office/powerpoint/2010/main" val="34169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:\prezentacia\ZK-kni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5128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V:\prezentacia\SK_1112_00586_0044_003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60927"/>
            <a:ext cx="5400600" cy="35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0" dirty="0" smtClean="0">
                <a:latin typeface="+mj-lt"/>
              </a:rPr>
              <a:t>Zoradenie fondov podľa vecného hľadiska</a:t>
            </a:r>
            <a:endParaRPr lang="sk-SK" b="0" dirty="0">
              <a:latin typeface="+mj-lt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" lvl="0" indent="0">
              <a:buNone/>
            </a:pPr>
            <a:r>
              <a:rPr lang="pl-PL" b="0" dirty="0" smtClean="0">
                <a:latin typeface="+mj-lt"/>
              </a:rPr>
              <a:t>I</a:t>
            </a:r>
            <a:r>
              <a:rPr lang="pl-PL" b="0" dirty="0">
                <a:latin typeface="+mj-lt"/>
              </a:rPr>
              <a:t>. Vrchné riadiace orgány do roku 1918</a:t>
            </a:r>
          </a:p>
          <a:p>
            <a:pPr marL="45720" lvl="0" indent="0">
              <a:buNone/>
            </a:pPr>
            <a:r>
              <a:rPr lang="sk-SK" b="0" dirty="0">
                <a:latin typeface="+mj-lt"/>
              </a:rPr>
              <a:t>II. Banské a hutnícke úrady a závody</a:t>
            </a:r>
          </a:p>
          <a:p>
            <a:pPr marL="45720" lvl="0" indent="0">
              <a:buNone/>
            </a:pPr>
            <a:r>
              <a:rPr lang="sk-SK" b="0" dirty="0">
                <a:latin typeface="+mj-lt"/>
              </a:rPr>
              <a:t>III. Banské súdy</a:t>
            </a:r>
          </a:p>
          <a:p>
            <a:pPr marL="45720" lvl="0" indent="0">
              <a:buNone/>
            </a:pPr>
            <a:r>
              <a:rPr lang="pl-PL" b="0" dirty="0">
                <a:latin typeface="+mj-lt"/>
              </a:rPr>
              <a:t>IV. Banskopolicajné úrady od roku 1854 do roku 1934</a:t>
            </a:r>
          </a:p>
          <a:p>
            <a:pPr marL="45720" lvl="0" indent="0">
              <a:buNone/>
            </a:pPr>
            <a:r>
              <a:rPr lang="sk-SK" b="0" dirty="0">
                <a:latin typeface="+mj-lt"/>
              </a:rPr>
              <a:t>V. Bratské pokladnice</a:t>
            </a:r>
          </a:p>
          <a:p>
            <a:pPr marL="45720" lvl="0" indent="0">
              <a:buNone/>
            </a:pPr>
            <a:r>
              <a:rPr lang="sk-SK" b="0" dirty="0">
                <a:latin typeface="+mj-lt"/>
              </a:rPr>
              <a:t>VI. Komorské panstvá</a:t>
            </a:r>
          </a:p>
          <a:p>
            <a:pPr marL="45720" lvl="0" indent="0">
              <a:buNone/>
            </a:pPr>
            <a:r>
              <a:rPr lang="sk-SK" b="0" dirty="0">
                <a:latin typeface="+mj-lt"/>
              </a:rPr>
              <a:t>VII. Lesné úrady</a:t>
            </a:r>
          </a:p>
          <a:p>
            <a:pPr marL="45720" lvl="0" indent="0">
              <a:buNone/>
            </a:pPr>
            <a:r>
              <a:rPr lang="sk-SK" b="0" dirty="0">
                <a:latin typeface="+mj-lt"/>
              </a:rPr>
              <a:t>VIII. Banské školstvo</a:t>
            </a:r>
          </a:p>
          <a:p>
            <a:pPr marL="45720" lvl="0" indent="0">
              <a:buNone/>
            </a:pPr>
            <a:r>
              <a:rPr lang="pl-PL" b="0" dirty="0">
                <a:latin typeface="+mj-lt"/>
              </a:rPr>
              <a:t>IX. Banská správa po roku 1919</a:t>
            </a:r>
          </a:p>
          <a:p>
            <a:pPr marL="45720" lvl="0" indent="0">
              <a:buNone/>
            </a:pPr>
            <a:r>
              <a:rPr lang="pl-PL" b="0" dirty="0">
                <a:latin typeface="+mj-lt"/>
              </a:rPr>
              <a:t>X. Rôzne závody a úrady</a:t>
            </a:r>
          </a:p>
          <a:p>
            <a:pPr marL="45720" lvl="0" indent="0">
              <a:buNone/>
            </a:pPr>
            <a:r>
              <a:rPr lang="sk-SK" b="0" dirty="0">
                <a:latin typeface="+mj-lt"/>
              </a:rPr>
              <a:t>XI. Pozostalosti, zbierky</a:t>
            </a:r>
          </a:p>
          <a:p>
            <a:endParaRPr lang="sk-SK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75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Čo predchádzalo vzniku ÚBA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" marR="0" lvl="0" indent="0" rtl="0">
              <a:buNone/>
            </a:pPr>
            <a:r>
              <a:rPr lang="pl-PL" dirty="0">
                <a:latin typeface="+mj-lt"/>
              </a:rPr>
              <a:t>N</a:t>
            </a:r>
            <a:r>
              <a:rPr lang="pl-PL" b="0" i="0" u="none" strike="noStrike" baseline="0" dirty="0" smtClean="0">
                <a:latin typeface="+mj-lt"/>
              </a:rPr>
              <a:t>a území Slovenska do roku 1945 boli 3 archívne centrá: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pri Hlavnom </a:t>
            </a:r>
            <a:r>
              <a:rPr lang="sk-SK" b="0" i="0" u="none" strike="noStrike" baseline="0" dirty="0" err="1" smtClean="0">
                <a:latin typeface="+mj-lt"/>
              </a:rPr>
              <a:t>komorskogrófskom</a:t>
            </a:r>
            <a:r>
              <a:rPr lang="sk-SK" b="0" i="0" u="none" strike="noStrike" baseline="0" dirty="0" smtClean="0">
                <a:latin typeface="+mj-lt"/>
              </a:rPr>
              <a:t> úrade v Banskej Štiavnici - po roku 1919 bolo pri Štátnom banskom riaditeľstve v Banskej Štiavnici)</a:t>
            </a:r>
          </a:p>
          <a:p>
            <a:pPr marR="0" lvl="0" rtl="0"/>
            <a:r>
              <a:rPr lang="nb-NO" b="0" i="0" u="none" strike="noStrike" baseline="0" dirty="0" smtClean="0">
                <a:latin typeface="+mj-lt"/>
              </a:rPr>
              <a:t>pri Banskom kapitanáte v Banskej Bystrici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pri Banskom </a:t>
            </a:r>
            <a:r>
              <a:rPr lang="sk-SK" b="0" i="0" u="none" strike="noStrike" baseline="0" dirty="0" err="1" smtClean="0">
                <a:latin typeface="+mj-lt"/>
              </a:rPr>
              <a:t>kapitanáte</a:t>
            </a:r>
            <a:r>
              <a:rPr lang="sk-SK" b="0" i="0" u="none" strike="noStrike" baseline="0" dirty="0" smtClean="0">
                <a:latin typeface="+mj-lt"/>
              </a:rPr>
              <a:t> v Spišskej Novej Vsi</a:t>
            </a:r>
          </a:p>
        </p:txBody>
      </p:sp>
    </p:spTree>
    <p:extLst>
      <p:ext uri="{BB962C8B-B14F-4D97-AF65-F5344CB8AC3E}">
        <p14:creationId xmlns:p14="http://schemas.microsoft.com/office/powerpoint/2010/main" val="39958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ÚBA ako ústredný archív 1969 – 2015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1969 – 1975 Ústredný banský archív v Banskej Štiavnici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1975 – október 2015 Štátny ústredný banský archív v Banskej Štiavnici</a:t>
            </a:r>
          </a:p>
        </p:txBody>
      </p:sp>
    </p:spTree>
    <p:extLst>
      <p:ext uri="{BB962C8B-B14F-4D97-AF65-F5344CB8AC3E}">
        <p14:creationId xmlns:p14="http://schemas.microsoft.com/office/powerpoint/2010/main" val="34925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360" y="188640"/>
            <a:ext cx="7315200" cy="1154097"/>
          </a:xfrm>
        </p:spPr>
        <p:txBody>
          <a:bodyPr>
            <a:normAutofit/>
          </a:bodyPr>
          <a:lstStyle/>
          <a:p>
            <a:pPr marR="0" rtl="0"/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Zmena sídla archívu</a:t>
            </a:r>
          </a:p>
        </p:txBody>
      </p:sp>
      <p:pic>
        <p:nvPicPr>
          <p:cNvPr id="6146" name="Picture 2" descr="C:\Users\michelik_j\Desktop\60. rokov archívu\chlapcenska-skola-1b-p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7" y="1718810"/>
            <a:ext cx="4720809" cy="3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michelik_j\Desktop\Kópia – ŠÚBA v sieti archívov\24 - Zmena sídla SU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06275"/>
            <a:ext cx="426896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Organizačná schéma 1970 - 1975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2852935"/>
            <a:ext cx="7402016" cy="3456425"/>
          </a:xfrm>
        </p:spPr>
        <p:txBody>
          <a:bodyPr/>
          <a:lstStyle/>
          <a:p>
            <a:r>
              <a:rPr lang="sk-SK" dirty="0">
                <a:latin typeface="+mj-lt"/>
              </a:rPr>
              <a:t>riaditeľ</a:t>
            </a:r>
          </a:p>
          <a:p>
            <a:r>
              <a:rPr lang="sk-SK" b="0" dirty="0" smtClean="0">
                <a:latin typeface="+mj-lt"/>
              </a:rPr>
              <a:t>I. oddelenie banských fondov </a:t>
            </a:r>
          </a:p>
          <a:p>
            <a:r>
              <a:rPr lang="sk-SK" b="0" dirty="0" smtClean="0">
                <a:latin typeface="+mj-lt"/>
              </a:rPr>
              <a:t>II</a:t>
            </a:r>
            <a:r>
              <a:rPr lang="sk-SK" b="0" dirty="0">
                <a:latin typeface="+mj-lt"/>
              </a:rPr>
              <a:t>. oddelenie priemyselných a hospodárskych </a:t>
            </a:r>
            <a:r>
              <a:rPr lang="sk-SK" b="0" dirty="0" smtClean="0">
                <a:latin typeface="+mj-lt"/>
              </a:rPr>
              <a:t>fondov</a:t>
            </a:r>
          </a:p>
          <a:p>
            <a:r>
              <a:rPr lang="sk-SK" b="0" dirty="0">
                <a:latin typeface="+mj-lt"/>
              </a:rPr>
              <a:t>vnútorná skupina </a:t>
            </a:r>
            <a:endParaRPr lang="sk-SK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85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528392" cy="2218576"/>
          </a:xfrm>
        </p:spPr>
        <p:txBody>
          <a:bodyPr>
            <a:normAutofit/>
          </a:bodyPr>
          <a:lstStyle/>
          <a:p>
            <a:pPr marR="0" rtl="0"/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Riaditeľ Ústredného banského archívu Jozef </a:t>
            </a:r>
            <a:r>
              <a:rPr lang="sk-SK" sz="2400" b="0" i="0" u="none" strike="noStrike" baseline="0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Gindl</a:t>
            </a: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CSc. </a:t>
            </a:r>
            <a:b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1971-1979</a:t>
            </a:r>
          </a:p>
        </p:txBody>
      </p:sp>
      <p:pic>
        <p:nvPicPr>
          <p:cNvPr id="2051" name="Picture 3" descr="C:\Users\michelik_j\Desktop\60. rokov archívu\Gin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58" y="692696"/>
            <a:ext cx="3876650" cy="567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3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Organizačná schéma 1975 – 2003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riaditeľ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I. oddelenie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II. oddelenie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hospodársko-technickí pracovníci (hospodárka, domovník, </a:t>
            </a:r>
            <a:r>
              <a:rPr lang="sk-SK" b="0" i="0" u="none" strike="noStrike" baseline="0" dirty="0" err="1" smtClean="0">
                <a:latin typeface="+mj-lt"/>
              </a:rPr>
              <a:t>údržbár-elektrikár</a:t>
            </a:r>
            <a:r>
              <a:rPr lang="sk-SK" b="0" i="0" u="none" strike="noStrike" baseline="0" dirty="0" smtClean="0">
                <a:latin typeface="+mj-lt"/>
              </a:rPr>
              <a:t>, informátor, upratovačky)</a:t>
            </a:r>
          </a:p>
        </p:txBody>
      </p:sp>
    </p:spTree>
    <p:extLst>
      <p:ext uri="{BB962C8B-B14F-4D97-AF65-F5344CB8AC3E}">
        <p14:creationId xmlns:p14="http://schemas.microsoft.com/office/powerpoint/2010/main" val="28878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3888432" cy="1944216"/>
          </a:xfrm>
        </p:spPr>
        <p:txBody>
          <a:bodyPr>
            <a:normAutofit fontScale="90000"/>
          </a:bodyPr>
          <a:lstStyle/>
          <a:p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PhDr. RNDr. </a:t>
            </a:r>
            <a:r>
              <a:rPr lang="it-IT" sz="2400" b="0" dirty="0" smtClean="0">
                <a:solidFill>
                  <a:schemeClr val="tx2"/>
                </a:solidFill>
                <a:latin typeface="Palatino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sk-SK" sz="2400" b="0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án</a:t>
            </a:r>
            <a:r>
              <a:rPr lang="it-IT" sz="2400" b="0" dirty="0" smtClean="0">
                <a:solidFill>
                  <a:schemeClr val="tx2"/>
                </a:solidFill>
                <a:latin typeface="Palatino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Novák</a:t>
            </a:r>
            <a:r>
              <a:rPr lang="sk-SK" sz="2400" b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CSc.</a:t>
            </a:r>
            <a:br>
              <a:rPr lang="sk-SK" sz="2400" b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b="0" i="0" u="none" strike="noStrike" baseline="0" dirty="0" smtClean="0">
                <a:solidFill>
                  <a:schemeClr val="tx2"/>
                </a:solidFill>
                <a:latin typeface="Palatino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1979-1991</a:t>
            </a: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2400" b="0" i="0" u="none" strike="noStrike" baseline="0" dirty="0" smtClean="0">
              <a:solidFill>
                <a:schemeClr val="tx2"/>
              </a:solidFill>
              <a:latin typeface="Palatino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1" name="Picture 3" descr="C:\Users\michelik_j\Desktop\60. rokov archívu\Nov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37533"/>
            <a:ext cx="3618781" cy="53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384376" cy="1944216"/>
          </a:xfrm>
        </p:spPr>
        <p:txBody>
          <a:bodyPr>
            <a:normAutofit/>
          </a:bodyPr>
          <a:lstStyle/>
          <a:p>
            <a:r>
              <a:rPr lang="sk-SK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PhDr. Jozef </a:t>
            </a:r>
            <a:r>
              <a:rPr lang="sk-SK" sz="2400" dirty="0">
                <a:ea typeface="Verdana" panose="020B0604030504040204" pitchFamily="34" charset="0"/>
                <a:cs typeface="Verdana" panose="020B0604030504040204" pitchFamily="34" charset="0"/>
              </a:rPr>
              <a:t>Surovec </a:t>
            </a:r>
            <a:r>
              <a:rPr lang="sk-SK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k-SK" sz="2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1991-2004</a:t>
            </a:r>
            <a:endParaRPr lang="it-IT" sz="2400" b="0" i="0" u="none" strike="noStrike" baseline="0" dirty="0" smtClean="0">
              <a:solidFill>
                <a:schemeClr val="tx2"/>
              </a:solidFill>
              <a:latin typeface="Palatino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7" descr="C:\Users\michelik_j\Desktop\60. rokov archívu\Surove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-386" r="6794" b="974"/>
          <a:stretch/>
        </p:blipFill>
        <p:spPr bwMode="auto">
          <a:xfrm>
            <a:off x="4572000" y="620688"/>
            <a:ext cx="3600160" cy="55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14" y="116632"/>
            <a:ext cx="7315200" cy="1154097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Aktuálne sídlo archívu</a:t>
            </a:r>
            <a:endParaRPr lang="pl-PL" sz="2400" i="0" u="none" strike="noStrike" baseline="0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 descr="V:\prezentacia\02_ŠÚ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4" y="1569333"/>
            <a:ext cx="4893568" cy="36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ichelik_j\Desktop\Kópia – ŠÚBA v sieti archívov\28b - SUBA po rekonstruk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24963"/>
            <a:ext cx="3736100" cy="25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Organizačná schéma 2004 – 2010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riaditeľ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oddelenie starších fondov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oddelenie nových fondov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hospodársko-technickí pracovníci (hospodárka, účtovníčka, upratovačky, </a:t>
            </a:r>
            <a:r>
              <a:rPr lang="sk-SK" b="0" i="0" u="none" strike="noStrike" baseline="0" dirty="0" err="1" smtClean="0">
                <a:latin typeface="+mj-lt"/>
              </a:rPr>
              <a:t>údržbár-elektrikár</a:t>
            </a:r>
            <a:r>
              <a:rPr lang="sk-SK" b="0" i="0" u="none" strike="noStrike" baseline="0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82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384376" cy="1944216"/>
          </a:xfrm>
        </p:spPr>
        <p:txBody>
          <a:bodyPr>
            <a:normAutofit/>
          </a:bodyPr>
          <a:lstStyle/>
          <a:p>
            <a:r>
              <a:rPr lang="sk-SK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Mgr. Elena Kašiarová</a:t>
            </a:r>
            <a:br>
              <a:rPr lang="sk-SK" sz="2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2004 - 2014</a:t>
            </a:r>
            <a:endParaRPr lang="it-IT" sz="2400" b="0" i="0" u="none" strike="noStrike" baseline="0" dirty="0" smtClean="0">
              <a:solidFill>
                <a:schemeClr val="tx2"/>
              </a:solidFill>
              <a:latin typeface="Palatino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8" descr="C:\Users\michelik_j\Desktop\60. rokov archívu\Kasiarov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1194"/>
            <a:ext cx="3960440" cy="58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Čo predchádzalo vzniku ÚBA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r. 1932 neúspešný pokus o vytvorenie „slovenského banského archívu“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1941-1943 pokus o zriadenie ústredného banského archívu v Banskej Bystrici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1946 návrh Zväzu slovenských múzeí v Turčianskom Sv. Martine sústrediť banské archívy v </a:t>
            </a:r>
            <a:r>
              <a:rPr lang="sk-SK" b="0" i="0" u="none" strike="noStrike" baseline="0" dirty="0" err="1" smtClean="0">
                <a:latin typeface="+mj-lt"/>
              </a:rPr>
              <a:t>Budatínskom</a:t>
            </a:r>
            <a:r>
              <a:rPr lang="sk-SK" b="0" i="0" u="none" strike="noStrike" baseline="0" dirty="0" smtClean="0">
                <a:latin typeface="+mj-lt"/>
              </a:rPr>
              <a:t> zámku pri Žiline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30. marec 1950 vznik Ústredného banského archívu pre Slovensko v Banskej Štiavnici</a:t>
            </a:r>
          </a:p>
        </p:txBody>
      </p:sp>
    </p:spTree>
    <p:extLst>
      <p:ext uri="{BB962C8B-B14F-4D97-AF65-F5344CB8AC3E}">
        <p14:creationId xmlns:p14="http://schemas.microsoft.com/office/powerpoint/2010/main" val="38711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Organizačná schéma 2010 – 2015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riaditeľ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oddelenie starších fondov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oddelenie nových fondov</a:t>
            </a:r>
          </a:p>
          <a:p>
            <a:pPr marR="0" lvl="0" rtl="0"/>
            <a:r>
              <a:rPr lang="sk-SK" dirty="0">
                <a:latin typeface="+mj-lt"/>
              </a:rPr>
              <a:t>o</a:t>
            </a:r>
            <a:r>
              <a:rPr lang="sk-SK" b="0" i="0" u="none" strike="noStrike" baseline="0" dirty="0" smtClean="0">
                <a:latin typeface="+mj-lt"/>
              </a:rPr>
              <a:t>bslužné činnosti (upratovanie, správu budov, MZT ) zabezpečuje Centrum podpory Ministerstva vnútra</a:t>
            </a:r>
          </a:p>
        </p:txBody>
      </p:sp>
    </p:spTree>
    <p:extLst>
      <p:ext uri="{BB962C8B-B14F-4D97-AF65-F5344CB8AC3E}">
        <p14:creationId xmlns:p14="http://schemas.microsoft.com/office/powerpoint/2010/main" val="19816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3744416" cy="1944216"/>
          </a:xfrm>
        </p:spPr>
        <p:txBody>
          <a:bodyPr>
            <a:normAutofit/>
          </a:bodyPr>
          <a:lstStyle/>
          <a:p>
            <a:r>
              <a:rPr lang="sk-SK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Mgr. Lucia Krchnáková, PhD.</a:t>
            </a:r>
            <a:br>
              <a:rPr lang="sk-SK" sz="2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2014 - 2015</a:t>
            </a:r>
            <a:endParaRPr lang="it-IT" sz="2400" b="0" i="0" u="none" strike="noStrike" baseline="0" dirty="0" smtClean="0">
              <a:solidFill>
                <a:schemeClr val="tx2"/>
              </a:solidFill>
              <a:latin typeface="Palatino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9" descr="C:\Users\michelik_j\Desktop\60. rokov archívu\Krchnako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380"/>
          <a:stretch/>
        </p:blipFill>
        <p:spPr bwMode="auto">
          <a:xfrm>
            <a:off x="4572000" y="487734"/>
            <a:ext cx="3732748" cy="54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Počet pracovníkov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1970 - 2004 počet pracovníkov 12 – 15 (1990 až 18)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2004 –  október 2015 počet pracovníkov 13</a:t>
            </a:r>
          </a:p>
        </p:txBody>
      </p:sp>
    </p:spTree>
    <p:extLst>
      <p:ext uri="{BB962C8B-B14F-4D97-AF65-F5344CB8AC3E}">
        <p14:creationId xmlns:p14="http://schemas.microsoft.com/office/powerpoint/2010/main" val="20206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 Metodicko-kontrolný dozor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1970 – 1975 - výrobné a hospodárske orgány, úrady, riaditeľstvá, podniky, závody, výskumné ústavy a ich právni predchodcovia na Slovensku ak boli zvláštneho významu alebo celoslovenskej povahy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1975 – 2015 - právnické a fyzické osoby z odvetví baníctva, hutníctva, geologického prieskumu a iných príbuzných odvetví na území Slovenskej republiky a ich predchodcov</a:t>
            </a:r>
          </a:p>
        </p:txBody>
      </p:sp>
    </p:spTree>
    <p:extLst>
      <p:ext uri="{BB962C8B-B14F-4D97-AF65-F5344CB8AC3E}">
        <p14:creationId xmlns:p14="http://schemas.microsoft.com/office/powerpoint/2010/main" val="26109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Archívne fondy a zbierky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1970 archív spravoval 3110 b. m.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1980 archív spravoval</a:t>
            </a:r>
            <a:r>
              <a:rPr lang="sk-SK" b="0" i="0" u="none" strike="noStrike" dirty="0" smtClean="0">
                <a:latin typeface="+mj-lt"/>
              </a:rPr>
              <a:t> </a:t>
            </a:r>
            <a:r>
              <a:rPr lang="sk-SK" b="0" i="0" u="none" strike="noStrike" baseline="0" dirty="0" smtClean="0">
                <a:latin typeface="+mj-lt"/>
              </a:rPr>
              <a:t>3600 b. m.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1992 - 179 archívnych fondov a zbierok v celkovom množstve 4 290,06 b. m.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2013 - 341 archívnych fondov a zbierok v množstve 6 028,46 b. m. </a:t>
            </a:r>
          </a:p>
          <a:p>
            <a:pPr marR="0" lvl="0" rtl="0"/>
            <a:r>
              <a:rPr lang="pl-PL" b="0" i="0" u="none" strike="noStrike" baseline="0" dirty="0" smtClean="0">
                <a:latin typeface="+mj-lt"/>
              </a:rPr>
              <a:t>2015 - 357 archívnych fondov v rozsahu 6283,605 b. m. s 119 482j.</a:t>
            </a:r>
          </a:p>
        </p:txBody>
      </p:sp>
    </p:spTree>
    <p:extLst>
      <p:ext uri="{BB962C8B-B14F-4D97-AF65-F5344CB8AC3E}">
        <p14:creationId xmlns:p14="http://schemas.microsoft.com/office/powerpoint/2010/main" val="33984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Rozdelenie fondov 1969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0" i="0" u="none" strike="noStrike" baseline="0" dirty="0" smtClean="0">
                <a:latin typeface="+mj-lt"/>
              </a:rPr>
              <a:t>A. Banská správa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B. Priemysel a prieskum	</a:t>
            </a:r>
          </a:p>
          <a:p>
            <a:pPr lvl="0"/>
            <a:r>
              <a:rPr lang="pl-PL" dirty="0">
                <a:latin typeface="+mj-lt"/>
              </a:rPr>
              <a:t>C. Archívne fondy a dokumenty podľa dohody SAS resp. ÚBA</a:t>
            </a:r>
          </a:p>
          <a:p>
            <a:r>
              <a:rPr lang="pl-PL" b="0" i="0" u="none" strike="noStrike" baseline="0" dirty="0" smtClean="0">
                <a:latin typeface="+mj-lt"/>
              </a:rPr>
              <a:t> </a:t>
            </a:r>
            <a:r>
              <a:rPr lang="sk-SK" dirty="0">
                <a:latin typeface="+mj-lt"/>
              </a:rPr>
              <a:t>(v praxi používali len alfabetické radenie evidenčných listov</a:t>
            </a:r>
            <a:r>
              <a:rPr lang="sk-SK" dirty="0" smtClean="0">
                <a:latin typeface="+mj-lt"/>
              </a:rPr>
              <a:t>)</a:t>
            </a:r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3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Klasifikačná schéma archívnych fondov a zbierok - 1994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A. Štátna moc, správa a samospráva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B. Justícia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C. Armáda a bezpečnosť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D. Finančníctvo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E. Hospodárstvo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F. Družstevníctvo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G. Politické strany, orgány a spoločenské organizácie Národného frontu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H. Veda, kultúra a osveta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I. Školstvo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J. Zdravotníctvo a sociálna starostlivosť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K. Náboženské organizácie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L. Rody a panstvá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M. Rodiny a osoby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N. Cechy, spolky a záujmové organizácie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O. Zbierky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P. Iné archívne fondy</a:t>
            </a:r>
          </a:p>
          <a:p>
            <a:pPr marL="45720" marR="0" lvl="0" indent="0" rtl="0">
              <a:buNone/>
            </a:pPr>
            <a:r>
              <a:rPr lang="pl-PL" b="0" i="0" u="none" strike="noStrike" baseline="0" dirty="0" smtClean="0">
                <a:latin typeface="+mj-lt"/>
              </a:rPr>
              <a:t>Od roku 2003 aj elektronická evidencia archívnych fondov a zbierok</a:t>
            </a:r>
          </a:p>
        </p:txBody>
      </p:sp>
    </p:spTree>
    <p:extLst>
      <p:ext uri="{BB962C8B-B14F-4D97-AF65-F5344CB8AC3E}">
        <p14:creationId xmlns:p14="http://schemas.microsoft.com/office/powerpoint/2010/main" val="5591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 Činnosti archívu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sprístupňovanie archívnych fondov a zbierok  a vyhotovovanie čistopisov pomôcok (inventáre, katalógy)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špecifické archívne pomôcky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1996 – Abecedný zoznam poslucháčov Baníckej a lesníckej akadémie v Banskej Štiavnici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1997 – kombinovaný register Knihy </a:t>
            </a:r>
            <a:r>
              <a:rPr lang="sk-SK" b="0" i="0" u="none" strike="noStrike" baseline="0" dirty="0" err="1" smtClean="0">
                <a:latin typeface="+mj-lt"/>
              </a:rPr>
              <a:t>prepôžičiek</a:t>
            </a:r>
            <a:r>
              <a:rPr lang="sk-SK" b="0" i="0" u="none" strike="noStrike" baseline="0" dirty="0" smtClean="0">
                <a:latin typeface="+mj-lt"/>
              </a:rPr>
              <a:t> a koncesií z pol. 19. až pol. 20. stor.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1989 –Nemecko-slovenský banícko-hutnícky terminologický slovník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2008 –Slovensko-nemecký banícko-hutnícky terminologický slovník</a:t>
            </a:r>
          </a:p>
        </p:txBody>
      </p:sp>
    </p:spTree>
    <p:extLst>
      <p:ext uri="{BB962C8B-B14F-4D97-AF65-F5344CB8AC3E}">
        <p14:creationId xmlns:p14="http://schemas.microsoft.com/office/powerpoint/2010/main" val="35674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Vedecko-výskumná činnosť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1975 – 1978 vydáva interný časopis: </a:t>
            </a:r>
            <a:r>
              <a:rPr lang="sk-SK" b="0" i="0" u="none" strike="noStrike" baseline="0" dirty="0" err="1" smtClean="0">
                <a:latin typeface="+mj-lt"/>
              </a:rPr>
              <a:t>Spravodaj</a:t>
            </a:r>
            <a:r>
              <a:rPr lang="sk-SK" b="0" i="0" u="none" strike="noStrike" baseline="0" dirty="0" smtClean="0">
                <a:latin typeface="+mj-lt"/>
              </a:rPr>
              <a:t> ÚBA resp. ŠÚBA 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1998 - 4. ročník špeciálnych medzinárodných sympózií o kultúrnom dedičstve baníctva, hutníctva a geológie vo svete (tzv. </a:t>
            </a:r>
            <a:r>
              <a:rPr lang="sk-SK" b="0" i="0" u="none" strike="noStrike" baseline="0" dirty="0" err="1" smtClean="0">
                <a:latin typeface="+mj-lt"/>
              </a:rPr>
              <a:t>Erbe-sympózium</a:t>
            </a:r>
            <a:r>
              <a:rPr lang="sk-SK" b="0" i="0" u="none" strike="noStrike" baseline="0" dirty="0" smtClean="0">
                <a:latin typeface="+mj-lt"/>
              </a:rPr>
              <a:t>)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2015 - 13. ročník špeciálnych medzinárodných sympózií o kultúrnom dedičstve baníctva, hutníctva a geológie vo svete (tzv. </a:t>
            </a:r>
            <a:r>
              <a:rPr lang="sk-SK" b="0" i="0" u="none" strike="noStrike" baseline="0" dirty="0" err="1" smtClean="0">
                <a:latin typeface="+mj-lt"/>
              </a:rPr>
              <a:t>Erbe-sympózium</a:t>
            </a:r>
            <a:r>
              <a:rPr lang="sk-SK" b="0" i="0" u="none" strike="noStrike" baseline="0" dirty="0" smtClean="0">
                <a:latin typeface="+mj-lt"/>
              </a:rPr>
              <a:t>)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2007 - zápis niekoľkých banských máp a plánov archívneho fondu Hlavný </a:t>
            </a:r>
            <a:r>
              <a:rPr lang="sk-SK" b="0" i="0" u="none" strike="noStrike" baseline="0" dirty="0" err="1" smtClean="0">
                <a:latin typeface="+mj-lt"/>
              </a:rPr>
              <a:t>komorskogrófsky</a:t>
            </a:r>
            <a:r>
              <a:rPr lang="sk-SK" b="0" i="0" u="none" strike="noStrike" baseline="0" dirty="0" smtClean="0">
                <a:latin typeface="+mj-lt"/>
              </a:rPr>
              <a:t> úrad v Banskej Štiavnici medzi najvzácnejšie dokumentárne dedičstvo ľudstva - do Registra UNESCO Pamäť sveta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2004 - digitálne sprístupnenia geologických máp Európy 1780 – 1918 so zameraním na ČR a SR</a:t>
            </a:r>
          </a:p>
        </p:txBody>
      </p:sp>
    </p:spTree>
    <p:extLst>
      <p:ext uri="{BB962C8B-B14F-4D97-AF65-F5344CB8AC3E}">
        <p14:creationId xmlns:p14="http://schemas.microsoft.com/office/powerpoint/2010/main" val="6648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chelik_j\Desktop\Kópia – ŠÚBA v sieti archívov\19 - Spravodaj S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8515"/>
            <a:ext cx="3600400" cy="51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ichelik_j\Desktop\Kópia – ŠÚBA v sieti archívov\20- Spravodaj SU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600400" cy="51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chelik_j\Desktop\Kópia – ŠÚBA v sieti archívov\01b - SUBA-zriadovacia listin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9508"/>
            <a:ext cx="4824536" cy="343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Zriaďovacia listina ÚBA </a:t>
            </a:r>
          </a:p>
        </p:txBody>
      </p:sp>
      <p:pic>
        <p:nvPicPr>
          <p:cNvPr id="1026" name="Picture 2" descr="C:\Users\michelik_j\Desktop\Kópia – ŠÚBA v sieti archívov\01a - lzw-SUBA-zriadovacia listin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40768"/>
            <a:ext cx="49430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15200" cy="1154097"/>
          </a:xfrm>
        </p:spPr>
        <p:txBody>
          <a:bodyPr>
            <a:normAutofit/>
          </a:bodyPr>
          <a:lstStyle/>
          <a:p>
            <a:r>
              <a:rPr lang="sk-SK" sz="2400" b="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Špecifické archívne </a:t>
            </a:r>
            <a:r>
              <a:rPr lang="sk-SK" sz="2400" b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pomôcky</a:t>
            </a:r>
            <a:endParaRPr lang="sk-SK" sz="2400" b="0" i="0" u="none" strike="noStrike" baseline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2" name="Picture 6" descr="V:\prezentacia\IMG_5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983037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V:\prezentacia\IMG_52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8600"/>
            <a:ext cx="3921125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3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Výstavy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2004 - banské mapy a plány v Moravskom kartografickom centre vo Veľkých </a:t>
            </a:r>
            <a:r>
              <a:rPr lang="sk-SK" b="0" i="0" u="none" strike="noStrike" baseline="0" dirty="0" err="1" smtClean="0">
                <a:latin typeface="+mj-lt"/>
              </a:rPr>
              <a:t>Opatoviciach</a:t>
            </a:r>
            <a:endParaRPr lang="sk-SK" b="0" i="0" u="none" strike="noStrike" baseline="0" dirty="0" smtClean="0">
              <a:latin typeface="+mj-lt"/>
            </a:endParaRPr>
          </a:p>
          <a:p>
            <a:pPr marR="0" lvl="0" rtl="0"/>
            <a:r>
              <a:rPr lang="pt-BR" b="0" i="0" u="none" strike="noStrike" baseline="0" dirty="0" smtClean="0">
                <a:latin typeface="+mj-lt"/>
              </a:rPr>
              <a:t>2007 - výber dokumentov na celosvetovú výstavu programu UNESCO Pamäť sveta v Kórei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2014 - </a:t>
            </a:r>
            <a:r>
              <a:rPr lang="sk-SK" b="0" i="1" u="none" strike="noStrike" baseline="0" dirty="0" smtClean="0">
                <a:latin typeface="+mj-lt"/>
              </a:rPr>
              <a:t>Slovenské banské mapy v klenotnici UNESCO</a:t>
            </a:r>
            <a:r>
              <a:rPr lang="sk-SK" b="0" i="0" u="none" strike="noStrike" baseline="0" dirty="0" smtClean="0">
                <a:latin typeface="+mj-lt"/>
              </a:rPr>
              <a:t>“, inštalovaná vo výstavnej sále  Univerzitnej knižnici v Bratislave a vo výstavných priestoroch SBM v Banskej Štiavnici na Starom zámku</a:t>
            </a:r>
          </a:p>
        </p:txBody>
      </p:sp>
    </p:spTree>
    <p:extLst>
      <p:ext uri="{BB962C8B-B14F-4D97-AF65-F5344CB8AC3E}">
        <p14:creationId xmlns:p14="http://schemas.microsoft.com/office/powerpoint/2010/main" val="36191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Významné publikácie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1983 – Zlatá kniha banícka. VEDA Bratislava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2010 – Banícka a hutnícka minulosť Slovenska v kartografických pamiatkach. Banská agentúra Košice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2012 – 250. výročie Banskej a lesníckej akadémie v Banskej Štiavnici. Jej význam pre vývoj montánneho školstva v Rakúsko - Uhorsku 1762-1919. Banská agentúra Košice</a:t>
            </a:r>
          </a:p>
        </p:txBody>
      </p:sp>
    </p:spTree>
    <p:extLst>
      <p:ext uri="{BB962C8B-B14F-4D97-AF65-F5344CB8AC3E}">
        <p14:creationId xmlns:p14="http://schemas.microsoft.com/office/powerpoint/2010/main" val="2303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chelik_j\Desktop\Kópia – ŠÚBA v sieti archívov\11- Zlatá kni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960678" cy="55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ichelik_j\Desktop\Kópia – ŠÚBA v sieti archívov\40 - Banicka a hutnicka minul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172003" cy="48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V:\prezentacia\IMG_5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4980210" cy="56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Súčasné postavenie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november 2015 – Slovenský banský archív v Banskej Štiavnici špecializované pracovisko Slovenského národného archívu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štatutár – riaditeľ Slovenského národného archívu, v Banskej Štiavnici len vedúci pracoviska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oddelenie nemá vnútornú organizačnú schému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počet pracovníkov 12 (1 neobsadené)</a:t>
            </a:r>
          </a:p>
        </p:txBody>
      </p:sp>
    </p:spTree>
    <p:extLst>
      <p:ext uri="{BB962C8B-B14F-4D97-AF65-F5344CB8AC3E}">
        <p14:creationId xmlns:p14="http://schemas.microsoft.com/office/powerpoint/2010/main" val="5962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 Metodicko-kontrolný dozor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právnické a fyzické osoby z odvetví baníctva, hutníctva, geologického prieskumu a iných príbuzných odvetví na území Slovenskej republiky a ich predchodcov a fyzických osôb, ktoré sú osobnosťami spoločenského života celoštátneho významu</a:t>
            </a:r>
          </a:p>
        </p:txBody>
      </p:sp>
    </p:spTree>
    <p:extLst>
      <p:ext uri="{BB962C8B-B14F-4D97-AF65-F5344CB8AC3E}">
        <p14:creationId xmlns:p14="http://schemas.microsoft.com/office/powerpoint/2010/main" val="32671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Archívne fondy a zbierky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45720" marR="0" lvl="0" indent="0" rtl="0">
              <a:buNone/>
            </a:pPr>
            <a:r>
              <a:rPr lang="pl-PL" b="0" i="0" u="none" strike="noStrike" baseline="0" dirty="0" smtClean="0">
                <a:latin typeface="+mj-lt"/>
              </a:rPr>
              <a:t> 2015 - 357 archívnych fondov v rozsahu 6283,605 b. m. s 119 482j.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Klasifikačná schéma archívnych fondov a zbierok - 2016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A. Orgány verejnej moci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B. Justícia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C. Armáda a bezpečnosť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D. Hospodárstvo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E. Politické strany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F. Národný front 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G. Odborové hnutie</a:t>
            </a:r>
          </a:p>
          <a:p>
            <a:pPr marL="45720" marR="0" lvl="0" indent="0" rtl="0">
              <a:buNone/>
            </a:pPr>
            <a:r>
              <a:rPr lang="pt-BR" b="0" i="0" u="none" strike="noStrike" baseline="0" dirty="0" smtClean="0">
                <a:latin typeface="Palatino" pitchFamily="18" charset="0"/>
              </a:rPr>
              <a:t>H. Veda, kultúra a osveta a šport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I. Školstvo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J. Zdravotníctvo a sociálna starostlivosť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K. Náboženské organizácie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L. Rody a panstvá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M. Rodiny a osoby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N. Cechy a živnostenské spoločenstvá </a:t>
            </a:r>
          </a:p>
          <a:p>
            <a:pPr marL="45720" marR="0" lvl="0" indent="0" rtl="0">
              <a:buNone/>
            </a:pPr>
            <a:r>
              <a:rPr lang="pl-PL" b="0" i="0" u="none" strike="noStrike" baseline="0" dirty="0" smtClean="0">
                <a:latin typeface="+mj-lt"/>
              </a:rPr>
              <a:t>O. Záujmové organizácie a spolky 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P. Zbierky</a:t>
            </a:r>
          </a:p>
          <a:p>
            <a:pPr marL="45720" marR="0" lvl="0" indent="0" rtl="0">
              <a:buNone/>
            </a:pPr>
            <a:r>
              <a:rPr lang="sk-SK" b="0" i="0" u="none" strike="noStrike" baseline="0" dirty="0" smtClean="0">
                <a:latin typeface="+mj-lt"/>
              </a:rPr>
              <a:t>R. Iné archívne fondy</a:t>
            </a:r>
          </a:p>
        </p:txBody>
      </p:sp>
    </p:spTree>
    <p:extLst>
      <p:ext uri="{BB962C8B-B14F-4D97-AF65-F5344CB8AC3E}">
        <p14:creationId xmlns:p14="http://schemas.microsoft.com/office/powerpoint/2010/main" val="30530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3513584" cy="1154097"/>
          </a:xfrm>
        </p:spPr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Výstavy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99592" y="2060848"/>
            <a:ext cx="3009528" cy="3539527"/>
          </a:xfrm>
        </p:spPr>
        <p:txBody>
          <a:bodyPr/>
          <a:lstStyle/>
          <a:p>
            <a:pPr marR="0" lvl="0" rtl="0"/>
            <a:r>
              <a:rPr lang="it-IT" b="0" i="0" u="none" strike="noStrike" baseline="0" dirty="0" smtClean="0">
                <a:latin typeface="+mj-lt"/>
              </a:rPr>
              <a:t>2016 – Ako sa mapovalo v baníctve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58" y="548680"/>
            <a:ext cx="412764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3924188" cy="301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5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 Využívanie archívnych dokumentov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právo využívať archívne dokumenty a archívny informačný systém má široká verejnosť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archívne dokumenty sú využívané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štúdiom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nazeraním do archívnych dokumentov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vydávaním odpisov, výpisov, potvrdení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verejným vystavovaním</a:t>
            </a:r>
          </a:p>
        </p:txBody>
      </p:sp>
    </p:spTree>
    <p:extLst>
      <p:ext uri="{BB962C8B-B14F-4D97-AF65-F5344CB8AC3E}">
        <p14:creationId xmlns:p14="http://schemas.microsoft.com/office/powerpoint/2010/main" val="1829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4303" y="188640"/>
            <a:ext cx="7315200" cy="1154097"/>
          </a:xfrm>
        </p:spPr>
        <p:txBody>
          <a:bodyPr>
            <a:normAutofit/>
          </a:bodyPr>
          <a:lstStyle/>
          <a:p>
            <a:pPr marR="0" rtl="0"/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Prvé sídlo Ústredného banského archívu pre Slovensko (1950-1972)</a:t>
            </a:r>
          </a:p>
        </p:txBody>
      </p:sp>
      <p:pic>
        <p:nvPicPr>
          <p:cNvPr id="1026" name="Picture 2" descr="C:\Users\michelik_j\Desktop\60. rokov archívu\rubigallov-dom-3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58454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4186808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Ocenenie Mgr. Lucie </a:t>
            </a:r>
            <a:r>
              <a:rPr lang="sk-SK" sz="2400" b="0" i="0" u="none" strike="noStrike" baseline="0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Krchnákovej</a:t>
            </a: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PhD. </a:t>
            </a:r>
            <a:b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b="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k-SK" sz="2400" b="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Cena pre mladých vedcov, </a:t>
            </a:r>
            <a:r>
              <a:rPr lang="sk-SK" sz="2400" b="0" i="0" u="none" strike="noStrike" baseline="0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Schwaz</a:t>
            </a: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2004</a:t>
            </a:r>
          </a:p>
        </p:txBody>
      </p:sp>
      <p:pic>
        <p:nvPicPr>
          <p:cNvPr id="16386" name="Picture 2" descr="C:\Users\michelik_j\Desktop\Kópia – ŠÚBA v sieti archívov\38 - ocenenie L. Krchnakove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24" y="836712"/>
            <a:ext cx="3600400" cy="54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chelik_j\Desktop\60. rokov archívu\3254_1060979324502_838604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890664" cy="2002552"/>
          </a:xfrm>
        </p:spPr>
        <p:txBody>
          <a:bodyPr>
            <a:normAutofit/>
          </a:bodyPr>
          <a:lstStyle/>
          <a:p>
            <a:pPr marR="0" rtl="0"/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Medzinárodná cena Petra Schmidta , </a:t>
            </a:r>
            <a:r>
              <a:rPr lang="sk-SK" sz="2400" b="0" i="0" u="none" strike="noStrike" baseline="0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Schwaz</a:t>
            </a: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2005, udelená</a:t>
            </a:r>
            <a:b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Mgr. Elene </a:t>
            </a:r>
            <a:r>
              <a:rPr lang="sk-SK" sz="2400" b="0" i="0" u="none" strike="noStrike" baseline="0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Kašiarovej</a:t>
            </a:r>
            <a:endParaRPr lang="sk-SK" sz="2400" b="0" i="0" u="none" strike="noStrike" baseline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2" name="Picture 2" descr="C:\Users\michelik_j\Desktop\Kópia – ŠÚBA v sieti archívov\35 - ocenenie E. Kasiarove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4179647" cy="58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Cena za záchranu kultúrneho dedičstva a rozvoj mesta Banská Štiavnica pre </a:t>
            </a:r>
            <a:r>
              <a:rPr lang="sk-SK" sz="2400" b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Mgr</a:t>
            </a:r>
            <a:r>
              <a:rPr lang="sk-SK" sz="2400" b="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k-SK" sz="2400" b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Elenu </a:t>
            </a:r>
            <a:r>
              <a:rPr lang="sk-SK" sz="2400" b="0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Kašiarovú</a:t>
            </a: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12.09.2014</a:t>
            </a:r>
          </a:p>
        </p:txBody>
      </p:sp>
      <p:pic>
        <p:nvPicPr>
          <p:cNvPr id="12290" name="Picture 2" descr="C:\Users\michelik_j\Desktop\60. rokov archívu\10300146_10152524209791219_12728968779189102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61779"/>
            <a:ext cx="6552728" cy="436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15200" cy="1154097"/>
          </a:xfrm>
        </p:spPr>
        <p:txBody>
          <a:bodyPr>
            <a:noAutofit/>
          </a:bodyPr>
          <a:lstStyle/>
          <a:p>
            <a:pPr marR="0" rtl="0"/>
            <a:r>
              <a:rPr lang="sk-SK" sz="18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Riaditelia ŠÚBA (ÚBA):</a:t>
            </a:r>
            <a:r>
              <a:rPr lang="sk-SK" sz="1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k-SK" sz="1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1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Jozef </a:t>
            </a:r>
            <a:r>
              <a:rPr lang="sk-SK" sz="1400" b="0" i="0" u="none" strike="noStrike" baseline="0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Gindl</a:t>
            </a:r>
            <a:r>
              <a:rPr lang="sk-SK" sz="1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(1950-1958, 1971-1979), Jozef Vozár 1958-1967, </a:t>
            </a:r>
            <a:r>
              <a:rPr lang="sk-SK" sz="1400" b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Vojtech </a:t>
            </a:r>
            <a:r>
              <a:rPr lang="sk-SK" sz="1400" b="0" i="0" u="none" strike="noStrike" baseline="0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Bolerázsky</a:t>
            </a:r>
            <a:r>
              <a:rPr lang="sk-SK" sz="1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1967-1970, Štefan </a:t>
            </a:r>
            <a:r>
              <a:rPr lang="sk-SK" sz="1400" b="0" i="0" u="none" strike="noStrike" baseline="0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Buzalka</a:t>
            </a:r>
            <a:r>
              <a:rPr lang="sk-SK" sz="1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1971, Ján Novák 1979-1991, Jozef Surovec 1991-2004, Elena Kašiarová 2004-2014, Lucia Krchnáková 2014-2015</a:t>
            </a:r>
          </a:p>
        </p:txBody>
      </p:sp>
      <p:pic>
        <p:nvPicPr>
          <p:cNvPr id="10242" name="Picture 2" descr="C:\Users\michelik_j\Desktop\60. rokov archívu\Gind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571975" cy="23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ichelik_j\Desktop\60. rokov archívu\Vozá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1418795" cy="23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ichelik_j\Desktop\60. rokov archívu\Bolerazs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38" y="1556792"/>
            <a:ext cx="1479290" cy="23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ichelik_j\Desktop\60. rokov archívu\Buzal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64528"/>
            <a:ext cx="1505838" cy="22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michelik_j\Desktop\60. rokov archívu\Nova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4" y="4077072"/>
            <a:ext cx="1571974" cy="23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michelik_j\Desktop\60. rokov archívu\Surove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-386" r="6794" b="974"/>
          <a:stretch/>
        </p:blipFill>
        <p:spPr bwMode="auto">
          <a:xfrm>
            <a:off x="2412000" y="4068000"/>
            <a:ext cx="1512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michelik_j\Desktop\60. rokov archívu\Kasiarova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68000"/>
            <a:ext cx="1584232" cy="23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michelik_j\Desktop\60. rokov archívu\Krchnakova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380"/>
          <a:stretch/>
        </p:blipFill>
        <p:spPr bwMode="auto">
          <a:xfrm>
            <a:off x="6012160" y="4068000"/>
            <a:ext cx="1584000" cy="23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116013" y="3500438"/>
            <a:ext cx="7315200" cy="1154112"/>
          </a:xfrm>
        </p:spPr>
        <p:txBody>
          <a:bodyPr/>
          <a:lstStyle/>
          <a:p>
            <a:r>
              <a:rPr lang="sk-SK" altLang="sk-SK" smtClean="0"/>
              <a:t>Ďakujem za pozornosť</a:t>
            </a:r>
          </a:p>
        </p:txBody>
      </p:sp>
      <p:pic>
        <p:nvPicPr>
          <p:cNvPr id="4" name="Picture 2" descr="c:\Users\Michelík\Desktop\Cudzie dokumenty\ERB_SUBA_publ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23" y="526492"/>
            <a:ext cx="27498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ÚBA ako rezortný archív 1950 - 1958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marec 1950 – jún 1951 súčasť </a:t>
            </a:r>
            <a:r>
              <a:rPr lang="sk-SK" b="0" i="0" u="none" strike="noStrike" baseline="0" dirty="0" smtClean="0">
                <a:latin typeface="+mj-lt"/>
              </a:rPr>
              <a:t>Bane </a:t>
            </a:r>
            <a:r>
              <a:rPr lang="sk-SK" b="0" i="0" u="none" strike="noStrike" baseline="0" dirty="0" smtClean="0">
                <a:latin typeface="+mj-lt"/>
              </a:rPr>
              <a:t>a </a:t>
            </a:r>
            <a:r>
              <a:rPr lang="sk-SK" b="0" i="0" u="none" strike="noStrike" baseline="0" dirty="0" smtClean="0">
                <a:latin typeface="+mj-lt"/>
              </a:rPr>
              <a:t>huty </a:t>
            </a:r>
            <a:r>
              <a:rPr lang="sk-SK" b="0" i="0" u="none" strike="noStrike" baseline="0" dirty="0" err="1" smtClean="0">
                <a:latin typeface="+mj-lt"/>
              </a:rPr>
              <a:t>n.p</a:t>
            </a:r>
            <a:r>
              <a:rPr lang="sk-SK" b="0" i="0" u="none" strike="noStrike" baseline="0" dirty="0" smtClean="0">
                <a:latin typeface="+mj-lt"/>
              </a:rPr>
              <a:t>., oblastné riaditeľstvo Bratislava</a:t>
            </a:r>
            <a:endParaRPr lang="sk-SK" b="0" i="0" u="none" strike="noStrike" baseline="0" dirty="0" smtClean="0">
              <a:latin typeface="+mj-lt"/>
            </a:endParaRP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júl – december 1951 oddelenie Západoslovenského rudného prieskumu Turčianske Teplice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1952 – marec 1958 stredisko Ústavu pre výskum rúd Praha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apríl - jún 1958 zálohová zložka Geologického ústavu Dionýza Štúra Bratislava</a:t>
            </a:r>
          </a:p>
        </p:txBody>
      </p:sp>
    </p:spTree>
    <p:extLst>
      <p:ext uri="{BB962C8B-B14F-4D97-AF65-F5344CB8AC3E}">
        <p14:creationId xmlns:p14="http://schemas.microsoft.com/office/powerpoint/2010/main" val="280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Organizačné schémy ÚBA 1950 – 1958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ako organizačná zložka viacerých inštitúcií v rezorte ministerstva baníctva a hutného priemyslu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vnútornú organizačnú schému nemal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štatutár – riaditeľ archívu 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počet pracovníkov 5 - 11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súčasťou archívu bola výskumná skupina pod vedením Ing. Arpáda </a:t>
            </a:r>
            <a:r>
              <a:rPr lang="sk-SK" b="0" i="0" u="none" strike="noStrike" baseline="0" dirty="0" err="1" smtClean="0">
                <a:latin typeface="+mj-lt"/>
              </a:rPr>
              <a:t>Bergfesta</a:t>
            </a:r>
            <a:r>
              <a:rPr lang="sk-SK" b="0" i="0" u="none" strike="noStrike" baseline="0" dirty="0" smtClean="0">
                <a:latin typeface="+mj-lt"/>
              </a:rPr>
              <a:t>, príručná knižnica a fotolaboratórium</a:t>
            </a:r>
          </a:p>
        </p:txBody>
      </p:sp>
    </p:spTree>
    <p:extLst>
      <p:ext uri="{BB962C8B-B14F-4D97-AF65-F5344CB8AC3E}">
        <p14:creationId xmlns:p14="http://schemas.microsoft.com/office/powerpoint/2010/main" val="23810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3672408" cy="2074560"/>
          </a:xfrm>
        </p:spPr>
        <p:txBody>
          <a:bodyPr>
            <a:normAutofit/>
          </a:bodyPr>
          <a:lstStyle/>
          <a:p>
            <a:pPr marR="0" rtl="0"/>
            <a:r>
              <a:rPr lang="it-IT" sz="2400" b="0" i="0" u="none" strike="noStrike" baseline="0" dirty="0" smtClean="0">
                <a:solidFill>
                  <a:schemeClr val="tx2"/>
                </a:solidFill>
                <a:latin typeface="Palatino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Výskumná skupina pri ÚBA</a:t>
            </a:r>
            <a: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k-SK" sz="2400" b="0" i="0" u="none" strike="noStrike" baseline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b="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k-SK" sz="2400" b="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b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Ing. Arpád </a:t>
            </a:r>
            <a:r>
              <a:rPr lang="sk-SK" sz="2400" b="0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Bergfest</a:t>
            </a:r>
            <a:endParaRPr lang="it-IT" sz="2400" b="0" i="0" u="none" strike="noStrike" baseline="0" dirty="0" smtClean="0">
              <a:solidFill>
                <a:schemeClr val="tx2"/>
              </a:solidFill>
              <a:latin typeface="Palatino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266" name="Picture 2" descr="V:\prezentacia\Bergf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01" y="836712"/>
            <a:ext cx="331822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sk-SK" b="0" i="0" u="none" strike="noStrike" baseline="0" dirty="0" smtClean="0">
                <a:latin typeface="+mj-lt"/>
              </a:rPr>
              <a:t>Metodicko-kontrolný dozor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sk-SK" b="0" i="0" u="none" strike="noStrike" baseline="0" dirty="0" smtClean="0">
                <a:latin typeface="+mj-lt"/>
              </a:rPr>
              <a:t>organizácie štátnej banskej správy</a:t>
            </a:r>
          </a:p>
          <a:p>
            <a:pPr marR="0" lvl="0" rtl="0"/>
            <a:r>
              <a:rPr lang="sk-SK" b="0" i="0" u="none" strike="noStrike" baseline="0" dirty="0" smtClean="0">
                <a:latin typeface="+mj-lt"/>
              </a:rPr>
              <a:t>podniky a závody v rezorte Ministerstva hutného priemyslu a rudných baní</a:t>
            </a:r>
          </a:p>
        </p:txBody>
      </p:sp>
    </p:spTree>
    <p:extLst>
      <p:ext uri="{BB962C8B-B14F-4D97-AF65-F5344CB8AC3E}">
        <p14:creationId xmlns:p14="http://schemas.microsoft.com/office/powerpoint/2010/main" val="27591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íva">
  <a:themeElements>
    <a:clrScheme name="Perspektí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Čierna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erspek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220</TotalTime>
  <Words>549</Words>
  <Application>Microsoft Office PowerPoint</Application>
  <PresentationFormat>Prezentácia na obrazovke (4:3)</PresentationFormat>
  <Paragraphs>210</Paragraphs>
  <Slides>54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55" baseType="lpstr">
      <vt:lpstr>Perspektíva</vt:lpstr>
      <vt:lpstr>Činnosť Štátneho ústredného banského archívu v Banskej Štiavnici a jeho súčasné postavenie.</vt:lpstr>
      <vt:lpstr>Čo predchádzalo vzniku ÚBA</vt:lpstr>
      <vt:lpstr>Čo predchádzalo vzniku ÚBA</vt:lpstr>
      <vt:lpstr>Zriaďovacia listina ÚBA </vt:lpstr>
      <vt:lpstr>Prvé sídlo Ústredného banského archívu pre Slovensko (1950-1972)</vt:lpstr>
      <vt:lpstr>ÚBA ako rezortný archív 1950 - 1958</vt:lpstr>
      <vt:lpstr>Organizačné schémy ÚBA 1950 – 1958</vt:lpstr>
      <vt:lpstr>Výskumná skupina pri ÚBA  Ing. Arpád Bergfest</vt:lpstr>
      <vt:lpstr>Metodicko-kontrolný dozor </vt:lpstr>
      <vt:lpstr>Preberanie montánnych písomností právnych predchodcov</vt:lpstr>
      <vt:lpstr>Ťažisko činnosti</vt:lpstr>
      <vt:lpstr>Výskumná skupina  pri ÚBA   „Baníctvo v Banskej Štiavnici“</vt:lpstr>
      <vt:lpstr>ÚBA v sieti slovenských štátnych archívov 1958 – 1968 </vt:lpstr>
      <vt:lpstr>Metodicko-kontrolný dozor </vt:lpstr>
      <vt:lpstr>Archívne fondy a zbierky</vt:lpstr>
      <vt:lpstr>Ťažisko činnosti</vt:lpstr>
      <vt:lpstr>Ťažisko činnosti</vt:lpstr>
      <vt:lpstr>Prezentácia programu PowerPoint</vt:lpstr>
      <vt:lpstr>Zoradenie fondov podľa vecného hľadiska</vt:lpstr>
      <vt:lpstr>ÚBA ako ústredný archív 1969 – 2015</vt:lpstr>
      <vt:lpstr>Zmena sídla archívu</vt:lpstr>
      <vt:lpstr>Organizačná schéma 1970 - 1975</vt:lpstr>
      <vt:lpstr>Riaditeľ Ústredného banského archívu Jozef Gindl, CSc.   1971-1979</vt:lpstr>
      <vt:lpstr>Organizačná schéma 1975 – 2003</vt:lpstr>
      <vt:lpstr> PhDr. RNDr. Ján Novák, CSc.  1979-1991 </vt:lpstr>
      <vt:lpstr>PhDr. Jozef Surovec  1991-2004</vt:lpstr>
      <vt:lpstr>Aktuálne sídlo archívu</vt:lpstr>
      <vt:lpstr>Organizačná schéma 2004 – 2010</vt:lpstr>
      <vt:lpstr>Mgr. Elena Kašiarová 2004 - 2014</vt:lpstr>
      <vt:lpstr>Organizačná schéma 2010 – 2015</vt:lpstr>
      <vt:lpstr>Mgr. Lucia Krchnáková, PhD. 2014 - 2015</vt:lpstr>
      <vt:lpstr>Počet pracovníkov </vt:lpstr>
      <vt:lpstr> Metodicko-kontrolný dozor</vt:lpstr>
      <vt:lpstr>Archívne fondy a zbierky</vt:lpstr>
      <vt:lpstr>Rozdelenie fondov 1969 </vt:lpstr>
      <vt:lpstr>Klasifikačná schéma archívnych fondov a zbierok - 1994</vt:lpstr>
      <vt:lpstr> Činnosti archívu</vt:lpstr>
      <vt:lpstr>Vedecko-výskumná činnosť</vt:lpstr>
      <vt:lpstr>Prezentácia programu PowerPoint</vt:lpstr>
      <vt:lpstr>Špecifické archívne pomôcky</vt:lpstr>
      <vt:lpstr>Výstavy</vt:lpstr>
      <vt:lpstr>Významné publikácie</vt:lpstr>
      <vt:lpstr>Prezentácia programu PowerPoint</vt:lpstr>
      <vt:lpstr>Prezentácia programu PowerPoint</vt:lpstr>
      <vt:lpstr>Súčasné postavenie</vt:lpstr>
      <vt:lpstr> Metodicko-kontrolný dozor</vt:lpstr>
      <vt:lpstr>Archívne fondy a zbierky</vt:lpstr>
      <vt:lpstr>Výstavy</vt:lpstr>
      <vt:lpstr> Využívanie archívnych dokumentov</vt:lpstr>
      <vt:lpstr>Ocenenie Mgr. Lucie Krchnákovej, PhD.   Cena pre mladých vedcov, Schwaz, 2004</vt:lpstr>
      <vt:lpstr>Medzinárodná cena Petra Schmidta , Schwaz 2005, udelená Mgr. Elene Kašiarovej</vt:lpstr>
      <vt:lpstr>Cena za záchranu kultúrneho dedičstva a rozvoj mesta Banská Štiavnica pre Mgr. Elenu Kašiarovú  12.09.2014</vt:lpstr>
      <vt:lpstr>Riaditelia ŠÚBA (ÚBA): Jozef Gindl (1950-1958, 1971-1979), Jozef Vozár 1958-1967, Vojtech Bolerázsky 1967-1970, Štefan Buzalka 1971, Ján Novák 1979-1991, Jozef Surovec 1991-2004, Elena Kašiarová 2004-2014, Lucia Krchnáková 2014-2015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Činnosť Štátneho ústredného banského archívu v Banskej Štiavnici a jeho súčasné postavenie.</dc:title>
  <dc:creator>Michelík</dc:creator>
  <cp:lastModifiedBy>Michelík</cp:lastModifiedBy>
  <cp:revision>13</cp:revision>
  <dcterms:created xsi:type="dcterms:W3CDTF">2016-09-28T11:38:13Z</dcterms:created>
  <dcterms:modified xsi:type="dcterms:W3CDTF">2016-09-30T09:07:29Z</dcterms:modified>
</cp:coreProperties>
</file>