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  <p:sldId id="266" r:id="rId14"/>
    <p:sldId id="268" r:id="rId15"/>
    <p:sldId id="270" r:id="rId16"/>
    <p:sldId id="271" r:id="rId17"/>
    <p:sldId id="272" r:id="rId18"/>
    <p:sldId id="283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16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644B-CC75-4398-8D4F-142A977F7D01}" type="datetimeFigureOut">
              <a:rPr lang="sk-SK" smtClean="0"/>
              <a:pPr/>
              <a:t>21.11.2016</a:t>
            </a:fld>
            <a:endParaRPr lang="sk-SK"/>
          </a:p>
        </p:txBody>
      </p:sp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87C5CC7-E601-45E5-AAF1-BAA466563C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644B-CC75-4398-8D4F-142A977F7D01}" type="datetimeFigureOut">
              <a:rPr lang="sk-SK" smtClean="0"/>
              <a:pPr/>
              <a:t>21.11.2016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5CC7-E601-45E5-AAF1-BAA466563C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644B-CC75-4398-8D4F-142A977F7D01}" type="datetimeFigureOut">
              <a:rPr lang="sk-SK" smtClean="0"/>
              <a:pPr/>
              <a:t>21.11.2016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5CC7-E601-45E5-AAF1-BAA466563C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644B-CC75-4398-8D4F-142A977F7D01}" type="datetimeFigureOut">
              <a:rPr lang="sk-SK" smtClean="0"/>
              <a:pPr/>
              <a:t>21.11.2016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87C5CC7-E601-45E5-AAF1-BAA466563C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644B-CC75-4398-8D4F-142A977F7D01}" type="datetimeFigureOut">
              <a:rPr lang="sk-SK" smtClean="0"/>
              <a:pPr/>
              <a:t>21.11.2016</a:t>
            </a:fld>
            <a:endParaRPr lang="sk-SK"/>
          </a:p>
        </p:txBody>
      </p:sp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5CC7-E601-45E5-AAF1-BAA466563C0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644B-CC75-4398-8D4F-142A977F7D01}" type="datetimeFigureOut">
              <a:rPr lang="sk-SK" smtClean="0"/>
              <a:pPr/>
              <a:t>21.11.2016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5CC7-E601-45E5-AAF1-BAA466563C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644B-CC75-4398-8D4F-142A977F7D01}" type="datetimeFigureOut">
              <a:rPr lang="sk-SK" smtClean="0"/>
              <a:pPr/>
              <a:t>21.11.2016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87C5CC7-E601-45E5-AAF1-BAA466563C0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644B-CC75-4398-8D4F-142A977F7D01}" type="datetimeFigureOut">
              <a:rPr lang="sk-SK" smtClean="0"/>
              <a:pPr/>
              <a:t>21.11.2016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5CC7-E601-45E5-AAF1-BAA466563C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644B-CC75-4398-8D4F-142A977F7D01}" type="datetimeFigureOut">
              <a:rPr lang="sk-SK" smtClean="0"/>
              <a:pPr/>
              <a:t>21.11.2016</a:t>
            </a:fld>
            <a:endParaRPr lang="sk-SK"/>
          </a:p>
        </p:txBody>
      </p:sp>
      <p:sp>
        <p:nvSpPr>
          <p:cNvPr id="24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5CC7-E601-45E5-AAF1-BAA466563C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644B-CC75-4398-8D4F-142A977F7D01}" type="datetimeFigureOut">
              <a:rPr lang="sk-SK" smtClean="0"/>
              <a:pPr/>
              <a:t>21.11.2016</a:t>
            </a:fld>
            <a:endParaRPr lang="sk-SK"/>
          </a:p>
        </p:txBody>
      </p:sp>
      <p:sp>
        <p:nvSpPr>
          <p:cNvPr id="29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5CC7-E601-45E5-AAF1-BAA466563C0C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644B-CC75-4398-8D4F-142A977F7D01}" type="datetimeFigureOut">
              <a:rPr lang="sk-SK" smtClean="0"/>
              <a:pPr/>
              <a:t>21.11.2016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C5CC7-E601-45E5-AAF1-BAA466563C0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AA9644B-CC75-4398-8D4F-142A977F7D01}" type="datetimeFigureOut">
              <a:rPr lang="sk-SK" smtClean="0"/>
              <a:pPr/>
              <a:t>21.11.2016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87C5CC7-E601-45E5-AAF1-BAA466563C0C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Archív mesta Košice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sz="2800" dirty="0" smtClean="0"/>
              <a:t>v minulosti a dnes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Martin Bartoš</a:t>
            </a:r>
            <a:endParaRPr lang="sk-SK" dirty="0"/>
          </a:p>
        </p:txBody>
      </p:sp>
      <p:pic>
        <p:nvPicPr>
          <p:cNvPr id="5" name="Obrázok 4" descr="Tajný archív-interié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332656"/>
            <a:ext cx="3003798" cy="4005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Tabularium 3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3691339" cy="5877272"/>
          </a:xfrm>
          <a:prstGeom prst="rect">
            <a:avLst/>
          </a:prstGeom>
        </p:spPr>
      </p:pic>
      <p:pic>
        <p:nvPicPr>
          <p:cNvPr id="3" name="Obrázok 2" descr="Tabularium 3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60648"/>
            <a:ext cx="3675311" cy="5826079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755576" y="6309320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 smtClean="0"/>
              <a:t>Tabularium</a:t>
            </a:r>
            <a:r>
              <a:rPr lang="sk-SK" dirty="0" smtClean="0"/>
              <a:t> III.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kassai hirlap o navsteve chaloupeckeho v AMK 1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3345127" cy="5688632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283968" y="515719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Novinová správa z r. 1919 o návšteve </a:t>
            </a:r>
            <a:r>
              <a:rPr lang="sk-SK" dirty="0" err="1" smtClean="0"/>
              <a:t>dr.</a:t>
            </a:r>
            <a:r>
              <a:rPr lang="sk-SK" dirty="0" smtClean="0"/>
              <a:t> Václava </a:t>
            </a:r>
            <a:r>
              <a:rPr lang="sk-SK" dirty="0" err="1" smtClean="0"/>
              <a:t>Chaloupeckého</a:t>
            </a:r>
            <a:r>
              <a:rPr lang="sk-SK" dirty="0" smtClean="0"/>
              <a:t> v AMK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hala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052736"/>
            <a:ext cx="3782913" cy="488752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27584" y="54452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Ondrej R. </a:t>
            </a:r>
            <a:r>
              <a:rPr lang="sk-SK" dirty="0" err="1" smtClean="0"/>
              <a:t>Halaga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Mestská knih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4189843" cy="4844367"/>
          </a:xfrm>
          <a:prstGeom prst="rect">
            <a:avLst/>
          </a:prstGeom>
        </p:spPr>
      </p:pic>
      <p:pic>
        <p:nvPicPr>
          <p:cNvPr id="3" name="Obrázok 2" descr="Mestská knih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861048"/>
            <a:ext cx="3563888" cy="267291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4788024" y="62068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Zreštaurovaná najstaršia mestská kniha z r. 1393-1405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11560" y="602128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Moderné </a:t>
            </a:r>
            <a:r>
              <a:rPr lang="sk-SK" dirty="0" err="1" smtClean="0"/>
              <a:t>rotomaty</a:t>
            </a:r>
            <a:endParaRPr lang="sk-SK" dirty="0"/>
          </a:p>
        </p:txBody>
      </p:sp>
      <p:pic>
        <p:nvPicPr>
          <p:cNvPr id="3" name="Obrázok 2" descr="Rotomat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4475989" cy="3356992"/>
          </a:xfrm>
          <a:prstGeom prst="rect">
            <a:avLst/>
          </a:prstGeom>
        </p:spPr>
      </p:pic>
      <p:pic>
        <p:nvPicPr>
          <p:cNvPr id="4" name="Obrázok 3" descr="Rotomat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212976"/>
            <a:ext cx="4427984" cy="3320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51520" y="62068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Najdôležitejšie fondy Archívu mesta Košice</a:t>
            </a:r>
            <a:endParaRPr lang="sk-SK" b="1" dirty="0"/>
          </a:p>
        </p:txBody>
      </p:sp>
      <p:sp>
        <p:nvSpPr>
          <p:cNvPr id="3" name="BlokTextu 2"/>
          <p:cNvSpPr txBox="1"/>
          <p:nvPr/>
        </p:nvSpPr>
        <p:spPr>
          <a:xfrm>
            <a:off x="323528" y="1268760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Štátna moc, správa a samospráva:</a:t>
            </a:r>
          </a:p>
          <a:p>
            <a:pPr>
              <a:buFontTx/>
              <a:buChar char="-"/>
            </a:pPr>
            <a:r>
              <a:rPr lang="sk-SK" dirty="0" smtClean="0"/>
              <a:t> Magistrát mesta Košice 1239 – 1922</a:t>
            </a:r>
          </a:p>
          <a:p>
            <a:pPr>
              <a:buFontTx/>
              <a:buChar char="-"/>
            </a:pPr>
            <a:r>
              <a:rPr lang="sk-SK" dirty="0" smtClean="0"/>
              <a:t> Košice – mesto so zriadeným magistrátom 1923 – 1938</a:t>
            </a:r>
          </a:p>
          <a:p>
            <a:pPr>
              <a:buFontTx/>
              <a:buChar char="-"/>
            </a:pPr>
            <a:r>
              <a:rPr lang="sk-SK" dirty="0" smtClean="0"/>
              <a:t> </a:t>
            </a:r>
            <a:r>
              <a:rPr lang="sk-SK" dirty="0" err="1" smtClean="0"/>
              <a:t>Municipálne</a:t>
            </a:r>
            <a:r>
              <a:rPr lang="sk-SK" dirty="0" smtClean="0"/>
              <a:t> mesto Košice 1939 – 1944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Národný výbor mesta Košice 1945 – 1948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Jednotný národný výbor v Košiciach 1949 – 1954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Mestský národný výbor v Košiciach 1955 – 1982</a:t>
            </a:r>
          </a:p>
          <a:p>
            <a:pPr>
              <a:buFontTx/>
              <a:buChar char="-"/>
            </a:pPr>
            <a:r>
              <a:rPr lang="sk-SK" dirty="0" smtClean="0"/>
              <a:t> Národný výbor mesta Košice 1983 – 1991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Mesto Košice od r. 1991</a:t>
            </a:r>
          </a:p>
          <a:p>
            <a:pPr>
              <a:buFontTx/>
              <a:buChar char="-"/>
            </a:pPr>
            <a:r>
              <a:rPr lang="sk-SK" dirty="0"/>
              <a:t> </a:t>
            </a:r>
            <a:r>
              <a:rPr lang="sk-SK" dirty="0" smtClean="0"/>
              <a:t>Mestský notársky úrad 1923 – 1938</a:t>
            </a:r>
          </a:p>
          <a:p>
            <a:endParaRPr lang="sk-SK" dirty="0"/>
          </a:p>
          <a:p>
            <a:r>
              <a:rPr lang="sk-SK" b="1" dirty="0" smtClean="0"/>
              <a:t>Armáda a bezpečnosť:</a:t>
            </a:r>
          </a:p>
          <a:p>
            <a:pPr>
              <a:buFontTx/>
              <a:buChar char="-"/>
            </a:pPr>
            <a:r>
              <a:rPr lang="sk-SK" dirty="0" smtClean="0"/>
              <a:t> Policajný </a:t>
            </a:r>
            <a:r>
              <a:rPr lang="sk-SK" dirty="0" err="1" smtClean="0"/>
              <a:t>kapitanát</a:t>
            </a:r>
            <a:r>
              <a:rPr lang="sk-SK" dirty="0" smtClean="0"/>
              <a:t>  mesta Košice 1862 – 1922</a:t>
            </a:r>
          </a:p>
          <a:p>
            <a:endParaRPr lang="sk-SK" dirty="0" smtClean="0"/>
          </a:p>
          <a:p>
            <a:r>
              <a:rPr lang="sk-SK" b="1" dirty="0" smtClean="0"/>
              <a:t>Politické strany, orgány a spoločenské organizácie </a:t>
            </a:r>
            <a:r>
              <a:rPr lang="sk-SK" b="1" dirty="0"/>
              <a:t>N</a:t>
            </a:r>
            <a:r>
              <a:rPr lang="sk-SK" b="1" dirty="0" smtClean="0"/>
              <a:t>árodného frontu:</a:t>
            </a:r>
          </a:p>
          <a:p>
            <a:r>
              <a:rPr lang="sk-SK" dirty="0" smtClean="0"/>
              <a:t>- Mestský výbor Národného frontu SSR v Košiciach 1948 – 1991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23528" y="404664"/>
            <a:ext cx="8568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Školstvo:</a:t>
            </a:r>
          </a:p>
          <a:p>
            <a:pPr>
              <a:buFontTx/>
              <a:buChar char="-"/>
            </a:pPr>
            <a:r>
              <a:rPr lang="sk-SK" dirty="0" smtClean="0"/>
              <a:t> Košická univerzita 1692 – 1862 </a:t>
            </a:r>
          </a:p>
          <a:p>
            <a:endParaRPr lang="sk-SK" dirty="0"/>
          </a:p>
          <a:p>
            <a:r>
              <a:rPr lang="sk-SK" b="1" dirty="0" smtClean="0"/>
              <a:t>Cechy, spolky a záujmové organizácie:</a:t>
            </a:r>
          </a:p>
          <a:p>
            <a:pPr>
              <a:buFontTx/>
              <a:buChar char="-"/>
            </a:pPr>
            <a:r>
              <a:rPr lang="sk-SK" dirty="0" smtClean="0"/>
              <a:t> Cechy mesta Košice (1307) 1446 – 1872 (1944) </a:t>
            </a:r>
          </a:p>
          <a:p>
            <a:pPr>
              <a:buFontTx/>
              <a:buChar char="-"/>
            </a:pPr>
            <a:r>
              <a:rPr lang="sk-SK" dirty="0" smtClean="0"/>
              <a:t> Živnostenské spoločenstvo v Košiciach 1872 – 1952 </a:t>
            </a:r>
          </a:p>
          <a:p>
            <a:endParaRPr lang="sk-SK" dirty="0"/>
          </a:p>
          <a:p>
            <a:r>
              <a:rPr lang="sk-SK" b="1" dirty="0" smtClean="0"/>
              <a:t>Zbierky:</a:t>
            </a:r>
          </a:p>
          <a:p>
            <a:pPr>
              <a:buFontTx/>
              <a:buChar char="-"/>
            </a:pPr>
            <a:r>
              <a:rPr lang="sk-SK" dirty="0" smtClean="0"/>
              <a:t> Zbierka hudobnín Dómu sv. Alžbeta 1300 – 1855 </a:t>
            </a:r>
          </a:p>
          <a:p>
            <a:pPr>
              <a:buFontTx/>
              <a:buChar char="-"/>
            </a:pPr>
            <a:r>
              <a:rPr lang="sk-SK" dirty="0" smtClean="0"/>
              <a:t> Zbierka erbových listín</a:t>
            </a:r>
            <a:endParaRPr lang="sk-SK" dirty="0"/>
          </a:p>
        </p:txBody>
      </p:sp>
      <p:pic>
        <p:nvPicPr>
          <p:cNvPr id="3" name="Obrázok 2" descr="Cechové artikul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476672"/>
            <a:ext cx="4299942" cy="573325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23528" y="566124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smtClean="0"/>
              <a:t>Cechové artikuly cechu mydlárov z r. 1816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ádateľň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332656"/>
            <a:ext cx="6660232" cy="4995174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323528" y="5517232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 smtClean="0"/>
              <a:t>Bádateľňa</a:t>
            </a:r>
            <a:r>
              <a:rPr lang="sk-SK" dirty="0" smtClean="0"/>
              <a:t> je otvorená:</a:t>
            </a:r>
          </a:p>
          <a:p>
            <a:pPr algn="ctr"/>
            <a:r>
              <a:rPr lang="sk-SK" dirty="0" smtClean="0"/>
              <a:t>Pondelok: 08:00 – 15:00</a:t>
            </a:r>
          </a:p>
          <a:p>
            <a:pPr algn="ctr"/>
            <a:r>
              <a:rPr lang="sk-SK" dirty="0" smtClean="0"/>
              <a:t>Streda: 08:00 – 16:00</a:t>
            </a:r>
          </a:p>
          <a:p>
            <a:pPr algn="ctr"/>
            <a:r>
              <a:rPr lang="sk-SK" dirty="0" smtClean="0"/>
              <a:t>Štvrtok: 08:00 – 15:00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riestory archiv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4080" y="701040"/>
            <a:ext cx="4815840" cy="545592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043608" y="62373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Tajný archív mesta Košice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NN 1.1 Original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6848856" cy="593140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67544" y="6237312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Najstaršia listina v AMK je z r. 1239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Radnica-fasá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868144" y="623731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Košíc z r. 1261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323528" y="62373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Donácia kráľa Štefana V. na územie Vyšných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modejovc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16350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508104" y="609329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Reverz </a:t>
            </a:r>
            <a:r>
              <a:rPr lang="sk-SK" dirty="0" err="1" smtClean="0"/>
              <a:t>Omodejovcov</a:t>
            </a:r>
            <a:r>
              <a:rPr lang="sk-SK" dirty="0" smtClean="0"/>
              <a:t> z r. 1311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Veľké privilégiu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67" y="0"/>
            <a:ext cx="9111666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508104" y="609329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Veľké privilégium Ľudovíta Veľkého z r. 1347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Kožušníc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0"/>
            <a:ext cx="6172200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0" y="5373216"/>
            <a:ext cx="2843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Cechové artikuly cechu kožušníkov z r. 1307 v prepise z r. 1448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Bul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41884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004048" y="522920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Pápežská bula Martina IV. z r. 1283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. erbová listi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2437"/>
            <a:ext cx="9144000" cy="6433126"/>
          </a:xfrm>
          <a:prstGeom prst="rect">
            <a:avLst/>
          </a:prstGeom>
        </p:spPr>
      </p:pic>
      <p:pic>
        <p:nvPicPr>
          <p:cNvPr id="3" name="Obrázok 2" descr="1 erbová listina 13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3861048"/>
            <a:ext cx="1786128" cy="211836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95536" y="5517232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Prvá erbová listina pre mesto Košice z r. 1369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2. erbová listina-det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7863" y="0"/>
            <a:ext cx="5716137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79512" y="530120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Druhá erbová listina pre mesto Košice z r. 1423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3. erbová listina-detail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22876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4788024" y="558924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Tretia erbová listina pre mesto Košice z r. 1453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4. erbová listina-det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30536" y="0"/>
            <a:ext cx="5613464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251520" y="544522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Štvrtá erbová listina pre mesto Košice z r. 1502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1575 Erck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332656"/>
            <a:ext cx="3270104" cy="3671544"/>
          </a:xfrm>
          <a:prstGeom prst="rect">
            <a:avLst/>
          </a:prstGeom>
        </p:spPr>
      </p:pic>
      <p:pic>
        <p:nvPicPr>
          <p:cNvPr id="3" name="Obrázok 2" descr="1625 Huttenlo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2852936"/>
            <a:ext cx="3171163" cy="3771566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187624" y="4149080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Erbová listina pre Lazára </a:t>
            </a:r>
            <a:r>
              <a:rPr lang="sk-SK" dirty="0" err="1" smtClean="0"/>
              <a:t>Erckera</a:t>
            </a:r>
            <a:r>
              <a:rPr lang="sk-SK" dirty="0" smtClean="0"/>
              <a:t> z </a:t>
            </a:r>
            <a:r>
              <a:rPr lang="sk-SK" dirty="0" err="1" smtClean="0"/>
              <a:t>Anabergu</a:t>
            </a:r>
            <a:r>
              <a:rPr lang="sk-SK" dirty="0" smtClean="0"/>
              <a:t> </a:t>
            </a:r>
            <a:r>
              <a:rPr lang="sk-SK" dirty="0" err="1" smtClean="0"/>
              <a:t>z</a:t>
            </a:r>
            <a:r>
              <a:rPr lang="sk-SK" dirty="0" smtClean="0"/>
              <a:t> r. 1575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4932040" y="213285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Erbová listina pre Krištofa </a:t>
            </a:r>
            <a:r>
              <a:rPr lang="sk-SK" dirty="0" err="1" smtClean="0"/>
              <a:t>Huttenlorsa</a:t>
            </a:r>
            <a:r>
              <a:rPr lang="sk-SK" dirty="0" smtClean="0"/>
              <a:t> z r. 1625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ôvodná miestnosť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899592" y="2996952"/>
            <a:ext cx="75608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800" b="1" dirty="0" smtClean="0"/>
              <a:t>Ďakujem za pozornosť</a:t>
            </a:r>
            <a:endParaRPr lang="sk-SK" sz="3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Tajný archív-interié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32656"/>
            <a:ext cx="4515966" cy="602128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292080" y="573325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Pôvodné zariadenie archívu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Kováčska 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88640"/>
            <a:ext cx="4302224" cy="645333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79512" y="573325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Súčasné sídlo archívu na Kováčskej ul. č. 20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Elench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3744416" cy="4992555"/>
          </a:xfrm>
          <a:prstGeom prst="rect">
            <a:avLst/>
          </a:prstGeom>
        </p:spPr>
      </p:pic>
      <p:pic>
        <p:nvPicPr>
          <p:cNvPr id="3" name="Obrázok 2" descr="Elench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548680"/>
            <a:ext cx="4956043" cy="3717032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23528" y="5661248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 smtClean="0"/>
              <a:t>Elench</a:t>
            </a:r>
            <a:r>
              <a:rPr lang="sk-SK" dirty="0" smtClean="0"/>
              <a:t> J. </a:t>
            </a:r>
            <a:r>
              <a:rPr lang="sk-SK" dirty="0" err="1" smtClean="0"/>
              <a:t>Scheutczlicha</a:t>
            </a:r>
            <a:r>
              <a:rPr lang="sk-SK" dirty="0"/>
              <a:t> </a:t>
            </a:r>
            <a:r>
              <a:rPr lang="sk-SK" dirty="0" smtClean="0"/>
              <a:t>zo začiatku 16. storočia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Schwarzenbac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4731990" cy="630932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5436096" y="566124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František Anton </a:t>
            </a:r>
            <a:r>
              <a:rPr lang="sk-SK" dirty="0" err="1" smtClean="0"/>
              <a:t>Schwartzenbach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Tabularium 1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260648"/>
            <a:ext cx="3367117" cy="5575083"/>
          </a:xfrm>
          <a:prstGeom prst="rect">
            <a:avLst/>
          </a:prstGeom>
        </p:spPr>
      </p:pic>
      <p:pic>
        <p:nvPicPr>
          <p:cNvPr id="3" name="Obrázok 2" descr="Tabularium 1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32656"/>
            <a:ext cx="3272269" cy="5472608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683568" y="602128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 smtClean="0"/>
              <a:t>Tabularium</a:t>
            </a:r>
            <a:r>
              <a:rPr lang="sk-SK" dirty="0" smtClean="0"/>
              <a:t> I.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Tabularium 2 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3358783" cy="5661248"/>
          </a:xfrm>
          <a:prstGeom prst="rect">
            <a:avLst/>
          </a:prstGeom>
        </p:spPr>
      </p:pic>
      <p:pic>
        <p:nvPicPr>
          <p:cNvPr id="3" name="Obrázok 2" descr="Tabularium 2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332656"/>
            <a:ext cx="3342897" cy="5517232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755576" y="6093296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err="1" smtClean="0"/>
              <a:t>Tabularium</a:t>
            </a:r>
            <a:r>
              <a:rPr lang="sk-SK" dirty="0" smtClean="0"/>
              <a:t> II.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Cestovani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ovani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605</TotalTime>
  <Words>389</Words>
  <Application>Microsoft Office PowerPoint</Application>
  <PresentationFormat>Prezentácia na obrazovke (4:3)</PresentationFormat>
  <Paragraphs>60</Paragraphs>
  <Slides>30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1" baseType="lpstr">
      <vt:lpstr>Cestovanie</vt:lpstr>
      <vt:lpstr>Archív mesta Košice v minulosti a dnes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</vt:vector>
  </TitlesOfParts>
  <Company>Mesto Košice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Bartos</dc:creator>
  <cp:lastModifiedBy>aa</cp:lastModifiedBy>
  <cp:revision>33</cp:revision>
  <dcterms:created xsi:type="dcterms:W3CDTF">2016-11-21T07:39:40Z</dcterms:created>
  <dcterms:modified xsi:type="dcterms:W3CDTF">2016-11-21T20:37:46Z</dcterms:modified>
</cp:coreProperties>
</file>