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5"/>
  </p:notesMasterIdLst>
  <p:sldIdLst>
    <p:sldId id="256" r:id="rId2"/>
    <p:sldId id="261" r:id="rId3"/>
    <p:sldId id="268" r:id="rId4"/>
    <p:sldId id="263" r:id="rId5"/>
    <p:sldId id="260" r:id="rId6"/>
    <p:sldId id="262" r:id="rId7"/>
    <p:sldId id="271" r:id="rId8"/>
    <p:sldId id="272" r:id="rId9"/>
    <p:sldId id="270" r:id="rId10"/>
    <p:sldId id="259" r:id="rId11"/>
    <p:sldId id="264" r:id="rId12"/>
    <p:sldId id="269" r:id="rId13"/>
    <p:sldId id="265" r:id="rId14"/>
    <p:sldId id="284" r:id="rId15"/>
    <p:sldId id="288" r:id="rId16"/>
    <p:sldId id="289" r:id="rId17"/>
    <p:sldId id="290" r:id="rId18"/>
    <p:sldId id="292" r:id="rId19"/>
    <p:sldId id="291" r:id="rId20"/>
    <p:sldId id="293" r:id="rId21"/>
    <p:sldId id="298" r:id="rId22"/>
    <p:sldId id="295" r:id="rId23"/>
    <p:sldId id="294" r:id="rId24"/>
    <p:sldId id="296" r:id="rId25"/>
    <p:sldId id="299" r:id="rId26"/>
    <p:sldId id="302" r:id="rId27"/>
    <p:sldId id="300" r:id="rId28"/>
    <p:sldId id="301" r:id="rId29"/>
    <p:sldId id="303" r:id="rId30"/>
    <p:sldId id="277" r:id="rId31"/>
    <p:sldId id="273" r:id="rId32"/>
    <p:sldId id="286" r:id="rId33"/>
    <p:sldId id="274" r:id="rId34"/>
    <p:sldId id="282" r:id="rId35"/>
    <p:sldId id="280" r:id="rId36"/>
    <p:sldId id="304" r:id="rId37"/>
    <p:sldId id="275" r:id="rId38"/>
    <p:sldId id="278" r:id="rId39"/>
    <p:sldId id="283" r:id="rId40"/>
    <p:sldId id="279" r:id="rId41"/>
    <p:sldId id="281" r:id="rId42"/>
    <p:sldId id="267" r:id="rId43"/>
    <p:sldId id="266" r:id="rId44"/>
  </p:sldIdLst>
  <p:sldSz cx="9144000" cy="6858000" type="screen4x3"/>
  <p:notesSz cx="6797675" cy="9928225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DF1C7-6535-4AB6-98B0-59B96FC15ABE}" type="datetimeFigureOut">
              <a:rPr lang="sk-SK" smtClean="0"/>
              <a:t>7. 11. 2016</a:t>
            </a:fld>
            <a:endParaRPr lang="sk-SK" dirty="0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91E73-CD83-4E93-9D77-C777E689A201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1533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7. 11. 2016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7. 11. 2016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7. 11. 2016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7. 11. 2016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7. 11. 2016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7. 11. 2016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7. 11. 2016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7. 11. 2016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7. 11. 2016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7. 11. 2016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dirty="0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7. 11. 2016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7. 11. 2016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8" t="1152" r="4012" b="1402"/>
          <a:stretch/>
        </p:blipFill>
        <p:spPr>
          <a:xfrm rot="5400000">
            <a:off x="1309328" y="-976673"/>
            <a:ext cx="6525344" cy="914400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4000" b="1" dirty="0" smtClean="0"/>
              <a:t>ŠTÁTNY ARCHÍV V NITRE </a:t>
            </a:r>
            <a:endParaRPr lang="sk-SK" sz="4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868016"/>
          </a:xfrm>
        </p:spPr>
        <p:txBody>
          <a:bodyPr>
            <a:normAutofit/>
          </a:bodyPr>
          <a:lstStyle/>
          <a:p>
            <a:r>
              <a:rPr lang="sk-SK" dirty="0" smtClean="0"/>
              <a:t>Archív s regionálnou územnou pôsobnosťou</a:t>
            </a:r>
          </a:p>
          <a:p>
            <a:endParaRPr lang="sk-SK" dirty="0"/>
          </a:p>
          <a:p>
            <a:r>
              <a:rPr lang="sk-SK" sz="1600" dirty="0" smtClean="0"/>
              <a:t>PhDr. Peter Keresteš, PhD.</a:t>
            </a:r>
          </a:p>
          <a:p>
            <a:r>
              <a:rPr lang="sk-SK" sz="1400" dirty="0" smtClean="0"/>
              <a:t>Brno, 8. november 2016</a:t>
            </a:r>
          </a:p>
          <a:p>
            <a:r>
              <a:rPr lang="sk-SK" sz="1200" dirty="0" smtClean="0"/>
              <a:t>Masarykova univerzita, Filozofická fakulta, Ústav PVH</a:t>
            </a:r>
            <a:endParaRPr lang="sk-SK" sz="1200" dirty="0"/>
          </a:p>
        </p:txBody>
      </p:sp>
      <p:sp>
        <p:nvSpPr>
          <p:cNvPr id="5" name="BlokTextu 4"/>
          <p:cNvSpPr txBox="1"/>
          <p:nvPr/>
        </p:nvSpPr>
        <p:spPr>
          <a:xfrm>
            <a:off x="755576" y="6193850"/>
            <a:ext cx="31683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b="1" dirty="0" smtClean="0"/>
              <a:t>Fotografie 4, 6-9, 13, 31, 42 </a:t>
            </a:r>
            <a:r>
              <a:rPr lang="sk-SK" sz="800" b="1" dirty="0" smtClean="0">
                <a:latin typeface="Century Gothic"/>
              </a:rPr>
              <a:t>© </a:t>
            </a:r>
            <a:r>
              <a:rPr lang="sk-SK" sz="800" b="1" dirty="0" smtClean="0"/>
              <a:t>Boris Zábražný</a:t>
            </a:r>
            <a:endParaRPr lang="sk-SK" sz="800" b="1" dirty="0"/>
          </a:p>
        </p:txBody>
      </p:sp>
    </p:spTree>
    <p:extLst>
      <p:ext uri="{BB962C8B-B14F-4D97-AF65-F5344CB8AC3E}">
        <p14:creationId xmlns:p14="http://schemas.microsoft.com/office/powerpoint/2010/main" val="74772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2142680" cy="792088"/>
          </a:xfrm>
        </p:spPr>
        <p:txBody>
          <a:bodyPr>
            <a:normAutofit/>
          </a:bodyPr>
          <a:lstStyle/>
          <a:p>
            <a:r>
              <a:rPr lang="sk-SK" sz="2000" dirty="0" smtClean="0"/>
              <a:t>Budova s históriou 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395536" y="1268761"/>
            <a:ext cx="2139696" cy="2952328"/>
          </a:xfrm>
        </p:spPr>
        <p:txBody>
          <a:bodyPr>
            <a:normAutofit fontScale="92500" lnSpcReduction="10000"/>
          </a:bodyPr>
          <a:lstStyle/>
          <a:p>
            <a:endParaRPr lang="sk-SK" dirty="0" smtClean="0"/>
          </a:p>
          <a:p>
            <a:r>
              <a:rPr lang="sk-SK" dirty="0" smtClean="0"/>
              <a:t>Šľachtická kúria z pol. 19. storočia v majetku rodiny Júliusa Markhota, prestavaná v r. 1904-1905 v secesnom štýle. </a:t>
            </a:r>
          </a:p>
          <a:p>
            <a:endParaRPr lang="sk-SK" dirty="0"/>
          </a:p>
          <a:p>
            <a:r>
              <a:rPr lang="sk-SK" dirty="0" smtClean="0"/>
              <a:t>V r. 1986-1996 prestavaná na účelovú budovu štátneho archívu s kapacitou 23 km archívneho materiálu.</a:t>
            </a:r>
          </a:p>
          <a:p>
            <a:endParaRPr lang="sk-SK" dirty="0"/>
          </a:p>
          <a:p>
            <a:r>
              <a:rPr lang="sk-SK" dirty="0" smtClean="0"/>
              <a:t>Dnešné vyťaženie:11,5 km</a:t>
            </a:r>
            <a:endParaRPr lang="sk-SK" dirty="0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816" y="605990"/>
            <a:ext cx="2017345" cy="2467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3377709"/>
            <a:ext cx="1558021" cy="307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7029" y="3455220"/>
            <a:ext cx="2130574" cy="307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24296" y="32768"/>
            <a:ext cx="2664296" cy="3760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901" y="3770297"/>
            <a:ext cx="1485291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BlokTextu 2"/>
          <p:cNvSpPr txBox="1"/>
          <p:nvPr/>
        </p:nvSpPr>
        <p:spPr>
          <a:xfrm>
            <a:off x="611560" y="4797152"/>
            <a:ext cx="1944216" cy="1785104"/>
          </a:xfrm>
          <a:prstGeom prst="rect">
            <a:avLst/>
          </a:prstGeom>
          <a:ln cap="rnd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1000" b="1" dirty="0" smtClean="0">
                <a:solidFill>
                  <a:schemeClr val="tx2"/>
                </a:solidFill>
              </a:rPr>
              <a:t>1</a:t>
            </a:r>
            <a:r>
              <a:rPr lang="sk-SK" sz="1000" dirty="0" smtClean="0">
                <a:solidFill>
                  <a:schemeClr val="tx2"/>
                </a:solidFill>
              </a:rPr>
              <a:t> </a:t>
            </a:r>
            <a:r>
              <a:rPr lang="sk-SK" sz="1000" dirty="0" smtClean="0"/>
              <a:t>Ján Nepomuk Markhot (1811-1888), nitriansky podžupan</a:t>
            </a:r>
          </a:p>
          <a:p>
            <a:r>
              <a:rPr lang="sk-SK" sz="1000" b="1" dirty="0" smtClean="0">
                <a:solidFill>
                  <a:schemeClr val="tx2"/>
                </a:solidFill>
              </a:rPr>
              <a:t>2</a:t>
            </a:r>
            <a:r>
              <a:rPr lang="sk-SK" sz="1000" dirty="0" smtClean="0"/>
              <a:t> Július Markhot (1857-1918), nitriansky župan</a:t>
            </a:r>
          </a:p>
          <a:p>
            <a:r>
              <a:rPr lang="sk-SK" sz="1000" b="1" dirty="0" smtClean="0">
                <a:solidFill>
                  <a:schemeClr val="tx2"/>
                </a:solidFill>
              </a:rPr>
              <a:t>3</a:t>
            </a:r>
            <a:r>
              <a:rPr lang="sk-SK" sz="1000" dirty="0" smtClean="0"/>
              <a:t> Pôvodný vzhľad kúrie, okolo  1910</a:t>
            </a:r>
          </a:p>
          <a:p>
            <a:r>
              <a:rPr lang="sk-SK" sz="1000" b="1" dirty="0" smtClean="0">
                <a:solidFill>
                  <a:schemeClr val="tx2"/>
                </a:solidFill>
              </a:rPr>
              <a:t>4</a:t>
            </a:r>
            <a:r>
              <a:rPr lang="sk-SK" sz="1000" dirty="0" smtClean="0"/>
              <a:t> Erb rodu udelený v roku 1635</a:t>
            </a:r>
            <a:endParaRPr lang="sk-SK" sz="1000" dirty="0"/>
          </a:p>
          <a:p>
            <a:r>
              <a:rPr lang="sk-SK" sz="1000" b="1" dirty="0" smtClean="0">
                <a:solidFill>
                  <a:schemeClr val="tx2"/>
                </a:solidFill>
              </a:rPr>
              <a:t>5</a:t>
            </a:r>
            <a:r>
              <a:rPr lang="sk-SK" sz="1000" dirty="0" smtClean="0"/>
              <a:t> Július Gejza Ján Konštantín Mária Markhot (1929-2010), posledný člen rodu</a:t>
            </a:r>
            <a:endParaRPr lang="sk-SK" sz="1000" dirty="0"/>
          </a:p>
        </p:txBody>
      </p:sp>
      <p:sp>
        <p:nvSpPr>
          <p:cNvPr id="10" name="BlokTextu 9"/>
          <p:cNvSpPr txBox="1"/>
          <p:nvPr/>
        </p:nvSpPr>
        <p:spPr>
          <a:xfrm>
            <a:off x="2915816" y="60348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1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2987824" y="342900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8497087" y="61701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5386652" y="5747237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4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6760715" y="608430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5</a:t>
            </a:r>
            <a:endParaRPr lang="sk-SK" dirty="0">
              <a:solidFill>
                <a:srgbClr val="FF0000"/>
              </a:solidFill>
            </a:endParaRPr>
          </a:p>
        </p:txBody>
      </p:sp>
      <p:cxnSp>
        <p:nvCxnSpPr>
          <p:cNvPr id="6" name="Rovná spojnica 5"/>
          <p:cNvCxnSpPr/>
          <p:nvPr/>
        </p:nvCxnSpPr>
        <p:spPr>
          <a:xfrm>
            <a:off x="2771800" y="617012"/>
            <a:ext cx="0" cy="591413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72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270884" y="249656"/>
            <a:ext cx="2664771" cy="353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09902" y="290761"/>
            <a:ext cx="2664768" cy="346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4487" y="3573015"/>
            <a:ext cx="3535149" cy="250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ok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436" y="3562999"/>
            <a:ext cx="346770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07504" y="764704"/>
            <a:ext cx="1385666" cy="1152128"/>
          </a:xfrm>
        </p:spPr>
        <p:txBody>
          <a:bodyPr>
            <a:normAutofit/>
          </a:bodyPr>
          <a:lstStyle/>
          <a:p>
            <a:r>
              <a:rPr lang="sk-SK" sz="2000" dirty="0" smtClean="0"/>
              <a:t>Stav pred renováciou</a:t>
            </a:r>
            <a:br>
              <a:rPr lang="sk-SK" sz="2000" dirty="0" smtClean="0"/>
            </a:br>
            <a:r>
              <a:rPr lang="sk-SK" sz="2000" dirty="0" smtClean="0"/>
              <a:t>v roku 1985</a:t>
            </a:r>
            <a:endParaRPr lang="sk-SK" sz="2000" dirty="0"/>
          </a:p>
        </p:txBody>
      </p:sp>
      <p:cxnSp>
        <p:nvCxnSpPr>
          <p:cNvPr id="4" name="Rovná spojnica 3"/>
          <p:cNvCxnSpPr/>
          <p:nvPr/>
        </p:nvCxnSpPr>
        <p:spPr>
          <a:xfrm>
            <a:off x="1691680" y="692226"/>
            <a:ext cx="0" cy="538103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83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274" y="839687"/>
            <a:ext cx="3210015" cy="230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0915" y="3356992"/>
            <a:ext cx="331891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Nadpis 7"/>
          <p:cNvSpPr>
            <a:spLocks noGrp="1"/>
          </p:cNvSpPr>
          <p:nvPr>
            <p:ph type="title"/>
          </p:nvPr>
        </p:nvSpPr>
        <p:spPr>
          <a:xfrm>
            <a:off x="179512" y="836712"/>
            <a:ext cx="1800200" cy="1152128"/>
          </a:xfrm>
        </p:spPr>
        <p:txBody>
          <a:bodyPr>
            <a:noAutofit/>
          </a:bodyPr>
          <a:lstStyle/>
          <a:p>
            <a:r>
              <a:rPr lang="sk-SK" sz="2000" dirty="0" smtClean="0"/>
              <a:t>Rekonštrukcia objektu v rokoch </a:t>
            </a:r>
            <a:br>
              <a:rPr lang="sk-SK" sz="2000" dirty="0" smtClean="0"/>
            </a:br>
            <a:r>
              <a:rPr lang="sk-SK" sz="2000" dirty="0" smtClean="0"/>
              <a:t>1986-1996</a:t>
            </a:r>
            <a:endParaRPr lang="sk-SK" sz="20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473" y="764704"/>
            <a:ext cx="3318914" cy="2382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3914395"/>
            <a:ext cx="2891393" cy="2178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775" y="3418318"/>
            <a:ext cx="1956987" cy="2999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Rovná spojnica 6"/>
          <p:cNvCxnSpPr/>
          <p:nvPr/>
        </p:nvCxnSpPr>
        <p:spPr>
          <a:xfrm>
            <a:off x="2123728" y="839687"/>
            <a:ext cx="0" cy="280533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nica 8"/>
          <p:cNvCxnSpPr/>
          <p:nvPr/>
        </p:nvCxnSpPr>
        <p:spPr>
          <a:xfrm>
            <a:off x="5587473" y="6093296"/>
            <a:ext cx="331891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3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8112"/>
            <a:ext cx="2142680" cy="644624"/>
          </a:xfrm>
        </p:spPr>
        <p:txBody>
          <a:bodyPr>
            <a:normAutofit/>
          </a:bodyPr>
          <a:lstStyle/>
          <a:p>
            <a:r>
              <a:rPr lang="sk-SK" sz="2000" dirty="0" smtClean="0"/>
              <a:t>Naše priestory</a:t>
            </a:r>
            <a:endParaRPr lang="sk-SK" sz="20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186" y="534800"/>
            <a:ext cx="3153168" cy="210211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838" y="534800"/>
            <a:ext cx="3002169" cy="2102112"/>
          </a:xfrm>
          <a:prstGeom prst="rect">
            <a:avLst/>
          </a:prstGeom>
        </p:spPr>
      </p:pic>
      <p:sp>
        <p:nvSpPr>
          <p:cNvPr id="8" name="Zástupný symbol textu 7"/>
          <p:cNvSpPr>
            <a:spLocks noGrp="1"/>
          </p:cNvSpPr>
          <p:nvPr>
            <p:ph type="body" sz="half" idx="2"/>
          </p:nvPr>
        </p:nvSpPr>
        <p:spPr>
          <a:xfrm>
            <a:off x="395536" y="1405956"/>
            <a:ext cx="2160240" cy="4831356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bádateľňa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výstavná sieň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zasadačka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kancelárie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sekretariát -podateľňa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knižnica (40 000 zv.)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fotolaboratórium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/>
              <a:t>a</a:t>
            </a:r>
            <a:r>
              <a:rPr lang="sk-SK" dirty="0" smtClean="0"/>
              <a:t>rchívne sklady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manipulačné priestory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technické priestory</a:t>
            </a:r>
          </a:p>
          <a:p>
            <a:pPr marL="285750" indent="-285750">
              <a:buFont typeface="Wingdings" pitchFamily="2" charset="2"/>
              <a:buChar char="§"/>
            </a:pPr>
            <a:endParaRPr lang="sk-SK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vízia: zaregálovanie 4 depotov posuvnými skladmi (9 km)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187" y="2746939"/>
            <a:ext cx="3146418" cy="201622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188" y="4869160"/>
            <a:ext cx="3146418" cy="180049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838" y="4859810"/>
            <a:ext cx="3002169" cy="180955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838" y="2746940"/>
            <a:ext cx="3002169" cy="2016224"/>
          </a:xfrm>
          <a:prstGeom prst="rect">
            <a:avLst/>
          </a:prstGeom>
        </p:spPr>
      </p:pic>
      <p:cxnSp>
        <p:nvCxnSpPr>
          <p:cNvPr id="11" name="Rovná spojnica 10"/>
          <p:cNvCxnSpPr/>
          <p:nvPr/>
        </p:nvCxnSpPr>
        <p:spPr>
          <a:xfrm>
            <a:off x="2699792" y="534800"/>
            <a:ext cx="0" cy="613456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9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2142680" cy="688856"/>
          </a:xfrm>
        </p:spPr>
        <p:txBody>
          <a:bodyPr/>
          <a:lstStyle/>
          <a:p>
            <a:r>
              <a:rPr lang="sk-SK" sz="2000" dirty="0" smtClean="0"/>
              <a:t>Archívne</a:t>
            </a:r>
            <a:r>
              <a:rPr lang="sk-SK" dirty="0" smtClean="0"/>
              <a:t> </a:t>
            </a:r>
            <a:r>
              <a:rPr lang="sk-SK" sz="2000" dirty="0" smtClean="0"/>
              <a:t>fondy 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7544" y="1628800"/>
            <a:ext cx="3888432" cy="3312368"/>
          </a:xfrm>
        </p:spPr>
        <p:txBody>
          <a:bodyPr>
            <a:normAutofit/>
          </a:bodyPr>
          <a:lstStyle/>
          <a:p>
            <a:endParaRPr lang="sk-SK" dirty="0" smtClean="0"/>
          </a:p>
          <a:p>
            <a:r>
              <a:rPr lang="sk-SK" i="1" dirty="0" smtClean="0"/>
              <a:t>Centrála (krajská pôsobnosť):</a:t>
            </a:r>
          </a:p>
          <a:p>
            <a:endParaRPr lang="sk-SK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štátnych orgánov so sídlom a s pôsobnosťou vo svojom územnom obvode a právnických osôb zriadených a založených štátnymi orgánmi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samosprávnych krajov a nimi zriadených právnických osôb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univerzít a vysokých škôl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právnických osôb najmä z oblasti hospodárskeho života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fyzických osôb regionálneho významu</a:t>
            </a:r>
            <a:endParaRPr lang="sk-SK" dirty="0"/>
          </a:p>
          <a:p>
            <a:endParaRPr lang="sk-SK" dirty="0" smtClean="0"/>
          </a:p>
          <a:p>
            <a:endParaRPr lang="sk-SK" dirty="0" smtClean="0"/>
          </a:p>
        </p:txBody>
      </p:sp>
      <p:sp>
        <p:nvSpPr>
          <p:cNvPr id="6" name="Zástupný symbol textu 3"/>
          <p:cNvSpPr txBox="1">
            <a:spLocks/>
          </p:cNvSpPr>
          <p:nvPr/>
        </p:nvSpPr>
        <p:spPr>
          <a:xfrm>
            <a:off x="4788024" y="5661248"/>
            <a:ext cx="3782725" cy="92198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dirty="0" smtClean="0"/>
          </a:p>
          <a:p>
            <a:r>
              <a:rPr lang="sk-SK" dirty="0" smtClean="0"/>
              <a:t>         </a:t>
            </a:r>
            <a:r>
              <a:rPr lang="sk-SK" sz="1800" b="1" dirty="0" smtClean="0">
                <a:solidFill>
                  <a:schemeClr val="tx2"/>
                </a:solidFill>
              </a:rPr>
              <a:t>KOMÁRNO (4,5 </a:t>
            </a:r>
            <a:r>
              <a:rPr lang="sk-SK" sz="1800" b="1" dirty="0">
                <a:solidFill>
                  <a:schemeClr val="tx2"/>
                </a:solidFill>
              </a:rPr>
              <a:t>km) </a:t>
            </a:r>
            <a:r>
              <a:rPr lang="sk-SK" sz="1800" b="1" dirty="0" smtClean="0">
                <a:solidFill>
                  <a:schemeClr val="tx2"/>
                </a:solidFill>
              </a:rPr>
              <a:t>                 ŠAĽA </a:t>
            </a:r>
            <a:r>
              <a:rPr lang="sk-SK" sz="1800" b="1" dirty="0">
                <a:solidFill>
                  <a:schemeClr val="tx2"/>
                </a:solidFill>
              </a:rPr>
              <a:t>(5,7 km)</a:t>
            </a:r>
            <a:endParaRPr lang="sk-SK" sz="1800" b="1" dirty="0" smtClean="0">
              <a:solidFill>
                <a:schemeClr val="tx2"/>
              </a:solidFill>
            </a:endParaRPr>
          </a:p>
          <a:p>
            <a:r>
              <a:rPr lang="sk-SK" sz="1800" b="1" dirty="0" smtClean="0">
                <a:solidFill>
                  <a:schemeClr val="tx2"/>
                </a:solidFill>
              </a:rPr>
              <a:t>       LEVICE (4,8 </a:t>
            </a:r>
            <a:r>
              <a:rPr lang="sk-SK" sz="1800" b="1" dirty="0">
                <a:solidFill>
                  <a:schemeClr val="tx2"/>
                </a:solidFill>
              </a:rPr>
              <a:t>km) </a:t>
            </a:r>
            <a:r>
              <a:rPr lang="sk-SK" sz="1800" b="1" dirty="0" smtClean="0">
                <a:solidFill>
                  <a:schemeClr val="tx2"/>
                </a:solidFill>
              </a:rPr>
              <a:t>                        TOPOĽČANY </a:t>
            </a:r>
            <a:r>
              <a:rPr lang="sk-SK" sz="1800" b="1" dirty="0">
                <a:solidFill>
                  <a:schemeClr val="tx2"/>
                </a:solidFill>
              </a:rPr>
              <a:t>(3,6 km) </a:t>
            </a:r>
            <a:endParaRPr lang="sk-SK" sz="1800" b="1" dirty="0" smtClean="0">
              <a:solidFill>
                <a:schemeClr val="tx2"/>
              </a:solidFill>
            </a:endParaRPr>
          </a:p>
          <a:p>
            <a:r>
              <a:rPr lang="sk-SK" sz="1800" b="1" dirty="0" smtClean="0">
                <a:solidFill>
                  <a:schemeClr val="tx2"/>
                </a:solidFill>
              </a:rPr>
              <a:t>       NOVÉ ZÁMKY (3,3 km)              SPOLU: 21,9 km</a:t>
            </a:r>
          </a:p>
          <a:p>
            <a:endParaRPr lang="sk-SK" b="1" dirty="0" smtClean="0">
              <a:solidFill>
                <a:schemeClr val="tx2"/>
              </a:solidFill>
            </a:endParaRPr>
          </a:p>
          <a:p>
            <a:r>
              <a:rPr lang="sk-SK" b="1" dirty="0" smtClean="0">
                <a:solidFill>
                  <a:schemeClr val="tx2"/>
                </a:solidFill>
              </a:rPr>
              <a:t>  </a:t>
            </a:r>
          </a:p>
        </p:txBody>
      </p:sp>
      <p:sp>
        <p:nvSpPr>
          <p:cNvPr id="7" name="Zástupný symbol textu 3"/>
          <p:cNvSpPr txBox="1">
            <a:spLocks/>
          </p:cNvSpPr>
          <p:nvPr/>
        </p:nvSpPr>
        <p:spPr>
          <a:xfrm>
            <a:off x="4788024" y="1916832"/>
            <a:ext cx="3771800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i="1" dirty="0" smtClean="0"/>
              <a:t>Pracoviská (okresná pôsobnosť):</a:t>
            </a:r>
          </a:p>
          <a:p>
            <a:endParaRPr lang="sk-SK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štátnych orgánov so sídlom a s pôsobnosťou vo svojom územnom obvode a právnických osôb zriadených a založených štátnymi orgánmi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obcí a nimi zriadených a založených právnických osôb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právnických osôb najmä z oblasti hospodárskeho života v ich územnom obvode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fyzických osôb miestneho spoločenského života</a:t>
            </a:r>
          </a:p>
          <a:p>
            <a:endParaRPr lang="sk-SK" dirty="0" smtClean="0"/>
          </a:p>
          <a:p>
            <a:endParaRPr lang="sk-SK" dirty="0" smtClean="0"/>
          </a:p>
        </p:txBody>
      </p:sp>
      <p:sp>
        <p:nvSpPr>
          <p:cNvPr id="9" name="Zástupný symbol textu 3"/>
          <p:cNvSpPr txBox="1">
            <a:spLocks/>
          </p:cNvSpPr>
          <p:nvPr/>
        </p:nvSpPr>
        <p:spPr>
          <a:xfrm>
            <a:off x="719572" y="5661248"/>
            <a:ext cx="3780420" cy="90081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sz="1000" b="1" dirty="0" smtClean="0">
              <a:solidFill>
                <a:schemeClr val="tx2"/>
              </a:solidFill>
            </a:endParaRPr>
          </a:p>
          <a:p>
            <a:r>
              <a:rPr lang="sk-SK" sz="1000" b="1" dirty="0">
                <a:solidFill>
                  <a:schemeClr val="tx2"/>
                </a:solidFill>
              </a:rPr>
              <a:t> </a:t>
            </a:r>
            <a:r>
              <a:rPr lang="sk-SK" sz="1000" b="1" dirty="0" smtClean="0">
                <a:solidFill>
                  <a:schemeClr val="tx2"/>
                </a:solidFill>
              </a:rPr>
              <a:t>   NITRA (11,5 km)</a:t>
            </a:r>
          </a:p>
          <a:p>
            <a:r>
              <a:rPr lang="sk-SK" sz="1000" b="1" dirty="0" smtClean="0">
                <a:solidFill>
                  <a:schemeClr val="tx2"/>
                </a:solidFill>
              </a:rPr>
              <a:t>    SPOLU: 33,4 km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467544" y="1404065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chemeClr val="accent1">
                    <a:lumMod val="75000"/>
                  </a:schemeClr>
                </a:solidFill>
              </a:rPr>
              <a:t>Hodnotenie, vyraďovanie a preberanie dokumentov</a:t>
            </a:r>
            <a:r>
              <a:rPr lang="sk-SK" sz="1400" dirty="0"/>
              <a:t>:</a:t>
            </a:r>
          </a:p>
          <a:p>
            <a:endParaRPr lang="sk-SK" dirty="0"/>
          </a:p>
        </p:txBody>
      </p:sp>
      <p:cxnSp>
        <p:nvCxnSpPr>
          <p:cNvPr id="11" name="Rovná spojnica 10"/>
          <p:cNvCxnSpPr/>
          <p:nvPr/>
        </p:nvCxnSpPr>
        <p:spPr>
          <a:xfrm>
            <a:off x="4644008" y="1988840"/>
            <a:ext cx="0" cy="295232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3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19864"/>
            <a:ext cx="8568952" cy="688856"/>
          </a:xfrm>
        </p:spPr>
        <p:txBody>
          <a:bodyPr/>
          <a:lstStyle/>
          <a:p>
            <a:pPr algn="ctr"/>
            <a:r>
              <a:rPr lang="sk-SK" sz="2000" dirty="0" smtClean="0"/>
              <a:t>Archívne</a:t>
            </a:r>
            <a:r>
              <a:rPr lang="sk-SK" dirty="0" smtClean="0"/>
              <a:t> </a:t>
            </a:r>
            <a:r>
              <a:rPr lang="sk-SK" sz="2000" dirty="0" smtClean="0"/>
              <a:t>fondy - centrála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7544" y="1052736"/>
            <a:ext cx="8208912" cy="5616623"/>
          </a:xfrm>
        </p:spPr>
        <p:txBody>
          <a:bodyPr>
            <a:normAutofit fontScale="77500" lnSpcReduction="20000"/>
          </a:bodyPr>
          <a:lstStyle/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Štátna moc, správa, samospráva</a:t>
            </a:r>
          </a:p>
          <a:p>
            <a:r>
              <a:rPr lang="sk-SK" dirty="0" smtClean="0"/>
              <a:t>Župy (do r. 1922, 1923-1927, 1940-1945): Nitrianska župa (1464), </a:t>
            </a:r>
            <a:r>
              <a:rPr lang="sk-SK" dirty="0"/>
              <a:t>Tekovská </a:t>
            </a:r>
            <a:r>
              <a:rPr lang="sk-SK" dirty="0" smtClean="0"/>
              <a:t>župa (1540), </a:t>
            </a:r>
            <a:r>
              <a:rPr lang="sk-SK" dirty="0"/>
              <a:t>Komárňanská </a:t>
            </a:r>
            <a:r>
              <a:rPr lang="sk-SK" dirty="0" smtClean="0"/>
              <a:t>župa (1323); Maďarská okupačná správa  v rokoch 1938-1945 (Komárňanská župa III, Tekovsko-hontianska župa, Nitriansko-Bratislavská župa); Výsadné územia do r. 1922: Stolica predialistov vo Vrábľoch (1620-1851); Slúžnovské úrady z rokov 1854-1922; Štátne odborné úrady do r. 1922 (lesné úrady, protinúdzové výbory, stavebné úrady, úrady práce, zverolekári); Krajský národný výbor v Nitre (1949-1960); Oblastné úradovne Osídľovacieho úradu (1945-1951); Nitriansky samosprávny kraj (2001-2003)</a:t>
            </a:r>
          </a:p>
          <a:p>
            <a:endParaRPr lang="sk-SK" dirty="0" smtClean="0"/>
          </a:p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Justícia</a:t>
            </a:r>
          </a:p>
          <a:p>
            <a:r>
              <a:rPr lang="sk-SK" dirty="0" smtClean="0"/>
              <a:t>Podriadené súdy (1787-1790); župné (krajské) súdy (1849-1861); župné súdne stolice </a:t>
            </a:r>
            <a:r>
              <a:rPr lang="sk-SK" dirty="0"/>
              <a:t>(</a:t>
            </a:r>
            <a:r>
              <a:rPr lang="sk-SK" dirty="0" smtClean="0"/>
              <a:t>1861-1871); okresné súdy (1850-1854); krajské súdy - sedrie (1872-1949); Trestnica v Leopoldove (1855-1958); Krajská väznica v Nitre (1874-1948); Krajská prokuratúra v Nitre (1949-1960) atď.</a:t>
            </a:r>
            <a:endParaRPr lang="sk-SK" dirty="0"/>
          </a:p>
          <a:p>
            <a:endParaRPr lang="sk-SK" dirty="0" smtClean="0"/>
          </a:p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Hospodárstvo</a:t>
            </a:r>
          </a:p>
          <a:p>
            <a:r>
              <a:rPr lang="sk-SK" dirty="0" smtClean="0"/>
              <a:t>Baťa v Partizánskom (1930-1967); Mier v Topoľčanoch (1950-1996); Cukrovar v Šuranoch (1893-1985); Nitrianske mlyny (1927-1948); Agrokomplex v Nitre (1967-1991); Trust Štátnych majetkov v Nitre (1949-1955)</a:t>
            </a:r>
          </a:p>
          <a:p>
            <a:endParaRPr lang="sk-SK" dirty="0" smtClean="0"/>
          </a:p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Školstvo</a:t>
            </a:r>
          </a:p>
          <a:p>
            <a:r>
              <a:rPr lang="sk-SK" dirty="0" smtClean="0"/>
              <a:t>Školské inšpektoráty (1877-1942)</a:t>
            </a:r>
          </a:p>
          <a:p>
            <a:endParaRPr lang="sk-SK" dirty="0"/>
          </a:p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Náboženské organizácie</a:t>
            </a:r>
          </a:p>
          <a:p>
            <a:r>
              <a:rPr lang="sk-SK" dirty="0" smtClean="0"/>
              <a:t>Prepošstvo v Novom Meste nad Váhom (1431-1868); Farský úrad v Mojmírovciach (1777-1944); Piaristi v Nitre (1699-1950); Piaristi v Prievidzi (1597-1950), Františkáni v Nitre (1703-1949)</a:t>
            </a:r>
          </a:p>
          <a:p>
            <a:endParaRPr lang="sk-SK" dirty="0"/>
          </a:p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Cechy, spolky a záujmové organizácie</a:t>
            </a:r>
            <a:endParaRPr lang="sk-SK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k-SK" dirty="0" smtClean="0"/>
              <a:t>Hornouhorský vzdelávací spolok v Nitre (1891-1918) </a:t>
            </a:r>
          </a:p>
          <a:p>
            <a:endParaRPr lang="sk-SK" dirty="0" smtClean="0"/>
          </a:p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Rody a panstvá</a:t>
            </a:r>
            <a:endParaRPr lang="sk-SK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k-SK" dirty="0" smtClean="0"/>
              <a:t>Správa </a:t>
            </a:r>
            <a:r>
              <a:rPr lang="sk-SK" dirty="0"/>
              <a:t>majetkov Nitrianskeho </a:t>
            </a:r>
            <a:r>
              <a:rPr lang="sk-SK" dirty="0" smtClean="0"/>
              <a:t>biskupstva (1558-1949), Huňady (1336-1932), Očkay (1505-1938), Uzovič (1268-1908), Medňanský (1323-1934), Friesenhof (1789-1949), Botka (1361-1896), Bodó (1535-1949), Veľkostatky Pálffy Bojnice (1614-1949), Stummer Topoľčany (1589-1942), Scheoller Levice (1847-1945, </a:t>
            </a:r>
            <a:r>
              <a:rPr lang="sk-SK" dirty="0"/>
              <a:t>Breuner </a:t>
            </a:r>
            <a:r>
              <a:rPr lang="sk-SK" dirty="0" smtClean="0"/>
              <a:t>Želiezovce (1574-1948) atď.</a:t>
            </a:r>
            <a:endParaRPr lang="sk-SK" dirty="0"/>
          </a:p>
          <a:p>
            <a:endParaRPr lang="sk-SK" dirty="0"/>
          </a:p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Zbierky</a:t>
            </a:r>
          </a:p>
          <a:p>
            <a:r>
              <a:rPr lang="sk-SK" dirty="0" smtClean="0"/>
              <a:t>Zbierka listín (1290-1874); Zbierka cirkevných matrík (1621-1957); Zbierka </a:t>
            </a:r>
            <a:r>
              <a:rPr lang="sk-SK" dirty="0"/>
              <a:t>máp a plánov </a:t>
            </a:r>
            <a:r>
              <a:rPr lang="sk-SK" dirty="0" smtClean="0"/>
              <a:t>(1735-1964); Zbierka cechových písomností (1550-1920); Zbierka pečatidiel, pečiatkovadiel a pečatí (1556-1953); Zbierka Júliusa Etheya (1521-1934) </a:t>
            </a:r>
            <a:endParaRPr lang="sk-SK" dirty="0"/>
          </a:p>
          <a:p>
            <a:endParaRPr lang="sk-SK" dirty="0" smtClean="0"/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69411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19864"/>
            <a:ext cx="8568952" cy="688856"/>
          </a:xfrm>
        </p:spPr>
        <p:txBody>
          <a:bodyPr/>
          <a:lstStyle/>
          <a:p>
            <a:pPr algn="ctr"/>
            <a:r>
              <a:rPr lang="sk-SK" sz="2000" dirty="0" smtClean="0"/>
              <a:t>Archívne</a:t>
            </a:r>
            <a:r>
              <a:rPr lang="sk-SK" dirty="0" smtClean="0"/>
              <a:t> </a:t>
            </a:r>
            <a:r>
              <a:rPr lang="sk-SK" sz="2000" dirty="0" smtClean="0"/>
              <a:t>fondy - pracoviská 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7544" y="1052736"/>
            <a:ext cx="8208912" cy="5616623"/>
          </a:xfrm>
        </p:spPr>
        <p:txBody>
          <a:bodyPr>
            <a:normAutofit fontScale="92500" lnSpcReduction="20000"/>
          </a:bodyPr>
          <a:lstStyle/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Magistráty miest</a:t>
            </a:r>
          </a:p>
          <a:p>
            <a:r>
              <a:rPr lang="sk-SK" dirty="0" smtClean="0"/>
              <a:t>Komárno (1277-1922) a Municipálne mesto Komárno (1938-1945), Nitra (1623-1922), Nové Zámky (1605-1922), Pukanec (1321-1890), Levice (1626-1922)</a:t>
            </a:r>
          </a:p>
          <a:p>
            <a:endParaRPr lang="sk-SK" dirty="0" smtClean="0"/>
          </a:p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Štátna moc, správa, samospráva</a:t>
            </a:r>
          </a:p>
          <a:p>
            <a:r>
              <a:rPr lang="sk-SK" dirty="0" smtClean="0"/>
              <a:t>Okresné úrady (1923-1945); daňové úrady (1923-1945); okresné národné výbory (1945-1990); obvodné notárske úrady (1850-1945); mestské národné výbory (1945-1990); miestne národné výbory (1945-1990), obecné úrady (1990-2006)</a:t>
            </a:r>
          </a:p>
          <a:p>
            <a:r>
              <a:rPr lang="sk-SK" dirty="0" smtClean="0"/>
              <a:t> </a:t>
            </a:r>
          </a:p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Justícia</a:t>
            </a:r>
          </a:p>
          <a:p>
            <a:r>
              <a:rPr lang="sk-SK" dirty="0" smtClean="0"/>
              <a:t>Okresné súdy (1875-1964); verejní notári (1875-1945); okresné prokuratúry (1923-1960) </a:t>
            </a:r>
          </a:p>
          <a:p>
            <a:endParaRPr lang="sk-SK" dirty="0" smtClean="0"/>
          </a:p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Hospodárstvo a družstevníctvo</a:t>
            </a:r>
          </a:p>
          <a:p>
            <a:r>
              <a:rPr lang="sk-SK" dirty="0" smtClean="0"/>
              <a:t>Jednotné roľnícke družstvá (1949-1980); okresné stavebné bytové družstvá (1960-1990), potravné družstvá (1922-1953), Roľnícke komory (1945-1955)</a:t>
            </a:r>
            <a:br>
              <a:rPr lang="sk-SK" dirty="0" smtClean="0"/>
            </a:br>
            <a:endParaRPr lang="sk-SK" dirty="0" smtClean="0"/>
          </a:p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Školstvo</a:t>
            </a:r>
          </a:p>
          <a:p>
            <a:r>
              <a:rPr lang="sk-SK" dirty="0" smtClean="0"/>
              <a:t>Gymnáziá; stredné školy; meštianske školy; všetky typy základných škôl</a:t>
            </a:r>
          </a:p>
          <a:p>
            <a:endParaRPr lang="sk-SK" dirty="0" smtClean="0"/>
          </a:p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Náboženské organizácie</a:t>
            </a:r>
          </a:p>
          <a:p>
            <a:r>
              <a:rPr lang="sk-SK" dirty="0" smtClean="0"/>
              <a:t>Farské úrady</a:t>
            </a:r>
          </a:p>
          <a:p>
            <a:endParaRPr lang="sk-SK" dirty="0" smtClean="0"/>
          </a:p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Cechy, spolky a záujmové organizácie</a:t>
            </a:r>
          </a:p>
          <a:p>
            <a:r>
              <a:rPr lang="sk-SK" dirty="0" smtClean="0"/>
              <a:t>Okresné živnostenské spoločenstvá, pasienkové spoločenstvá, urbariálne spolky</a:t>
            </a:r>
          </a:p>
          <a:p>
            <a:endParaRPr lang="sk-SK" dirty="0" smtClean="0"/>
          </a:p>
          <a:p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Zbierky</a:t>
            </a:r>
          </a:p>
          <a:p>
            <a:r>
              <a:rPr lang="sk-SK" dirty="0" smtClean="0"/>
              <a:t>Zbierky máp a plánov; Zbierky pečatidiel, plagátov a letákov 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6892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692704"/>
          </a:xfrm>
        </p:spPr>
        <p:txBody>
          <a:bodyPr/>
          <a:lstStyle/>
          <a:p>
            <a:r>
              <a:rPr lang="sk-SK" sz="2000" dirty="0" smtClean="0"/>
              <a:t>Stredoveké listiny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7544" y="1916832"/>
            <a:ext cx="2201361" cy="3953279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512 kusov (neustále toto číslo rastie – v odpisoch)</a:t>
            </a:r>
          </a:p>
          <a:p>
            <a:pPr marL="285750" indent="-285750">
              <a:buFont typeface="Wingdings" pitchFamily="2" charset="2"/>
              <a:buChar char="§"/>
            </a:pPr>
            <a:endParaRPr lang="sk-SK" sz="12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vo fonde Uzovič z Kyneku 248 ks</a:t>
            </a:r>
          </a:p>
          <a:p>
            <a:pPr marL="285750" indent="-285750">
              <a:buFont typeface="Wingdings" pitchFamily="2" charset="2"/>
              <a:buChar char="§"/>
            </a:pPr>
            <a:endParaRPr lang="sk-SK" sz="12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možnosť štúdia iba na mikrofilmoch a digitálnych kópiách</a:t>
            </a:r>
          </a:p>
          <a:p>
            <a:pPr marL="285750" indent="-285750">
              <a:buFont typeface="Wingdings" pitchFamily="2" charset="2"/>
              <a:buChar char="§"/>
            </a:pPr>
            <a:endParaRPr lang="sk-SK" sz="1200" dirty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najstaršia listina pochádza z r. 1268. Belo IV. ňou  daroval časť svojho majetku zo správy kráľovského hradu Šopron komesovi Štefanovi </a:t>
            </a:r>
            <a:r>
              <a:rPr lang="sk-SK" sz="1200" b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►</a:t>
            </a:r>
            <a:endParaRPr lang="sk-SK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endParaRPr lang="sk-SK" sz="12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čoskoro v EA ISEA</a:t>
            </a:r>
            <a:endParaRPr lang="sk-SK" dirty="0"/>
          </a:p>
        </p:txBody>
      </p:sp>
      <p:pic>
        <p:nvPicPr>
          <p:cNvPr id="1026" name="Picture 2" descr="C:\Users\kerestes_p\Desktop\1321c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4482656"/>
            <a:ext cx="151216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erestes_p\Desktop\UZOVIC\Uzovic_20_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482657"/>
            <a:ext cx="2090611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erestes_p\Desktop\UZOVIC\Uzovic_22_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50" r="7296"/>
          <a:stretch/>
        </p:blipFill>
        <p:spPr bwMode="auto">
          <a:xfrm>
            <a:off x="6876256" y="4471343"/>
            <a:ext cx="1905712" cy="195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erestes_p\Desktop\SK_SA-Nitra_1180_Uzovic-z-Kyneku-inv-c-1_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2174" y="-15320963"/>
            <a:ext cx="852313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erestes_p\Desktop\SK_SA-Nitra_1180_Uzovic-z-Kyneku-inv-c-1_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2174" y="-15320963"/>
            <a:ext cx="852313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kerestes_p\Desktop\SK_SA-Nitra_1180_Uzovic-z-Kyneku-inv-c-1_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2175" y="-15320963"/>
            <a:ext cx="1079597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955" y="836712"/>
            <a:ext cx="5981525" cy="350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2139696" cy="1412784"/>
          </a:xfrm>
        </p:spPr>
        <p:txBody>
          <a:bodyPr/>
          <a:lstStyle/>
          <a:p>
            <a:r>
              <a:rPr lang="sk-SK" sz="2000" dirty="0" smtClean="0"/>
              <a:t>Najstaršia listina v slovakizovanej češtine z r. 1422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1" y="1988840"/>
            <a:ext cx="2139696" cy="3953279"/>
          </a:xfrm>
        </p:spPr>
        <p:txBody>
          <a:bodyPr/>
          <a:lstStyle/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Skalica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sk-SK" sz="1200" dirty="0"/>
              <a:t> </a:t>
            </a:r>
            <a:r>
              <a:rPr lang="sk-SK" sz="1200" dirty="0" smtClean="0"/>
              <a:t>      13</a:t>
            </a:r>
            <a:r>
              <a:rPr lang="sk-SK" sz="1200" dirty="0"/>
              <a:t>. december 1422</a:t>
            </a:r>
          </a:p>
          <a:p>
            <a:pPr marL="285750" indent="-285750">
              <a:buFont typeface="Wingdings" pitchFamily="2" charset="2"/>
              <a:buChar char="§"/>
            </a:pPr>
            <a:endParaRPr lang="sk-SK" sz="12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Stibor zo Stiboríc a Beckova, jeho syn Stibor ml. a Záviša z Hostišova si požičiavajú  600 uhorských zlatých od Beneša Herníka zo Slupna a jeho manželky Kataríny </a:t>
            </a:r>
            <a:r>
              <a:rPr lang="sk-SK" sz="1200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►</a:t>
            </a:r>
            <a:endParaRPr lang="sk-SK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sk-SK" sz="1200" dirty="0"/>
          </a:p>
          <a:p>
            <a:r>
              <a:rPr lang="sk-SK" sz="1200" dirty="0" smtClean="0"/>
              <a:t>       </a:t>
            </a:r>
            <a:r>
              <a:rPr lang="sk-SK" sz="1000" i="1" dirty="0" smtClean="0"/>
              <a:t>(Medňanský z Beckova)</a:t>
            </a:r>
          </a:p>
          <a:p>
            <a:pPr marL="285750" indent="-285750">
              <a:buFontTx/>
              <a:buChar char="-"/>
            </a:pP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764704"/>
            <a:ext cx="5789202" cy="5544616"/>
          </a:xfrm>
        </p:spPr>
      </p:pic>
    </p:spTree>
    <p:extLst>
      <p:ext uri="{BB962C8B-B14F-4D97-AF65-F5344CB8AC3E}">
        <p14:creationId xmlns:p14="http://schemas.microsoft.com/office/powerpoint/2010/main" val="277481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2139696" cy="901832"/>
          </a:xfrm>
        </p:spPr>
        <p:txBody>
          <a:bodyPr/>
          <a:lstStyle/>
          <a:p>
            <a:r>
              <a:rPr lang="sk-SK" sz="2000" dirty="0" smtClean="0"/>
              <a:t>Erbové listiny (</a:t>
            </a:r>
            <a:r>
              <a:rPr lang="sk-SK" sz="2000" dirty="0" err="1" smtClean="0"/>
              <a:t>litterae</a:t>
            </a:r>
            <a:r>
              <a:rPr lang="sk-SK" sz="2000" dirty="0" smtClean="0"/>
              <a:t> </a:t>
            </a:r>
            <a:r>
              <a:rPr lang="sk-SK" sz="2000" dirty="0" err="1" smtClean="0"/>
              <a:t>armales</a:t>
            </a:r>
            <a:r>
              <a:rPr lang="sk-SK" sz="2000" dirty="0" smtClean="0"/>
              <a:t>)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7544" y="1628800"/>
            <a:ext cx="2139696" cy="3809263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48 kusov originálov z rokov z r. 1552 až 1917</a:t>
            </a:r>
          </a:p>
          <a:p>
            <a:pPr marL="285750" indent="-285750">
              <a:buFont typeface="Wingdings" pitchFamily="2" charset="2"/>
              <a:buChar char="§"/>
            </a:pPr>
            <a:endParaRPr lang="sk-SK" sz="12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cca 900 ks v odpisoch z rokov 1474-1846</a:t>
            </a:r>
          </a:p>
          <a:p>
            <a:pPr marL="285750" indent="-285750">
              <a:buFont typeface="Wingdings" pitchFamily="2" charset="2"/>
              <a:buChar char="§"/>
            </a:pPr>
            <a:endParaRPr lang="sk-SK" sz="12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monumentálny projekt „Súpis slovacikálnych erbových listín“ (2006)</a:t>
            </a:r>
            <a:endParaRPr lang="sk-SK" sz="1200" dirty="0"/>
          </a:p>
          <a:p>
            <a:pPr marL="285750" indent="-285750">
              <a:buFont typeface="Wingdings" pitchFamily="2" charset="2"/>
              <a:buChar char="§"/>
            </a:pPr>
            <a:endParaRPr lang="sk-SK" sz="12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Ferdinand I., uhorský kráľ, udeľuje erb Tekovskej župe v roku 1552 </a:t>
            </a:r>
            <a:r>
              <a:rPr lang="sk-SK" sz="1200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►</a:t>
            </a:r>
            <a:endParaRPr lang="sk-SK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Tx/>
              <a:buChar char="-"/>
            </a:pP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764704"/>
            <a:ext cx="5715000" cy="5472608"/>
          </a:xfrm>
        </p:spPr>
      </p:pic>
      <p:pic>
        <p:nvPicPr>
          <p:cNvPr id="7" name="Picture 5" descr="C:\Users\kerestes_p\Desktop\SÚPIS ERBOVÝCH LISTÍN NA SLOVENSKU\ARMALESY-MINIATURY - NITRA\P819893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912761"/>
            <a:ext cx="1926173" cy="14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14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2142680" cy="1264920"/>
          </a:xfrm>
        </p:spPr>
        <p:txBody>
          <a:bodyPr>
            <a:normAutofit fontScale="90000"/>
          </a:bodyPr>
          <a:lstStyle/>
          <a:p>
            <a:r>
              <a:rPr lang="sk-SK" sz="1800" dirty="0" smtClean="0"/>
              <a:t/>
            </a:r>
            <a:br>
              <a:rPr lang="sk-SK" sz="1800" dirty="0" smtClean="0"/>
            </a:br>
            <a:r>
              <a:rPr lang="sk-SK" sz="1800" dirty="0" smtClean="0"/>
              <a:t>(Nová) Teritoriálna pôsobnosť Štátneho archívu v Nitre so sídlom v Ivanke pri Nitre</a:t>
            </a:r>
            <a:endParaRPr lang="sk-SK" sz="18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7544" y="4221088"/>
            <a:ext cx="2880320" cy="2520280"/>
          </a:xfrm>
        </p:spPr>
        <p:txBody>
          <a:bodyPr>
            <a:normAutofit fontScale="92500"/>
          </a:bodyPr>
          <a:lstStyle/>
          <a:p>
            <a:endParaRPr lang="sk-SK" dirty="0" smtClean="0"/>
          </a:p>
          <a:p>
            <a:r>
              <a:rPr lang="sk-SK" dirty="0" smtClean="0">
                <a:solidFill>
                  <a:schemeClr val="tx2"/>
                </a:solidFill>
              </a:rPr>
              <a:t>Územná </a:t>
            </a:r>
            <a:r>
              <a:rPr lang="sk-SK" dirty="0">
                <a:solidFill>
                  <a:schemeClr val="tx2"/>
                </a:solidFill>
              </a:rPr>
              <a:t>pôsobnosť Štátneho archívu v Nitre v zmysle zákona č. 266 z 30. septembra 2015, ktorým sa mení a dopĺňa zákon č. 395/2002 Z. z. o archívoch a registratúrach a o doplnení niektorých zákonov v znení neskorších predpisov</a:t>
            </a:r>
            <a:r>
              <a:rPr lang="sk-SK" dirty="0" smtClean="0">
                <a:solidFill>
                  <a:schemeClr val="tx2"/>
                </a:solidFill>
              </a:rPr>
              <a:t>:</a:t>
            </a:r>
          </a:p>
          <a:p>
            <a:endParaRPr lang="sk-SK" dirty="0"/>
          </a:p>
          <a:p>
            <a:r>
              <a:rPr lang="sk-SK" dirty="0"/>
              <a:t/>
            </a:r>
            <a:br>
              <a:rPr lang="sk-SK" dirty="0"/>
            </a:b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7" name="Zástupný symbol obrázka 6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016" y="548680"/>
            <a:ext cx="3466694" cy="3229528"/>
          </a:xfrm>
        </p:spPr>
      </p:pic>
      <p:graphicFrame>
        <p:nvGraphicFramePr>
          <p:cNvPr id="3" name="Tabuľ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254962"/>
              </p:ext>
            </p:extLst>
          </p:nvPr>
        </p:nvGraphicFramePr>
        <p:xfrm>
          <a:off x="3923928" y="4149080"/>
          <a:ext cx="4367808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3904"/>
                <a:gridCol w="2183904"/>
              </a:tblGrid>
              <a:tr h="210504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Archív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Územný</a:t>
                      </a:r>
                      <a:r>
                        <a:rPr lang="sk-SK" sz="1400" baseline="0" dirty="0" smtClean="0"/>
                        <a:t> obvod</a:t>
                      </a:r>
                      <a:endParaRPr lang="sk-SK" sz="1400" dirty="0"/>
                    </a:p>
                  </a:txBody>
                  <a:tcPr/>
                </a:tc>
              </a:tr>
              <a:tr h="210504">
                <a:tc>
                  <a:txBody>
                    <a:bodyPr/>
                    <a:lstStyle/>
                    <a:p>
                      <a:r>
                        <a:rPr lang="sk-SK" sz="1200" dirty="0" smtClean="0"/>
                        <a:t>Nitra (Ivanka pri Nitre)</a:t>
                      </a:r>
                      <a:endParaRPr lang="sk-S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200" dirty="0" smtClean="0"/>
                        <a:t>Nitra, Zlaté Moravce</a:t>
                      </a:r>
                      <a:endParaRPr lang="sk-SK" sz="1200" dirty="0"/>
                    </a:p>
                  </a:txBody>
                  <a:tcPr/>
                </a:tc>
              </a:tr>
              <a:tr h="210504">
                <a:tc>
                  <a:txBody>
                    <a:bodyPr/>
                    <a:lstStyle/>
                    <a:p>
                      <a:r>
                        <a:rPr lang="sk-SK" sz="1200" dirty="0" smtClean="0"/>
                        <a:t>Archív Komárno</a:t>
                      </a:r>
                      <a:endParaRPr lang="sk-S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200" dirty="0" smtClean="0"/>
                        <a:t>Komárno</a:t>
                      </a:r>
                      <a:endParaRPr lang="sk-SK" sz="1200" dirty="0"/>
                    </a:p>
                  </a:txBody>
                  <a:tcPr/>
                </a:tc>
              </a:tr>
              <a:tr h="210504">
                <a:tc>
                  <a:txBody>
                    <a:bodyPr/>
                    <a:lstStyle/>
                    <a:p>
                      <a:r>
                        <a:rPr lang="sk-SK" sz="1200" dirty="0" smtClean="0"/>
                        <a:t>Archív Levice</a:t>
                      </a:r>
                      <a:endParaRPr lang="sk-S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200" dirty="0" smtClean="0"/>
                        <a:t>Levice</a:t>
                      </a:r>
                      <a:endParaRPr lang="sk-SK" sz="1200" dirty="0"/>
                    </a:p>
                  </a:txBody>
                  <a:tcPr/>
                </a:tc>
              </a:tr>
              <a:tr h="210504">
                <a:tc>
                  <a:txBody>
                    <a:bodyPr/>
                    <a:lstStyle/>
                    <a:p>
                      <a:r>
                        <a:rPr lang="sk-SK" sz="1200" dirty="0" smtClean="0"/>
                        <a:t>Archív Nové Zámky</a:t>
                      </a:r>
                      <a:endParaRPr lang="sk-S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200" dirty="0" smtClean="0"/>
                        <a:t>Nové Zámky</a:t>
                      </a:r>
                      <a:endParaRPr lang="sk-SK" sz="1200" dirty="0"/>
                    </a:p>
                  </a:txBody>
                  <a:tcPr/>
                </a:tc>
              </a:tr>
              <a:tr h="357856">
                <a:tc>
                  <a:txBody>
                    <a:bodyPr/>
                    <a:lstStyle/>
                    <a:p>
                      <a:r>
                        <a:rPr lang="sk-SK" sz="1200" dirty="0" smtClean="0"/>
                        <a:t>Archív Šaľa</a:t>
                      </a:r>
                      <a:endParaRPr lang="sk-S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200" dirty="0" smtClean="0"/>
                        <a:t>Šaľa, Dunajská Streda, Galanta</a:t>
                      </a:r>
                      <a:endParaRPr lang="sk-SK" sz="1200" dirty="0"/>
                    </a:p>
                  </a:txBody>
                  <a:tcPr/>
                </a:tc>
              </a:tr>
              <a:tr h="357856">
                <a:tc>
                  <a:txBody>
                    <a:bodyPr/>
                    <a:lstStyle/>
                    <a:p>
                      <a:r>
                        <a:rPr lang="sk-SK" sz="1200" dirty="0" smtClean="0"/>
                        <a:t>Archív Topoľčany</a:t>
                      </a:r>
                      <a:endParaRPr lang="sk-S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200" dirty="0" smtClean="0"/>
                        <a:t>Topoľčany, Partizánske, Bánovce nad Bebravou</a:t>
                      </a:r>
                      <a:endParaRPr lang="sk-SK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BlokTextu 4"/>
          <p:cNvSpPr txBox="1"/>
          <p:nvPr/>
        </p:nvSpPr>
        <p:spPr>
          <a:xfrm>
            <a:off x="467544" y="1844824"/>
            <a:ext cx="42484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200" dirty="0" smtClean="0"/>
          </a:p>
          <a:p>
            <a:r>
              <a:rPr lang="sk-SK" sz="1200" dirty="0" smtClean="0"/>
              <a:t>Rozloha</a:t>
            </a:r>
            <a:r>
              <a:rPr lang="sk-SK" sz="1200" dirty="0"/>
              <a:t>: 8415 km2</a:t>
            </a:r>
          </a:p>
          <a:p>
            <a:endParaRPr lang="sk-SK" sz="1200" dirty="0"/>
          </a:p>
          <a:p>
            <a:r>
              <a:rPr lang="sk-SK" sz="1200" dirty="0"/>
              <a:t>Kraje: Nitriansky, Trnavský (Galanta, Dunajská Streda), </a:t>
            </a:r>
            <a:endParaRPr lang="sk-SK" sz="1200" dirty="0" smtClean="0"/>
          </a:p>
          <a:p>
            <a:r>
              <a:rPr lang="sk-SK" sz="1200" dirty="0" smtClean="0"/>
              <a:t>Trenčiansky </a:t>
            </a:r>
            <a:r>
              <a:rPr lang="sk-SK" sz="1200" dirty="0"/>
              <a:t>(Partizánske, Bánovce nad Bebravou)</a:t>
            </a:r>
          </a:p>
          <a:p>
            <a:endParaRPr lang="sk-SK" sz="1200" dirty="0"/>
          </a:p>
          <a:p>
            <a:r>
              <a:rPr lang="sk-SK" sz="1200" dirty="0" smtClean="0"/>
              <a:t>Počet oddelení: 2 (OSV, OSAD)</a:t>
            </a:r>
          </a:p>
          <a:p>
            <a:r>
              <a:rPr lang="sk-SK" sz="1200" dirty="0" smtClean="0"/>
              <a:t>Počet pracovísk (Archívov): 5</a:t>
            </a:r>
          </a:p>
          <a:p>
            <a:endParaRPr lang="sk-SK" sz="1200" dirty="0"/>
          </a:p>
          <a:p>
            <a:r>
              <a:rPr lang="sk-SK" sz="1200" dirty="0"/>
              <a:t>Počet budov: 14 </a:t>
            </a:r>
            <a:r>
              <a:rPr lang="sk-SK" sz="1200" dirty="0" smtClean="0"/>
              <a:t>budov</a:t>
            </a:r>
          </a:p>
          <a:p>
            <a:endParaRPr lang="sk-SK" sz="1200" dirty="0"/>
          </a:p>
          <a:p>
            <a:r>
              <a:rPr lang="sk-SK" sz="1200" dirty="0" smtClean="0"/>
              <a:t>Počet zamestnancov: 48 </a:t>
            </a:r>
          </a:p>
          <a:p>
            <a:r>
              <a:rPr lang="sk-SK" sz="1200" dirty="0" smtClean="0"/>
              <a:t>(42 v štátnej a 6 vo verejnej službe) 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4214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1810544" cy="929208"/>
          </a:xfrm>
        </p:spPr>
        <p:txBody>
          <a:bodyPr/>
          <a:lstStyle/>
          <a:p>
            <a:r>
              <a:rPr lang="sk-SK" sz="2000" dirty="0" smtClean="0"/>
              <a:t>Erbové listiny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1" y="2204864"/>
            <a:ext cx="2139696" cy="4169303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Povýšenie do barónskeho stavu a udelenie erbu pre </a:t>
            </a:r>
            <a:r>
              <a:rPr lang="sk-SK" sz="1200" dirty="0" err="1" smtClean="0"/>
              <a:t>Johanna</a:t>
            </a:r>
            <a:r>
              <a:rPr lang="sk-SK" sz="1200" dirty="0" smtClean="0"/>
              <a:t> </a:t>
            </a:r>
            <a:r>
              <a:rPr lang="sk-SK" sz="1200" dirty="0" err="1" smtClean="0"/>
              <a:t>Fogela</a:t>
            </a:r>
            <a:r>
              <a:rPr lang="sk-SK" sz="1200" dirty="0" smtClean="0"/>
              <a:t> von Friesenhof v roku 1789 </a:t>
            </a:r>
            <a:r>
              <a:rPr lang="sk-SK" sz="1200" dirty="0" smtClean="0">
                <a:solidFill>
                  <a:schemeClr val="accent1">
                    <a:lumMod val="75000"/>
                  </a:schemeClr>
                </a:solidFill>
              </a:rPr>
              <a:t>►</a:t>
            </a:r>
          </a:p>
          <a:p>
            <a:pPr marL="285750" indent="-285750">
              <a:buFont typeface="Wingdings" pitchFamily="2" charset="2"/>
              <a:buChar char="§"/>
            </a:pPr>
            <a:endParaRPr lang="sk-SK" sz="1200" dirty="0" smtClean="0"/>
          </a:p>
          <a:p>
            <a:pPr marL="285750" indent="-285750">
              <a:buFont typeface="Wingdings" pitchFamily="2" charset="2"/>
              <a:buChar char="§"/>
            </a:pPr>
            <a:endParaRPr lang="sk-SK" sz="1200" dirty="0" smtClean="0"/>
          </a:p>
          <a:p>
            <a:pPr marL="285750" indent="-285750">
              <a:buFont typeface="Wingdings" pitchFamily="2" charset="2"/>
              <a:buChar char="§"/>
            </a:pPr>
            <a:endParaRPr lang="sk-SK" sz="1200" dirty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>
                <a:cs typeface="Times New Roman" panose="02020603050405020304" pitchFamily="18" charset="0"/>
              </a:rPr>
              <a:t>Plechové puzdro pre erbovú listinu zo 17. storočia pre armáles rodu </a:t>
            </a:r>
            <a:r>
              <a:rPr lang="sk-SK" sz="1200" dirty="0" err="1" smtClean="0">
                <a:cs typeface="Times New Roman" panose="02020603050405020304" pitchFamily="18" charset="0"/>
              </a:rPr>
              <a:t>Benkovič</a:t>
            </a:r>
            <a:r>
              <a:rPr lang="sk-SK" sz="1200" dirty="0" smtClean="0">
                <a:cs typeface="Times New Roman" panose="02020603050405020304" pitchFamily="18" charset="0"/>
              </a:rPr>
              <a:t> (1645) </a:t>
            </a:r>
            <a:r>
              <a:rPr lang="sk-SK" sz="12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▼</a:t>
            </a:r>
            <a:endParaRPr lang="sk-SK" sz="1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443751"/>
            <a:ext cx="5715000" cy="4275299"/>
          </a:xfrm>
        </p:spPr>
      </p:pic>
      <p:pic>
        <p:nvPicPr>
          <p:cNvPr id="8" name="Picture 2" descr="C:\Users\kerestes_p\Desktop\Prezentácia - archív - foto\P81989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869160"/>
            <a:ext cx="1872895" cy="14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8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2139696" cy="613800"/>
          </a:xfrm>
        </p:spPr>
        <p:txBody>
          <a:bodyPr/>
          <a:lstStyle/>
          <a:p>
            <a:r>
              <a:rPr lang="sk-SK" sz="2000" dirty="0" smtClean="0"/>
              <a:t>Erbové listiny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7544" y="1844824"/>
            <a:ext cx="2139696" cy="4392488"/>
          </a:xfrm>
        </p:spPr>
        <p:txBody>
          <a:bodyPr/>
          <a:lstStyle/>
          <a:p>
            <a:r>
              <a:rPr lang="sk-SK" dirty="0"/>
              <a:t> </a:t>
            </a:r>
            <a:r>
              <a:rPr lang="sk-SK" dirty="0" smtClean="0"/>
              <a:t>    </a:t>
            </a:r>
            <a:r>
              <a:rPr lang="sk-SK" sz="1200" b="1" dirty="0" smtClean="0"/>
              <a:t>10. august 1609 </a:t>
            </a:r>
          </a:p>
          <a:p>
            <a:r>
              <a:rPr lang="sk-SK" sz="1200" b="1" dirty="0"/>
              <a:t> </a:t>
            </a:r>
            <a:r>
              <a:rPr lang="sk-SK" sz="1200" b="1" dirty="0" smtClean="0"/>
              <a:t>     Viedeň</a:t>
            </a:r>
          </a:p>
          <a:p>
            <a:pPr marL="285750" indent="-285750">
              <a:buFontTx/>
              <a:buChar char="-"/>
            </a:pPr>
            <a:endParaRPr lang="sk-SK" sz="12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Matej II. udeľuje šľachtictvo a erb </a:t>
            </a:r>
            <a:r>
              <a:rPr lang="sk-SK" sz="1200" dirty="0" smtClean="0"/>
              <a:t>pre Martina </a:t>
            </a:r>
            <a:r>
              <a:rPr lang="sk-SK" sz="1200" dirty="0" err="1" smtClean="0"/>
              <a:t>Sakolcaia</a:t>
            </a:r>
            <a:r>
              <a:rPr lang="sk-SK" sz="1200" dirty="0" smtClean="0"/>
              <a:t> inak Papa, jeho brata Jána, príbuzného Michala Papa, jeho manželku Annu a </a:t>
            </a:r>
            <a:r>
              <a:rPr lang="sk-SK" sz="1200" dirty="0" smtClean="0"/>
              <a:t>synov </a:t>
            </a:r>
            <a:r>
              <a:rPr lang="sk-SK" sz="1200" dirty="0" smtClean="0"/>
              <a:t>Tomáša, Jána a Martina </a:t>
            </a:r>
            <a:r>
              <a:rPr lang="sk-SK" sz="1200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►</a:t>
            </a:r>
          </a:p>
          <a:p>
            <a:pPr marL="285750" indent="-285750">
              <a:buFont typeface="Wingdings" pitchFamily="2" charset="2"/>
              <a:buChar char="§"/>
            </a:pPr>
            <a:endParaRPr lang="sk-SK" sz="1200" dirty="0">
              <a:solidFill>
                <a:schemeClr val="accent1">
                  <a:lumMod val="75000"/>
                </a:schemeClr>
              </a:solidFill>
              <a:latin typeface="Century Gothic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sk-SK" sz="1200" dirty="0" smtClean="0">
              <a:solidFill>
                <a:schemeClr val="accent1">
                  <a:lumMod val="75000"/>
                </a:schemeClr>
              </a:solidFill>
              <a:latin typeface="Century Gothic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Miniatúry z erbových listín</a:t>
            </a:r>
            <a:r>
              <a:rPr lang="sk-SK" sz="1200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 ►</a:t>
            </a:r>
          </a:p>
          <a:p>
            <a:pPr marL="285750" indent="-285750">
              <a:buFontTx/>
              <a:buChar char="-"/>
            </a:pPr>
            <a:endParaRPr lang="sk-SK" sz="1200" dirty="0" smtClean="0">
              <a:solidFill>
                <a:schemeClr val="accent1">
                  <a:lumMod val="75000"/>
                </a:schemeClr>
              </a:solidFill>
              <a:latin typeface="Century Gothic"/>
            </a:endParaRPr>
          </a:p>
          <a:p>
            <a:r>
              <a:rPr lang="sk-SK" sz="1000" dirty="0" smtClean="0">
                <a:solidFill>
                  <a:schemeClr val="accent1">
                    <a:lumMod val="75000"/>
                  </a:schemeClr>
                </a:solidFill>
              </a:rPr>
              <a:t>         Fross-Fassingh (1655)</a:t>
            </a:r>
          </a:p>
          <a:p>
            <a:r>
              <a:rPr lang="sk-SK" sz="1000" dirty="0" smtClean="0">
                <a:solidFill>
                  <a:schemeClr val="accent1">
                    <a:lumMod val="75000"/>
                  </a:schemeClr>
                </a:solidFill>
              </a:rPr>
              <a:t>         Blaškovič (1599)</a:t>
            </a:r>
          </a:p>
          <a:p>
            <a:r>
              <a:rPr lang="sk-SK" sz="1000" dirty="0" smtClean="0">
                <a:solidFill>
                  <a:schemeClr val="accent1">
                    <a:lumMod val="75000"/>
                  </a:schemeClr>
                </a:solidFill>
              </a:rPr>
              <a:t>         Szentbenedeky (1627)</a:t>
            </a:r>
            <a:endParaRPr lang="sk-SK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kerestes_p\Desktop\SÚPIS ERBOVÝCH LISTÍN NA SLOVENSKU\ARMALESY-MINIATURY - NITRA\Armales-Sakolca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836712"/>
            <a:ext cx="5715000" cy="363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erestes_p\Desktop\SÚPIS ERBOVÝCH LISTÍN NA SLOVENSKU\ARMALESY-MINIATURY - NITRA\Fross_Fassingh_165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4797152"/>
            <a:ext cx="1574626" cy="16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kerestes_p\Desktop\SÚPIS ERBOVÝCH LISTÍN NA SLOVENSKU\ARMALESY-MINIATURY - NITRA\Sent_Benedeki_162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670" y="4797152"/>
            <a:ext cx="1692762" cy="16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kerestes_p\Desktop\SÚPIS ERBOVÝCH LISTÍN NA SLOVENSKU\ARMALESY-MINIATURY - NITRA\Blaskovic_15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97152"/>
            <a:ext cx="1656183" cy="16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4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692704"/>
          </a:xfrm>
        </p:spPr>
        <p:txBody>
          <a:bodyPr/>
          <a:lstStyle/>
          <a:p>
            <a:r>
              <a:rPr lang="sk-SK" sz="2000" dirty="0" smtClean="0"/>
              <a:t> Turecké listiny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1" y="2420888"/>
            <a:ext cx="2139696" cy="3953279"/>
          </a:xfrm>
        </p:spPr>
        <p:txBody>
          <a:bodyPr/>
          <a:lstStyle/>
          <a:p>
            <a:r>
              <a:rPr lang="sk-SK" dirty="0" smtClean="0"/>
              <a:t>     </a:t>
            </a:r>
            <a:r>
              <a:rPr lang="sk-SK" sz="1200" dirty="0" smtClean="0"/>
              <a:t>27. máj 1671 </a:t>
            </a:r>
          </a:p>
          <a:p>
            <a:pPr marL="285750" indent="-285750">
              <a:buFontTx/>
              <a:buChar char="-"/>
            </a:pPr>
            <a:endParaRPr lang="sk-SK" sz="12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err="1" smtClean="0"/>
              <a:t>Sedi</a:t>
            </a:r>
            <a:r>
              <a:rPr lang="sk-SK" sz="1200" dirty="0" smtClean="0"/>
              <a:t> </a:t>
            </a:r>
            <a:r>
              <a:rPr lang="sk-SK" sz="1200" dirty="0" err="1" smtClean="0"/>
              <a:t>Mehmed</a:t>
            </a:r>
            <a:r>
              <a:rPr lang="sk-SK" sz="1200" dirty="0" smtClean="0"/>
              <a:t> paša, vojvoda </a:t>
            </a:r>
            <a:r>
              <a:rPr lang="sk-SK" sz="1200" dirty="0" err="1" smtClean="0"/>
              <a:t>preddunajských</a:t>
            </a:r>
            <a:r>
              <a:rPr lang="sk-SK" sz="1200" dirty="0" smtClean="0"/>
              <a:t> osmanských vojsk, nariaďuje richtárom na ovládnutom území, aj richtárovi Kamenca pod Vtáčnikom, aby sa čo najrýchlejšie dostavili k nemu, každý s troma poradcami </a:t>
            </a:r>
            <a:r>
              <a:rPr lang="sk-SK" sz="1200" dirty="0" smtClean="0">
                <a:solidFill>
                  <a:schemeClr val="accent1"/>
                </a:solidFill>
                <a:latin typeface="Century Gothic"/>
              </a:rPr>
              <a:t>►</a:t>
            </a:r>
            <a:endParaRPr lang="sk-SK" sz="1200" dirty="0">
              <a:solidFill>
                <a:schemeClr val="accent1"/>
              </a:solidFill>
            </a:endParaRPr>
          </a:p>
        </p:txBody>
      </p:sp>
      <p:pic>
        <p:nvPicPr>
          <p:cNvPr id="3" name="Zástupný symbol obsahu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808" y="792163"/>
            <a:ext cx="3718983" cy="5578475"/>
          </a:xfrm>
        </p:spPr>
      </p:pic>
    </p:spTree>
    <p:extLst>
      <p:ext uri="{BB962C8B-B14F-4D97-AF65-F5344CB8AC3E}">
        <p14:creationId xmlns:p14="http://schemas.microsoft.com/office/powerpoint/2010/main" val="31906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0108" y="398974"/>
            <a:ext cx="2139696" cy="1261872"/>
          </a:xfrm>
        </p:spPr>
        <p:txBody>
          <a:bodyPr/>
          <a:lstStyle/>
          <a:p>
            <a:r>
              <a:rPr lang="sk-SK" sz="2000" dirty="0" smtClean="0"/>
              <a:t>Genealogické pramene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1" y="2068009"/>
            <a:ext cx="2139696" cy="3449223"/>
          </a:xfrm>
        </p:spPr>
        <p:txBody>
          <a:bodyPr/>
          <a:lstStyle/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 typeface="Wingdings" pitchFamily="2" charset="2"/>
              <a:buChar char="§"/>
            </a:pPr>
            <a:r>
              <a:rPr lang="sk-SK" dirty="0" smtClean="0"/>
              <a:t>Vývod baróna Ladislava Medňanského, starého otca známeho maliara Ladislava </a:t>
            </a:r>
            <a:r>
              <a:rPr lang="sk-SK" dirty="0" err="1" smtClean="0"/>
              <a:t>Mednyánszkeho</a:t>
            </a:r>
            <a:r>
              <a:rPr lang="sk-SK" dirty="0" smtClean="0"/>
              <a:t> (1852-1919)  </a:t>
            </a:r>
            <a:r>
              <a:rPr lang="sk-SK" dirty="0">
                <a:solidFill>
                  <a:schemeClr val="accent1"/>
                </a:solidFill>
              </a:rPr>
              <a:t>►</a:t>
            </a:r>
            <a:endParaRPr lang="sk-SK" dirty="0"/>
          </a:p>
          <a:p>
            <a:pPr marL="285750" indent="-285750">
              <a:buFontTx/>
              <a:buChar char="-"/>
            </a:pPr>
            <a:endParaRPr lang="sk-SK" dirty="0"/>
          </a:p>
        </p:txBody>
      </p:sp>
      <p:pic>
        <p:nvPicPr>
          <p:cNvPr id="3" name="Zástupný symbol obsahu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1772816"/>
            <a:ext cx="5939025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3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2201360" cy="1261872"/>
          </a:xfrm>
        </p:spPr>
        <p:txBody>
          <a:bodyPr/>
          <a:lstStyle/>
          <a:p>
            <a:r>
              <a:rPr lang="sk-SK" sz="1800" dirty="0" smtClean="0"/>
              <a:t>Cirkevné matriky – základ genealogického bádania</a:t>
            </a:r>
            <a:endParaRPr lang="sk-SK" sz="18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51520" y="1996001"/>
            <a:ext cx="2304256" cy="3953279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sk-SK" sz="1100" dirty="0" smtClean="0"/>
              <a:t>zbierka cirkevných matrík 1621 – 1895 (1958)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sz="1100" dirty="0" smtClean="0"/>
              <a:t>rk., ev., rf., prav., žid.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sz="1100" dirty="0" smtClean="0"/>
              <a:t>možnosť štúdia na mikrofilmoch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sz="1100" dirty="0" smtClean="0"/>
              <a:t>publikované na familysearch.com 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sz="1100" dirty="0" smtClean="0"/>
              <a:t>1895 : zavedenie štátnych (civilných) matrík, v archívoch prebraté do r. 1906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sz="1100" dirty="0" smtClean="0"/>
              <a:t>od r. 1827 druhopisy cirkevných matrík (1827-1895)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sz="1100" dirty="0"/>
              <a:t>Komárno: pravoslávna z rokov 1740-1894</a:t>
            </a:r>
          </a:p>
          <a:p>
            <a:pPr marL="285750" indent="-285750">
              <a:buFont typeface="Wingdings" pitchFamily="2" charset="2"/>
              <a:buChar char="§"/>
            </a:pPr>
            <a:endParaRPr lang="sk-SK" sz="12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R. k. matrika farnosti Čifáre so zápismi z roku 1708 </a:t>
            </a:r>
            <a:r>
              <a:rPr lang="sk-SK" sz="1200" dirty="0" smtClean="0">
                <a:solidFill>
                  <a:schemeClr val="accent1"/>
                </a:solidFill>
                <a:latin typeface="Century Gothic"/>
              </a:rPr>
              <a:t>►</a:t>
            </a:r>
            <a:endParaRPr lang="sk-SK" sz="1200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556792"/>
            <a:ext cx="5715000" cy="4300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78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000" dirty="0" smtClean="0"/>
              <a:t>Cirkevné matriky – základ genealogického bádania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1" y="2636912"/>
            <a:ext cx="2139696" cy="3737255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Rk cirkevná matrika farnosti Nitrianske (do 1948 Nemecké) Pravno z roku 1647  </a:t>
            </a:r>
            <a:r>
              <a:rPr lang="sk-SK" sz="1200" dirty="0" smtClean="0">
                <a:solidFill>
                  <a:schemeClr val="accent1"/>
                </a:solidFill>
              </a:rPr>
              <a:t>►</a:t>
            </a:r>
            <a:endParaRPr lang="sk-SK" sz="1200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980728"/>
            <a:ext cx="6112780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63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2566"/>
            <a:ext cx="2113354" cy="1351386"/>
          </a:xfrm>
        </p:spPr>
        <p:txBody>
          <a:bodyPr/>
          <a:lstStyle/>
          <a:p>
            <a:r>
              <a:rPr lang="sk-SK" sz="2000" dirty="0" smtClean="0"/>
              <a:t>Cirkevné matriky – základ genealogického bádania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2217633" cy="3953279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endParaRPr lang="sk-SK" sz="1200" dirty="0" smtClean="0">
              <a:latin typeface="Century Gothic"/>
            </a:endParaRPr>
          </a:p>
          <a:p>
            <a:pPr marL="285750" indent="-285750">
              <a:buFontTx/>
              <a:buChar char="-"/>
            </a:pPr>
            <a:endParaRPr lang="sk-SK" sz="1200" dirty="0">
              <a:latin typeface="Century Gothic"/>
            </a:endParaRPr>
          </a:p>
          <a:p>
            <a:pPr marL="285750" indent="-285750">
              <a:buFontTx/>
              <a:buChar char="-"/>
            </a:pPr>
            <a:endParaRPr lang="sk-SK" sz="1200" dirty="0" smtClean="0">
              <a:latin typeface="Century Gothic"/>
            </a:endParaRPr>
          </a:p>
          <a:p>
            <a:pPr marL="285750" indent="-285750">
              <a:buFontTx/>
              <a:buChar char="-"/>
            </a:pPr>
            <a:endParaRPr lang="sk-SK" sz="1200" dirty="0">
              <a:latin typeface="Century Gothic"/>
            </a:endParaRPr>
          </a:p>
          <a:p>
            <a:pPr marL="285750" indent="-285750">
              <a:buFontTx/>
              <a:buChar char="-"/>
            </a:pPr>
            <a:endParaRPr lang="sk-SK" sz="1200" dirty="0" smtClean="0">
              <a:latin typeface="Century Gothic"/>
            </a:endParaRPr>
          </a:p>
          <a:p>
            <a:pPr marL="285750" indent="-285750">
              <a:buFontTx/>
              <a:buChar char="-"/>
            </a:pPr>
            <a:endParaRPr lang="sk-SK" sz="1200" dirty="0">
              <a:latin typeface="Century Gothic"/>
            </a:endParaRPr>
          </a:p>
          <a:p>
            <a:pPr marL="285750" indent="-285750">
              <a:buFontTx/>
              <a:buChar char="-"/>
            </a:pPr>
            <a:endParaRPr lang="sk-SK" sz="1200" dirty="0" smtClean="0">
              <a:latin typeface="Century Gothic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obrázkové alegórie na narodenie a smrť v matrike farnosti Nitrianske (Nemecké) Pravno, 17. stor. </a:t>
            </a:r>
            <a:r>
              <a:rPr lang="sk-SK" sz="1200" dirty="0" smtClean="0">
                <a:solidFill>
                  <a:schemeClr val="accent1"/>
                </a:solidFill>
              </a:rPr>
              <a:t>►</a:t>
            </a:r>
            <a:endParaRPr lang="sk-SK" sz="1200" dirty="0">
              <a:solidFill>
                <a:schemeClr val="accent1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81" r="2476" b="2001"/>
          <a:stretch/>
        </p:blipFill>
        <p:spPr>
          <a:xfrm>
            <a:off x="3155954" y="869700"/>
            <a:ext cx="2809010" cy="4143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75153"/>
            <a:ext cx="2717040" cy="421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25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000" dirty="0" smtClean="0"/>
              <a:t>Cirkevné matriky – základ genealogického bádania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1" y="2420888"/>
            <a:ext cx="2139696" cy="3953279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endParaRPr lang="sk-SK" sz="1200" dirty="0" smtClean="0"/>
          </a:p>
          <a:p>
            <a:pPr marL="285750" indent="-285750">
              <a:buFontTx/>
              <a:buChar char="-"/>
            </a:pPr>
            <a:endParaRPr lang="sk-SK" sz="1200" dirty="0"/>
          </a:p>
          <a:p>
            <a:pPr marL="285750" indent="-285750">
              <a:buFontTx/>
              <a:buChar char="-"/>
            </a:pPr>
            <a:endParaRPr lang="sk-SK" sz="1200" dirty="0" smtClean="0"/>
          </a:p>
          <a:p>
            <a:pPr marL="285750" indent="-285750">
              <a:buFontTx/>
              <a:buChar char="-"/>
            </a:pPr>
            <a:endParaRPr lang="sk-SK" sz="1200" dirty="0"/>
          </a:p>
          <a:p>
            <a:pPr marL="285750" indent="-285750">
              <a:buFontTx/>
              <a:buChar char="-"/>
            </a:pPr>
            <a:endParaRPr lang="sk-SK" sz="1200" dirty="0" smtClean="0"/>
          </a:p>
          <a:p>
            <a:pPr marL="285750" indent="-285750">
              <a:buFontTx/>
              <a:buChar char="-"/>
            </a:pPr>
            <a:endParaRPr lang="sk-SK" sz="1200" dirty="0"/>
          </a:p>
          <a:p>
            <a:pPr marL="285750" indent="-285750">
              <a:buFontTx/>
              <a:buChar char="-"/>
            </a:pPr>
            <a:endParaRPr lang="sk-SK" sz="1200" dirty="0" smtClean="0"/>
          </a:p>
          <a:p>
            <a:pPr marL="285750" indent="-285750">
              <a:buFontTx/>
              <a:buChar char="-"/>
            </a:pPr>
            <a:endParaRPr lang="sk-SK" sz="1200" dirty="0" smtClean="0"/>
          </a:p>
          <a:p>
            <a:pPr marL="285750" indent="-285750">
              <a:buFontTx/>
              <a:buChar char="-"/>
            </a:pPr>
            <a:endParaRPr lang="sk-SK" sz="1200" dirty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Záznam o krste Ľudovíta Štúra v evanjelickej matrike farnosti Uhrovec 29. októbra 1815 </a:t>
            </a:r>
            <a:r>
              <a:rPr lang="sk-SK" dirty="0" smtClean="0">
                <a:solidFill>
                  <a:schemeClr val="accent1"/>
                </a:solidFill>
                <a:latin typeface="Century Gothic"/>
              </a:rPr>
              <a:t>►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1484784"/>
            <a:ext cx="5715000" cy="420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33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000" dirty="0" smtClean="0"/>
              <a:t>Cirkevné matriky – základ genealogického bádania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1" y="2420888"/>
            <a:ext cx="2139696" cy="3953279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Ukážka matriky Židovskej náboženskej obce Zlaté Moravce z roku 1896</a:t>
            </a:r>
            <a:r>
              <a:rPr lang="sk-SK" sz="1200" dirty="0" smtClean="0">
                <a:solidFill>
                  <a:schemeClr val="accent1"/>
                </a:solidFill>
                <a:latin typeface="Century Gothic"/>
              </a:rPr>
              <a:t>►</a:t>
            </a:r>
            <a:endParaRPr lang="sk-SK" sz="1200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464" y="1443995"/>
            <a:ext cx="5830586" cy="4361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2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2139696" cy="785192"/>
          </a:xfrm>
        </p:spPr>
        <p:txBody>
          <a:bodyPr/>
          <a:lstStyle/>
          <a:p>
            <a:r>
              <a:rPr lang="sk-SK" sz="2000" dirty="0" smtClean="0"/>
              <a:t>Archívne zaujímavosti</a:t>
            </a:r>
            <a:endParaRPr lang="sk-SK" sz="2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1" y="2420888"/>
            <a:ext cx="2139696" cy="3953279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Cestovný pas dr. Milana Rastislava Štefánika z roku 1907 do Ruska </a:t>
            </a:r>
            <a:r>
              <a:rPr lang="sk-SK" sz="1200" dirty="0" smtClean="0">
                <a:solidFill>
                  <a:schemeClr val="accent1"/>
                </a:solidFill>
                <a:latin typeface="Century Gothic"/>
              </a:rPr>
              <a:t>►</a:t>
            </a:r>
            <a:endParaRPr lang="sk-SK" sz="1200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02" y="580727"/>
            <a:ext cx="4032448" cy="335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33056"/>
            <a:ext cx="2969436" cy="246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2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568952" cy="720080"/>
          </a:xfrm>
        </p:spPr>
        <p:txBody>
          <a:bodyPr>
            <a:normAutofit/>
          </a:bodyPr>
          <a:lstStyle/>
          <a:p>
            <a:pPr algn="ctr"/>
            <a:r>
              <a:rPr lang="sk-SK" dirty="0" smtClean="0"/>
              <a:t>Štátny archív v Nitre a jeho historický vývoj</a:t>
            </a:r>
            <a:endParaRPr lang="sk-SK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49023"/>
              </p:ext>
            </p:extLst>
          </p:nvPr>
        </p:nvGraphicFramePr>
        <p:xfrm>
          <a:off x="899592" y="1628800"/>
          <a:ext cx="7344816" cy="4686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963"/>
                <a:gridCol w="5875853"/>
              </a:tblGrid>
              <a:tr h="339500"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</a:tr>
              <a:tr h="339500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do 1949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Župný</a:t>
                      </a:r>
                      <a:r>
                        <a:rPr lang="sk-SK" sz="1400" baseline="0" dirty="0" smtClean="0"/>
                        <a:t> archív v Nitre</a:t>
                      </a:r>
                      <a:endParaRPr lang="sk-SK" sz="1400" dirty="0"/>
                    </a:p>
                  </a:txBody>
                  <a:tcPr/>
                </a:tc>
              </a:tr>
              <a:tr h="339500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do 1949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Župný archív v Zlatých Moravciach</a:t>
                      </a:r>
                      <a:endParaRPr lang="sk-SK" sz="1400" dirty="0"/>
                    </a:p>
                  </a:txBody>
                  <a:tcPr/>
                </a:tc>
              </a:tr>
              <a:tr h="339500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do 1949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Župný archív Komárne</a:t>
                      </a:r>
                      <a:endParaRPr lang="sk-SK" sz="1400" dirty="0"/>
                    </a:p>
                  </a:txBody>
                  <a:tcPr/>
                </a:tc>
              </a:tr>
              <a:tr h="339500">
                <a:tc>
                  <a:txBody>
                    <a:bodyPr/>
                    <a:lstStyle/>
                    <a:p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400" dirty="0"/>
                    </a:p>
                  </a:txBody>
                  <a:tcPr/>
                </a:tc>
              </a:tr>
              <a:tr h="339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 smtClean="0"/>
                        <a:t>1949-1956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 smtClean="0"/>
                        <a:t>Krajský archív v Nitre (od r. 1952 v Bojniciach)</a:t>
                      </a:r>
                      <a:endParaRPr lang="sk-SK" sz="1400" dirty="0"/>
                    </a:p>
                  </a:txBody>
                  <a:tcPr/>
                </a:tc>
              </a:tr>
              <a:tr h="5859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 smtClean="0"/>
                        <a:t>1949-1954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Oblastná pobočka Pôdohospodárskeho archívu v Nitre (sídla: Horné Krškany – Oponice – Nitra - Bojnice)</a:t>
                      </a:r>
                      <a:endParaRPr lang="sk-SK" sz="1400" dirty="0"/>
                    </a:p>
                  </a:txBody>
                  <a:tcPr/>
                </a:tc>
              </a:tr>
              <a:tr h="339500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1954-1960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Štátny archív v Bojniciach</a:t>
                      </a:r>
                      <a:endParaRPr lang="sk-SK" sz="1400" dirty="0"/>
                    </a:p>
                  </a:txBody>
                  <a:tcPr/>
                </a:tc>
              </a:tr>
              <a:tr h="339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 smtClean="0"/>
                        <a:t>1960-1961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Štátny archív v Bratislave, pobočka Bojnice </a:t>
                      </a:r>
                      <a:endParaRPr lang="sk-SK" sz="1400" dirty="0"/>
                    </a:p>
                  </a:txBody>
                  <a:tcPr/>
                </a:tc>
              </a:tr>
              <a:tr h="339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 smtClean="0"/>
                        <a:t>1961-1969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Štátny archív v Bratislave, pobočka Nitra </a:t>
                      </a:r>
                      <a:endParaRPr lang="sk-SK" sz="1400" dirty="0"/>
                    </a:p>
                  </a:txBody>
                  <a:tcPr/>
                </a:tc>
              </a:tr>
              <a:tr h="339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 smtClean="0"/>
                        <a:t>1969-2003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Štátny oblastný archív v Nitre (a pobočky)</a:t>
                      </a:r>
                      <a:endParaRPr lang="sk-SK" sz="1400" dirty="0"/>
                    </a:p>
                  </a:txBody>
                  <a:tcPr/>
                </a:tc>
              </a:tr>
              <a:tr h="339500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2003-2015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Štátny archív v Nitre (a pobočky)</a:t>
                      </a:r>
                      <a:endParaRPr lang="sk-SK" sz="1400" dirty="0"/>
                    </a:p>
                  </a:txBody>
                  <a:tcPr/>
                </a:tc>
              </a:tr>
              <a:tr h="339500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2015-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Štátny archív v Nitre (a pracoviská)</a:t>
                      </a:r>
                      <a:endParaRPr lang="sk-SK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4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68952" cy="576064"/>
          </a:xfrm>
        </p:spPr>
        <p:txBody>
          <a:bodyPr>
            <a:normAutofit/>
          </a:bodyPr>
          <a:lstStyle/>
          <a:p>
            <a:pPr algn="ctr"/>
            <a:r>
              <a:rPr lang="sk-SK" dirty="0" smtClean="0"/>
              <a:t>Štátny archív v Nitre, jeho úlohy a problémy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323528" y="1556792"/>
            <a:ext cx="4032448" cy="4968552"/>
          </a:xfrm>
        </p:spPr>
        <p:txBody>
          <a:bodyPr>
            <a:normAutofit fontScale="92500" lnSpcReduction="10000"/>
          </a:bodyPr>
          <a:lstStyle/>
          <a:p>
            <a:endParaRPr lang="sk-SK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sk-SK" dirty="0" smtClean="0"/>
              <a:t>Vyhl. 410/2015 - schvaľovanie smerníc orgánov verejnej moci (najmä školy, obecné úrady)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 smtClean="0"/>
              <a:t>filtrácia subjektov z predarchívnej starostlivosti (pôvodcovia I., </a:t>
            </a:r>
            <a:r>
              <a:rPr lang="sk-SK" dirty="0"/>
              <a:t>II. </a:t>
            </a:r>
            <a:r>
              <a:rPr lang="sk-SK" dirty="0" smtClean="0"/>
              <a:t>a III. kategórie)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 smtClean="0"/>
              <a:t>gen. revízia a sceľovanie archívnych fondov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/>
              <a:t>delimitácie archívnych fondov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 smtClean="0"/>
              <a:t>prevzatie </a:t>
            </a:r>
            <a:r>
              <a:rPr lang="sk-SK" dirty="0"/>
              <a:t>písomností okresných súdov, štátnych a verejných notárstiev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 smtClean="0"/>
              <a:t>nová metodika pri spracúvaní a sprístupňovaní archívnych dokumentov (ISAD G), projekty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 smtClean="0"/>
              <a:t>Elektronický archív Slovenska (EA ISEA)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 smtClean="0"/>
              <a:t>IS Fabasoft (správa registratúry)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/>
              <a:t>d</a:t>
            </a:r>
            <a:r>
              <a:rPr lang="sk-SK" dirty="0" smtClean="0"/>
              <a:t>igitalizovanie a mikrofilmovanie archívnych dokumentov (erbové listiny, daňové súpisy, testamenty, frontové pozdravy)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 smtClean="0"/>
              <a:t>biografický slovník a dejiny archívu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/>
              <a:t>r</a:t>
            </a:r>
            <a:r>
              <a:rPr lang="sk-SK" dirty="0" smtClean="0"/>
              <a:t>okovanie s </a:t>
            </a:r>
            <a:r>
              <a:rPr lang="sk-SK" dirty="0" err="1" smtClean="0"/>
              <a:t>The</a:t>
            </a:r>
            <a:r>
              <a:rPr lang="sk-SK" dirty="0" smtClean="0"/>
              <a:t> Central Archives for the History of </a:t>
            </a:r>
            <a:r>
              <a:rPr lang="sk-SK" dirty="0" err="1" smtClean="0"/>
              <a:t>Jewish</a:t>
            </a:r>
            <a:r>
              <a:rPr lang="sk-SK" dirty="0" smtClean="0"/>
              <a:t> </a:t>
            </a:r>
            <a:r>
              <a:rPr lang="sk-SK" dirty="0" err="1" smtClean="0"/>
              <a:t>People</a:t>
            </a:r>
            <a:r>
              <a:rPr lang="sk-SK" dirty="0" smtClean="0"/>
              <a:t> v Jeruzaleme o spolupráci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 smtClean="0"/>
              <a:t>aktívna účasť  na projektoch – EPAP, Knižnica, AFondy, Akvizičná komisia, Delimitačná komisia OAR SVS MV SR , Vedecká archívna rada  </a:t>
            </a: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 smtClean="0"/>
          </a:p>
        </p:txBody>
      </p:sp>
      <p:sp>
        <p:nvSpPr>
          <p:cNvPr id="5" name="Zástupný symbol textu 3"/>
          <p:cNvSpPr txBox="1">
            <a:spLocks/>
          </p:cNvSpPr>
          <p:nvPr/>
        </p:nvSpPr>
        <p:spPr>
          <a:xfrm>
            <a:off x="4644008" y="1556792"/>
            <a:ext cx="4032448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sk-SK" dirty="0"/>
              <a:t>k</a:t>
            </a:r>
            <a:r>
              <a:rPr lang="sk-SK" dirty="0" smtClean="0"/>
              <a:t>apacitné problémy budov (výstavba nových účelových budov u nás v nedohľadne)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/>
              <a:t>m</a:t>
            </a:r>
            <a:r>
              <a:rPr lang="sk-SK" dirty="0" smtClean="0"/>
              <a:t>ateriálne a technologické zastaranie (riešenie len havarijných stavov)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/>
              <a:t>p</a:t>
            </a:r>
            <a:r>
              <a:rPr lang="sk-SK" dirty="0" smtClean="0"/>
              <a:t>ersonálne poddimenzovanie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/>
              <a:t>n</a:t>
            </a:r>
            <a:r>
              <a:rPr lang="sk-SK" dirty="0" smtClean="0"/>
              <a:t>edostatok kvalifikovaného personálu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/>
              <a:t>z</a:t>
            </a:r>
            <a:r>
              <a:rPr lang="sk-SK" dirty="0" smtClean="0"/>
              <a:t>astaralosť technického vybavenia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/>
              <a:t>c</a:t>
            </a:r>
            <a:r>
              <a:rPr lang="sk-SK" dirty="0" smtClean="0"/>
              <a:t>entralizované riadenie (Centrá podpory)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k-SK" dirty="0"/>
              <a:t>p</a:t>
            </a:r>
            <a:r>
              <a:rPr lang="sk-SK" dirty="0" smtClean="0"/>
              <a:t>rílišné zaťaženie správnou agendou</a:t>
            </a:r>
          </a:p>
          <a:p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 smtClean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4485117"/>
            <a:ext cx="2520280" cy="168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Rovná spojnica 6"/>
          <p:cNvCxnSpPr/>
          <p:nvPr/>
        </p:nvCxnSpPr>
        <p:spPr>
          <a:xfrm>
            <a:off x="4463988" y="1772816"/>
            <a:ext cx="36004" cy="453650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lokTextu 9"/>
          <p:cNvSpPr txBox="1"/>
          <p:nvPr/>
        </p:nvSpPr>
        <p:spPr>
          <a:xfrm>
            <a:off x="785293" y="1302876"/>
            <a:ext cx="79208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b="1" dirty="0" smtClean="0">
                <a:solidFill>
                  <a:schemeClr val="accent1">
                    <a:lumMod val="75000"/>
                  </a:schemeClr>
                </a:solidFill>
              </a:rPr>
              <a:t>predarchívna starostlivosť – evidencia – prístup - ochrana – spracovanie a sprístupňovanie AD – prezentácia AD</a:t>
            </a:r>
            <a:endParaRPr lang="sk-SK" sz="105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8152"/>
            <a:ext cx="2602632" cy="1076672"/>
          </a:xfrm>
        </p:spPr>
        <p:txBody>
          <a:bodyPr>
            <a:normAutofit/>
          </a:bodyPr>
          <a:lstStyle/>
          <a:p>
            <a:r>
              <a:rPr lang="sk-SK" sz="2000" dirty="0" smtClean="0"/>
              <a:t>Archívne brigády – základ práce s archívnym materiálom</a:t>
            </a:r>
            <a:endParaRPr lang="sk-SK" sz="20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2"/>
          </p:nvPr>
        </p:nvSpPr>
        <p:spPr>
          <a:xfrm>
            <a:off x="457200" y="2354536"/>
            <a:ext cx="2139696" cy="4242816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cieľ: rekonštrukcia pôvodného usporiadania uloženia archívnych súborov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v r. 1961-1996 archív v provizóriu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niekoľko sťahovaní a rozdelenia materiálu:   domiešanie a roztrhnutie archívnych fondov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začiatok : 2013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koniec : 2020 (?)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/>
              <a:t>zapája sa celý </a:t>
            </a:r>
            <a:r>
              <a:rPr lang="sk-SK" sz="1200" dirty="0" smtClean="0"/>
              <a:t>kolektív (oddelenie OSAD)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sz="1200" dirty="0" smtClean="0"/>
              <a:t>metodicko-vzdelávací  účel (pre mladých kolegov)</a:t>
            </a:r>
            <a:endParaRPr lang="sk-SK" sz="1200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656" y="476672"/>
            <a:ext cx="2916324" cy="194421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656" y="2564905"/>
            <a:ext cx="2916323" cy="200369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498716"/>
            <a:ext cx="2790204" cy="192217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05"/>
          <a:stretch/>
        </p:blipFill>
        <p:spPr>
          <a:xfrm>
            <a:off x="3203848" y="2547279"/>
            <a:ext cx="2790204" cy="3996327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655" y="4653136"/>
            <a:ext cx="2916323" cy="1908096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2987824" y="498716"/>
            <a:ext cx="36004" cy="606251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3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5057800"/>
            <a:ext cx="2088232" cy="1564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692696"/>
            <a:ext cx="619268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2142680" cy="1872208"/>
          </a:xfrm>
        </p:spPr>
        <p:txBody>
          <a:bodyPr>
            <a:normAutofit fontScale="90000"/>
          </a:bodyPr>
          <a:lstStyle/>
          <a:p>
            <a:r>
              <a:rPr lang="sk-SK" sz="2000" dirty="0" smtClean="0"/>
              <a:t>Zachraňovanie písomností hlavného slúžneho z r. 1880- 1910  z budovy bývalého župného súdu  v Nitre (2008)</a:t>
            </a:r>
            <a:endParaRPr lang="sk-SK" sz="20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5086954"/>
            <a:ext cx="1944216" cy="1535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5059951"/>
            <a:ext cx="2016224" cy="1562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Rovná spojnica 4"/>
          <p:cNvCxnSpPr/>
          <p:nvPr/>
        </p:nvCxnSpPr>
        <p:spPr>
          <a:xfrm>
            <a:off x="2483768" y="692696"/>
            <a:ext cx="0" cy="592968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8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2142680" cy="1512168"/>
          </a:xfrm>
        </p:spPr>
        <p:txBody>
          <a:bodyPr>
            <a:normAutofit fontScale="90000"/>
          </a:bodyPr>
          <a:lstStyle/>
          <a:p>
            <a:r>
              <a:rPr lang="sk-SK" sz="2000" dirty="0" smtClean="0"/>
              <a:t>Budovanie pozitívneho imidžu  inštitúcie na verejnosti (verejno-propagačná činnosť archívu)</a:t>
            </a:r>
            <a:endParaRPr lang="sk-SK" sz="20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2"/>
          </p:nvPr>
        </p:nvSpPr>
        <p:spPr>
          <a:xfrm>
            <a:off x="467544" y="2314700"/>
            <a:ext cx="2139696" cy="277048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 smtClean="0"/>
              <a:t>dni otvorených dverí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 smtClean="0"/>
              <a:t>budovanie pozitívneho vzťahu detí a mládeže k histórii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/>
              <a:t>spolupráca s </a:t>
            </a:r>
            <a:r>
              <a:rPr lang="sk-SK" dirty="0" smtClean="0"/>
              <a:t>médiami (TV, tlač)</a:t>
            </a:r>
            <a:endParaRPr lang="sk-SK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 smtClean="0"/>
              <a:t>exkurzie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 smtClean="0"/>
              <a:t>výstavy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 smtClean="0"/>
              <a:t>odborné prednášky a semináre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</p:txBody>
      </p:sp>
      <p:pic>
        <p:nvPicPr>
          <p:cNvPr id="5" name="Obrázok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508" y="620688"/>
            <a:ext cx="5486736" cy="3617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 descr="C:\Users\kerestes_p\Desktop\IMG_0404_resize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4419536"/>
            <a:ext cx="1584176" cy="2249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ok 7" descr="C:\Users\kerestes_p\Desktop\IMG_0516_resize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2464" y="4419536"/>
            <a:ext cx="2506152" cy="2249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ok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67744" y="5157191"/>
            <a:ext cx="2389634" cy="148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ovná spojnica 5"/>
          <p:cNvCxnSpPr/>
          <p:nvPr/>
        </p:nvCxnSpPr>
        <p:spPr>
          <a:xfrm>
            <a:off x="3275856" y="620688"/>
            <a:ext cx="0" cy="424847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3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356" y="561895"/>
            <a:ext cx="396044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ok 1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202" y="3905970"/>
            <a:ext cx="3958594" cy="261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99" y="548680"/>
            <a:ext cx="2113238" cy="2113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165" y="706606"/>
            <a:ext cx="2430462" cy="1797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4221088"/>
            <a:ext cx="3240361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2418">
            <a:off x="549673" y="2472337"/>
            <a:ext cx="3185238" cy="123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Rovná spojnica 2"/>
          <p:cNvCxnSpPr/>
          <p:nvPr/>
        </p:nvCxnSpPr>
        <p:spPr>
          <a:xfrm>
            <a:off x="4572000" y="2852936"/>
            <a:ext cx="0" cy="367240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9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095" y="1073566"/>
            <a:ext cx="2805393" cy="2139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913" y="3356993"/>
            <a:ext cx="3046433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094" y="3356992"/>
            <a:ext cx="2797193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0914" y="1073231"/>
            <a:ext cx="3046432" cy="213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356993"/>
            <a:ext cx="2759393" cy="223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073231"/>
            <a:ext cx="2759393" cy="213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dĺžnik 3"/>
          <p:cNvSpPr/>
          <p:nvPr/>
        </p:nvSpPr>
        <p:spPr>
          <a:xfrm>
            <a:off x="179512" y="5827911"/>
            <a:ext cx="27593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chemeClr val="tx2"/>
                </a:solidFill>
              </a:rPr>
              <a:t>LEVICE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000" b="1" dirty="0" smtClean="0">
                <a:solidFill>
                  <a:schemeClr val="accent1">
                    <a:lumMod val="75000"/>
                  </a:schemeClr>
                </a:solidFill>
              </a:rPr>
              <a:t>Natáčanie dokumentárneho filmu (2015)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000" b="1" dirty="0" smtClean="0">
                <a:solidFill>
                  <a:schemeClr val="accent1">
                    <a:lumMod val="75000"/>
                  </a:schemeClr>
                </a:solidFill>
              </a:rPr>
              <a:t>Prednáška o činnosti archívu (2010)</a:t>
            </a:r>
            <a:endParaRPr lang="sk-SK" sz="1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k-SK" sz="1200" dirty="0"/>
          </a:p>
        </p:txBody>
      </p:sp>
      <p:sp>
        <p:nvSpPr>
          <p:cNvPr id="10" name="Obdĺžnik 9"/>
          <p:cNvSpPr/>
          <p:nvPr/>
        </p:nvSpPr>
        <p:spPr>
          <a:xfrm>
            <a:off x="3010914" y="5796553"/>
            <a:ext cx="3046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chemeClr val="tx2"/>
                </a:solidFill>
              </a:rPr>
              <a:t>TOPOĽČANY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000" b="1" dirty="0" smtClean="0">
                <a:solidFill>
                  <a:schemeClr val="accent1">
                    <a:lumMod val="75000"/>
                  </a:schemeClr>
                </a:solidFill>
              </a:rPr>
              <a:t>Výstava obecných symbolov na MÚ (2006)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000" b="1" dirty="0" smtClean="0">
                <a:solidFill>
                  <a:schemeClr val="accent1">
                    <a:lumMod val="75000"/>
                  </a:schemeClr>
                </a:solidFill>
              </a:rPr>
              <a:t>Namaľuj svoj erb (2012)</a:t>
            </a:r>
            <a:endParaRPr lang="sk-SK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6159095" y="5796553"/>
            <a:ext cx="28053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chemeClr val="tx2"/>
                </a:solidFill>
              </a:rPr>
              <a:t>KOMÁRNO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000" b="1" dirty="0" smtClean="0">
                <a:solidFill>
                  <a:schemeClr val="accent1">
                    <a:lumMod val="75000"/>
                  </a:schemeClr>
                </a:solidFill>
              </a:rPr>
              <a:t>Odborná konferencia „Remeslá a živnosti v dejinách miest“ (2016)</a:t>
            </a:r>
            <a:endParaRPr lang="sk-SK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Rovná spojnica 11"/>
          <p:cNvCxnSpPr/>
          <p:nvPr/>
        </p:nvCxnSpPr>
        <p:spPr>
          <a:xfrm>
            <a:off x="179512" y="908720"/>
            <a:ext cx="8776775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6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095" y="1091081"/>
            <a:ext cx="2805393" cy="210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964" y="3356993"/>
            <a:ext cx="297633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095" y="3356992"/>
            <a:ext cx="2797192" cy="2232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914" y="1073231"/>
            <a:ext cx="3046431" cy="213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1" y="3356992"/>
            <a:ext cx="2771079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08164"/>
            <a:ext cx="2759393" cy="2069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dĺžnik 3"/>
          <p:cNvSpPr/>
          <p:nvPr/>
        </p:nvSpPr>
        <p:spPr>
          <a:xfrm>
            <a:off x="179512" y="5827911"/>
            <a:ext cx="27593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chemeClr val="tx2"/>
                </a:solidFill>
              </a:rPr>
              <a:t>ŠAĽA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900" b="1" dirty="0" smtClean="0">
                <a:solidFill>
                  <a:schemeClr val="accent1">
                    <a:lumMod val="75000"/>
                  </a:schemeClr>
                </a:solidFill>
              </a:rPr>
              <a:t>Deň otvorených dverí (2016)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sz="1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k-SK" sz="1200" dirty="0"/>
          </a:p>
        </p:txBody>
      </p:sp>
      <p:sp>
        <p:nvSpPr>
          <p:cNvPr id="10" name="Obdĺžnik 9"/>
          <p:cNvSpPr/>
          <p:nvPr/>
        </p:nvSpPr>
        <p:spPr>
          <a:xfrm>
            <a:off x="3010914" y="5796553"/>
            <a:ext cx="30464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chemeClr val="tx2"/>
                </a:solidFill>
              </a:rPr>
              <a:t>ŠAĽA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900" b="1" dirty="0" smtClean="0">
                <a:solidFill>
                  <a:schemeClr val="accent1">
                    <a:lumMod val="75000"/>
                  </a:schemeClr>
                </a:solidFill>
              </a:rPr>
              <a:t>Konferencia „Čo sa stalo pred 100 rokmi“ (2016)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900" b="1" dirty="0" smtClean="0">
                <a:solidFill>
                  <a:schemeClr val="accent1">
                    <a:lumMod val="75000"/>
                  </a:schemeClr>
                </a:solidFill>
              </a:rPr>
              <a:t>Výstava „Regionálne kultúrne dedičstvo“  (2008)</a:t>
            </a:r>
            <a:endParaRPr lang="sk-SK" sz="9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6159095" y="5796553"/>
            <a:ext cx="280539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chemeClr val="tx2"/>
                </a:solidFill>
              </a:rPr>
              <a:t>ŠAĽA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900" b="1" dirty="0" smtClean="0">
                <a:solidFill>
                  <a:schemeClr val="accent1">
                    <a:lumMod val="75000"/>
                  </a:schemeClr>
                </a:solidFill>
              </a:rPr>
              <a:t>Výstava “Rieka, ktorá spája“ (2010)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900" b="1" dirty="0" smtClean="0">
                <a:solidFill>
                  <a:schemeClr val="accent1">
                    <a:lumMod val="75000"/>
                  </a:schemeClr>
                </a:solidFill>
              </a:rPr>
              <a:t>Konferencia „300. výročie povstania Františka Rákociho</a:t>
            </a:r>
            <a:r>
              <a:rPr lang="sk-SK" sz="900" dirty="0" smtClean="0">
                <a:solidFill>
                  <a:schemeClr val="accent1">
                    <a:lumMod val="75000"/>
                  </a:schemeClr>
                </a:solidFill>
              </a:rPr>
              <a:t>“ </a:t>
            </a:r>
            <a:r>
              <a:rPr lang="sk-SK" sz="900" b="1" dirty="0" smtClean="0">
                <a:solidFill>
                  <a:schemeClr val="accent1">
                    <a:lumMod val="75000"/>
                  </a:schemeClr>
                </a:solidFill>
              </a:rPr>
              <a:t>(2003)</a:t>
            </a:r>
            <a:endParaRPr lang="sk-SK" sz="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Rovná spojnica 11"/>
          <p:cNvCxnSpPr/>
          <p:nvPr/>
        </p:nvCxnSpPr>
        <p:spPr>
          <a:xfrm>
            <a:off x="179512" y="908720"/>
            <a:ext cx="8776775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9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052344"/>
          </a:xfrm>
        </p:spPr>
        <p:txBody>
          <a:bodyPr>
            <a:normAutofit fontScale="90000"/>
          </a:bodyPr>
          <a:lstStyle/>
          <a:p>
            <a:r>
              <a:rPr lang="sk-SK" sz="2000" dirty="0" smtClean="0"/>
              <a:t>Priekopník v rozvoji regionálnej histórie Nitrianskeho kraja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2139696" cy="301942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 smtClean="0"/>
              <a:t>regionálne monografie obcí a miest (Nitra, Šaľa, Levice, Topoľčany)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 smtClean="0"/>
              <a:t>vedecké zborníky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 smtClean="0"/>
              <a:t>projekty s VÚC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/>
              <a:t>spolupráca s médiami (TV, tlač, Nitrianske noviny, SME</a:t>
            </a:r>
            <a:r>
              <a:rPr lang="sk-SK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 smtClean="0"/>
              <a:t>vlastná vedecká činnosť (dejiny archívu, biografický slovník)</a:t>
            </a: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754" y="548680"/>
            <a:ext cx="5769843" cy="457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1779" y="5230657"/>
            <a:ext cx="1958104" cy="143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ok 7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5230657"/>
            <a:ext cx="1905858" cy="143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kerestes_p\Desktop\Fotogaléria - archív\03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5230657"/>
            <a:ext cx="1682333" cy="143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3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300" y="404664"/>
            <a:ext cx="2142680" cy="1052344"/>
          </a:xfrm>
        </p:spPr>
        <p:txBody>
          <a:bodyPr>
            <a:normAutofit fontScale="90000"/>
          </a:bodyPr>
          <a:lstStyle/>
          <a:p>
            <a:r>
              <a:rPr lang="sk-SK" sz="2000" dirty="0" smtClean="0"/>
              <a:t>Partnerská spolupráca s archívmi a inštitúciami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2"/>
          </p:nvPr>
        </p:nvSpPr>
        <p:spPr>
          <a:xfrm>
            <a:off x="467544" y="1772817"/>
            <a:ext cx="2242592" cy="309634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1200" dirty="0"/>
              <a:t>Slovenská genealogicko-heraldická spoločnosť v </a:t>
            </a:r>
            <a:r>
              <a:rPr lang="sk-SK" sz="1200" dirty="0" smtClean="0"/>
              <a:t>Martine (P. Keresteš, M. Belej</a:t>
            </a:r>
            <a:r>
              <a:rPr lang="sk-SK" sz="12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k-SK" sz="12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1200" dirty="0" smtClean="0"/>
              <a:t>Slovenská archivistika (P. Keresteš)</a:t>
            </a:r>
            <a:endParaRPr lang="sk-SK" sz="12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k-SK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1200" dirty="0" smtClean="0"/>
              <a:t>Státni oblastní archív v Prahe (od r. 2014)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1200" dirty="0" smtClean="0"/>
              <a:t>Győr-Moson-Sopron Megye Győri Levéltára (od r. 2015)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1200" dirty="0" smtClean="0"/>
              <a:t>Veszprémi Megye Levéltára </a:t>
            </a:r>
            <a:r>
              <a:rPr lang="sk-SK" sz="1200" dirty="0" smtClean="0"/>
              <a:t>Veszprém (Šaľa)</a:t>
            </a:r>
            <a:endParaRPr lang="sk-SK" sz="12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</p:txBody>
      </p:sp>
      <p:pic>
        <p:nvPicPr>
          <p:cNvPr id="9" name="Obrázok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620688"/>
            <a:ext cx="5857641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ok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5182872"/>
            <a:ext cx="1965277" cy="1404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5182872"/>
            <a:ext cx="2131690" cy="1404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470" y="5157192"/>
            <a:ext cx="2159671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00926" y="4866755"/>
            <a:ext cx="1491194" cy="2123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121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2142680" cy="1052344"/>
          </a:xfrm>
        </p:spPr>
        <p:txBody>
          <a:bodyPr>
            <a:normAutofit fontScale="90000"/>
          </a:bodyPr>
          <a:lstStyle/>
          <a:p>
            <a:r>
              <a:rPr lang="sk-SK" sz="2000" dirty="0" smtClean="0"/>
              <a:t>Partnerská spolupráca s archívmi a inštitúciami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2"/>
          </p:nvPr>
        </p:nvSpPr>
        <p:spPr>
          <a:xfrm>
            <a:off x="395536" y="1988840"/>
            <a:ext cx="2160240" cy="301942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i="1" dirty="0" smtClean="0"/>
              <a:t>Státni okresní archiv v Zlíne </a:t>
            </a:r>
            <a:r>
              <a:rPr lang="sk-SK" dirty="0" smtClean="0"/>
              <a:t>(1976, 39 rokov partnerskej spolupráce s pracoviskom Archív Topoľčany)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k-SK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k-SK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k-SK" dirty="0"/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</p:txBody>
      </p:sp>
      <p:pic>
        <p:nvPicPr>
          <p:cNvPr id="9" name="Obrázok 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1268760"/>
            <a:ext cx="5856650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Rovná spojnica 4"/>
          <p:cNvCxnSpPr/>
          <p:nvPr/>
        </p:nvCxnSpPr>
        <p:spPr>
          <a:xfrm>
            <a:off x="2771800" y="692696"/>
            <a:ext cx="0" cy="554461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42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003232" cy="692304"/>
          </a:xfrm>
        </p:spPr>
        <p:txBody>
          <a:bodyPr/>
          <a:lstStyle/>
          <a:p>
            <a:pPr algn="ctr"/>
            <a:r>
              <a:rPr lang="sk-SK" dirty="0" smtClean="0"/>
              <a:t>Sídlo Štátneho archívu v Nitre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7544" y="1484784"/>
            <a:ext cx="8136904" cy="64807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sk-SK" dirty="0" smtClean="0"/>
              <a:t>Novozámocká 273, 951 12 Ivanka pri Nitre, T: +421 37 65 64 263</a:t>
            </a:r>
          </a:p>
          <a:p>
            <a:pPr algn="ctr"/>
            <a:r>
              <a:rPr lang="sk-SK" dirty="0" smtClean="0"/>
              <a:t>Email: archiv.nr@minv.sk </a:t>
            </a:r>
          </a:p>
          <a:p>
            <a:r>
              <a:rPr lang="sk-SK" dirty="0" smtClean="0"/>
              <a:t> </a:t>
            </a:r>
          </a:p>
          <a:p>
            <a:endParaRPr lang="sk-SK" dirty="0"/>
          </a:p>
          <a:p>
            <a:endParaRPr lang="sk-SK" dirty="0" smtClean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8880"/>
            <a:ext cx="9144000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684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32416"/>
            <a:ext cx="2142680" cy="808352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Ocenenie práce</a:t>
            </a:r>
            <a:endParaRPr lang="sk-SK" dirty="0"/>
          </a:p>
        </p:txBody>
      </p:sp>
      <p:pic>
        <p:nvPicPr>
          <p:cNvPr id="5" name="Obrázok 4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2420888"/>
            <a:ext cx="3888431" cy="282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267" y="764704"/>
            <a:ext cx="4051785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Rovná spojnica 3"/>
          <p:cNvCxnSpPr/>
          <p:nvPr/>
        </p:nvCxnSpPr>
        <p:spPr>
          <a:xfrm>
            <a:off x="4644008" y="1484784"/>
            <a:ext cx="0" cy="460851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6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2142680" cy="900100"/>
          </a:xfrm>
        </p:spPr>
        <p:txBody>
          <a:bodyPr>
            <a:normAutofit fontScale="90000"/>
          </a:bodyPr>
          <a:lstStyle/>
          <a:p>
            <a:r>
              <a:rPr lang="sk-SK" sz="2000" dirty="0" smtClean="0"/>
              <a:t>Budovanie kolektívu – základ dobrej tímovej práce</a:t>
            </a:r>
            <a:endParaRPr lang="sk-SK" sz="20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572116"/>
            <a:ext cx="2951939" cy="196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423" y="4581128"/>
            <a:ext cx="2924910" cy="195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25" y="514932"/>
            <a:ext cx="5133562" cy="3850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564904"/>
            <a:ext cx="3312368" cy="220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Rovná spojnica 7"/>
          <p:cNvCxnSpPr/>
          <p:nvPr/>
        </p:nvCxnSpPr>
        <p:spPr>
          <a:xfrm>
            <a:off x="3491880" y="514932"/>
            <a:ext cx="0" cy="17619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nica 13"/>
          <p:cNvCxnSpPr/>
          <p:nvPr/>
        </p:nvCxnSpPr>
        <p:spPr>
          <a:xfrm>
            <a:off x="2555776" y="5013176"/>
            <a:ext cx="0" cy="151828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43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8" t="1152" r="4012" b="1402"/>
          <a:stretch/>
        </p:blipFill>
        <p:spPr>
          <a:xfrm rot="5400000">
            <a:off x="1278444" y="-940669"/>
            <a:ext cx="6597351" cy="914400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5000"/>
              </a:srgbClr>
            </a:outerShdw>
          </a:effec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792480"/>
            <a:ext cx="8219256" cy="1264920"/>
          </a:xfrm>
        </p:spPr>
        <p:txBody>
          <a:bodyPr/>
          <a:lstStyle/>
          <a:p>
            <a:pPr algn="ctr"/>
            <a:r>
              <a:rPr lang="sk-SK" dirty="0" smtClean="0"/>
              <a:t>Na záver....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2"/>
          </p:nvPr>
        </p:nvSpPr>
        <p:spPr>
          <a:xfrm>
            <a:off x="1979712" y="2636912"/>
            <a:ext cx="5256584" cy="3235448"/>
          </a:xfrm>
        </p:spPr>
        <p:txBody>
          <a:bodyPr/>
          <a:lstStyle/>
          <a:p>
            <a:pPr algn="ctr"/>
            <a:r>
              <a:rPr lang="sk-SK" i="1" dirty="0" smtClean="0"/>
              <a:t>„Archivár </a:t>
            </a:r>
            <a:r>
              <a:rPr lang="sk-SK" i="1" dirty="0"/>
              <a:t>sa nesmie považovať za úradníka, on je viacej, je majiteľom minulosti. U dobrého archivára musí byť vrodený cit k prameňom. Kto nemá citu k prameňom, nie je archivárom, ale lúpežníkom. Archivárova bytosť sa s prameňmi spája priamo generačne. Poškodenie materiálu musí cítiť ako poškodenie vlastného tela a opačne. Poriadok v archíve je podkladom archivárovej satisfakcie</a:t>
            </a:r>
            <a:r>
              <a:rPr lang="sk-SK" i="1" dirty="0" smtClean="0"/>
              <a:t>.</a:t>
            </a:r>
            <a:r>
              <a:rPr lang="sk-SK" dirty="0" smtClean="0"/>
              <a:t>“</a:t>
            </a:r>
          </a:p>
          <a:p>
            <a:pPr algn="ctr"/>
            <a:endParaRPr lang="sk-SK" dirty="0"/>
          </a:p>
          <a:p>
            <a:pPr algn="ctr"/>
            <a:r>
              <a:rPr lang="sk-SK" dirty="0"/>
              <a:t> </a:t>
            </a:r>
          </a:p>
          <a:p>
            <a:pPr algn="ctr"/>
            <a:r>
              <a:rPr lang="sk-SK" dirty="0"/>
              <a:t>Smernice pre archivára oblastných pobočiek </a:t>
            </a:r>
            <a:r>
              <a:rPr lang="sk-SK" dirty="0" smtClean="0"/>
              <a:t>Pôdohospodárskych archívov </a:t>
            </a:r>
            <a:endParaRPr lang="sk-SK" dirty="0"/>
          </a:p>
          <a:p>
            <a:pPr algn="ctr"/>
            <a:r>
              <a:rPr lang="sk-SK" dirty="0"/>
              <a:t>25. marca 1949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49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0" y="0"/>
            <a:ext cx="9144000" cy="6858000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2483768" y="5013176"/>
            <a:ext cx="6655181" cy="12649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Príjemné prežitie vianočných sviatkov a PF 2017 Vám želá kolektív Štátneho </a:t>
            </a:r>
            <a:r>
              <a:rPr lang="sk-SK" b="1" dirty="0" smtClean="0"/>
              <a:t>archívu </a:t>
            </a:r>
            <a:r>
              <a:rPr lang="sk-SK" b="1" dirty="0" smtClean="0"/>
              <a:t>v Nitre!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7315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2000" dirty="0" smtClean="0"/>
              <a:t>Štátny archív v Nitre a jeho pracoviská (Archívy)</a:t>
            </a:r>
            <a:endParaRPr lang="sk-SK" sz="2000" dirty="0"/>
          </a:p>
        </p:txBody>
      </p:sp>
      <p:pic>
        <p:nvPicPr>
          <p:cNvPr id="5" name="Zástupný symbol obrázka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3848" y="620688"/>
            <a:ext cx="2664296" cy="248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323528" y="2238513"/>
            <a:ext cx="2530624" cy="2270607"/>
          </a:xfrm>
        </p:spPr>
        <p:txBody>
          <a:bodyPr/>
          <a:lstStyle/>
          <a:p>
            <a:endParaRPr lang="sk-SK" dirty="0" smtClean="0"/>
          </a:p>
          <a:p>
            <a:pPr marL="342900" indent="-342900">
              <a:buAutoNum type="arabicPeriod"/>
            </a:pPr>
            <a:r>
              <a:rPr lang="sk-SK" dirty="0" smtClean="0"/>
              <a:t>KOMÁRNO (4,5 km)</a:t>
            </a:r>
          </a:p>
          <a:p>
            <a:pPr marL="342900" indent="-342900">
              <a:buAutoNum type="arabicPeriod"/>
            </a:pPr>
            <a:r>
              <a:rPr lang="sk-SK" dirty="0" smtClean="0"/>
              <a:t>LEVICE (4,8 km)</a:t>
            </a:r>
          </a:p>
          <a:p>
            <a:pPr marL="342900" indent="-342900">
              <a:buAutoNum type="arabicPeriod"/>
            </a:pPr>
            <a:r>
              <a:rPr lang="sk-SK" dirty="0" smtClean="0"/>
              <a:t>NOVÉ ZÁMKY (3,3 km)</a:t>
            </a:r>
          </a:p>
          <a:p>
            <a:pPr marL="342900" indent="-342900">
              <a:buAutoNum type="arabicPeriod"/>
            </a:pPr>
            <a:r>
              <a:rPr lang="sk-SK" dirty="0" smtClean="0"/>
              <a:t>ŠAĽA (5,7 km)</a:t>
            </a:r>
          </a:p>
          <a:p>
            <a:pPr marL="342900" indent="-342900">
              <a:buAutoNum type="arabicPeriod"/>
            </a:pPr>
            <a:r>
              <a:rPr lang="sk-SK" dirty="0" smtClean="0"/>
              <a:t>TOPOĽČANY (3,6 km)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285" y="620688"/>
            <a:ext cx="2740195" cy="259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3573016"/>
            <a:ext cx="2675910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650" y="4389857"/>
            <a:ext cx="2832115" cy="212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71453">
            <a:off x="3623869" y="2834080"/>
            <a:ext cx="372379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BlokTextu 9"/>
          <p:cNvSpPr txBox="1"/>
          <p:nvPr/>
        </p:nvSpPr>
        <p:spPr>
          <a:xfrm>
            <a:off x="5940152" y="57959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1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8604448" y="6206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2339752" y="616530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BlokTextu 12"/>
          <p:cNvSpPr txBox="1"/>
          <p:nvPr/>
        </p:nvSpPr>
        <p:spPr>
          <a:xfrm rot="20680960">
            <a:off x="3880261" y="5044407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4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2915816" y="54868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5</a:t>
            </a:r>
            <a:endParaRPr lang="sk-S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053416"/>
            <a:ext cx="7561196" cy="5039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06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454691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360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052736"/>
            <a:ext cx="7380312" cy="4920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7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70" y="768249"/>
            <a:ext cx="6872911" cy="565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9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asnosť">
  <a:themeElements>
    <a:clrScheme name="Jasnosť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, klas. ver.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asnos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1591</TotalTime>
  <Words>2125</Words>
  <Application>Microsoft Office PowerPoint</Application>
  <PresentationFormat>Prezentácia na obrazovke (4:3)</PresentationFormat>
  <Paragraphs>392</Paragraphs>
  <Slides>43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43</vt:i4>
      </vt:variant>
    </vt:vector>
  </HeadingPairs>
  <TitlesOfParts>
    <vt:vector size="44" baseType="lpstr">
      <vt:lpstr>Jasnosť</vt:lpstr>
      <vt:lpstr>ŠTÁTNY ARCHÍV V NITRE </vt:lpstr>
      <vt:lpstr> (Nová) Teritoriálna pôsobnosť Štátneho archívu v Nitre so sídlom v Ivanke pri Nitre</vt:lpstr>
      <vt:lpstr>Štátny archív v Nitre a jeho historický vývoj</vt:lpstr>
      <vt:lpstr>Sídlo Štátneho archívu v Nitre</vt:lpstr>
      <vt:lpstr>Štátny archív v Nitre a jeho pracoviská (Archívy)</vt:lpstr>
      <vt:lpstr>Prezentácia programu PowerPoint</vt:lpstr>
      <vt:lpstr>Prezentácia programu PowerPoint</vt:lpstr>
      <vt:lpstr>Prezentácia programu PowerPoint</vt:lpstr>
      <vt:lpstr>Prezentácia programu PowerPoint</vt:lpstr>
      <vt:lpstr>Budova s históriou </vt:lpstr>
      <vt:lpstr>Stav pred renováciou v roku 1985</vt:lpstr>
      <vt:lpstr>Rekonštrukcia objektu v rokoch  1986-1996</vt:lpstr>
      <vt:lpstr>Naše priestory</vt:lpstr>
      <vt:lpstr>Archívne fondy </vt:lpstr>
      <vt:lpstr>Archívne fondy - centrála</vt:lpstr>
      <vt:lpstr>Archívne fondy - pracoviská </vt:lpstr>
      <vt:lpstr>Stredoveké listiny</vt:lpstr>
      <vt:lpstr>Najstaršia listina v slovakizovanej češtine z r. 1422</vt:lpstr>
      <vt:lpstr>Erbové listiny (litterae armales)</vt:lpstr>
      <vt:lpstr>Erbové listiny</vt:lpstr>
      <vt:lpstr>Erbové listiny</vt:lpstr>
      <vt:lpstr> Turecké listiny</vt:lpstr>
      <vt:lpstr>Genealogické pramene</vt:lpstr>
      <vt:lpstr>Cirkevné matriky – základ genealogického bádania</vt:lpstr>
      <vt:lpstr>Cirkevné matriky – základ genealogického bádania</vt:lpstr>
      <vt:lpstr>Cirkevné matriky – základ genealogického bádania</vt:lpstr>
      <vt:lpstr>Cirkevné matriky – základ genealogického bádania</vt:lpstr>
      <vt:lpstr>Cirkevné matriky – základ genealogického bádania</vt:lpstr>
      <vt:lpstr>Archívne zaujímavosti</vt:lpstr>
      <vt:lpstr>Štátny archív v Nitre, jeho úlohy a problémy</vt:lpstr>
      <vt:lpstr>Archívne brigády – základ práce s archívnym materiálom</vt:lpstr>
      <vt:lpstr>Zachraňovanie písomností hlavného slúžneho z r. 1880- 1910  z budovy bývalého župného súdu  v Nitre (2008)</vt:lpstr>
      <vt:lpstr>Budovanie pozitívneho imidžu  inštitúcie na verejnosti (verejno-propagačná činnosť archívu)</vt:lpstr>
      <vt:lpstr>Prezentácia programu PowerPoint</vt:lpstr>
      <vt:lpstr>Prezentácia programu PowerPoint</vt:lpstr>
      <vt:lpstr>Prezentácia programu PowerPoint</vt:lpstr>
      <vt:lpstr>Priekopník v rozvoji regionálnej histórie Nitrianskeho kraja </vt:lpstr>
      <vt:lpstr>Partnerská spolupráca s archívmi a inštitúciami</vt:lpstr>
      <vt:lpstr>Partnerská spolupráca s archívmi a inštitúciami</vt:lpstr>
      <vt:lpstr>Ocenenie práce</vt:lpstr>
      <vt:lpstr>Budovanie kolektívu – základ dobrej tímovej práce</vt:lpstr>
      <vt:lpstr>Na záver....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ŠTÁTNY ARCHÍV V NITRE </dc:title>
  <dc:creator>kerestes_p</dc:creator>
  <cp:lastModifiedBy>drahosova_s</cp:lastModifiedBy>
  <cp:revision>110</cp:revision>
  <cp:lastPrinted>2016-11-07T12:09:42Z</cp:lastPrinted>
  <dcterms:created xsi:type="dcterms:W3CDTF">2016-10-24T11:54:30Z</dcterms:created>
  <dcterms:modified xsi:type="dcterms:W3CDTF">2016-11-07T22:07:38Z</dcterms:modified>
</cp:coreProperties>
</file>