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0" r:id="rId3"/>
    <p:sldId id="271" r:id="rId4"/>
    <p:sldId id="274" r:id="rId5"/>
    <p:sldId id="275" r:id="rId6"/>
    <p:sldId id="256" r:id="rId7"/>
    <p:sldId id="257" r:id="rId8"/>
    <p:sldId id="258" r:id="rId9"/>
    <p:sldId id="259" r:id="rId10"/>
    <p:sldId id="262" r:id="rId11"/>
    <p:sldId id="261" r:id="rId12"/>
    <p:sldId id="263" r:id="rId13"/>
    <p:sldId id="265" r:id="rId14"/>
    <p:sldId id="266" r:id="rId15"/>
    <p:sldId id="267" r:id="rId16"/>
    <p:sldId id="268" r:id="rId17"/>
    <p:sldId id="276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385-DAF1-4AC8-B8E9-24536CF4088C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23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385-DAF1-4AC8-B8E9-24536CF4088C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08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385-DAF1-4AC8-B8E9-24536CF4088C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6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385-DAF1-4AC8-B8E9-24536CF4088C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08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385-DAF1-4AC8-B8E9-24536CF4088C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61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385-DAF1-4AC8-B8E9-24536CF4088C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69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385-DAF1-4AC8-B8E9-24536CF4088C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43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385-DAF1-4AC8-B8E9-24536CF4088C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02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385-DAF1-4AC8-B8E9-24536CF4088C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97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385-DAF1-4AC8-B8E9-24536CF4088C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19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385-DAF1-4AC8-B8E9-24536CF4088C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71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82385-DAF1-4AC8-B8E9-24536CF4088C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91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Témata přednášek PS 2016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6. 10.	</a:t>
            </a:r>
            <a:r>
              <a:rPr lang="cs-CZ" dirty="0"/>
              <a:t>PSANÍ SKUPIN BĚ/PĚ/MĚ/VĚ; PŘEDLOŽKY A PŘEDPONY S-/Z-/VZ-</a:t>
            </a:r>
          </a:p>
          <a:p>
            <a:pPr marL="0" indent="0">
              <a:buNone/>
            </a:pPr>
            <a:r>
              <a:rPr lang="cs-CZ" b="1" dirty="0"/>
              <a:t>13. 10.	</a:t>
            </a:r>
            <a:r>
              <a:rPr lang="cs-CZ" dirty="0"/>
              <a:t>PSANÍ Ú/Ů; SOUHLÁSKOVÉ SKUPINY</a:t>
            </a:r>
            <a:r>
              <a:rPr lang="cs-CZ" b="1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20. 10.	</a:t>
            </a:r>
            <a:r>
              <a:rPr lang="cs-CZ" dirty="0"/>
              <a:t>PSANÍ VELKÝCH PÍSMEN</a:t>
            </a:r>
          </a:p>
          <a:p>
            <a:pPr marL="0" indent="0">
              <a:buNone/>
            </a:pPr>
            <a:r>
              <a:rPr lang="cs-CZ" b="1" dirty="0"/>
              <a:t>27. 10.	</a:t>
            </a:r>
            <a:r>
              <a:rPr lang="cs-CZ" dirty="0"/>
              <a:t>PSANÍ I/Y V KOŘENECH A KONCOVKÁCH</a:t>
            </a:r>
          </a:p>
          <a:p>
            <a:pPr marL="0" indent="0">
              <a:buNone/>
            </a:pPr>
            <a:r>
              <a:rPr lang="cs-CZ" b="1" dirty="0"/>
              <a:t>3. 11.	</a:t>
            </a:r>
            <a:r>
              <a:rPr lang="cs-CZ" dirty="0"/>
              <a:t>PROBLEMATICKÉ JEVY TVAROSLOVNÉ A SYNTAKTICKÉ</a:t>
            </a:r>
          </a:p>
          <a:p>
            <a:pPr marL="0" indent="0">
              <a:buNone/>
            </a:pPr>
            <a:r>
              <a:rPr lang="cs-CZ" b="1" dirty="0"/>
              <a:t>10. 11.	</a:t>
            </a:r>
            <a:r>
              <a:rPr lang="cs-CZ" dirty="0"/>
              <a:t>HRANICE SLOV V PÍSMU</a:t>
            </a:r>
          </a:p>
          <a:p>
            <a:pPr marL="0" indent="0">
              <a:buNone/>
            </a:pPr>
            <a:r>
              <a:rPr lang="cs-CZ" b="1" dirty="0"/>
              <a:t>17. 11.	</a:t>
            </a:r>
            <a:r>
              <a:rPr lang="cs-CZ" dirty="0"/>
              <a:t>SAMOSTUDIUM: PSANÍ SLOV PŘEJATÝCH; ZKRATKY A ZNAČKY</a:t>
            </a:r>
          </a:p>
          <a:p>
            <a:pPr marL="0" indent="0">
              <a:buNone/>
            </a:pPr>
            <a:r>
              <a:rPr lang="cs-CZ" b="1" dirty="0"/>
              <a:t>24. 11.	</a:t>
            </a:r>
            <a:r>
              <a:rPr lang="cs-CZ" dirty="0"/>
              <a:t>INTERPUNKCE VE VĚTĚ JEDNODUCHÉ</a:t>
            </a:r>
            <a:r>
              <a:rPr lang="cs-CZ" b="1" dirty="0"/>
              <a:t>	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1. 12.	</a:t>
            </a:r>
            <a:r>
              <a:rPr lang="cs-CZ" dirty="0"/>
              <a:t>INTERPUNKCE V SOUVĚTÍ</a:t>
            </a:r>
          </a:p>
          <a:p>
            <a:pPr marL="0" indent="0">
              <a:buNone/>
            </a:pPr>
            <a:r>
              <a:rPr lang="cs-CZ" b="1" dirty="0"/>
              <a:t>8. 12.	</a:t>
            </a:r>
            <a:r>
              <a:rPr lang="cs-CZ" dirty="0"/>
              <a:t>SAMOSTUDIUM/OPAKOVÁNÍ (bude upřesněno)</a:t>
            </a:r>
          </a:p>
          <a:p>
            <a:pPr marL="0" indent="0">
              <a:buNone/>
            </a:pPr>
            <a:r>
              <a:rPr lang="cs-CZ" b="1" dirty="0"/>
              <a:t>15. 12.	</a:t>
            </a:r>
            <a:r>
              <a:rPr lang="cs-CZ" dirty="0"/>
              <a:t>OPAKOVÁNÍ/TEST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782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Zvláštnosti,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b="1" dirty="0"/>
              <a:t>s(e) + GENITIV </a:t>
            </a:r>
            <a:r>
              <a:rPr lang="cs-CZ" sz="3000" dirty="0"/>
              <a:t>„z povrchu pryč“, „po povrchu dolů“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i="1" dirty="0"/>
              <a:t>spadla s koně	stáhl prsten s prstu	shodili to s lavice</a:t>
            </a:r>
          </a:p>
          <a:p>
            <a:pPr marL="0" indent="0">
              <a:buNone/>
            </a:pPr>
            <a:endParaRPr lang="cs-CZ" sz="3000" i="1" dirty="0"/>
          </a:p>
          <a:p>
            <a:pPr marL="0" indent="0">
              <a:buNone/>
            </a:pPr>
            <a:r>
              <a:rPr lang="cs-CZ" sz="3000" dirty="0"/>
              <a:t>-&gt; lze se s tím setkat, ale vnímáno jako zastaralé; obvykle tedy: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i="1" dirty="0"/>
              <a:t>spadla z koně	stáhl prsten z prstu	shodili to z lavice</a:t>
            </a:r>
          </a:p>
        </p:txBody>
      </p:sp>
    </p:spTree>
    <p:extLst>
      <p:ext uri="{BB962C8B-B14F-4D97-AF65-F5344CB8AC3E}">
        <p14:creationId xmlns:p14="http://schemas.microsoft.com/office/powerpoint/2010/main" val="630914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500" b="1" i="1" dirty="0"/>
              <a:t>s sebou					sebou	</a:t>
            </a:r>
          </a:p>
          <a:p>
            <a:pPr marL="0" indent="0">
              <a:buNone/>
            </a:pPr>
            <a:r>
              <a:rPr lang="cs-CZ" i="1" dirty="0"/>
              <a:t>Přineste s sebou občerstvení.</a:t>
            </a:r>
            <a:r>
              <a:rPr lang="cs-CZ" sz="3500" dirty="0"/>
              <a:t>		</a:t>
            </a:r>
            <a:r>
              <a:rPr lang="cs-CZ" i="1" dirty="0"/>
              <a:t>Ryba sebou ještě mrskala.</a:t>
            </a:r>
            <a:endParaRPr lang="cs-CZ" b="1" i="1" dirty="0"/>
          </a:p>
          <a:p>
            <a:pPr marL="0" indent="0">
              <a:buNone/>
            </a:pPr>
            <a:endParaRPr lang="cs-CZ" sz="3500" b="1" i="1" dirty="0"/>
          </a:p>
          <a:p>
            <a:pPr marL="0" indent="0">
              <a:buNone/>
            </a:pPr>
            <a:r>
              <a:rPr lang="cs-CZ" sz="3500" b="1" i="1" dirty="0"/>
              <a:t>kdo s koho</a:t>
            </a:r>
            <a:r>
              <a:rPr lang="cs-CZ" sz="3500" dirty="0"/>
              <a:t>	</a:t>
            </a:r>
            <a:r>
              <a:rPr lang="cs-CZ" i="1" dirty="0"/>
              <a:t>Teď se ukáže, kdo s koho!</a:t>
            </a:r>
          </a:p>
          <a:p>
            <a:pPr marL="0" indent="0">
              <a:buNone/>
            </a:pPr>
            <a:endParaRPr lang="cs-CZ" sz="3500" b="1" i="1" dirty="0"/>
          </a:p>
          <a:p>
            <a:pPr marL="0" indent="0">
              <a:buNone/>
            </a:pPr>
            <a:r>
              <a:rPr lang="cs-CZ" sz="3500" b="1" i="1" dirty="0"/>
              <a:t>být s to		</a:t>
            </a:r>
            <a:r>
              <a:rPr lang="cs-CZ" i="1" dirty="0"/>
              <a:t>Nejsem s to tu látku pochopit.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445065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Předpony </a:t>
            </a:r>
            <a:r>
              <a:rPr lang="cs-CZ" i="1" dirty="0">
                <a:latin typeface="Gill Sans MT" panose="020B0502020104020203" pitchFamily="34" charset="-18"/>
              </a:rPr>
              <a:t>s-/z-/</a:t>
            </a:r>
            <a:r>
              <a:rPr lang="cs-CZ" i="1" dirty="0" err="1">
                <a:latin typeface="Gill Sans MT" panose="020B0502020104020203" pitchFamily="34" charset="-18"/>
              </a:rPr>
              <a:t>vz</a:t>
            </a:r>
            <a:r>
              <a:rPr lang="cs-CZ" i="1" dirty="0">
                <a:latin typeface="Gill Sans MT" panose="020B0502020104020203" pitchFamily="34" charset="-18"/>
              </a:rPr>
              <a:t>-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3000" b="1" i="1" dirty="0"/>
          </a:p>
          <a:p>
            <a:pPr marL="0" indent="0">
              <a:buNone/>
            </a:pPr>
            <a:endParaRPr lang="cs-CZ" sz="3000" b="1" i="1" dirty="0"/>
          </a:p>
          <a:p>
            <a:pPr marL="0" indent="0">
              <a:buNone/>
            </a:pPr>
            <a:r>
              <a:rPr lang="cs-CZ" sz="3000" b="1" i="1" dirty="0"/>
              <a:t>s(e)-/z(e)-	</a:t>
            </a:r>
            <a:r>
              <a:rPr lang="cs-CZ" sz="3000" b="1" dirty="0"/>
              <a:t>+ sloveso nedokonavé	-&gt;	sloveso dokonavé</a:t>
            </a:r>
          </a:p>
          <a:p>
            <a:pPr marL="0" indent="0">
              <a:buNone/>
            </a:pPr>
            <a:r>
              <a:rPr lang="cs-CZ" b="1" i="1" dirty="0"/>
              <a:t>		   </a:t>
            </a:r>
            <a:r>
              <a:rPr lang="cs-CZ" i="1" dirty="0"/>
              <a:t>končit, trávit, křížit</a:t>
            </a:r>
            <a:r>
              <a:rPr lang="cs-CZ" dirty="0"/>
              <a:t>	</a:t>
            </a:r>
            <a:r>
              <a:rPr lang="cs-CZ" b="1" dirty="0"/>
              <a:t>-&gt;</a:t>
            </a:r>
            <a:r>
              <a:rPr lang="cs-CZ" dirty="0"/>
              <a:t>	</a:t>
            </a:r>
            <a:r>
              <a:rPr lang="cs-CZ" i="1" dirty="0"/>
              <a:t>skončit, strávit, zkřížit</a:t>
            </a:r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dirty="0"/>
              <a:t>- důležitý je význam, výslovnost bývá často zavádějící</a:t>
            </a:r>
          </a:p>
        </p:txBody>
      </p:sp>
    </p:spTree>
    <p:extLst>
      <p:ext uri="{BB962C8B-B14F-4D97-AF65-F5344CB8AC3E}">
        <p14:creationId xmlns:p14="http://schemas.microsoft.com/office/powerpoint/2010/main" val="3197793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Předpona </a:t>
            </a:r>
            <a:r>
              <a:rPr lang="cs-CZ" i="1" dirty="0">
                <a:latin typeface="Gill Sans MT" panose="020B0502020104020203" pitchFamily="34" charset="-18"/>
              </a:rPr>
              <a:t>s(e)-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1. pohyb shora dolů</a:t>
            </a:r>
          </a:p>
          <a:p>
            <a:pPr marL="0" indent="0">
              <a:buNone/>
            </a:pPr>
            <a:r>
              <a:rPr lang="cs-CZ" i="1" dirty="0"/>
              <a:t>schlípnout   schýlit se   spadnout   stáhnout   strčit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2. pohyb z povrchu pryč</a:t>
            </a:r>
          </a:p>
          <a:p>
            <a:pPr marL="0" indent="0">
              <a:buNone/>
            </a:pPr>
            <a:r>
              <a:rPr lang="cs-CZ" i="1" dirty="0"/>
              <a:t>sčesat   seškrábnout  sfouknout   sklouznout   </a:t>
            </a: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5" name="Šipka dolů 4"/>
          <p:cNvSpPr/>
          <p:nvPr/>
        </p:nvSpPr>
        <p:spPr>
          <a:xfrm>
            <a:off x="8547652" y="1825625"/>
            <a:ext cx="702365" cy="14179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Krychle 10"/>
          <p:cNvSpPr/>
          <p:nvPr/>
        </p:nvSpPr>
        <p:spPr>
          <a:xfrm>
            <a:off x="7752522" y="4969565"/>
            <a:ext cx="1497495" cy="120739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7149547" y="4969565"/>
            <a:ext cx="2703444" cy="27829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170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Předpona </a:t>
            </a:r>
            <a:r>
              <a:rPr lang="cs-CZ" i="1" dirty="0">
                <a:latin typeface="Gill Sans MT" panose="020B0502020104020203" pitchFamily="34" charset="-18"/>
              </a:rPr>
              <a:t>s(e)-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3. pohyb (výsledek pohybu) k sobě, doprostřed, dohromady</a:t>
            </a:r>
          </a:p>
          <a:p>
            <a:pPr marL="0" indent="0">
              <a:buNone/>
            </a:pPr>
            <a:r>
              <a:rPr lang="cs-CZ" i="1" dirty="0"/>
              <a:t>sbíjet   sdružit se   shledat se   shon   schůze   spřádat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4. uvedení v soulad, uzavření dohody</a:t>
            </a:r>
          </a:p>
          <a:p>
            <a:pPr marL="0" indent="0">
              <a:buNone/>
            </a:pPr>
            <a:r>
              <a:rPr lang="cs-CZ" i="1" dirty="0"/>
              <a:t>sestavit   sjednat   spočítat   shodnout se</a:t>
            </a:r>
          </a:p>
          <a:p>
            <a:pPr marL="0" indent="0">
              <a:buNone/>
            </a:pPr>
            <a:endParaRPr lang="cs-CZ" i="1" dirty="0"/>
          </a:p>
        </p:txBody>
      </p:sp>
      <p:sp>
        <p:nvSpPr>
          <p:cNvPr id="4" name="Šipka doprava 3"/>
          <p:cNvSpPr/>
          <p:nvPr/>
        </p:nvSpPr>
        <p:spPr>
          <a:xfrm>
            <a:off x="7862514" y="33395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 rot="5400000">
            <a:off x="8594034" y="26080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 rot="10800000">
            <a:off x="9325554" y="33603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16200000">
            <a:off x="8594034" y="402673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576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Předpona </a:t>
            </a:r>
            <a:r>
              <a:rPr lang="cs-CZ" i="1" dirty="0">
                <a:latin typeface="Gill Sans MT" panose="020B0502020104020203" pitchFamily="34" charset="-18"/>
              </a:rPr>
              <a:t>z(e)-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1. dokonavá slovesa s významem základového slovesa nedokonavého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i="1" dirty="0"/>
              <a:t>zformovat   zelektrizovat   zkritizovat   ztloustnout   zpozorovat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b="1" dirty="0"/>
              <a:t>2. význam „učinit nebo stát se něčím“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i="1" dirty="0"/>
              <a:t>ztemnět   zdokonalit   zocelit   znechutit</a:t>
            </a:r>
          </a:p>
        </p:txBody>
      </p:sp>
    </p:spTree>
    <p:extLst>
      <p:ext uri="{BB962C8B-B14F-4D97-AF65-F5344CB8AC3E}">
        <p14:creationId xmlns:p14="http://schemas.microsoft.com/office/powerpoint/2010/main" val="1444547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Předpona </a:t>
            </a:r>
            <a:r>
              <a:rPr lang="cs-CZ" i="1" dirty="0" err="1">
                <a:latin typeface="Gill Sans MT" panose="020B0502020104020203" pitchFamily="34" charset="-18"/>
              </a:rPr>
              <a:t>vz</a:t>
            </a:r>
            <a:r>
              <a:rPr lang="cs-CZ" i="1" dirty="0">
                <a:latin typeface="Gill Sans MT" panose="020B0502020104020203" pitchFamily="34" charset="-18"/>
              </a:rPr>
              <a:t>-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1. směr vzhůru   </a:t>
            </a:r>
            <a:r>
              <a:rPr lang="cs-CZ" i="1" dirty="0"/>
              <a:t>vztyčit   vznést se   vzepnout se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b="1" dirty="0"/>
              <a:t>2. pohyb proti něčemu   </a:t>
            </a:r>
            <a:r>
              <a:rPr lang="cs-CZ" i="1" dirty="0"/>
              <a:t>vzpírat se   vzbouřit se</a:t>
            </a:r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b="1" dirty="0"/>
              <a:t>3. začátek děje   </a:t>
            </a:r>
            <a:r>
              <a:rPr lang="cs-CZ" i="1" dirty="0"/>
              <a:t>vzklíčit   vzplanout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01885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34887"/>
            <a:ext cx="10515600" cy="5342076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	       </a:t>
            </a:r>
            <a:r>
              <a:rPr lang="cs-CZ" sz="3500" b="1" dirty="0"/>
              <a:t>shlédnout	</a:t>
            </a:r>
            <a:r>
              <a:rPr lang="cs-CZ" b="1" dirty="0"/>
              <a:t>			         </a:t>
            </a:r>
            <a:r>
              <a:rPr lang="cs-CZ" sz="3500" b="1" dirty="0"/>
              <a:t>zhlédnout</a:t>
            </a:r>
          </a:p>
          <a:p>
            <a:pPr marL="0" indent="0">
              <a:buNone/>
            </a:pPr>
            <a:r>
              <a:rPr lang="cs-CZ" dirty="0"/>
              <a:t>(odněkud, někam, směrem dolů)		  (něco, (se) v něčem)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43" y="2240365"/>
            <a:ext cx="4423635" cy="315326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387" y="2240365"/>
            <a:ext cx="3080578" cy="355149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375387" y="5899964"/>
            <a:ext cx="3392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/>
              <a:t>převzato z http://2.bp.blogspot.com/-8JYo6RqGyj4/Tz7hTNXjr6I/AAAAAAAAA9U/uHJbwQddQUc/s1600/tv.jpg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103242" y="5819024"/>
            <a:ext cx="4423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/>
              <a:t>Převzato z https://s-media-cache-ak0.pinimg.com/736x/dc/4a/1f/dc4a1f19e1a7b79cb0b3523831a0fe2b.jpg</a:t>
            </a:r>
          </a:p>
        </p:txBody>
      </p:sp>
    </p:spTree>
    <p:extLst>
      <p:ext uri="{BB962C8B-B14F-4D97-AF65-F5344CB8AC3E}">
        <p14:creationId xmlns:p14="http://schemas.microsoft.com/office/powerpoint/2010/main" val="2318451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Psaní skupin</a:t>
            </a:r>
            <a:br>
              <a:rPr lang="cs-CZ" dirty="0">
                <a:latin typeface="Gill Sans MT" panose="020B0502020104020203" pitchFamily="34" charset="-18"/>
              </a:rPr>
            </a:br>
            <a:r>
              <a:rPr lang="cs-CZ" i="1" dirty="0" err="1">
                <a:latin typeface="Gill Sans MT" panose="020B0502020104020203" pitchFamily="34" charset="-18"/>
              </a:rPr>
              <a:t>bě</a:t>
            </a:r>
            <a:r>
              <a:rPr lang="cs-CZ" i="1" dirty="0">
                <a:latin typeface="Gill Sans MT" panose="020B0502020104020203" pitchFamily="34" charset="-18"/>
              </a:rPr>
              <a:t>/</a:t>
            </a:r>
            <a:r>
              <a:rPr lang="cs-CZ" i="1" dirty="0" err="1">
                <a:latin typeface="Gill Sans MT" panose="020B0502020104020203" pitchFamily="34" charset="-18"/>
              </a:rPr>
              <a:t>pě</a:t>
            </a:r>
            <a:r>
              <a:rPr lang="cs-CZ" i="1" dirty="0">
                <a:latin typeface="Gill Sans MT" panose="020B0502020104020203" pitchFamily="34" charset="-18"/>
              </a:rPr>
              <a:t>/mě/</a:t>
            </a:r>
            <a:r>
              <a:rPr lang="cs-CZ" i="1" dirty="0" err="1">
                <a:latin typeface="Gill Sans MT" panose="020B0502020104020203" pitchFamily="34" charset="-18"/>
              </a:rPr>
              <a:t>vě</a:t>
            </a:r>
            <a:endParaRPr lang="cs-CZ" i="1" dirty="0">
              <a:latin typeface="Gill Sans MT" panose="020B0502020104020203" pitchFamily="34" charset="-1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6. 10. 2016</a:t>
            </a:r>
          </a:p>
        </p:txBody>
      </p:sp>
    </p:spTree>
    <p:extLst>
      <p:ext uri="{BB962C8B-B14F-4D97-AF65-F5344CB8AC3E}">
        <p14:creationId xmlns:p14="http://schemas.microsoft.com/office/powerpoint/2010/main" val="1722757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Psaní </a:t>
            </a:r>
            <a:r>
              <a:rPr lang="cs-CZ" i="1" dirty="0" err="1">
                <a:latin typeface="Gill Sans MT" panose="020B0502020104020203" pitchFamily="34" charset="-18"/>
              </a:rPr>
              <a:t>pě</a:t>
            </a:r>
            <a:r>
              <a:rPr lang="cs-CZ" dirty="0">
                <a:latin typeface="Gill Sans MT" panose="020B0502020104020203" pitchFamily="34" charset="-18"/>
              </a:rPr>
              <a:t> a </a:t>
            </a:r>
            <a:r>
              <a:rPr lang="cs-CZ" i="1" dirty="0" err="1">
                <a:latin typeface="Gill Sans MT" panose="020B0502020104020203" pitchFamily="34" charset="-18"/>
              </a:rPr>
              <a:t>bě</a:t>
            </a:r>
            <a:r>
              <a:rPr lang="cs-CZ" dirty="0">
                <a:latin typeface="Gill Sans MT" panose="020B0502020104020203" pitchFamily="34" charset="-18"/>
              </a:rPr>
              <a:t>/</a:t>
            </a:r>
            <a:r>
              <a:rPr lang="cs-CZ" i="1" dirty="0" err="1">
                <a:latin typeface="Gill Sans MT" panose="020B0502020104020203" pitchFamily="34" charset="-18"/>
              </a:rPr>
              <a:t>bje</a:t>
            </a:r>
            <a:r>
              <a:rPr lang="cs-CZ" dirty="0">
                <a:latin typeface="Gill Sans MT" panose="020B0502020104020203" pitchFamily="34" charset="-18"/>
              </a:rPr>
              <a:t>, </a:t>
            </a:r>
            <a:r>
              <a:rPr lang="cs-CZ" i="1" dirty="0" err="1">
                <a:latin typeface="Gill Sans MT" panose="020B0502020104020203" pitchFamily="34" charset="-18"/>
              </a:rPr>
              <a:t>vě</a:t>
            </a:r>
            <a:r>
              <a:rPr lang="cs-CZ" dirty="0">
                <a:latin typeface="Gill Sans MT" panose="020B0502020104020203" pitchFamily="34" charset="-18"/>
              </a:rPr>
              <a:t>/</a:t>
            </a:r>
            <a:r>
              <a:rPr lang="cs-CZ" i="1" dirty="0" err="1">
                <a:latin typeface="Gill Sans MT" panose="020B0502020104020203" pitchFamily="34" charset="-18"/>
              </a:rPr>
              <a:t>vje</a:t>
            </a:r>
            <a:endParaRPr lang="cs-CZ" dirty="0">
              <a:latin typeface="Gill Sans MT" panose="020B0502020104020203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b="1" dirty="0"/>
              <a:t>po souhlásce </a:t>
            </a:r>
            <a:r>
              <a:rPr lang="cs-CZ" b="1" i="1" dirty="0"/>
              <a:t>p </a:t>
            </a:r>
            <a:r>
              <a:rPr lang="cs-CZ" b="1" dirty="0"/>
              <a:t>se nikdy nepíše </a:t>
            </a:r>
            <a:r>
              <a:rPr lang="cs-CZ" b="1" i="1" dirty="0"/>
              <a:t>je</a:t>
            </a:r>
            <a:r>
              <a:rPr lang="cs-CZ" b="1" dirty="0"/>
              <a:t>!</a:t>
            </a:r>
          </a:p>
          <a:p>
            <a:pPr marL="514350" indent="-514350">
              <a:buAutoNum type="arabicPeriod"/>
            </a:pPr>
            <a:endParaRPr lang="cs-CZ" b="1" i="1" dirty="0"/>
          </a:p>
          <a:p>
            <a:pPr marL="514350" indent="-514350">
              <a:buAutoNum type="arabicPeriod"/>
            </a:pPr>
            <a:r>
              <a:rPr lang="cs-CZ" b="1" dirty="0"/>
              <a:t>u substantiv vzoru </a:t>
            </a:r>
            <a:r>
              <a:rPr lang="cs-CZ" b="1" i="1" dirty="0"/>
              <a:t>žena</a:t>
            </a:r>
            <a:r>
              <a:rPr lang="cs-CZ" b="1" dirty="0"/>
              <a:t> v 6. pádě vždy -</a:t>
            </a:r>
            <a:r>
              <a:rPr lang="cs-CZ" b="1" i="1" dirty="0"/>
              <a:t>ě </a:t>
            </a:r>
            <a:r>
              <a:rPr lang="cs-CZ" dirty="0"/>
              <a:t>(</a:t>
            </a:r>
            <a:r>
              <a:rPr lang="cs-CZ" i="1" dirty="0"/>
              <a:t>o volbě</a:t>
            </a:r>
            <a:r>
              <a:rPr lang="cs-CZ" dirty="0"/>
              <a:t>, </a:t>
            </a:r>
            <a:r>
              <a:rPr lang="cs-CZ" i="1" dirty="0"/>
              <a:t>o krávě</a:t>
            </a:r>
            <a:r>
              <a:rPr lang="cs-CZ" dirty="0"/>
              <a:t>)</a:t>
            </a:r>
          </a:p>
          <a:p>
            <a:pPr marL="514350" indent="-514350">
              <a:buAutoNum type="arabicPeriod"/>
            </a:pPr>
            <a:endParaRPr lang="cs-CZ" b="1" i="1" dirty="0"/>
          </a:p>
          <a:p>
            <a:pPr marL="514350" indent="-514350">
              <a:buAutoNum type="arabicPeriod"/>
            </a:pPr>
            <a:r>
              <a:rPr lang="cs-CZ" b="1" dirty="0"/>
              <a:t>vyskytuje se vyslovované [je] v kořenu slova za předponami </a:t>
            </a:r>
            <a:r>
              <a:rPr lang="cs-CZ" b="1" i="1" dirty="0"/>
              <a:t>ob-</a:t>
            </a:r>
            <a:r>
              <a:rPr lang="cs-CZ" b="1" dirty="0"/>
              <a:t>,</a:t>
            </a:r>
            <a:r>
              <a:rPr lang="cs-CZ" b="1" i="1" dirty="0"/>
              <a:t>v-</a:t>
            </a:r>
          </a:p>
          <a:p>
            <a:pPr marL="0" indent="0">
              <a:buNone/>
            </a:pPr>
            <a:r>
              <a:rPr lang="cs-CZ" b="1" dirty="0"/>
              <a:t>	ano                             -</a:t>
            </a:r>
            <a:r>
              <a:rPr lang="cs-CZ" b="1" i="1" dirty="0" err="1"/>
              <a:t>bje</a:t>
            </a:r>
            <a:r>
              <a:rPr lang="cs-CZ" b="1" i="1" dirty="0"/>
              <a:t>-</a:t>
            </a:r>
            <a:r>
              <a:rPr lang="cs-CZ" b="1" dirty="0"/>
              <a:t>, </a:t>
            </a:r>
            <a:r>
              <a:rPr lang="cs-CZ" b="1" i="1" dirty="0" err="1"/>
              <a:t>vje</a:t>
            </a:r>
            <a:r>
              <a:rPr lang="cs-CZ" b="1" i="1" dirty="0"/>
              <a:t>- </a:t>
            </a:r>
            <a:r>
              <a:rPr lang="cs-CZ" dirty="0"/>
              <a:t>(</a:t>
            </a:r>
            <a:r>
              <a:rPr lang="cs-CZ" i="1" dirty="0"/>
              <a:t>ob-jev</a:t>
            </a:r>
            <a:r>
              <a:rPr lang="cs-CZ" dirty="0"/>
              <a:t>, </a:t>
            </a:r>
            <a:r>
              <a:rPr lang="cs-CZ" i="1" dirty="0"/>
              <a:t>v-</a:t>
            </a:r>
            <a:r>
              <a:rPr lang="cs-CZ" i="1" dirty="0" err="1"/>
              <a:t>jem</a:t>
            </a:r>
            <a:r>
              <a:rPr lang="cs-CZ" dirty="0"/>
              <a:t>)</a:t>
            </a:r>
            <a:endParaRPr lang="cs-CZ" b="1" dirty="0"/>
          </a:p>
          <a:p>
            <a:pPr marL="0" indent="0">
              <a:buNone/>
            </a:pPr>
            <a:r>
              <a:rPr lang="cs-CZ" b="1" i="1" dirty="0"/>
              <a:t>	</a:t>
            </a:r>
          </a:p>
          <a:p>
            <a:pPr marL="0" indent="0">
              <a:buNone/>
            </a:pPr>
            <a:r>
              <a:rPr lang="cs-CZ" b="1" i="1" dirty="0"/>
              <a:t>	</a:t>
            </a:r>
            <a:r>
              <a:rPr lang="cs-CZ" b="1" dirty="0"/>
              <a:t>ne                                -</a:t>
            </a:r>
            <a:r>
              <a:rPr lang="cs-CZ" b="1" i="1" dirty="0" err="1"/>
              <a:t>bě</a:t>
            </a:r>
            <a:r>
              <a:rPr lang="cs-CZ" b="1" i="1" dirty="0"/>
              <a:t>-</a:t>
            </a:r>
            <a:r>
              <a:rPr lang="cs-CZ" b="1" dirty="0"/>
              <a:t>, -</a:t>
            </a:r>
            <a:r>
              <a:rPr lang="cs-CZ" b="1" i="1" dirty="0" err="1"/>
              <a:t>vě</a:t>
            </a:r>
            <a:r>
              <a:rPr lang="cs-CZ" b="1" i="1" dirty="0"/>
              <a:t>-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i="1" dirty="0"/>
              <a:t>oběd</a:t>
            </a:r>
            <a:r>
              <a:rPr lang="cs-CZ" dirty="0"/>
              <a:t>, </a:t>
            </a:r>
            <a:r>
              <a:rPr lang="cs-CZ" i="1" dirty="0"/>
              <a:t>věda</a:t>
            </a:r>
            <a:r>
              <a:rPr lang="cs-CZ" dirty="0"/>
              <a:t>)</a:t>
            </a:r>
            <a:endParaRPr lang="cs-CZ" b="1" i="1" dirty="0"/>
          </a:p>
        </p:txBody>
      </p:sp>
      <p:sp>
        <p:nvSpPr>
          <p:cNvPr id="5" name="Šipka doprava 4"/>
          <p:cNvSpPr/>
          <p:nvPr/>
        </p:nvSpPr>
        <p:spPr>
          <a:xfrm>
            <a:off x="2782956" y="4479237"/>
            <a:ext cx="1775791" cy="29154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2782955" y="5506280"/>
            <a:ext cx="1775791" cy="29154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080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Psaní </a:t>
            </a:r>
            <a:r>
              <a:rPr lang="cs-CZ" i="1" dirty="0">
                <a:latin typeface="Gill Sans MT" panose="020B0502020104020203" pitchFamily="34" charset="-18"/>
              </a:rPr>
              <a:t>mě</a:t>
            </a:r>
            <a:r>
              <a:rPr lang="cs-CZ" dirty="0">
                <a:latin typeface="Gill Sans MT" panose="020B0502020104020203" pitchFamily="34" charset="-18"/>
              </a:rPr>
              <a:t>/</a:t>
            </a:r>
            <a:r>
              <a:rPr lang="cs-CZ" i="1" dirty="0">
                <a:latin typeface="Gill Sans MT" panose="020B0502020104020203" pitchFamily="34" charset="-18"/>
              </a:rPr>
              <a:t>mně</a:t>
            </a:r>
            <a:r>
              <a:rPr lang="cs-CZ" dirty="0">
                <a:latin typeface="Gill Sans MT" panose="020B0502020104020203" pitchFamily="34" charset="-18"/>
              </a:rPr>
              <a:t>/</a:t>
            </a:r>
            <a:r>
              <a:rPr lang="cs-CZ" i="1" dirty="0">
                <a:latin typeface="Gill Sans MT" panose="020B0502020104020203" pitchFamily="34" charset="-18"/>
              </a:rPr>
              <a:t>mne</a:t>
            </a:r>
            <a:endParaRPr lang="cs-CZ" dirty="0">
              <a:latin typeface="Gill Sans MT" panose="020B0502020104020203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Zájmeno </a:t>
            </a:r>
            <a:r>
              <a:rPr lang="cs-CZ" b="1" i="1" dirty="0"/>
              <a:t>já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3500" b="1" dirty="0"/>
              <a:t>2. a 4. pád		MĚ  /  MNE	</a:t>
            </a:r>
            <a:r>
              <a:rPr lang="cs-CZ" dirty="0"/>
              <a:t>(srov. </a:t>
            </a:r>
            <a:r>
              <a:rPr lang="cs-CZ" i="1" dirty="0"/>
              <a:t>tě</a:t>
            </a:r>
            <a:r>
              <a:rPr lang="cs-CZ" dirty="0"/>
              <a:t>, </a:t>
            </a:r>
            <a:r>
              <a:rPr lang="cs-CZ" i="1" dirty="0"/>
              <a:t>tebe</a:t>
            </a:r>
            <a:r>
              <a:rPr lang="cs-CZ" dirty="0"/>
              <a:t>)</a:t>
            </a:r>
            <a:endParaRPr lang="cs-CZ" sz="3500" b="1" dirty="0"/>
          </a:p>
          <a:p>
            <a:pPr marL="0" indent="0">
              <a:buNone/>
            </a:pPr>
            <a:endParaRPr lang="cs-CZ" sz="3500" b="1" dirty="0"/>
          </a:p>
          <a:p>
            <a:pPr marL="0" indent="0">
              <a:buNone/>
            </a:pPr>
            <a:r>
              <a:rPr lang="cs-CZ" sz="3500" b="1" dirty="0"/>
              <a:t>3. a 6. pád		MNĚ  / MI	</a:t>
            </a:r>
            <a:r>
              <a:rPr lang="cs-CZ" dirty="0"/>
              <a:t>(srov. </a:t>
            </a:r>
            <a:r>
              <a:rPr lang="cs-CZ" i="1" dirty="0"/>
              <a:t>tobě</a:t>
            </a:r>
            <a:r>
              <a:rPr lang="cs-CZ" dirty="0"/>
              <a:t>, </a:t>
            </a:r>
            <a:r>
              <a:rPr lang="cs-CZ" i="1" dirty="0"/>
              <a:t>ti</a:t>
            </a:r>
            <a:r>
              <a:rPr lang="cs-CZ" dirty="0"/>
              <a:t>)</a:t>
            </a:r>
            <a:endParaRPr lang="cs-CZ" sz="3500" b="1" dirty="0"/>
          </a:p>
          <a:p>
            <a:pPr marL="0" indent="0">
              <a:buNone/>
            </a:pPr>
            <a:endParaRPr lang="cs-CZ" sz="3500" b="1" dirty="0"/>
          </a:p>
        </p:txBody>
      </p:sp>
    </p:spTree>
    <p:extLst>
      <p:ext uri="{BB962C8B-B14F-4D97-AF65-F5344CB8AC3E}">
        <p14:creationId xmlns:p14="http://schemas.microsoft.com/office/powerpoint/2010/main" val="3182725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Psaní </a:t>
            </a:r>
            <a:r>
              <a:rPr lang="cs-CZ" i="1" dirty="0">
                <a:latin typeface="Gill Sans MT" panose="020B0502020104020203" pitchFamily="34" charset="-18"/>
              </a:rPr>
              <a:t>mě/mně/mne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Ostatní slova s </a:t>
            </a:r>
            <a:r>
              <a:rPr lang="cs-CZ" b="1" i="1" dirty="0"/>
              <a:t>-mně-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pokud se hláska </a:t>
            </a:r>
            <a:r>
              <a:rPr lang="cs-CZ" i="1" dirty="0"/>
              <a:t>n </a:t>
            </a:r>
            <a:r>
              <a:rPr lang="cs-CZ" dirty="0"/>
              <a:t>či </a:t>
            </a:r>
            <a:r>
              <a:rPr lang="cs-CZ" i="1" dirty="0"/>
              <a:t>ň </a:t>
            </a:r>
            <a:r>
              <a:rPr lang="cs-CZ" dirty="0"/>
              <a:t>vyskytuje i v jiném tvaru téhož slova, </a:t>
            </a:r>
          </a:p>
          <a:p>
            <a:pPr marL="0" indent="0">
              <a:buNone/>
            </a:pPr>
            <a:r>
              <a:rPr lang="cs-CZ" dirty="0"/>
              <a:t>popř. ve slově odvozeném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adverbia odvozujeme od adjektiv: </a:t>
            </a:r>
            <a:r>
              <a:rPr lang="cs-CZ" i="1" dirty="0"/>
              <a:t>rozu</a:t>
            </a:r>
            <a:r>
              <a:rPr lang="cs-CZ" b="1" i="1" dirty="0"/>
              <a:t>mně</a:t>
            </a:r>
            <a:r>
              <a:rPr lang="cs-CZ" i="1" dirty="0"/>
              <a:t> &lt;- rozu</a:t>
            </a:r>
            <a:r>
              <a:rPr lang="cs-CZ" b="1" i="1" dirty="0"/>
              <a:t>mn</a:t>
            </a:r>
            <a:r>
              <a:rPr lang="cs-CZ" i="1" dirty="0"/>
              <a:t>ý</a:t>
            </a:r>
          </a:p>
          <a:p>
            <a:pPr marL="0" indent="0">
              <a:buNone/>
            </a:pPr>
            <a:endParaRPr lang="cs-CZ" i="1" dirty="0"/>
          </a:p>
          <a:p>
            <a:pPr>
              <a:buFontTx/>
              <a:buChar char="-"/>
            </a:pPr>
            <a:r>
              <a:rPr lang="cs-CZ" dirty="0"/>
              <a:t>slovesa na základě tvaru 3. os. č. j.: </a:t>
            </a:r>
            <a:r>
              <a:rPr lang="cs-CZ" i="1" dirty="0"/>
              <a:t>rozu</a:t>
            </a:r>
            <a:r>
              <a:rPr lang="cs-CZ" b="1" i="1" dirty="0"/>
              <a:t>mě</a:t>
            </a:r>
            <a:r>
              <a:rPr lang="cs-CZ" i="1" dirty="0"/>
              <a:t>l, rozu</a:t>
            </a:r>
            <a:r>
              <a:rPr lang="cs-CZ" b="1" i="1" dirty="0"/>
              <a:t>mě</a:t>
            </a:r>
            <a:r>
              <a:rPr lang="cs-CZ" i="1" dirty="0"/>
              <a:t>t</a:t>
            </a:r>
            <a:r>
              <a:rPr lang="cs-CZ" dirty="0"/>
              <a:t> &lt;- </a:t>
            </a:r>
            <a:r>
              <a:rPr lang="cs-CZ" i="1" dirty="0"/>
              <a:t>rozu</a:t>
            </a:r>
            <a:r>
              <a:rPr lang="cs-CZ" b="1" i="1" dirty="0"/>
              <a:t>mí</a:t>
            </a:r>
          </a:p>
          <a:p>
            <a:pPr marL="0" indent="0">
              <a:buNone/>
            </a:pPr>
            <a:r>
              <a:rPr lang="cs-CZ" i="1" dirty="0"/>
              <a:t>   </a:t>
            </a:r>
            <a:r>
              <a:rPr lang="cs-CZ" dirty="0"/>
              <a:t>podobně: </a:t>
            </a:r>
            <a:r>
              <a:rPr lang="cs-CZ" i="1" dirty="0"/>
              <a:t>uze</a:t>
            </a:r>
            <a:r>
              <a:rPr lang="cs-CZ" b="1" i="1" dirty="0"/>
              <a:t>mně</a:t>
            </a:r>
            <a:r>
              <a:rPr lang="cs-CZ" i="1" dirty="0"/>
              <a:t>ní</a:t>
            </a:r>
            <a:r>
              <a:rPr lang="cs-CZ" dirty="0"/>
              <a:t>, </a:t>
            </a:r>
            <a:r>
              <a:rPr lang="cs-CZ" i="1" dirty="0"/>
              <a:t>zate</a:t>
            </a:r>
            <a:r>
              <a:rPr lang="cs-CZ" b="1" i="1" dirty="0"/>
              <a:t>mně</a:t>
            </a:r>
            <a:r>
              <a:rPr lang="cs-CZ" i="1" dirty="0"/>
              <a:t>ní</a:t>
            </a:r>
            <a:r>
              <a:rPr lang="cs-CZ" dirty="0"/>
              <a:t>, </a:t>
            </a:r>
            <a:r>
              <a:rPr lang="cs-CZ" i="1" dirty="0"/>
              <a:t>zat</a:t>
            </a:r>
            <a:r>
              <a:rPr lang="cs-CZ" b="1" i="1" dirty="0"/>
              <a:t>mě</a:t>
            </a:r>
            <a:r>
              <a:rPr lang="cs-CZ" i="1" dirty="0"/>
              <a:t>ní </a:t>
            </a:r>
            <a:r>
              <a:rPr lang="cs-CZ" dirty="0"/>
              <a:t>&lt;- </a:t>
            </a:r>
            <a:r>
              <a:rPr lang="cs-CZ" i="1" dirty="0"/>
              <a:t>uze</a:t>
            </a:r>
            <a:r>
              <a:rPr lang="cs-CZ" b="1" i="1" dirty="0"/>
              <a:t>mn</a:t>
            </a:r>
            <a:r>
              <a:rPr lang="cs-CZ" i="1" dirty="0"/>
              <a:t>it, zate</a:t>
            </a:r>
            <a:r>
              <a:rPr lang="cs-CZ" b="1" i="1" dirty="0"/>
              <a:t>mn</a:t>
            </a:r>
            <a:r>
              <a:rPr lang="cs-CZ" i="1" dirty="0"/>
              <a:t>it, </a:t>
            </a:r>
            <a:r>
              <a:rPr lang="cs-CZ" i="1" dirty="0" err="1"/>
              <a:t>zat</a:t>
            </a:r>
            <a:r>
              <a:rPr lang="cs-CZ" b="1" i="1" dirty="0" err="1"/>
              <a:t>mí</a:t>
            </a:r>
            <a:r>
              <a:rPr lang="cs-CZ" i="1" dirty="0" err="1"/>
              <a:t>t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14391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Předložky a předpony</a:t>
            </a:r>
            <a:br>
              <a:rPr lang="cs-CZ" dirty="0">
                <a:latin typeface="Gill Sans MT" panose="020B0502020104020203" pitchFamily="34" charset="-18"/>
              </a:rPr>
            </a:br>
            <a:r>
              <a:rPr lang="cs-CZ" dirty="0">
                <a:latin typeface="Gill Sans MT" panose="020B0502020104020203" pitchFamily="34" charset="-18"/>
              </a:rPr>
              <a:t>s-/z-/</a:t>
            </a:r>
            <a:r>
              <a:rPr lang="cs-CZ" dirty="0" err="1">
                <a:latin typeface="Gill Sans MT" panose="020B0502020104020203" pitchFamily="34" charset="-18"/>
              </a:rPr>
              <a:t>vz</a:t>
            </a:r>
            <a:r>
              <a:rPr lang="cs-CZ" dirty="0">
                <a:latin typeface="Gill Sans MT" panose="020B0502020104020203" pitchFamily="34" charset="-18"/>
              </a:rPr>
              <a:t>-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4937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Úvod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690688"/>
            <a:ext cx="3362739" cy="448627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/>
              <a:t>kdo, co</a:t>
            </a:r>
          </a:p>
          <a:p>
            <a:pPr marL="514350" indent="-514350">
              <a:buAutoNum type="arabicPeriod"/>
            </a:pPr>
            <a:r>
              <a:rPr lang="cs-CZ" dirty="0"/>
              <a:t>(bez) koho, čeho</a:t>
            </a:r>
          </a:p>
          <a:p>
            <a:pPr marL="514350" indent="-514350">
              <a:buAutoNum type="arabicPeriod"/>
            </a:pPr>
            <a:r>
              <a:rPr lang="cs-CZ" dirty="0"/>
              <a:t>komu, čemu</a:t>
            </a:r>
          </a:p>
          <a:p>
            <a:pPr marL="514350" indent="-514350">
              <a:buAutoNum type="arabicPeriod"/>
            </a:pPr>
            <a:r>
              <a:rPr lang="cs-CZ" dirty="0"/>
              <a:t>(pro) koho, co</a:t>
            </a:r>
          </a:p>
          <a:p>
            <a:pPr marL="514350" indent="-514350">
              <a:buAutoNum type="arabicPeriod"/>
            </a:pPr>
            <a:r>
              <a:rPr lang="cs-CZ" dirty="0"/>
              <a:t>oslovujeme</a:t>
            </a:r>
          </a:p>
          <a:p>
            <a:pPr marL="514350" indent="-514350">
              <a:buAutoNum type="arabicPeriod"/>
            </a:pPr>
            <a:r>
              <a:rPr lang="cs-CZ" dirty="0"/>
              <a:t>(o) kom, čem</a:t>
            </a:r>
          </a:p>
          <a:p>
            <a:pPr marL="514350" indent="-514350">
              <a:buAutoNum type="arabicPeriod"/>
            </a:pPr>
            <a:r>
              <a:rPr lang="cs-CZ" dirty="0"/>
              <a:t>(s) kým, čím</a:t>
            </a:r>
          </a:p>
        </p:txBody>
      </p:sp>
      <p:sp>
        <p:nvSpPr>
          <p:cNvPr id="6" name="Zástupný symbol pro obsah 3"/>
          <p:cNvSpPr txBox="1">
            <a:spLocks/>
          </p:cNvSpPr>
          <p:nvPr/>
        </p:nvSpPr>
        <p:spPr>
          <a:xfrm>
            <a:off x="5284304" y="1690688"/>
            <a:ext cx="3362739" cy="448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NOMINATIV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GENITIV</a:t>
            </a:r>
          </a:p>
          <a:p>
            <a:pPr marL="0" indent="0">
              <a:buNone/>
            </a:pPr>
            <a:r>
              <a:rPr lang="cs-CZ" b="1" dirty="0"/>
              <a:t>DATIV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AKUZATIV</a:t>
            </a:r>
          </a:p>
          <a:p>
            <a:pPr marL="0" indent="0">
              <a:buNone/>
            </a:pPr>
            <a:r>
              <a:rPr lang="cs-CZ" b="1" dirty="0"/>
              <a:t>VOKATIV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LOKATIV/LOKÁL</a:t>
            </a:r>
          </a:p>
          <a:p>
            <a:pPr marL="0" indent="0">
              <a:buNone/>
            </a:pPr>
            <a:r>
              <a:rPr lang="cs-CZ" b="1" dirty="0"/>
              <a:t>INSTRUMENTÁL</a:t>
            </a:r>
          </a:p>
        </p:txBody>
      </p:sp>
    </p:spTree>
    <p:extLst>
      <p:ext uri="{BB962C8B-B14F-4D97-AF65-F5344CB8AC3E}">
        <p14:creationId xmlns:p14="http://schemas.microsoft.com/office/powerpoint/2010/main" val="4102458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/>
              <a:t>slovesa DOKONAVÁ  </a:t>
            </a:r>
            <a:r>
              <a:rPr lang="cs-CZ" dirty="0"/>
              <a:t>vyjadřují, že děj byl ukončen/bude završen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i="1" dirty="0"/>
              <a:t>		přečetl jsem knihu		přečtu knihu</a:t>
            </a: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i="1" dirty="0"/>
              <a:t>slovesa NEDOKONAVÁ  </a:t>
            </a:r>
            <a:r>
              <a:rPr lang="cs-CZ" dirty="0"/>
              <a:t>k faktu ukončení děje se nevyjadřují</a:t>
            </a:r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b="1" i="1" dirty="0"/>
              <a:t>		</a:t>
            </a:r>
            <a:r>
              <a:rPr lang="cs-CZ" i="1" dirty="0"/>
              <a:t>četl jsem knihu	čtu knihu	budu číst knihu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426194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Předložky </a:t>
            </a:r>
            <a:r>
              <a:rPr lang="cs-CZ" i="1" dirty="0">
                <a:latin typeface="Gill Sans MT" panose="020B0502020104020203" pitchFamily="34" charset="-18"/>
              </a:rPr>
              <a:t>s</a:t>
            </a:r>
            <a:r>
              <a:rPr lang="cs-CZ" dirty="0">
                <a:latin typeface="Gill Sans MT" panose="020B0502020104020203" pitchFamily="34" charset="-18"/>
              </a:rPr>
              <a:t>, </a:t>
            </a:r>
            <a:r>
              <a:rPr lang="cs-CZ" i="1" dirty="0">
                <a:latin typeface="Gill Sans MT" panose="020B0502020104020203" pitchFamily="34" charset="-18"/>
              </a:rPr>
              <a:t>z</a:t>
            </a:r>
            <a:endParaRPr lang="cs-CZ" dirty="0">
              <a:latin typeface="Gill Sans MT" panose="020B0502020104020203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předložka </a:t>
            </a:r>
            <a:r>
              <a:rPr lang="cs-CZ" sz="3500" b="1" dirty="0"/>
              <a:t>s(e) + INSTRUMENTÁL </a:t>
            </a:r>
            <a:r>
              <a:rPr lang="cs-CZ" dirty="0"/>
              <a:t>(„s kým, s čím“)</a:t>
            </a:r>
            <a:endParaRPr lang="cs-CZ" sz="3500" b="1" dirty="0"/>
          </a:p>
          <a:p>
            <a:pPr marL="0" indent="0">
              <a:buNone/>
            </a:pPr>
            <a:r>
              <a:rPr lang="cs-CZ" sz="3500" b="1" dirty="0"/>
              <a:t>	</a:t>
            </a:r>
            <a:r>
              <a:rPr lang="cs-CZ" i="1" dirty="0"/>
              <a:t>s bratrem	se psem	s diváky</a:t>
            </a:r>
            <a:endParaRPr lang="cs-CZ" sz="3500" b="1" dirty="0"/>
          </a:p>
          <a:p>
            <a:pPr marL="0" indent="0">
              <a:buNone/>
            </a:pPr>
            <a:endParaRPr lang="cs-CZ" sz="3500" b="1" dirty="0"/>
          </a:p>
          <a:p>
            <a:pPr marL="0" indent="0">
              <a:buNone/>
            </a:pPr>
            <a:r>
              <a:rPr lang="cs-CZ" dirty="0"/>
              <a:t>předložka </a:t>
            </a:r>
            <a:r>
              <a:rPr lang="cs-CZ" sz="3500" b="1" dirty="0"/>
              <a:t>z(e) + GENITIV </a:t>
            </a:r>
            <a:r>
              <a:rPr lang="cs-CZ" dirty="0"/>
              <a:t>(„z koho, z čeho“)</a:t>
            </a:r>
            <a:endParaRPr lang="cs-CZ" sz="3500" b="1" dirty="0"/>
          </a:p>
          <a:p>
            <a:pPr marL="0" indent="0">
              <a:buNone/>
            </a:pPr>
            <a:r>
              <a:rPr lang="cs-CZ" sz="3500" b="1" dirty="0"/>
              <a:t>	</a:t>
            </a:r>
            <a:r>
              <a:rPr lang="cs-CZ" i="1" dirty="0"/>
              <a:t>vstát z postele	socha z kamene	pozdrav z tábora</a:t>
            </a:r>
            <a:endParaRPr lang="cs-CZ" sz="3500" b="1" dirty="0"/>
          </a:p>
          <a:p>
            <a:pPr marL="0" indent="0">
              <a:buNone/>
            </a:pPr>
            <a:r>
              <a:rPr lang="cs-CZ" sz="35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865257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367</Words>
  <Application>Microsoft Office PowerPoint</Application>
  <PresentationFormat>Širokoúhlá obrazovka</PresentationFormat>
  <Paragraphs>135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Gill Sans MT</vt:lpstr>
      <vt:lpstr>Motiv Office</vt:lpstr>
      <vt:lpstr>Témata přednášek PS 2016</vt:lpstr>
      <vt:lpstr>Psaní skupin bě/pě/mě/vě</vt:lpstr>
      <vt:lpstr>Psaní pě a bě/bje, vě/vje</vt:lpstr>
      <vt:lpstr>Psaní mě/mně/mne</vt:lpstr>
      <vt:lpstr>Psaní mě/mně/mne</vt:lpstr>
      <vt:lpstr>Předložky a předpony s-/z-/vz-</vt:lpstr>
      <vt:lpstr>Úvod</vt:lpstr>
      <vt:lpstr>Úvod</vt:lpstr>
      <vt:lpstr>Předložky s, z</vt:lpstr>
      <vt:lpstr>Zvláštnosti, problémy</vt:lpstr>
      <vt:lpstr>Prezentace aplikace PowerPoint</vt:lpstr>
      <vt:lpstr>Předpony s-/z-/vz-</vt:lpstr>
      <vt:lpstr>Předpona s(e)-</vt:lpstr>
      <vt:lpstr>Předpona s(e)-</vt:lpstr>
      <vt:lpstr>Předpona z(e)-</vt:lpstr>
      <vt:lpstr>Předpona vz-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Předložky a předpony s-/z-/vz-</dc:title>
  <dc:creator>Sosovica</dc:creator>
  <cp:lastModifiedBy>Sosovica</cp:lastModifiedBy>
  <cp:revision>87</cp:revision>
  <dcterms:created xsi:type="dcterms:W3CDTF">2016-10-03T10:24:23Z</dcterms:created>
  <dcterms:modified xsi:type="dcterms:W3CDTF">2016-10-09T22:04:23Z</dcterms:modified>
</cp:coreProperties>
</file>