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11" r:id="rId18"/>
    <p:sldId id="309" r:id="rId19"/>
    <p:sldId id="310" r:id="rId20"/>
    <p:sldId id="312" r:id="rId21"/>
    <p:sldId id="313" r:id="rId22"/>
    <p:sldId id="314" r:id="rId23"/>
    <p:sldId id="265" r:id="rId24"/>
    <p:sldId id="315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266" r:id="rId33"/>
    <p:sldId id="269" r:id="rId34"/>
    <p:sldId id="262" r:id="rId35"/>
    <p:sldId id="274" r:id="rId36"/>
    <p:sldId id="261" r:id="rId37"/>
    <p:sldId id="258" r:id="rId38"/>
    <p:sldId id="259" r:id="rId39"/>
    <p:sldId id="276" r:id="rId40"/>
    <p:sldId id="260" r:id="rId41"/>
    <p:sldId id="278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4" autoAdjust="0"/>
    <p:restoredTop sz="94660"/>
  </p:normalViewPr>
  <p:slideViewPr>
    <p:cSldViewPr>
      <p:cViewPr varScale="1">
        <p:scale>
          <a:sx n="68" d="100"/>
          <a:sy n="68" d="100"/>
        </p:scale>
        <p:origin x="17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1A8340-5306-4020-8C59-5073FC5B65A9}" type="datetimeFigureOut">
              <a:rPr lang="cs-CZ" smtClean="0"/>
              <a:t>14.11.2016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8340-5306-4020-8C59-5073FC5B65A9}" type="datetimeFigureOut">
              <a:rPr lang="cs-CZ" smtClean="0"/>
              <a:t>14.11.2016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8340-5306-4020-8C59-5073FC5B65A9}" type="datetimeFigureOut">
              <a:rPr lang="cs-CZ" smtClean="0"/>
              <a:t>14.11.2016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1A8340-5306-4020-8C59-5073FC5B65A9}" type="datetimeFigureOut">
              <a:rPr lang="cs-CZ" smtClean="0"/>
              <a:t>14.11.2016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1A8340-5306-4020-8C59-5073FC5B65A9}" type="datetimeFigureOut">
              <a:rPr lang="cs-CZ" smtClean="0"/>
              <a:t>14.11.2016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8340-5306-4020-8C59-5073FC5B65A9}" type="datetimeFigureOut">
              <a:rPr lang="cs-CZ" smtClean="0"/>
              <a:t>14.11.2016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8340-5306-4020-8C59-5073FC5B65A9}" type="datetimeFigureOut">
              <a:rPr lang="cs-CZ" smtClean="0"/>
              <a:t>14.11.2016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1A8340-5306-4020-8C59-5073FC5B65A9}" type="datetimeFigureOut">
              <a:rPr lang="cs-CZ" smtClean="0"/>
              <a:t>14.11.2016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8340-5306-4020-8C59-5073FC5B65A9}" type="datetimeFigureOut">
              <a:rPr lang="cs-CZ" smtClean="0"/>
              <a:t>14.11.2016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1A8340-5306-4020-8C59-5073FC5B65A9}" type="datetimeFigureOut">
              <a:rPr lang="cs-CZ" smtClean="0"/>
              <a:t>14.11.2016</a:t>
            </a:fld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1A8340-5306-4020-8C59-5073FC5B65A9}" type="datetimeFigureOut">
              <a:rPr lang="cs-CZ" smtClean="0"/>
              <a:t>14.11.2016</a:t>
            </a:fld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1A8340-5306-4020-8C59-5073FC5B65A9}" type="datetimeFigureOut">
              <a:rPr lang="cs-CZ" smtClean="0"/>
              <a:t>14.11.2016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hropictures.cz/" TargetMode="External"/><Relationship Id="rId2" Type="http://schemas.openxmlformats.org/officeDocument/2006/relationships/hyperlink" Target="http://www.panelaci.cz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7744" y="2636912"/>
            <a:ext cx="6606480" cy="1894362"/>
          </a:xfrm>
        </p:spPr>
        <p:txBody>
          <a:bodyPr anchor="ctr"/>
          <a:lstStyle/>
          <a:p>
            <a:pPr algn="ctr"/>
            <a:r>
              <a:rPr lang="cs-CZ" dirty="0"/>
              <a:t>ETBB98 Město očima etnologa</a:t>
            </a:r>
            <a:br>
              <a:rPr lang="cs-CZ" dirty="0"/>
            </a:br>
            <a:r>
              <a:rPr lang="cs-CZ" dirty="0"/>
              <a:t>4. hodina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35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cs-CZ" dirty="0" err="1"/>
              <a:t>Praunheim</a:t>
            </a:r>
            <a:r>
              <a:rPr lang="cs-CZ" dirty="0"/>
              <a:t> (1926)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47750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4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cs-CZ" dirty="0" err="1"/>
              <a:t>Törten</a:t>
            </a:r>
            <a:r>
              <a:rPr lang="cs-CZ" dirty="0"/>
              <a:t> (1926 – 1928)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44600"/>
            <a:ext cx="70104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0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r>
              <a:rPr lang="cs-CZ" dirty="0" err="1"/>
              <a:t>Törten</a:t>
            </a:r>
            <a:r>
              <a:rPr lang="cs-CZ" dirty="0"/>
              <a:t> (1926 – 1928)</a:t>
            </a:r>
            <a:endParaRPr lang="en-GB" dirty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9739"/>
            <a:ext cx="5899720" cy="425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r>
              <a:rPr lang="cs-CZ" dirty="0" err="1"/>
              <a:t>Weissenhof</a:t>
            </a:r>
            <a:r>
              <a:rPr lang="cs-CZ" dirty="0"/>
              <a:t> (1927)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1175552"/>
            <a:ext cx="6993210" cy="48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86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r>
              <a:rPr lang="cs-CZ" dirty="0" err="1"/>
              <a:t>Weissenhof</a:t>
            </a:r>
            <a:r>
              <a:rPr lang="cs-CZ" dirty="0"/>
              <a:t> (1927)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2" y="1268760"/>
            <a:ext cx="7308304" cy="46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06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cs-CZ" dirty="0" err="1"/>
              <a:t>Weissenhof</a:t>
            </a:r>
            <a:r>
              <a:rPr lang="cs-CZ" dirty="0"/>
              <a:t> (1927)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4" y="1208748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5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cs-CZ" dirty="0" err="1"/>
              <a:t>Weissenhof</a:t>
            </a:r>
            <a:r>
              <a:rPr lang="cs-CZ" dirty="0"/>
              <a:t> (1927)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32" y="1196752"/>
            <a:ext cx="7596336" cy="50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91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467600" cy="6069288"/>
          </a:xfrm>
        </p:spPr>
        <p:txBody>
          <a:bodyPr/>
          <a:lstStyle/>
          <a:p>
            <a:r>
              <a:rPr lang="cs-CZ" dirty="0"/>
              <a:t>Kolonie Nový dům (1928)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1257300"/>
            <a:ext cx="33337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93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r>
              <a:rPr lang="cs-CZ" dirty="0"/>
              <a:t>Osada Baba (1932–1936)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6" y="1314322"/>
            <a:ext cx="7164288" cy="51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64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r>
              <a:rPr lang="cs-CZ" dirty="0"/>
              <a:t>Osada Baba (1932–1936)</a:t>
            </a:r>
            <a:endParaRPr lang="en-GB" dirty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528762"/>
            <a:ext cx="53721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5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1) Úvod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GB" b="1" dirty="0" err="1"/>
              <a:t>Sídliště</a:t>
            </a:r>
            <a:r>
              <a:rPr lang="en-GB" dirty="0"/>
              <a:t> je </a:t>
            </a:r>
            <a:r>
              <a:rPr lang="en-GB" dirty="0" err="1"/>
              <a:t>soubor</a:t>
            </a:r>
            <a:r>
              <a:rPr lang="en-GB" dirty="0"/>
              <a:t> </a:t>
            </a:r>
            <a:r>
              <a:rPr lang="en-GB" dirty="0" err="1"/>
              <a:t>objektů</a:t>
            </a:r>
            <a:r>
              <a:rPr lang="en-GB" dirty="0"/>
              <a:t> s </a:t>
            </a:r>
            <a:r>
              <a:rPr lang="en-GB" dirty="0" err="1"/>
              <a:t>převažující</a:t>
            </a:r>
            <a:r>
              <a:rPr lang="en-GB" dirty="0"/>
              <a:t> </a:t>
            </a:r>
            <a:r>
              <a:rPr lang="en-GB" dirty="0" err="1"/>
              <a:t>funkcí</a:t>
            </a:r>
            <a:r>
              <a:rPr lang="en-GB" dirty="0"/>
              <a:t> </a:t>
            </a:r>
            <a:r>
              <a:rPr lang="en-GB" dirty="0" err="1"/>
              <a:t>hromadného</a:t>
            </a:r>
            <a:r>
              <a:rPr lang="en-GB" dirty="0"/>
              <a:t> </a:t>
            </a:r>
            <a:r>
              <a:rPr lang="en-GB" dirty="0" err="1"/>
              <a:t>bydlení</a:t>
            </a:r>
            <a:r>
              <a:rPr lang="en-GB" dirty="0"/>
              <a:t>, </a:t>
            </a:r>
            <a:r>
              <a:rPr lang="en-GB" dirty="0" err="1"/>
              <a:t>plánovaný</a:t>
            </a:r>
            <a:r>
              <a:rPr lang="en-GB" dirty="0"/>
              <a:t>, </a:t>
            </a:r>
            <a:r>
              <a:rPr lang="en-GB" dirty="0" err="1"/>
              <a:t>projektovaný</a:t>
            </a:r>
            <a:r>
              <a:rPr lang="en-GB" dirty="0"/>
              <a:t> a </a:t>
            </a:r>
            <a:r>
              <a:rPr lang="en-GB" dirty="0" err="1"/>
              <a:t>postavený</a:t>
            </a:r>
            <a:r>
              <a:rPr lang="en-GB" dirty="0"/>
              <a:t> v </a:t>
            </a:r>
            <a:r>
              <a:rPr lang="en-GB" dirty="0" err="1"/>
              <a:t>uceleném</a:t>
            </a:r>
            <a:r>
              <a:rPr lang="en-GB" dirty="0"/>
              <a:t> </a:t>
            </a:r>
            <a:r>
              <a:rPr lang="en-GB" dirty="0" err="1"/>
              <a:t>časovém</a:t>
            </a:r>
            <a:r>
              <a:rPr lang="en-GB" dirty="0"/>
              <a:t> </a:t>
            </a:r>
            <a:r>
              <a:rPr lang="en-GB" dirty="0" err="1"/>
              <a:t>úseku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použití</a:t>
            </a:r>
            <a:r>
              <a:rPr lang="en-GB" dirty="0"/>
              <a:t> </a:t>
            </a:r>
            <a:r>
              <a:rPr lang="en-GB" dirty="0" err="1"/>
              <a:t>typizovaných</a:t>
            </a:r>
            <a:r>
              <a:rPr lang="en-GB" dirty="0"/>
              <a:t> </a:t>
            </a:r>
            <a:r>
              <a:rPr lang="en-GB" dirty="0" err="1"/>
              <a:t>prvků</a:t>
            </a:r>
            <a:r>
              <a:rPr lang="en-GB" dirty="0"/>
              <a:t>, </a:t>
            </a:r>
            <a:r>
              <a:rPr lang="en-GB" dirty="0" err="1"/>
              <a:t>případně</a:t>
            </a:r>
            <a:r>
              <a:rPr lang="en-GB" dirty="0"/>
              <a:t> s </a:t>
            </a:r>
            <a:r>
              <a:rPr lang="en-GB" dirty="0" err="1"/>
              <a:t>využitím</a:t>
            </a:r>
            <a:r>
              <a:rPr lang="en-GB" dirty="0"/>
              <a:t> </a:t>
            </a:r>
            <a:r>
              <a:rPr lang="en-GB" dirty="0" err="1"/>
              <a:t>opakujících</a:t>
            </a:r>
            <a:r>
              <a:rPr lang="en-GB" dirty="0"/>
              <a:t> se </a:t>
            </a:r>
            <a:r>
              <a:rPr lang="en-GB" dirty="0" err="1"/>
              <a:t>principů</a:t>
            </a:r>
            <a:r>
              <a:rPr lang="en-GB" dirty="0"/>
              <a:t> </a:t>
            </a:r>
            <a:r>
              <a:rPr lang="en-GB" dirty="0" err="1"/>
              <a:t>konstrukčních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dispozičních</a:t>
            </a:r>
            <a:r>
              <a:rPr lang="en-GB" dirty="0"/>
              <a:t> </a:t>
            </a:r>
            <a:r>
              <a:rPr lang="en-GB" dirty="0" err="1"/>
              <a:t>řešení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7443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dirty="0" err="1"/>
              <a:t>Situace</a:t>
            </a:r>
            <a:r>
              <a:rPr lang="en-GB" dirty="0"/>
              <a:t> v </a:t>
            </a:r>
            <a:r>
              <a:rPr lang="en-GB" dirty="0" err="1"/>
              <a:t>meziválečném</a:t>
            </a:r>
            <a:r>
              <a:rPr lang="en-GB" dirty="0"/>
              <a:t> </a:t>
            </a:r>
            <a:r>
              <a:rPr lang="en-GB" dirty="0" err="1"/>
              <a:t>Československu</a:t>
            </a:r>
            <a:r>
              <a:rPr lang="cs-CZ" dirty="0"/>
              <a:t>: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B</a:t>
            </a:r>
            <a:r>
              <a:rPr lang="en-GB" dirty="0" err="1"/>
              <a:t>ydlení</a:t>
            </a:r>
            <a:r>
              <a:rPr lang="en-GB" dirty="0"/>
              <a:t> a </a:t>
            </a:r>
            <a:r>
              <a:rPr lang="en-GB" dirty="0" err="1"/>
              <a:t>kultivaci</a:t>
            </a:r>
            <a:r>
              <a:rPr lang="en-GB" dirty="0"/>
              <a:t> </a:t>
            </a:r>
            <a:r>
              <a:rPr lang="en-GB" dirty="0" err="1"/>
              <a:t>designu</a:t>
            </a:r>
            <a:r>
              <a:rPr lang="en-GB" dirty="0"/>
              <a:t> </a:t>
            </a:r>
            <a:r>
              <a:rPr lang="en-GB" dirty="0" err="1"/>
              <a:t>užitkových</a:t>
            </a:r>
            <a:r>
              <a:rPr lang="en-GB" dirty="0"/>
              <a:t> </a:t>
            </a:r>
            <a:r>
              <a:rPr lang="en-GB" dirty="0" err="1"/>
              <a:t>předmětů</a:t>
            </a:r>
            <a:r>
              <a:rPr lang="cs-CZ" dirty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GB" dirty="0" err="1"/>
              <a:t>Estetická</a:t>
            </a:r>
            <a:r>
              <a:rPr lang="en-GB" dirty="0"/>
              <a:t> </a:t>
            </a:r>
            <a:r>
              <a:rPr lang="en-GB" dirty="0" err="1"/>
              <a:t>měřítka</a:t>
            </a:r>
            <a:r>
              <a:rPr lang="en-GB" dirty="0"/>
              <a:t> a </a:t>
            </a:r>
            <a:r>
              <a:rPr lang="en-GB" dirty="0" err="1"/>
              <a:t>ideální</a:t>
            </a:r>
            <a:r>
              <a:rPr lang="en-GB" dirty="0"/>
              <a:t> </a:t>
            </a:r>
            <a:r>
              <a:rPr lang="en-GB" dirty="0" err="1"/>
              <a:t>projekty</a:t>
            </a:r>
            <a:r>
              <a:rPr lang="en-GB" dirty="0"/>
              <a:t> </a:t>
            </a:r>
            <a:r>
              <a:rPr lang="en-GB" dirty="0" err="1"/>
              <a:t>přicházely</a:t>
            </a:r>
            <a:r>
              <a:rPr lang="en-GB" dirty="0"/>
              <a:t> </a:t>
            </a:r>
            <a:r>
              <a:rPr lang="en-GB" dirty="0" err="1"/>
              <a:t>hlavně</a:t>
            </a:r>
            <a:r>
              <a:rPr lang="en-GB" dirty="0"/>
              <a:t> z Francie a </a:t>
            </a:r>
            <a:r>
              <a:rPr lang="en-GB" dirty="0" err="1"/>
              <a:t>Německa</a:t>
            </a:r>
            <a:r>
              <a:rPr lang="en-GB" dirty="0"/>
              <a:t>, </a:t>
            </a:r>
            <a:r>
              <a:rPr lang="en-GB" dirty="0" err="1"/>
              <a:t>ideologické</a:t>
            </a:r>
            <a:r>
              <a:rPr lang="en-GB" dirty="0"/>
              <a:t> </a:t>
            </a:r>
            <a:r>
              <a:rPr lang="en-GB" dirty="0" err="1"/>
              <a:t>opodstatnění</a:t>
            </a:r>
            <a:r>
              <a:rPr lang="en-GB" dirty="0"/>
              <a:t> </a:t>
            </a:r>
            <a:r>
              <a:rPr lang="en-GB" dirty="0" err="1"/>
              <a:t>moderní</a:t>
            </a:r>
            <a:r>
              <a:rPr lang="en-GB" dirty="0"/>
              <a:t> </a:t>
            </a:r>
            <a:r>
              <a:rPr lang="en-GB" dirty="0" err="1"/>
              <a:t>architektury</a:t>
            </a:r>
            <a:r>
              <a:rPr lang="en-GB" dirty="0"/>
              <a:t> (</a:t>
            </a:r>
            <a:r>
              <a:rPr lang="en-GB" dirty="0" err="1"/>
              <a:t>socialistické</a:t>
            </a:r>
            <a:r>
              <a:rPr lang="en-GB" dirty="0"/>
              <a:t> </a:t>
            </a:r>
            <a:r>
              <a:rPr lang="en-GB" dirty="0" err="1"/>
              <a:t>město</a:t>
            </a:r>
            <a:r>
              <a:rPr lang="en-GB" dirty="0"/>
              <a:t>) z </a:t>
            </a:r>
            <a:r>
              <a:rPr lang="en-GB" dirty="0" err="1"/>
              <a:t>východu</a:t>
            </a:r>
            <a:r>
              <a:rPr lang="en-GB" dirty="0"/>
              <a:t> od </a:t>
            </a:r>
            <a:r>
              <a:rPr lang="en-GB" dirty="0" err="1"/>
              <a:t>ruských</a:t>
            </a:r>
            <a:r>
              <a:rPr lang="en-GB" dirty="0"/>
              <a:t> </a:t>
            </a:r>
            <a:r>
              <a:rPr lang="en-GB" dirty="0" err="1"/>
              <a:t>konstruktivistů</a:t>
            </a:r>
            <a:r>
              <a:rPr lang="en-GB" dirty="0"/>
              <a:t>.</a:t>
            </a:r>
            <a:endParaRPr lang="cs-CZ" dirty="0"/>
          </a:p>
          <a:p>
            <a:pPr lvl="1" algn="just">
              <a:lnSpc>
                <a:spcPct val="150000"/>
              </a:lnSpc>
            </a:pPr>
            <a:r>
              <a:rPr lang="cs-CZ" dirty="0"/>
              <a:t>Karel </a:t>
            </a:r>
            <a:r>
              <a:rPr lang="cs-CZ" dirty="0" err="1"/>
              <a:t>Teige</a:t>
            </a:r>
            <a:r>
              <a:rPr lang="cs-CZ" dirty="0"/>
              <a:t>: Nejmenší byt (1932).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Vědecká linie: racionalizace, plánování, úspornost, ekonomie (K. </a:t>
            </a:r>
            <a:r>
              <a:rPr lang="cs-CZ" dirty="0" err="1"/>
              <a:t>Teige</a:t>
            </a:r>
            <a:r>
              <a:rPr lang="cs-CZ" dirty="0"/>
              <a:t>).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Emocionální linie: architektura má odrážet komplexnost života (Vít Obrtel a Karel Honzík).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416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dirty="0" err="1"/>
              <a:t>Situace</a:t>
            </a:r>
            <a:r>
              <a:rPr lang="en-GB" dirty="0"/>
              <a:t> v </a:t>
            </a:r>
            <a:r>
              <a:rPr lang="en-GB" dirty="0" err="1"/>
              <a:t>meziválečném</a:t>
            </a:r>
            <a:r>
              <a:rPr lang="en-GB" dirty="0"/>
              <a:t> </a:t>
            </a:r>
            <a:r>
              <a:rPr lang="en-GB" dirty="0" err="1"/>
              <a:t>Československu</a:t>
            </a:r>
            <a:r>
              <a:rPr lang="cs-CZ" dirty="0"/>
              <a:t>: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Zprůmyslnění výstavby zavedl do Československa Tomáš Baťa ve Zlíně.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Myšlenka zahradních měst (</a:t>
            </a:r>
            <a:r>
              <a:rPr lang="cs-CZ" dirty="0" err="1"/>
              <a:t>Ebenezer</a:t>
            </a:r>
            <a:r>
              <a:rPr lang="cs-CZ" dirty="0"/>
              <a:t> </a:t>
            </a:r>
            <a:r>
              <a:rPr lang="cs-CZ" dirty="0" err="1"/>
              <a:t>Howard</a:t>
            </a:r>
            <a:r>
              <a:rPr lang="cs-CZ" dirty="0"/>
              <a:t>).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V některých případech byly náklady na stavbu v důsledku cenové náročnosti stavebních technologií tak vysoké, že výše nájemného nedovolovala, aby se tu ubytovali právě ti, pro něž byly byty původně zamýšleny, nebo sám o sobě dobrý byt ztrácel na hodnotě, protože byl přelidněn. </a:t>
            </a:r>
          </a:p>
        </p:txBody>
      </p:sp>
    </p:spTree>
    <p:extLst>
      <p:ext uri="{BB962C8B-B14F-4D97-AF65-F5344CB8AC3E}">
        <p14:creationId xmlns:p14="http://schemas.microsoft.com/office/powerpoint/2010/main" val="2278610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dirty="0"/>
              <a:t>Zhodnocení: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Důraz na jednotný řád a standart.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Zdravé, hygienické, funkční a přísně organizované obytné prostory.</a:t>
            </a:r>
          </a:p>
          <a:p>
            <a:pPr lvl="1" algn="just">
              <a:lnSpc>
                <a:spcPct val="150000"/>
              </a:lnSpc>
            </a:pP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Corbusier</a:t>
            </a:r>
            <a:r>
              <a:rPr lang="cs-CZ" dirty="0"/>
              <a:t>: Typizovaný člověk = „souhrn konstantních psychických a biologických znaků, jež zjistili a sepsali specialisté – biologové, lékaři, fyzikové, chemici, sociologové a básníci.“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Kritika jednostranného přístupu a kladení důrazu na techničnost.</a:t>
            </a:r>
          </a:p>
        </p:txBody>
      </p:sp>
    </p:spTree>
    <p:extLst>
      <p:ext uri="{BB962C8B-B14F-4D97-AF65-F5344CB8AC3E}">
        <p14:creationId xmlns:p14="http://schemas.microsoft.com/office/powerpoint/2010/main" val="2898904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3) Vývoj po II. sv. v. Západ vs. Východ Evropy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cs-CZ" dirty="0"/>
              <a:t>Po 2. sv. válce potřeba ubytovat miliony lidí.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Na tzv. Západě i Východě stejná potřeba rychlé výstavby bytů.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Převzetí odpovědnosti za výstavbu veřejným sektorem.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Dostupnost bytů pro co nejširší vrstvu obyvatel.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Rozdíly mezi Západem a východem: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Časové vymezení výstavby sídlišť.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Skupina obyvatel, kterým byla přednostně určena.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Intenzita a trh.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445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dirty="0"/>
              <a:t>Západ: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Výstavba po 2. sv. válce a vrchol v 60. letech.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Určeno pro nižší střední třídy.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Od 70. let se ustupuje od výstavby a reflexe.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Sídliště se stavějí dále, ale v menším měřítku.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Švédsko:</a:t>
            </a:r>
          </a:p>
          <a:p>
            <a:pPr lvl="2" algn="just"/>
            <a:r>
              <a:rPr lang="cs-CZ" dirty="0"/>
              <a:t>Již v meziválečné době, rozmach po válce (sociálnědemokratické vlády).</a:t>
            </a:r>
          </a:p>
          <a:p>
            <a:pPr lvl="2" algn="just"/>
            <a:r>
              <a:rPr lang="cs-CZ" dirty="0"/>
              <a:t>Miliónový program.</a:t>
            </a:r>
          </a:p>
          <a:p>
            <a:pPr lvl="1" algn="just"/>
            <a:r>
              <a:rPr lang="cs-CZ" dirty="0"/>
              <a:t>Francie:</a:t>
            </a:r>
          </a:p>
          <a:p>
            <a:pPr lvl="2" algn="just"/>
            <a:r>
              <a:rPr lang="cs-CZ" dirty="0"/>
              <a:t>Koncept HLM (bytů s levným, regulovaným nájemným).</a:t>
            </a:r>
          </a:p>
          <a:p>
            <a:pPr lvl="2" algn="just"/>
            <a:r>
              <a:rPr lang="cs-CZ" dirty="0" err="1"/>
              <a:t>Banlievue</a:t>
            </a:r>
            <a:r>
              <a:rPr lang="cs-CZ" dirty="0"/>
              <a:t> v Paříži – vznik ghett.</a:t>
            </a:r>
          </a:p>
        </p:txBody>
      </p:sp>
    </p:spTree>
    <p:extLst>
      <p:ext uri="{BB962C8B-B14F-4D97-AF65-F5344CB8AC3E}">
        <p14:creationId xmlns:p14="http://schemas.microsoft.com/office/powerpoint/2010/main" val="3896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cs-CZ" dirty="0"/>
              <a:t>Velká Británie:</a:t>
            </a:r>
          </a:p>
          <a:p>
            <a:pPr lvl="2" algn="just">
              <a:lnSpc>
                <a:spcPct val="150000"/>
              </a:lnSpc>
            </a:pPr>
            <a:r>
              <a:rPr lang="en-GB" dirty="0" err="1"/>
              <a:t>Korporace</a:t>
            </a:r>
            <a:r>
              <a:rPr lang="en-GB" dirty="0"/>
              <a:t> pro </a:t>
            </a:r>
            <a:r>
              <a:rPr lang="en-GB" dirty="0" err="1"/>
              <a:t>výstavbu</a:t>
            </a:r>
            <a:r>
              <a:rPr lang="en-GB" dirty="0"/>
              <a:t>, </a:t>
            </a:r>
            <a:r>
              <a:rPr lang="en-GB" dirty="0" err="1"/>
              <a:t>výstavba</a:t>
            </a:r>
            <a:r>
              <a:rPr lang="en-GB" dirty="0"/>
              <a:t> </a:t>
            </a:r>
            <a:r>
              <a:rPr lang="en-GB" dirty="0" err="1"/>
              <a:t>satelitních</a:t>
            </a:r>
            <a:r>
              <a:rPr lang="en-GB" dirty="0"/>
              <a:t> </a:t>
            </a:r>
            <a:r>
              <a:rPr lang="en-GB" dirty="0" err="1"/>
              <a:t>městeček</a:t>
            </a:r>
            <a:r>
              <a:rPr lang="en-GB" dirty="0"/>
              <a:t>. Idea </a:t>
            </a:r>
            <a:r>
              <a:rPr lang="en-GB" dirty="0" err="1"/>
              <a:t>celých</a:t>
            </a:r>
            <a:r>
              <a:rPr lang="en-GB" dirty="0"/>
              <a:t> </a:t>
            </a:r>
            <a:r>
              <a:rPr lang="en-GB" dirty="0" err="1"/>
              <a:t>nových</a:t>
            </a:r>
            <a:r>
              <a:rPr lang="en-GB" dirty="0"/>
              <a:t> </a:t>
            </a:r>
            <a:r>
              <a:rPr lang="en-GB" dirty="0" err="1"/>
              <a:t>měst</a:t>
            </a:r>
            <a:r>
              <a:rPr lang="en-GB" dirty="0"/>
              <a:t>. </a:t>
            </a:r>
            <a:r>
              <a:rPr lang="en-GB" dirty="0" err="1"/>
              <a:t>Především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bydlení</a:t>
            </a:r>
            <a:r>
              <a:rPr lang="en-GB" dirty="0"/>
              <a:t> pro </a:t>
            </a:r>
            <a:r>
              <a:rPr lang="en-GB" dirty="0" err="1"/>
              <a:t>dělníky</a:t>
            </a:r>
            <a:r>
              <a:rPr lang="en-GB" dirty="0"/>
              <a:t>.</a:t>
            </a:r>
          </a:p>
          <a:p>
            <a:pPr lvl="2" algn="just">
              <a:lnSpc>
                <a:spcPct val="150000"/>
              </a:lnSpc>
            </a:pP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Velké</a:t>
            </a:r>
            <a:r>
              <a:rPr lang="en-GB" dirty="0"/>
              <a:t> </a:t>
            </a:r>
            <a:r>
              <a:rPr lang="en-GB" dirty="0" err="1"/>
              <a:t>Británii</a:t>
            </a:r>
            <a:r>
              <a:rPr lang="en-GB" dirty="0"/>
              <a:t> je </a:t>
            </a:r>
            <a:r>
              <a:rPr lang="en-GB" dirty="0" err="1"/>
              <a:t>místní</a:t>
            </a:r>
            <a:r>
              <a:rPr lang="en-GB" dirty="0"/>
              <a:t> </a:t>
            </a:r>
            <a:r>
              <a:rPr lang="en-GB" dirty="0" err="1"/>
              <a:t>samospráva</a:t>
            </a:r>
            <a:r>
              <a:rPr lang="en-GB" dirty="0"/>
              <a:t> </a:t>
            </a:r>
            <a:r>
              <a:rPr lang="en-GB" dirty="0" err="1"/>
              <a:t>nejen</a:t>
            </a:r>
            <a:r>
              <a:rPr lang="en-GB" dirty="0"/>
              <a:t> </a:t>
            </a:r>
            <a:r>
              <a:rPr lang="en-GB" dirty="0" err="1"/>
              <a:t>vlastníkem</a:t>
            </a:r>
            <a:r>
              <a:rPr lang="en-GB" dirty="0"/>
              <a:t>, ale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provozovatelem</a:t>
            </a:r>
            <a:r>
              <a:rPr lang="en-GB" dirty="0"/>
              <a:t> </a:t>
            </a:r>
            <a:r>
              <a:rPr lang="en-GB" dirty="0" err="1"/>
              <a:t>vystavěných</a:t>
            </a:r>
            <a:r>
              <a:rPr lang="en-GB" dirty="0"/>
              <a:t> </a:t>
            </a:r>
            <a:r>
              <a:rPr lang="en-GB" dirty="0" err="1"/>
              <a:t>sídlišť</a:t>
            </a:r>
            <a:r>
              <a:rPr lang="en-GB" dirty="0"/>
              <a:t>.</a:t>
            </a:r>
            <a:endParaRPr lang="cs-CZ" dirty="0"/>
          </a:p>
          <a:p>
            <a:pPr lvl="1" algn="just">
              <a:lnSpc>
                <a:spcPct val="150000"/>
              </a:lnSpc>
            </a:pPr>
            <a:r>
              <a:rPr lang="cs-CZ" dirty="0"/>
              <a:t>Nizozemí:</a:t>
            </a:r>
          </a:p>
          <a:p>
            <a:pPr lvl="2" algn="just">
              <a:lnSpc>
                <a:spcPct val="150000"/>
              </a:lnSpc>
            </a:pPr>
            <a:r>
              <a:rPr lang="en-GB" dirty="0" err="1"/>
              <a:t>Holandská</a:t>
            </a:r>
            <a:r>
              <a:rPr lang="en-GB" dirty="0"/>
              <a:t> </a:t>
            </a:r>
            <a:r>
              <a:rPr lang="en-GB" dirty="0" err="1"/>
              <a:t>sídliště</a:t>
            </a:r>
            <a:r>
              <a:rPr lang="en-GB" dirty="0"/>
              <a:t> </a:t>
            </a:r>
            <a:r>
              <a:rPr lang="en-GB" dirty="0" err="1"/>
              <a:t>patří</a:t>
            </a:r>
            <a:r>
              <a:rPr lang="en-GB" dirty="0"/>
              <a:t> pod </a:t>
            </a:r>
            <a:r>
              <a:rPr lang="en-GB" dirty="0" err="1"/>
              <a:t>finančně</a:t>
            </a:r>
            <a:r>
              <a:rPr lang="en-GB" dirty="0"/>
              <a:t> </a:t>
            </a:r>
            <a:r>
              <a:rPr lang="en-GB" dirty="0" err="1"/>
              <a:t>nezávislá</a:t>
            </a:r>
            <a:r>
              <a:rPr lang="en-GB" dirty="0"/>
              <a:t> </a:t>
            </a:r>
            <a:r>
              <a:rPr lang="en-GB" dirty="0" err="1"/>
              <a:t>bytová</a:t>
            </a:r>
            <a:r>
              <a:rPr lang="en-GB" dirty="0"/>
              <a:t> </a:t>
            </a:r>
            <a:r>
              <a:rPr lang="en-GB" dirty="0" err="1"/>
              <a:t>družstva</a:t>
            </a:r>
            <a:r>
              <a:rPr lang="en-GB" dirty="0"/>
              <a:t>, ale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ovlivňovány</a:t>
            </a:r>
            <a:r>
              <a:rPr lang="en-GB" dirty="0"/>
              <a:t> </a:t>
            </a:r>
            <a:r>
              <a:rPr lang="en-GB" dirty="0" err="1"/>
              <a:t>intervenční</a:t>
            </a:r>
            <a:r>
              <a:rPr lang="en-GB" dirty="0"/>
              <a:t> </a:t>
            </a:r>
            <a:r>
              <a:rPr lang="en-GB" dirty="0" err="1"/>
              <a:t>politikou</a:t>
            </a:r>
            <a:r>
              <a:rPr lang="en-GB" dirty="0"/>
              <a:t> </a:t>
            </a:r>
            <a:r>
              <a:rPr lang="en-GB" dirty="0" err="1"/>
              <a:t>státu</a:t>
            </a:r>
            <a:r>
              <a:rPr lang="en-GB" dirty="0"/>
              <a:t>.</a:t>
            </a:r>
          </a:p>
          <a:p>
            <a:pPr lvl="2" algn="just">
              <a:lnSpc>
                <a:spcPct val="150000"/>
              </a:lnSpc>
            </a:pPr>
            <a:r>
              <a:rPr lang="en-GB" dirty="0" err="1"/>
              <a:t>Bijlmermeer</a:t>
            </a:r>
            <a:r>
              <a:rPr lang="cs-CZ" dirty="0"/>
              <a:t> (Amsterodam).</a:t>
            </a: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970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r>
              <a:rPr lang="en-GB" dirty="0" err="1"/>
              <a:t>Bijlmermeer</a:t>
            </a:r>
            <a:endParaRPr lang="en-GB" dirty="0"/>
          </a:p>
          <a:p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6828"/>
            <a:ext cx="7668344" cy="30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56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en-GB" dirty="0" err="1"/>
              <a:t>Bijlmermeer</a:t>
            </a:r>
            <a:endParaRPr lang="en-GB" dirty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76375"/>
            <a:ext cx="60960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99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dirty="0"/>
              <a:t>Východ: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Socialistická bytová politika: odstranění bytové nouze; stejný přístup k bydlení pro všechny; celospolečenský úkol; úloha státu; kolektivní zodpovědnost za prostředí a kolektivní formy života; regulace nájemného a nízké náklady na bydlení; industrializace bytové výstavby; standardizace a typizace.</a:t>
            </a:r>
          </a:p>
          <a:p>
            <a:pPr lvl="1" algn="just">
              <a:lnSpc>
                <a:spcPct val="150000"/>
              </a:lnSpc>
            </a:pPr>
            <a:r>
              <a:rPr lang="cs-CZ" dirty="0" err="1"/>
              <a:t>P</a:t>
            </a:r>
            <a:r>
              <a:rPr lang="en-GB" dirty="0" err="1"/>
              <a:t>anelová</a:t>
            </a:r>
            <a:r>
              <a:rPr lang="en-GB" dirty="0"/>
              <a:t> </a:t>
            </a:r>
            <a:r>
              <a:rPr lang="en-GB" dirty="0" err="1"/>
              <a:t>sídliště</a:t>
            </a:r>
            <a:r>
              <a:rPr lang="en-GB" dirty="0"/>
              <a:t> </a:t>
            </a:r>
            <a:r>
              <a:rPr lang="en-GB" dirty="0" err="1"/>
              <a:t>zamýšlena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řešení</a:t>
            </a:r>
            <a:r>
              <a:rPr lang="en-GB" dirty="0"/>
              <a:t> </a:t>
            </a:r>
            <a:r>
              <a:rPr lang="en-GB" dirty="0" err="1"/>
              <a:t>bytové</a:t>
            </a:r>
            <a:r>
              <a:rPr lang="en-GB" dirty="0"/>
              <a:t> </a:t>
            </a:r>
            <a:r>
              <a:rPr lang="en-GB" dirty="0" err="1"/>
              <a:t>nouze</a:t>
            </a:r>
            <a:r>
              <a:rPr lang="en-GB" dirty="0"/>
              <a:t> </a:t>
            </a:r>
            <a:r>
              <a:rPr lang="en-GB" dirty="0" err="1"/>
              <a:t>různých</a:t>
            </a:r>
            <a:r>
              <a:rPr lang="en-GB" dirty="0"/>
              <a:t> </a:t>
            </a:r>
            <a:r>
              <a:rPr lang="en-GB" dirty="0" err="1"/>
              <a:t>sociálních</a:t>
            </a:r>
            <a:r>
              <a:rPr lang="en-GB" dirty="0"/>
              <a:t> </a:t>
            </a:r>
            <a:r>
              <a:rPr lang="en-GB" dirty="0" err="1"/>
              <a:t>skupin</a:t>
            </a:r>
            <a:r>
              <a:rPr lang="en-GB" dirty="0"/>
              <a:t>. </a:t>
            </a:r>
            <a:r>
              <a:rPr lang="en-GB" dirty="0" err="1"/>
              <a:t>Stát</a:t>
            </a:r>
            <a:r>
              <a:rPr lang="en-GB" dirty="0"/>
              <a:t> </a:t>
            </a:r>
            <a:r>
              <a:rPr lang="en-GB" dirty="0" err="1"/>
              <a:t>reguloval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výstavbu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využívání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764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lvl="1" algn="just">
              <a:lnSpc>
                <a:spcPct val="150000"/>
              </a:lnSpc>
            </a:pPr>
            <a:r>
              <a:rPr lang="cs-CZ" dirty="0"/>
              <a:t>NDR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Socialismus reprezentován městskými centry.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Postupně se výstavba přesunula na okraj měst.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Podobné nedostatky sídlišť jako v Československu.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Prefabrikované panely i ve výstavbě v centru – ale přizpůsobení okolní zástavbě.</a:t>
            </a:r>
          </a:p>
          <a:p>
            <a:pPr lvl="2" algn="just">
              <a:lnSpc>
                <a:spcPct val="150000"/>
              </a:lnSpc>
            </a:pPr>
            <a:r>
              <a:rPr lang="cs-CZ" dirty="0" err="1"/>
              <a:t>P</a:t>
            </a:r>
            <a:r>
              <a:rPr lang="en-GB" dirty="0" err="1"/>
              <a:t>řihlíženo</a:t>
            </a:r>
            <a:r>
              <a:rPr lang="en-GB" dirty="0"/>
              <a:t> k </a:t>
            </a:r>
            <a:r>
              <a:rPr lang="en-GB" dirty="0" err="1"/>
              <a:t>průzkumům</a:t>
            </a:r>
            <a:r>
              <a:rPr lang="en-GB" dirty="0"/>
              <a:t> </a:t>
            </a:r>
            <a:r>
              <a:rPr lang="en-GB" dirty="0" err="1"/>
              <a:t>spokojenosti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 s </a:t>
            </a:r>
            <a:r>
              <a:rPr lang="en-GB" dirty="0" err="1"/>
              <a:t>podobou</a:t>
            </a:r>
            <a:r>
              <a:rPr lang="en-GB" dirty="0"/>
              <a:t> </a:t>
            </a:r>
            <a:r>
              <a:rPr lang="en-GB" dirty="0" err="1"/>
              <a:t>bydlení</a:t>
            </a:r>
            <a:r>
              <a:rPr lang="en-GB" dirty="0"/>
              <a:t>. </a:t>
            </a:r>
            <a:r>
              <a:rPr lang="en-GB" dirty="0" err="1"/>
              <a:t>Veřejnost</a:t>
            </a:r>
            <a:r>
              <a:rPr lang="en-GB" dirty="0"/>
              <a:t>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výrazně</a:t>
            </a:r>
            <a:r>
              <a:rPr lang="en-GB" dirty="0"/>
              <a:t> </a:t>
            </a:r>
            <a:r>
              <a:rPr lang="en-GB" dirty="0" err="1"/>
              <a:t>zapojena</a:t>
            </a:r>
            <a:r>
              <a:rPr lang="en-GB" dirty="0"/>
              <a:t> do </a:t>
            </a:r>
            <a:r>
              <a:rPr lang="en-GB" dirty="0" err="1"/>
              <a:t>procesu</a:t>
            </a:r>
            <a:r>
              <a:rPr lang="en-GB" dirty="0"/>
              <a:t> </a:t>
            </a:r>
            <a:r>
              <a:rPr lang="en-GB" dirty="0" err="1"/>
              <a:t>výstavby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31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2) Počátky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cs-CZ" dirty="0"/>
              <a:t>Meziválečné období:</a:t>
            </a:r>
          </a:p>
          <a:p>
            <a:pPr lvl="1" algn="just">
              <a:lnSpc>
                <a:spcPct val="160000"/>
              </a:lnSpc>
            </a:pPr>
            <a:r>
              <a:rPr lang="cs-CZ" dirty="0"/>
              <a:t>Bytová nouze po I. sv. válce.</a:t>
            </a:r>
          </a:p>
          <a:p>
            <a:pPr lvl="1" algn="just">
              <a:lnSpc>
                <a:spcPct val="160000"/>
              </a:lnSpc>
            </a:pPr>
            <a:r>
              <a:rPr lang="cs-CZ" dirty="0"/>
              <a:t>Ideál nového člověka s novými potřebami.</a:t>
            </a:r>
          </a:p>
          <a:p>
            <a:pPr lvl="1" algn="just">
              <a:lnSpc>
                <a:spcPct val="160000"/>
              </a:lnSpc>
            </a:pPr>
            <a:r>
              <a:rPr lang="cs-CZ" dirty="0"/>
              <a:t>Vytvoření optimálních životních podmínek pro co největší počet lidí.</a:t>
            </a:r>
          </a:p>
          <a:p>
            <a:pPr algn="just">
              <a:lnSpc>
                <a:spcPct val="160000"/>
              </a:lnSpc>
            </a:pPr>
            <a:r>
              <a:rPr lang="cs-CZ" dirty="0"/>
              <a:t>Tradiční průmyslová metropole:</a:t>
            </a:r>
          </a:p>
          <a:p>
            <a:pPr lvl="1" algn="just">
              <a:lnSpc>
                <a:spcPct val="160000"/>
              </a:lnSpc>
            </a:pPr>
            <a:r>
              <a:rPr lang="cs-CZ" dirty="0"/>
              <a:t>Uzavřená bloková zástavba.</a:t>
            </a:r>
          </a:p>
          <a:p>
            <a:pPr lvl="1" algn="just">
              <a:lnSpc>
                <a:spcPct val="160000"/>
              </a:lnSpc>
            </a:pPr>
            <a:r>
              <a:rPr lang="cs-CZ" dirty="0"/>
              <a:t>Nevyhovující hygienické podmínky v důsledku industrializace.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300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lvl="1" algn="just">
              <a:lnSpc>
                <a:spcPct val="150000"/>
              </a:lnSpc>
            </a:pPr>
            <a:r>
              <a:rPr lang="cs-CZ" dirty="0"/>
              <a:t>Československo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Sociální rozmanitost obyvatel sídlišť.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Kritika sídlišť od poloviny 80. let.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Předpoklady: centrální plánování, typizace, prefabrikace, silikátové hmoty.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Socialistická bytová politika: odstranění sociálních rozdíl; byty pro všechny; vlastníkem stát; byt ne jako komodita, ale základní lidské právo.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Sociální demografická skladba: pro všechny vrstvy; segregace věková; ovlivnilo sňatky – dřívější věk a více.</a:t>
            </a:r>
          </a:p>
        </p:txBody>
      </p:sp>
    </p:spTree>
    <p:extLst>
      <p:ext uri="{BB962C8B-B14F-4D97-AF65-F5344CB8AC3E}">
        <p14:creationId xmlns:p14="http://schemas.microsoft.com/office/powerpoint/2010/main" val="2175019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lvl="1" algn="just">
              <a:lnSpc>
                <a:spcPct val="150000"/>
              </a:lnSpc>
            </a:pPr>
            <a:r>
              <a:rPr lang="cs-CZ" dirty="0"/>
              <a:t>Etapy: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Dvouletý plán (1947 – 1948)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Období socialistického realismu (do druhé poloviny 50. let)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Zlatá šedesátá léta.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Nástup normalizace (70. a 80. léta).</a:t>
            </a:r>
          </a:p>
          <a:p>
            <a:pPr lvl="2" algn="just">
              <a:lnSpc>
                <a:spcPct val="150000"/>
              </a:lnSpc>
            </a:pPr>
            <a:r>
              <a:rPr lang="pl-PL" dirty="0"/>
              <a:t>Vývoj po roce 1989, současnost a budoucnost.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008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4) </a:t>
            </a:r>
            <a:r>
              <a:rPr lang="en-GB" dirty="0" err="1"/>
              <a:t>Výzkumy</a:t>
            </a:r>
            <a:r>
              <a:rPr lang="en-GB" dirty="0"/>
              <a:t> </a:t>
            </a:r>
            <a:r>
              <a:rPr lang="en-GB" dirty="0" err="1"/>
              <a:t>panelových</a:t>
            </a:r>
            <a:r>
              <a:rPr lang="en-GB" dirty="0"/>
              <a:t> </a:t>
            </a:r>
            <a:r>
              <a:rPr lang="en-GB" dirty="0" err="1"/>
              <a:t>sídlišť</a:t>
            </a:r>
            <a:r>
              <a:rPr lang="en-GB" dirty="0"/>
              <a:t> v </a:t>
            </a:r>
            <a:r>
              <a:rPr lang="en-GB" dirty="0" err="1"/>
              <a:t>období</a:t>
            </a:r>
            <a:r>
              <a:rPr lang="en-GB" dirty="0"/>
              <a:t> </a:t>
            </a:r>
            <a:r>
              <a:rPr lang="en-GB" dirty="0" err="1"/>
              <a:t>socialismu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cs-CZ" dirty="0"/>
              <a:t>Výzkumný ústav výstavby a architektury (VŮVA)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Sociologie města a bydlení. Informační zprávy.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Člověk a sídliště. Výsledky sociologických průzkumů nových obytných souborů (1978).</a:t>
            </a:r>
            <a:endParaRPr lang="en-GB" dirty="0"/>
          </a:p>
          <a:p>
            <a:pPr lvl="1" algn="just">
              <a:lnSpc>
                <a:spcPct val="150000"/>
              </a:lnSpc>
            </a:pPr>
            <a:r>
              <a:rPr lang="cs-CZ" dirty="0"/>
              <a:t>Jiří Musil: Lidé a sídliště (1985).</a:t>
            </a:r>
          </a:p>
          <a:p>
            <a:pPr lvl="1" algn="just">
              <a:lnSpc>
                <a:spcPct val="150000"/>
              </a:lnSpc>
            </a:pPr>
            <a:r>
              <a:rPr lang="en-GB" dirty="0"/>
              <a:t>Eva </a:t>
            </a:r>
            <a:r>
              <a:rPr lang="en-GB" dirty="0" err="1"/>
              <a:t>Librová</a:t>
            </a:r>
            <a:r>
              <a:rPr lang="en-GB" dirty="0"/>
              <a:t>: </a:t>
            </a:r>
            <a:r>
              <a:rPr lang="en-GB" dirty="0" err="1"/>
              <a:t>Volný</a:t>
            </a:r>
            <a:r>
              <a:rPr lang="en-GB" dirty="0"/>
              <a:t> </a:t>
            </a:r>
            <a:r>
              <a:rPr lang="en-GB" dirty="0" err="1"/>
              <a:t>čas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 </a:t>
            </a:r>
            <a:r>
              <a:rPr lang="en-GB" dirty="0" err="1"/>
              <a:t>sídlišť</a:t>
            </a:r>
            <a:r>
              <a:rPr lang="en-GB" dirty="0"/>
              <a:t> ČSR (1986).</a:t>
            </a:r>
          </a:p>
        </p:txBody>
      </p:sp>
    </p:spTree>
    <p:extLst>
      <p:ext uri="{BB962C8B-B14F-4D97-AF65-F5344CB8AC3E}">
        <p14:creationId xmlns:p14="http://schemas.microsoft.com/office/powerpoint/2010/main" val="2401125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5) Současný vědecký a populárně naučný zájem o panelová sídliště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http://www.panelaci.cz/</a:t>
            </a:r>
            <a:endParaRPr lang="cs-CZ" dirty="0"/>
          </a:p>
          <a:p>
            <a:r>
              <a:rPr lang="en-GB" dirty="0">
                <a:hlinkClick r:id="rId3"/>
              </a:rPr>
              <a:t>http://www.anthropictures.cz/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737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268761"/>
            <a:ext cx="3168352" cy="42846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2829320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20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57237"/>
            <a:ext cx="7301298" cy="51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96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70409"/>
            <a:ext cx="3807960" cy="485090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6766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99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218639" cy="43313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869678"/>
            <a:ext cx="3612579" cy="512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4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467596" cy="501067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0728"/>
            <a:ext cx="3690791" cy="50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93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3172968" cy="45365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3382440" cy="474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3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dirty="0"/>
              <a:t>Funkcionalismus:</a:t>
            </a:r>
          </a:p>
          <a:p>
            <a:pPr lvl="1" algn="just">
              <a:lnSpc>
                <a:spcPct val="150000"/>
              </a:lnSpc>
            </a:pPr>
            <a:r>
              <a:rPr lang="cs-CZ" dirty="0" err="1"/>
              <a:t>P</a:t>
            </a:r>
            <a:r>
              <a:rPr lang="en-GB" dirty="0" err="1"/>
              <a:t>ožadavek</a:t>
            </a:r>
            <a:r>
              <a:rPr lang="en-GB" dirty="0"/>
              <a:t> </a:t>
            </a:r>
            <a:r>
              <a:rPr lang="en-GB" dirty="0" err="1"/>
              <a:t>užitečného</a:t>
            </a:r>
            <a:r>
              <a:rPr lang="en-GB" dirty="0"/>
              <a:t> a </a:t>
            </a:r>
            <a:r>
              <a:rPr lang="en-GB" dirty="0" err="1"/>
              <a:t>účelnějšího</a:t>
            </a:r>
            <a:r>
              <a:rPr lang="en-GB" dirty="0"/>
              <a:t> </a:t>
            </a:r>
            <a:r>
              <a:rPr lang="en-GB" dirty="0" err="1"/>
              <a:t>řešení</a:t>
            </a:r>
            <a:r>
              <a:rPr lang="en-GB" dirty="0"/>
              <a:t> </a:t>
            </a:r>
            <a:r>
              <a:rPr lang="en-GB" dirty="0" err="1"/>
              <a:t>jednotlivých</a:t>
            </a:r>
            <a:r>
              <a:rPr lang="en-GB" dirty="0"/>
              <a:t> </a:t>
            </a:r>
            <a:r>
              <a:rPr lang="en-GB" dirty="0" err="1"/>
              <a:t>staveb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celých</a:t>
            </a:r>
            <a:r>
              <a:rPr lang="en-GB" dirty="0"/>
              <a:t> </a:t>
            </a:r>
            <a:r>
              <a:rPr lang="en-GB" dirty="0" err="1"/>
              <a:t>sídelních</a:t>
            </a:r>
            <a:r>
              <a:rPr lang="en-GB" dirty="0"/>
              <a:t> </a:t>
            </a:r>
            <a:r>
              <a:rPr lang="en-GB" dirty="0" err="1"/>
              <a:t>útvarů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, aby </a:t>
            </a:r>
            <a:r>
              <a:rPr lang="en-GB" dirty="0" err="1"/>
              <a:t>dobře</a:t>
            </a:r>
            <a:r>
              <a:rPr lang="en-GB" dirty="0"/>
              <a:t> </a:t>
            </a:r>
            <a:r>
              <a:rPr lang="en-GB" dirty="0" err="1"/>
              <a:t>sloužily</a:t>
            </a:r>
            <a:r>
              <a:rPr lang="en-GB" dirty="0"/>
              <a:t> </a:t>
            </a:r>
            <a:r>
              <a:rPr lang="en-GB" dirty="0" err="1"/>
              <a:t>svému</a:t>
            </a:r>
            <a:r>
              <a:rPr lang="en-GB" dirty="0"/>
              <a:t> </a:t>
            </a:r>
            <a:r>
              <a:rPr lang="en-GB" dirty="0" err="1"/>
              <a:t>poslání</a:t>
            </a:r>
            <a:r>
              <a:rPr lang="en-GB" dirty="0"/>
              <a:t> z </a:t>
            </a:r>
            <a:r>
              <a:rPr lang="en-GB" dirty="0" err="1"/>
              <a:t>hlediska</a:t>
            </a:r>
            <a:r>
              <a:rPr lang="en-GB" dirty="0"/>
              <a:t> </a:t>
            </a:r>
            <a:r>
              <a:rPr lang="en-GB" dirty="0" err="1"/>
              <a:t>provozních</a:t>
            </a:r>
            <a:r>
              <a:rPr lang="en-GB" dirty="0"/>
              <a:t> a </a:t>
            </a:r>
            <a:r>
              <a:rPr lang="en-GB" dirty="0" err="1"/>
              <a:t>materiálních</a:t>
            </a:r>
            <a:r>
              <a:rPr lang="en-GB" dirty="0"/>
              <a:t> </a:t>
            </a:r>
            <a:r>
              <a:rPr lang="en-GB" dirty="0" err="1"/>
              <a:t>funkcí</a:t>
            </a:r>
            <a:r>
              <a:rPr lang="en-GB" dirty="0"/>
              <a:t>.</a:t>
            </a:r>
            <a:endParaRPr lang="cs-CZ" dirty="0"/>
          </a:p>
          <a:p>
            <a:pPr lvl="1" algn="just">
              <a:lnSpc>
                <a:spcPct val="150000"/>
              </a:lnSpc>
            </a:pPr>
            <a:r>
              <a:rPr lang="cs-CZ" dirty="0"/>
              <a:t>Forma následuje funkci.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Racionalita a účelnost.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Nový typ zástavby – řádková.</a:t>
            </a:r>
          </a:p>
          <a:p>
            <a:pPr lvl="1" algn="just">
              <a:lnSpc>
                <a:spcPct val="150000"/>
              </a:lnSpc>
            </a:pPr>
            <a:r>
              <a:rPr lang="en-GB" dirty="0" err="1"/>
              <a:t>Konstruktivismus</a:t>
            </a:r>
            <a:r>
              <a:rPr lang="en-GB" dirty="0"/>
              <a:t>: </a:t>
            </a:r>
            <a:r>
              <a:rPr lang="en-GB" dirty="0" err="1"/>
              <a:t>Směr</a:t>
            </a:r>
            <a:r>
              <a:rPr lang="en-GB" dirty="0"/>
              <a:t> </a:t>
            </a:r>
            <a:r>
              <a:rPr lang="en-GB" dirty="0" err="1"/>
              <a:t>zdůrazňoval</a:t>
            </a:r>
            <a:r>
              <a:rPr lang="en-GB" dirty="0"/>
              <a:t> </a:t>
            </a:r>
            <a:r>
              <a:rPr lang="en-GB" dirty="0" err="1"/>
              <a:t>technickou</a:t>
            </a:r>
            <a:r>
              <a:rPr lang="en-GB" dirty="0"/>
              <a:t> </a:t>
            </a:r>
            <a:r>
              <a:rPr lang="en-GB" dirty="0" err="1"/>
              <a:t>dokonalost</a:t>
            </a:r>
            <a:r>
              <a:rPr lang="en-GB" dirty="0"/>
              <a:t> a </a:t>
            </a:r>
            <a:r>
              <a:rPr lang="en-GB" dirty="0" err="1"/>
              <a:t>krásu</a:t>
            </a:r>
            <a:r>
              <a:rPr lang="en-GB" dirty="0"/>
              <a:t> </a:t>
            </a:r>
            <a:r>
              <a:rPr lang="en-GB" dirty="0" err="1"/>
              <a:t>hmoty</a:t>
            </a:r>
            <a:r>
              <a:rPr lang="en-GB" dirty="0"/>
              <a:t>, </a:t>
            </a:r>
            <a:r>
              <a:rPr lang="en-GB" dirty="0" err="1"/>
              <a:t>účelnost</a:t>
            </a:r>
            <a:r>
              <a:rPr lang="en-GB" dirty="0"/>
              <a:t> </a:t>
            </a:r>
            <a:r>
              <a:rPr lang="en-GB" dirty="0" err="1"/>
              <a:t>stavby</a:t>
            </a:r>
            <a:r>
              <a:rPr lang="en-GB" dirty="0"/>
              <a:t> a </a:t>
            </a:r>
            <a:r>
              <a:rPr lang="en-GB" dirty="0" err="1"/>
              <a:t>odmítal</a:t>
            </a:r>
            <a:r>
              <a:rPr lang="en-GB" dirty="0"/>
              <a:t> </a:t>
            </a:r>
            <a:r>
              <a:rPr lang="en-GB" dirty="0" err="1"/>
              <a:t>každý</a:t>
            </a:r>
            <a:r>
              <a:rPr lang="en-GB" dirty="0"/>
              <a:t> </a:t>
            </a:r>
            <a:r>
              <a:rPr lang="en-GB" dirty="0" err="1"/>
              <a:t>luxus</a:t>
            </a:r>
            <a:r>
              <a:rPr lang="en-GB" dirty="0"/>
              <a:t>. </a:t>
            </a:r>
            <a:r>
              <a:rPr lang="en-GB" dirty="0" err="1"/>
              <a:t>Prolínal</a:t>
            </a:r>
            <a:r>
              <a:rPr lang="en-GB" dirty="0"/>
              <a:t> se s </a:t>
            </a:r>
            <a:r>
              <a:rPr lang="en-GB" dirty="0" err="1"/>
              <a:t>raným</a:t>
            </a:r>
            <a:r>
              <a:rPr lang="en-GB" dirty="0"/>
              <a:t> </a:t>
            </a:r>
            <a:r>
              <a:rPr lang="en-GB" dirty="0" err="1"/>
              <a:t>funkcionalismem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5136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3440905" cy="51571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48700"/>
            <a:ext cx="3233246" cy="43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30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047750"/>
            <a:ext cx="3143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7092280" cy="33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3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dirty="0"/>
              <a:t>CIAM: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Mezinárodní kongres moderní architektury.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1929 – „Byty pro existenční minimum“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Typizace a prefabrikovaná výroba stavebních dílů = levnější a kvalitnější stavby.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Hygienicky vyhovující byty.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1930 – „Racionální zastavovací soustavy“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Odmítnutí tradiční koridorové ulice s blokovou zástavbou.</a:t>
            </a:r>
          </a:p>
          <a:p>
            <a:pPr lvl="2" algn="just">
              <a:lnSpc>
                <a:spcPct val="150000"/>
              </a:lnSpc>
            </a:pPr>
            <a:r>
              <a:rPr lang="cs-CZ" dirty="0"/>
              <a:t>Optimální orientace ke světovým stranám (oslunění a provětrání)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1933 – přijetí „Athénské charty“</a:t>
            </a:r>
          </a:p>
        </p:txBody>
      </p:sp>
    </p:spTree>
    <p:extLst>
      <p:ext uri="{BB962C8B-B14F-4D97-AF65-F5344CB8AC3E}">
        <p14:creationId xmlns:p14="http://schemas.microsoft.com/office/powerpoint/2010/main" val="306724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dirty="0"/>
              <a:t>Athénská charta:</a:t>
            </a:r>
          </a:p>
          <a:p>
            <a:pPr lvl="1" algn="just">
              <a:lnSpc>
                <a:spcPct val="150000"/>
              </a:lnSpc>
            </a:pPr>
            <a:r>
              <a:rPr lang="en-GB" dirty="0" err="1"/>
              <a:t>Předpokládalo</a:t>
            </a:r>
            <a:r>
              <a:rPr lang="en-GB" dirty="0"/>
              <a:t> se,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současný</a:t>
            </a:r>
            <a:r>
              <a:rPr lang="en-GB" dirty="0"/>
              <a:t> </a:t>
            </a:r>
            <a:r>
              <a:rPr lang="en-GB" dirty="0" err="1"/>
              <a:t>člověk</a:t>
            </a:r>
            <a:r>
              <a:rPr lang="en-GB" dirty="0"/>
              <a:t> </a:t>
            </a:r>
            <a:r>
              <a:rPr lang="en-GB" dirty="0" err="1"/>
              <a:t>chce</a:t>
            </a:r>
            <a:r>
              <a:rPr lang="en-GB" dirty="0"/>
              <a:t> a </a:t>
            </a:r>
            <a:r>
              <a:rPr lang="en-GB" dirty="0" err="1"/>
              <a:t>potřebuje</a:t>
            </a:r>
            <a:r>
              <a:rPr lang="en-GB" dirty="0"/>
              <a:t> </a:t>
            </a:r>
            <a:r>
              <a:rPr lang="en-GB" dirty="0" err="1"/>
              <a:t>zdraví</a:t>
            </a:r>
            <a:r>
              <a:rPr lang="en-GB" dirty="0"/>
              <a:t>, </a:t>
            </a:r>
            <a:r>
              <a:rPr lang="en-GB" dirty="0" err="1"/>
              <a:t>hygienu</a:t>
            </a:r>
            <a:r>
              <a:rPr lang="en-GB" dirty="0"/>
              <a:t>, </a:t>
            </a:r>
            <a:r>
              <a:rPr lang="en-GB" dirty="0" err="1"/>
              <a:t>slunce</a:t>
            </a:r>
            <a:r>
              <a:rPr lang="en-GB" dirty="0"/>
              <a:t> a </a:t>
            </a:r>
            <a:r>
              <a:rPr lang="en-GB" dirty="0" err="1"/>
              <a:t>zeleň</a:t>
            </a:r>
            <a:r>
              <a:rPr lang="en-GB" dirty="0"/>
              <a:t>; to </a:t>
            </a:r>
            <a:r>
              <a:rPr lang="en-GB" dirty="0" err="1"/>
              <a:t>všechno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nepostradatelné</a:t>
            </a:r>
            <a:r>
              <a:rPr lang="en-GB" dirty="0"/>
              <a:t> v </a:t>
            </a:r>
            <a:r>
              <a:rPr lang="en-GB" dirty="0" err="1"/>
              <a:t>moderním</a:t>
            </a:r>
            <a:r>
              <a:rPr lang="en-GB" dirty="0"/>
              <a:t> </a:t>
            </a:r>
            <a:r>
              <a:rPr lang="en-GB" dirty="0" err="1"/>
              <a:t>urbánním</a:t>
            </a:r>
            <a:r>
              <a:rPr lang="en-GB" dirty="0"/>
              <a:t> </a:t>
            </a:r>
            <a:r>
              <a:rPr lang="en-GB" dirty="0" err="1"/>
              <a:t>prostředí</a:t>
            </a:r>
            <a:r>
              <a:rPr lang="en-GB" dirty="0"/>
              <a:t>.</a:t>
            </a:r>
            <a:endParaRPr lang="cs-CZ" dirty="0"/>
          </a:p>
          <a:p>
            <a:pPr lvl="1" algn="just">
              <a:lnSpc>
                <a:spcPct val="150000"/>
              </a:lnSpc>
            </a:pPr>
            <a:r>
              <a:rPr lang="en-GB" dirty="0" err="1"/>
              <a:t>Život</a:t>
            </a:r>
            <a:r>
              <a:rPr lang="en-GB" dirty="0"/>
              <a:t> </a:t>
            </a:r>
            <a:r>
              <a:rPr lang="en-GB" dirty="0" err="1"/>
              <a:t>člověka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městě</a:t>
            </a:r>
            <a:r>
              <a:rPr lang="en-GB" dirty="0"/>
              <a:t>  </a:t>
            </a:r>
            <a:r>
              <a:rPr lang="en-GB" dirty="0" err="1"/>
              <a:t>charta</a:t>
            </a:r>
            <a:r>
              <a:rPr lang="en-GB" dirty="0"/>
              <a:t> </a:t>
            </a:r>
            <a:r>
              <a:rPr lang="en-GB" dirty="0" err="1"/>
              <a:t>rozdělila</a:t>
            </a:r>
            <a:r>
              <a:rPr lang="en-GB" dirty="0"/>
              <a:t> do </a:t>
            </a:r>
            <a:r>
              <a:rPr lang="en-GB" dirty="0" err="1"/>
              <a:t>čtyř</a:t>
            </a:r>
            <a:r>
              <a:rPr lang="en-GB" dirty="0"/>
              <a:t> </a:t>
            </a:r>
            <a:r>
              <a:rPr lang="en-GB" dirty="0" err="1"/>
              <a:t>základních</a:t>
            </a:r>
            <a:r>
              <a:rPr lang="en-GB" dirty="0"/>
              <a:t> </a:t>
            </a:r>
            <a:r>
              <a:rPr lang="en-GB" dirty="0" err="1"/>
              <a:t>skupin</a:t>
            </a:r>
            <a:r>
              <a:rPr lang="en-GB" dirty="0"/>
              <a:t>: </a:t>
            </a:r>
            <a:r>
              <a:rPr lang="en-GB" dirty="0" err="1"/>
              <a:t>bydlení</a:t>
            </a:r>
            <a:r>
              <a:rPr lang="en-GB" dirty="0"/>
              <a:t>, </a:t>
            </a:r>
            <a:r>
              <a:rPr lang="en-GB" dirty="0" err="1"/>
              <a:t>práce</a:t>
            </a:r>
            <a:r>
              <a:rPr lang="en-GB" dirty="0"/>
              <a:t>, </a:t>
            </a:r>
            <a:r>
              <a:rPr lang="en-GB" dirty="0" err="1"/>
              <a:t>odpočinek</a:t>
            </a:r>
            <a:r>
              <a:rPr lang="en-GB" dirty="0"/>
              <a:t> a </a:t>
            </a:r>
            <a:r>
              <a:rPr lang="en-GB" dirty="0" err="1"/>
              <a:t>doprava</a:t>
            </a:r>
            <a:r>
              <a:rPr lang="cs-CZ" dirty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Corbusier</a:t>
            </a:r>
            <a:r>
              <a:rPr lang="cs-CZ" dirty="0"/>
              <a:t>: Athénská charta, 1943.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Uplatnění po 2. sv. válce.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45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dirty="0"/>
              <a:t>První pokusy:</a:t>
            </a:r>
          </a:p>
          <a:p>
            <a:pPr lvl="1" algn="just">
              <a:lnSpc>
                <a:spcPct val="150000"/>
              </a:lnSpc>
            </a:pPr>
            <a:r>
              <a:rPr lang="en-GB" dirty="0"/>
              <a:t>Frank Bunker </a:t>
            </a:r>
            <a:r>
              <a:rPr lang="en-GB" dirty="0" err="1"/>
              <a:t>Gilberth</a:t>
            </a:r>
            <a:r>
              <a:rPr lang="cs-CZ" dirty="0"/>
              <a:t> – zjednodušení výrobního procesu (cihly).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První betonový panelový systém – Velká Británie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Německý </a:t>
            </a:r>
            <a:r>
              <a:rPr lang="cs-CZ" dirty="0" err="1"/>
              <a:t>Bauhaus</a:t>
            </a:r>
            <a:r>
              <a:rPr lang="cs-CZ" dirty="0"/>
              <a:t> – Walter </a:t>
            </a:r>
            <a:r>
              <a:rPr lang="cs-CZ" dirty="0" err="1"/>
              <a:t>Gropius</a:t>
            </a:r>
            <a:r>
              <a:rPr lang="cs-CZ" dirty="0"/>
              <a:t> vymyslel systém </a:t>
            </a:r>
            <a:r>
              <a:rPr lang="cs-CZ" dirty="0" err="1"/>
              <a:t>Baukasten</a:t>
            </a:r>
            <a:r>
              <a:rPr lang="cs-CZ" dirty="0"/>
              <a:t> (1922–1923).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1926 – sídliště </a:t>
            </a:r>
            <a:r>
              <a:rPr lang="cs-CZ" dirty="0" err="1"/>
              <a:t>Praunheim</a:t>
            </a:r>
            <a:r>
              <a:rPr lang="cs-CZ" dirty="0"/>
              <a:t> ve Frankfurtu (Ernst May)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1926–1928 – sídliště </a:t>
            </a:r>
            <a:r>
              <a:rPr lang="cs-CZ" dirty="0" err="1"/>
              <a:t>Törten</a:t>
            </a:r>
            <a:r>
              <a:rPr lang="cs-CZ" dirty="0"/>
              <a:t> v </a:t>
            </a:r>
            <a:r>
              <a:rPr lang="cs-CZ" dirty="0" err="1"/>
              <a:t>Desavě</a:t>
            </a:r>
            <a:r>
              <a:rPr lang="cs-CZ" dirty="0"/>
              <a:t> (Walter </a:t>
            </a:r>
            <a:r>
              <a:rPr lang="cs-CZ" dirty="0" err="1"/>
              <a:t>Gropius</a:t>
            </a:r>
            <a:r>
              <a:rPr lang="cs-CZ" dirty="0"/>
              <a:t>).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1927 – vzorová obytná kolonie </a:t>
            </a:r>
            <a:r>
              <a:rPr lang="cs-CZ" dirty="0" err="1"/>
              <a:t>Weissenhof</a:t>
            </a:r>
            <a:r>
              <a:rPr lang="cs-CZ" dirty="0"/>
              <a:t> ve Stuttgartu (</a:t>
            </a:r>
            <a:r>
              <a:rPr lang="cs-CZ" dirty="0" err="1"/>
              <a:t>Mies</a:t>
            </a:r>
            <a:r>
              <a:rPr lang="cs-CZ" dirty="0"/>
              <a:t> van der </a:t>
            </a:r>
            <a:r>
              <a:rPr lang="cs-CZ" dirty="0" err="1"/>
              <a:t>Rohe</a:t>
            </a:r>
            <a:r>
              <a:rPr lang="cs-CZ" dirty="0"/>
              <a:t>)</a:t>
            </a:r>
          </a:p>
          <a:p>
            <a:pPr lvl="1">
              <a:lnSpc>
                <a:spcPct val="150000"/>
              </a:lnSpc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47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en-GB" dirty="0" err="1"/>
              <a:t>Praunheim</a:t>
            </a:r>
            <a:r>
              <a:rPr lang="cs-CZ" dirty="0"/>
              <a:t> (1926)</a:t>
            </a:r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524000"/>
            <a:ext cx="619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89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</TotalTime>
  <Words>1113</Words>
  <Application>Microsoft Office PowerPoint</Application>
  <PresentationFormat>Předvádění na obrazovce (4:3)</PresentationFormat>
  <Paragraphs>122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Century Schoolbook</vt:lpstr>
      <vt:lpstr>Wingdings</vt:lpstr>
      <vt:lpstr>Wingdings 2</vt:lpstr>
      <vt:lpstr>Arkýř</vt:lpstr>
      <vt:lpstr>ETBB98 Město očima etnologa 4. hodina</vt:lpstr>
      <vt:lpstr>1) Úvod</vt:lpstr>
      <vt:lpstr>2) Počátky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3) Vývoj po II. sv. v. Západ vs. Východ Evropy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4) Výzkumy panelových sídlišť v období socialismu</vt:lpstr>
      <vt:lpstr>5) Současný vědecký a populárně naučný zájem o panelová sídliště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ETBB98 Město očima etnologa 1. hodina</dc:title>
  <dc:creator>Jan J. Semrád</dc:creator>
  <cp:lastModifiedBy>Jan Semrád</cp:lastModifiedBy>
  <cp:revision>104</cp:revision>
  <dcterms:created xsi:type="dcterms:W3CDTF">2016-09-26T10:56:00Z</dcterms:created>
  <dcterms:modified xsi:type="dcterms:W3CDTF">2016-11-14T11:05:41Z</dcterms:modified>
</cp:coreProperties>
</file>