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Rozkazovací</a:t>
            </a:r>
            <a:r>
              <a:rPr lang="de-AT" dirty="0" smtClean="0"/>
              <a:t> </a:t>
            </a:r>
            <a:r>
              <a:rPr lang="de-AT" dirty="0" err="1" smtClean="0"/>
              <a:t>způsob</a:t>
            </a:r>
            <a:endParaRPr lang="de-AT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Imperativ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62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Tvoří</a:t>
            </a:r>
            <a:r>
              <a:rPr lang="de-AT" dirty="0" smtClean="0"/>
              <a:t> se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přehozením</a:t>
            </a:r>
            <a:r>
              <a:rPr lang="en-GB" dirty="0" smtClean="0"/>
              <a:t> </a:t>
            </a:r>
            <a:r>
              <a:rPr lang="en-GB" dirty="0" err="1" smtClean="0"/>
              <a:t>slovesa</a:t>
            </a:r>
            <a:r>
              <a:rPr lang="en-GB" dirty="0" smtClean="0"/>
              <a:t> a </a:t>
            </a:r>
            <a:r>
              <a:rPr lang="en-GB" dirty="0" err="1" smtClean="0"/>
              <a:t>zájmena</a:t>
            </a:r>
            <a:r>
              <a:rPr lang="en-GB" dirty="0" smtClean="0"/>
              <a:t> (</a:t>
            </a:r>
            <a:r>
              <a:rPr lang="en-GB" dirty="0" err="1" smtClean="0"/>
              <a:t>sloveso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1. </a:t>
            </a:r>
            <a:r>
              <a:rPr lang="en-GB" dirty="0" err="1" smtClean="0"/>
              <a:t>místo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Wir</a:t>
            </a:r>
            <a:r>
              <a:rPr lang="en-GB" dirty="0" smtClean="0"/>
              <a:t> </a:t>
            </a:r>
            <a:r>
              <a:rPr lang="en-GB" dirty="0" err="1" smtClean="0"/>
              <a:t>gehen</a:t>
            </a:r>
            <a:r>
              <a:rPr lang="en-GB" dirty="0" smtClean="0"/>
              <a:t> -&gt; </a:t>
            </a:r>
            <a:r>
              <a:rPr lang="en-GB" b="1" dirty="0" err="1" smtClean="0"/>
              <a:t>Gehen</a:t>
            </a:r>
            <a:r>
              <a:rPr lang="en-GB" b="1" dirty="0" smtClean="0"/>
              <a:t> </a:t>
            </a:r>
            <a:r>
              <a:rPr lang="en-GB" b="1" dirty="0" err="1" smtClean="0"/>
              <a:t>wir</a:t>
            </a:r>
            <a:r>
              <a:rPr lang="en-GB" b="1" dirty="0" smtClean="0"/>
              <a:t>!</a:t>
            </a:r>
          </a:p>
          <a:p>
            <a:pPr lvl="1"/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kommen</a:t>
            </a:r>
            <a:r>
              <a:rPr lang="en-GB" dirty="0" smtClean="0"/>
              <a:t> -&gt; </a:t>
            </a:r>
            <a:r>
              <a:rPr lang="en-GB" b="1" dirty="0" err="1" smtClean="0"/>
              <a:t>Kommen</a:t>
            </a:r>
            <a:r>
              <a:rPr lang="en-GB" b="1" dirty="0" smtClean="0"/>
              <a:t> </a:t>
            </a:r>
            <a:r>
              <a:rPr lang="en-GB" b="1" dirty="0" err="1" smtClean="0"/>
              <a:t>Sie</a:t>
            </a:r>
            <a:r>
              <a:rPr lang="en-GB" b="1" dirty="0" smtClean="0"/>
              <a:t>!</a:t>
            </a:r>
          </a:p>
          <a:p>
            <a:pPr lvl="1"/>
            <a:endParaRPr lang="en-GB" b="1" dirty="0" smtClean="0"/>
          </a:p>
          <a:p>
            <a:r>
              <a:rPr lang="en-GB" dirty="0" err="1" smtClean="0"/>
              <a:t>vynecháním</a:t>
            </a:r>
            <a:r>
              <a:rPr lang="en-GB" dirty="0" smtClean="0"/>
              <a:t> </a:t>
            </a:r>
            <a:r>
              <a:rPr lang="en-GB" dirty="0" err="1" smtClean="0"/>
              <a:t>zájmen</a:t>
            </a:r>
            <a:r>
              <a:rPr lang="en-GB" dirty="0" smtClean="0"/>
              <a:t> </a:t>
            </a:r>
            <a:r>
              <a:rPr lang="en-GB" b="1" dirty="0"/>
              <a:t>du, </a:t>
            </a:r>
            <a:r>
              <a:rPr lang="en-GB" b="1" dirty="0" err="1" smtClean="0"/>
              <a:t>ihr</a:t>
            </a:r>
            <a:endParaRPr lang="en-GB" b="1" dirty="0" smtClean="0"/>
          </a:p>
          <a:p>
            <a:endParaRPr lang="en-GB" b="1" dirty="0" smtClean="0"/>
          </a:p>
          <a:p>
            <a:r>
              <a:rPr lang="de-AT" dirty="0" err="1"/>
              <a:t>odtržením</a:t>
            </a:r>
            <a:r>
              <a:rPr lang="de-AT" dirty="0"/>
              <a:t> </a:t>
            </a:r>
            <a:r>
              <a:rPr lang="de-AT" dirty="0" err="1"/>
              <a:t>koncovky</a:t>
            </a:r>
            <a:r>
              <a:rPr lang="de-AT" dirty="0"/>
              <a:t> </a:t>
            </a:r>
            <a:r>
              <a:rPr lang="de-AT" b="1" dirty="0"/>
              <a:t>–</a:t>
            </a:r>
            <a:r>
              <a:rPr lang="de-AT" b="1" dirty="0" err="1"/>
              <a:t>st</a:t>
            </a:r>
            <a:r>
              <a:rPr lang="de-AT" b="1" dirty="0"/>
              <a:t> </a:t>
            </a:r>
            <a:r>
              <a:rPr lang="de-AT" dirty="0" err="1"/>
              <a:t>od</a:t>
            </a:r>
            <a:r>
              <a:rPr lang="de-AT" dirty="0"/>
              <a:t> </a:t>
            </a:r>
            <a:r>
              <a:rPr lang="de-AT" dirty="0" err="1"/>
              <a:t>slovesa</a:t>
            </a:r>
            <a:r>
              <a:rPr lang="de-AT" dirty="0"/>
              <a:t> v 2. </a:t>
            </a:r>
            <a:r>
              <a:rPr lang="de-AT" dirty="0" err="1"/>
              <a:t>osobě</a:t>
            </a:r>
            <a:r>
              <a:rPr lang="de-AT" dirty="0"/>
              <a:t> </a:t>
            </a:r>
            <a:r>
              <a:rPr lang="de-AT" dirty="0" err="1"/>
              <a:t>j.č</a:t>
            </a:r>
            <a:r>
              <a:rPr lang="de-AT" dirty="0"/>
              <a:t>. </a:t>
            </a:r>
            <a:r>
              <a:rPr lang="de-AT" dirty="0" err="1"/>
              <a:t>přít</a:t>
            </a:r>
            <a:r>
              <a:rPr lang="de-AT" dirty="0"/>
              <a:t>. </a:t>
            </a:r>
            <a:r>
              <a:rPr lang="de-AT" dirty="0" err="1"/>
              <a:t>času</a:t>
            </a:r>
            <a:endParaRPr lang="de-AT" dirty="0"/>
          </a:p>
          <a:p>
            <a:pPr lvl="1"/>
            <a:r>
              <a:rPr lang="de-AT" dirty="0" smtClean="0"/>
              <a:t>gehen</a:t>
            </a:r>
            <a:r>
              <a:rPr lang="de-AT" dirty="0"/>
              <a:t>: du gehst -&gt; </a:t>
            </a:r>
            <a:r>
              <a:rPr lang="de-AT" b="1" dirty="0"/>
              <a:t>Geh!</a:t>
            </a:r>
          </a:p>
          <a:p>
            <a:pPr lvl="1"/>
            <a:r>
              <a:rPr lang="de-AT" dirty="0"/>
              <a:t>kommen: </a:t>
            </a:r>
            <a:r>
              <a:rPr lang="de-AT" dirty="0" smtClean="0"/>
              <a:t>ihr kommt </a:t>
            </a:r>
            <a:r>
              <a:rPr lang="de-AT" dirty="0"/>
              <a:t>-&gt; </a:t>
            </a:r>
            <a:r>
              <a:rPr lang="de-AT" b="1" dirty="0" smtClean="0"/>
              <a:t>Kommt!</a:t>
            </a:r>
          </a:p>
          <a:p>
            <a:pPr lvl="1"/>
            <a:endParaRPr lang="de-AT" b="1" dirty="0"/>
          </a:p>
          <a:p>
            <a:pPr lvl="1"/>
            <a:endParaRPr lang="en-GB" dirty="0"/>
          </a:p>
          <a:p>
            <a:endParaRPr lang="en-GB" dirty="0" smtClean="0"/>
          </a:p>
          <a:p>
            <a:pPr lvl="1"/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06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Kmenová</a:t>
            </a:r>
            <a:r>
              <a:rPr lang="en-GB" dirty="0" smtClean="0"/>
              <a:t> </a:t>
            </a:r>
            <a:r>
              <a:rPr lang="en-GB" dirty="0" err="1" smtClean="0"/>
              <a:t>samohláska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změna</a:t>
            </a:r>
            <a:r>
              <a:rPr lang="de-AT" dirty="0"/>
              <a:t> </a:t>
            </a:r>
            <a:r>
              <a:rPr lang="de-AT" dirty="0" err="1"/>
              <a:t>kmenové</a:t>
            </a:r>
            <a:r>
              <a:rPr lang="de-AT" dirty="0"/>
              <a:t> </a:t>
            </a:r>
            <a:r>
              <a:rPr lang="de-AT" dirty="0" err="1" smtClean="0"/>
              <a:t>samohlásky</a:t>
            </a:r>
            <a:r>
              <a:rPr lang="de-AT" dirty="0" smtClean="0"/>
              <a:t> </a:t>
            </a:r>
            <a:r>
              <a:rPr lang="de-AT" u="sng" dirty="0"/>
              <a:t>e-&gt;i/</a:t>
            </a:r>
            <a:r>
              <a:rPr lang="de-AT" u="sng" dirty="0" err="1"/>
              <a:t>ie</a:t>
            </a:r>
            <a:r>
              <a:rPr lang="de-AT" dirty="0"/>
              <a:t> </a:t>
            </a:r>
            <a:r>
              <a:rPr lang="de-AT" dirty="0" err="1"/>
              <a:t>platí</a:t>
            </a:r>
            <a:r>
              <a:rPr lang="de-AT" dirty="0"/>
              <a:t> i v </a:t>
            </a:r>
            <a:r>
              <a:rPr lang="de-AT" dirty="0" err="1"/>
              <a:t>imperativu</a:t>
            </a:r>
            <a:endParaRPr lang="de-AT" dirty="0"/>
          </a:p>
          <a:p>
            <a:pPr lvl="1"/>
            <a:r>
              <a:rPr lang="de-AT" dirty="0"/>
              <a:t>helfen: du hilfst -&gt; </a:t>
            </a:r>
            <a:r>
              <a:rPr lang="de-AT" b="1" dirty="0"/>
              <a:t>Hilf!</a:t>
            </a:r>
          </a:p>
          <a:p>
            <a:pPr lvl="1"/>
            <a:r>
              <a:rPr lang="en-GB" dirty="0" err="1"/>
              <a:t>sprechen</a:t>
            </a:r>
            <a:r>
              <a:rPr lang="en-GB" dirty="0"/>
              <a:t>: du </a:t>
            </a:r>
            <a:r>
              <a:rPr lang="en-GB" dirty="0" err="1"/>
              <a:t>sprichst</a:t>
            </a:r>
            <a:r>
              <a:rPr lang="en-GB" dirty="0"/>
              <a:t> -&gt; </a:t>
            </a:r>
            <a:r>
              <a:rPr lang="en-GB" b="1" dirty="0" err="1"/>
              <a:t>Sprich</a:t>
            </a:r>
            <a:r>
              <a:rPr lang="en-GB" b="1" dirty="0" smtClean="0"/>
              <a:t>!</a:t>
            </a:r>
          </a:p>
          <a:p>
            <a:pPr lvl="1"/>
            <a:endParaRPr lang="de-AT" b="1" dirty="0"/>
          </a:p>
          <a:p>
            <a:r>
              <a:rPr lang="en-GB" dirty="0" err="1"/>
              <a:t>změna</a:t>
            </a:r>
            <a:r>
              <a:rPr lang="en-GB" dirty="0"/>
              <a:t> </a:t>
            </a:r>
            <a:r>
              <a:rPr lang="en-GB" dirty="0" err="1"/>
              <a:t>ostatních</a:t>
            </a:r>
            <a:r>
              <a:rPr lang="en-GB" dirty="0"/>
              <a:t> </a:t>
            </a:r>
            <a:r>
              <a:rPr lang="en-GB" dirty="0" err="1"/>
              <a:t>kmenových</a:t>
            </a:r>
            <a:r>
              <a:rPr lang="en-GB" dirty="0"/>
              <a:t> </a:t>
            </a:r>
            <a:r>
              <a:rPr lang="en-GB" dirty="0" err="1" smtClean="0"/>
              <a:t>samohlásek</a:t>
            </a:r>
            <a:r>
              <a:rPr lang="en-GB" dirty="0" smtClean="0"/>
              <a:t> </a:t>
            </a:r>
            <a:r>
              <a:rPr lang="en-GB" dirty="0" err="1" smtClean="0"/>
              <a:t>neplatí</a:t>
            </a:r>
            <a:r>
              <a:rPr lang="en-GB" dirty="0" smtClean="0"/>
              <a:t> </a:t>
            </a:r>
            <a:endParaRPr lang="de-AT" dirty="0"/>
          </a:p>
          <a:p>
            <a:pPr lvl="1"/>
            <a:r>
              <a:rPr lang="en-GB" dirty="0" err="1"/>
              <a:t>fahren</a:t>
            </a:r>
            <a:r>
              <a:rPr lang="en-GB" dirty="0"/>
              <a:t>: du </a:t>
            </a:r>
            <a:r>
              <a:rPr lang="en-GB" dirty="0" err="1"/>
              <a:t>fährst</a:t>
            </a:r>
            <a:r>
              <a:rPr lang="en-GB" dirty="0"/>
              <a:t> -&gt; </a:t>
            </a:r>
            <a:r>
              <a:rPr lang="en-GB" b="1" dirty="0" err="1"/>
              <a:t>Fahr</a:t>
            </a:r>
            <a:r>
              <a:rPr lang="en-GB" b="1" dirty="0"/>
              <a:t>!</a:t>
            </a:r>
            <a:endParaRPr lang="de-AT" b="1" dirty="0"/>
          </a:p>
          <a:p>
            <a:pPr lvl="1"/>
            <a:r>
              <a:rPr lang="de-AT" dirty="0"/>
              <a:t>laufen: du läufst -&gt; </a:t>
            </a:r>
            <a:r>
              <a:rPr lang="de-AT" b="1" dirty="0"/>
              <a:t>Lauf!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326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Koncovka</a:t>
            </a:r>
            <a:r>
              <a:rPr lang="en-GB" dirty="0" smtClean="0"/>
              <a:t> –e (</a:t>
            </a:r>
            <a:r>
              <a:rPr lang="en-GB" dirty="0" err="1" smtClean="0"/>
              <a:t>nepovinné</a:t>
            </a:r>
            <a:r>
              <a:rPr lang="en-GB" dirty="0" smtClean="0"/>
              <a:t>)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končí</a:t>
            </a:r>
            <a:r>
              <a:rPr lang="en-GB" dirty="0" smtClean="0"/>
              <a:t>-li </a:t>
            </a:r>
            <a:r>
              <a:rPr lang="en-GB" dirty="0" err="1" smtClean="0"/>
              <a:t>kmen</a:t>
            </a:r>
            <a:r>
              <a:rPr lang="en-GB" dirty="0" smtClean="0"/>
              <a:t> </a:t>
            </a:r>
            <a:r>
              <a:rPr lang="en-GB" dirty="0" err="1" smtClean="0"/>
              <a:t>sloves</a:t>
            </a:r>
            <a:r>
              <a:rPr lang="en-GB" dirty="0" smtClean="0"/>
              <a:t> </a:t>
            </a:r>
            <a:r>
              <a:rPr lang="en-GB" dirty="0" err="1" smtClean="0"/>
              <a:t>souhláskami</a:t>
            </a:r>
            <a:r>
              <a:rPr lang="en-GB" dirty="0" smtClean="0"/>
              <a:t> </a:t>
            </a:r>
            <a:r>
              <a:rPr lang="en-GB" b="1" dirty="0" smtClean="0"/>
              <a:t>–</a:t>
            </a:r>
            <a:r>
              <a:rPr lang="en-GB" b="1" dirty="0" err="1" smtClean="0"/>
              <a:t>ig</a:t>
            </a:r>
            <a:r>
              <a:rPr lang="en-GB" dirty="0" smtClean="0"/>
              <a:t>, </a:t>
            </a:r>
            <a:r>
              <a:rPr lang="en-GB" b="1" dirty="0" smtClean="0"/>
              <a:t>-d</a:t>
            </a:r>
            <a:r>
              <a:rPr lang="en-GB" dirty="0" smtClean="0"/>
              <a:t>, </a:t>
            </a:r>
            <a:r>
              <a:rPr lang="en-GB" b="1" dirty="0" smtClean="0"/>
              <a:t>-t, -el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b="1" dirty="0" smtClean="0"/>
              <a:t>-</a:t>
            </a:r>
            <a:r>
              <a:rPr lang="en-GB" b="1" dirty="0" err="1" smtClean="0"/>
              <a:t>ieren</a:t>
            </a:r>
            <a:r>
              <a:rPr lang="en-GB" dirty="0" smtClean="0"/>
              <a:t>, </a:t>
            </a:r>
            <a:r>
              <a:rPr lang="en-GB" dirty="0" err="1" smtClean="0"/>
              <a:t>pak</a:t>
            </a:r>
            <a:r>
              <a:rPr lang="en-GB" dirty="0" smtClean="0"/>
              <a:t> se u 2. </a:t>
            </a:r>
            <a:r>
              <a:rPr lang="en-GB" dirty="0" err="1" smtClean="0"/>
              <a:t>os</a:t>
            </a:r>
            <a:r>
              <a:rPr lang="en-GB" dirty="0" smtClean="0"/>
              <a:t>. </a:t>
            </a:r>
            <a:r>
              <a:rPr lang="en-GB" dirty="0" err="1" smtClean="0"/>
              <a:t>j.č</a:t>
            </a:r>
            <a:r>
              <a:rPr lang="en-GB" dirty="0" smtClean="0"/>
              <a:t>. </a:t>
            </a:r>
            <a:r>
              <a:rPr lang="en-GB" dirty="0" err="1" smtClean="0"/>
              <a:t>přidává</a:t>
            </a:r>
            <a:r>
              <a:rPr lang="en-GB" dirty="0" smtClean="0"/>
              <a:t> </a:t>
            </a:r>
            <a:r>
              <a:rPr lang="en-GB" dirty="0" err="1" smtClean="0"/>
              <a:t>koncovka</a:t>
            </a:r>
            <a:r>
              <a:rPr lang="en-GB" dirty="0" smtClean="0"/>
              <a:t> </a:t>
            </a:r>
            <a:r>
              <a:rPr lang="en-GB" b="1" dirty="0" smtClean="0"/>
              <a:t>–e</a:t>
            </a:r>
          </a:p>
          <a:p>
            <a:pPr lvl="1"/>
            <a:r>
              <a:rPr lang="en-GB" dirty="0" err="1" smtClean="0"/>
              <a:t>entschuldigen</a:t>
            </a:r>
            <a:r>
              <a:rPr lang="en-GB" dirty="0" smtClean="0"/>
              <a:t> -&gt; </a:t>
            </a:r>
            <a:r>
              <a:rPr lang="en-GB" b="1" dirty="0" err="1" smtClean="0"/>
              <a:t>entschuldige</a:t>
            </a:r>
            <a:r>
              <a:rPr lang="en-GB" b="1" dirty="0" smtClean="0"/>
              <a:t>!</a:t>
            </a:r>
          </a:p>
          <a:p>
            <a:pPr lvl="1"/>
            <a:r>
              <a:rPr lang="en-GB" dirty="0" err="1" smtClean="0"/>
              <a:t>finden</a:t>
            </a:r>
            <a:r>
              <a:rPr lang="en-GB" dirty="0" smtClean="0"/>
              <a:t> -&gt; </a:t>
            </a:r>
            <a:r>
              <a:rPr lang="en-GB" b="1" dirty="0" err="1" smtClean="0"/>
              <a:t>finde</a:t>
            </a:r>
            <a:r>
              <a:rPr lang="en-GB" b="1" dirty="0" smtClean="0"/>
              <a:t>!</a:t>
            </a:r>
          </a:p>
          <a:p>
            <a:pPr lvl="1"/>
            <a:r>
              <a:rPr lang="en-GB" dirty="0" err="1" smtClean="0"/>
              <a:t>arbeiten</a:t>
            </a:r>
            <a:r>
              <a:rPr lang="en-GB" dirty="0" smtClean="0"/>
              <a:t> -&gt; </a:t>
            </a:r>
            <a:r>
              <a:rPr lang="en-GB" b="1" dirty="0" err="1" smtClean="0"/>
              <a:t>arbeite</a:t>
            </a:r>
            <a:r>
              <a:rPr lang="en-GB" b="1" dirty="0" smtClean="0"/>
              <a:t>!</a:t>
            </a:r>
          </a:p>
          <a:p>
            <a:pPr lvl="1"/>
            <a:r>
              <a:rPr lang="en-GB" dirty="0" err="1" smtClean="0"/>
              <a:t>klingeln</a:t>
            </a:r>
            <a:r>
              <a:rPr lang="en-GB" b="1" dirty="0" smtClean="0"/>
              <a:t> </a:t>
            </a:r>
            <a:r>
              <a:rPr lang="en-GB" dirty="0" smtClean="0"/>
              <a:t>-&gt;</a:t>
            </a:r>
            <a:r>
              <a:rPr lang="en-GB" b="1" dirty="0" smtClean="0"/>
              <a:t> </a:t>
            </a:r>
            <a:r>
              <a:rPr lang="en-GB" b="1" dirty="0" err="1" smtClean="0"/>
              <a:t>klingle</a:t>
            </a:r>
            <a:r>
              <a:rPr lang="en-GB" b="1" dirty="0" smtClean="0"/>
              <a:t>!</a:t>
            </a:r>
          </a:p>
          <a:p>
            <a:pPr lvl="1"/>
            <a:r>
              <a:rPr lang="en-GB" dirty="0" err="1" smtClean="0"/>
              <a:t>kontrollieren</a:t>
            </a:r>
            <a:r>
              <a:rPr lang="en-GB" dirty="0" smtClean="0"/>
              <a:t> </a:t>
            </a:r>
            <a:r>
              <a:rPr lang="en-GB" b="1" dirty="0" smtClean="0"/>
              <a:t>-&gt; </a:t>
            </a:r>
            <a:r>
              <a:rPr lang="en-GB" b="1" dirty="0" err="1" smtClean="0"/>
              <a:t>kontrolliere</a:t>
            </a:r>
            <a:r>
              <a:rPr lang="en-GB" b="1" dirty="0" smtClean="0"/>
              <a:t>!</a:t>
            </a:r>
          </a:p>
          <a:p>
            <a:r>
              <a:rPr lang="en-GB" dirty="0" err="1" smtClean="0"/>
              <a:t>končí</a:t>
            </a:r>
            <a:r>
              <a:rPr lang="en-GB" dirty="0" smtClean="0"/>
              <a:t>-li </a:t>
            </a:r>
            <a:r>
              <a:rPr lang="en-GB" dirty="0" err="1" smtClean="0"/>
              <a:t>kmen</a:t>
            </a:r>
            <a:r>
              <a:rPr lang="en-GB" dirty="0" smtClean="0"/>
              <a:t> </a:t>
            </a:r>
            <a:r>
              <a:rPr lang="en-GB" dirty="0" err="1" smtClean="0"/>
              <a:t>sloves</a:t>
            </a:r>
            <a:r>
              <a:rPr lang="en-GB" dirty="0" smtClean="0"/>
              <a:t> </a:t>
            </a:r>
            <a:r>
              <a:rPr lang="en-GB" dirty="0" err="1" smtClean="0"/>
              <a:t>souhláskami</a:t>
            </a:r>
            <a:r>
              <a:rPr lang="en-GB" dirty="0" smtClean="0"/>
              <a:t> </a:t>
            </a:r>
            <a:r>
              <a:rPr lang="en-GB" b="1" dirty="0" smtClean="0"/>
              <a:t>–m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b="1" dirty="0" smtClean="0"/>
              <a:t>–n, </a:t>
            </a:r>
            <a:r>
              <a:rPr lang="en-GB" dirty="0" err="1" smtClean="0"/>
              <a:t>pak</a:t>
            </a:r>
            <a:r>
              <a:rPr lang="en-GB" dirty="0" smtClean="0"/>
              <a:t> se u 2. </a:t>
            </a:r>
            <a:r>
              <a:rPr lang="en-GB" dirty="0" err="1" smtClean="0"/>
              <a:t>os</a:t>
            </a:r>
            <a:r>
              <a:rPr lang="en-GB" dirty="0" smtClean="0"/>
              <a:t>. </a:t>
            </a:r>
            <a:r>
              <a:rPr lang="en-GB" dirty="0" err="1" smtClean="0"/>
              <a:t>j.č</a:t>
            </a:r>
            <a:r>
              <a:rPr lang="en-GB" dirty="0" smtClean="0"/>
              <a:t>. </a:t>
            </a:r>
            <a:r>
              <a:rPr lang="en-GB" dirty="0" err="1" smtClean="0"/>
              <a:t>přidává</a:t>
            </a:r>
            <a:r>
              <a:rPr lang="en-GB" dirty="0" smtClean="0"/>
              <a:t> </a:t>
            </a:r>
            <a:r>
              <a:rPr lang="en-GB" dirty="0" err="1" smtClean="0"/>
              <a:t>koncovka</a:t>
            </a:r>
            <a:r>
              <a:rPr lang="en-GB" dirty="0" smtClean="0"/>
              <a:t> </a:t>
            </a:r>
            <a:r>
              <a:rPr lang="en-GB" b="1" dirty="0" smtClean="0"/>
              <a:t>–e</a:t>
            </a:r>
          </a:p>
          <a:p>
            <a:pPr lvl="1"/>
            <a:r>
              <a:rPr lang="en-GB" dirty="0" err="1" smtClean="0"/>
              <a:t>öffnen</a:t>
            </a:r>
            <a:r>
              <a:rPr lang="en-GB" dirty="0" smtClean="0"/>
              <a:t> -&gt; </a:t>
            </a:r>
            <a:r>
              <a:rPr lang="en-GB" b="1" dirty="0" err="1" smtClean="0"/>
              <a:t>öffne</a:t>
            </a:r>
            <a:r>
              <a:rPr lang="en-GB" b="1" dirty="0" smtClean="0"/>
              <a:t>!</a:t>
            </a:r>
          </a:p>
          <a:p>
            <a:pPr lvl="1"/>
            <a:r>
              <a:rPr lang="en-GB" b="1" dirty="0" err="1" smtClean="0"/>
              <a:t>pokud</a:t>
            </a:r>
            <a:r>
              <a:rPr lang="en-GB" b="1" dirty="0" smtClean="0"/>
              <a:t> </a:t>
            </a:r>
            <a:r>
              <a:rPr lang="en-GB" b="1" dirty="0" err="1" smtClean="0"/>
              <a:t>však</a:t>
            </a:r>
            <a:r>
              <a:rPr lang="en-GB" b="1" dirty="0" smtClean="0"/>
              <a:t> </a:t>
            </a:r>
            <a:r>
              <a:rPr lang="en-GB" b="1" dirty="0" err="1" smtClean="0"/>
              <a:t>tomuto</a:t>
            </a:r>
            <a:r>
              <a:rPr lang="en-GB" b="1" dirty="0" smtClean="0"/>
              <a:t> –m </a:t>
            </a:r>
            <a:r>
              <a:rPr lang="en-GB" b="1" dirty="0" err="1" smtClean="0"/>
              <a:t>nebo</a:t>
            </a:r>
            <a:r>
              <a:rPr lang="en-GB" b="1" dirty="0" smtClean="0"/>
              <a:t> –n </a:t>
            </a:r>
            <a:r>
              <a:rPr lang="en-GB" b="1" dirty="0" err="1" smtClean="0"/>
              <a:t>předchází</a:t>
            </a:r>
            <a:r>
              <a:rPr lang="en-GB" b="1" dirty="0" smtClean="0"/>
              <a:t> m, n , r, l </a:t>
            </a:r>
            <a:r>
              <a:rPr lang="en-GB" b="1" dirty="0" err="1" smtClean="0"/>
              <a:t>nebo</a:t>
            </a:r>
            <a:r>
              <a:rPr lang="en-GB" b="1" dirty="0" smtClean="0"/>
              <a:t> h je </a:t>
            </a:r>
            <a:r>
              <a:rPr lang="en-GB" b="1" dirty="0" err="1" smtClean="0"/>
              <a:t>možno</a:t>
            </a:r>
            <a:r>
              <a:rPr lang="en-GB" b="1" dirty="0" smtClean="0"/>
              <a:t> –e </a:t>
            </a:r>
            <a:r>
              <a:rPr lang="en-GB" b="1" dirty="0" err="1" smtClean="0"/>
              <a:t>vypustit</a:t>
            </a:r>
            <a:r>
              <a:rPr lang="en-GB" b="1" dirty="0" smtClean="0"/>
              <a:t>!</a:t>
            </a:r>
          </a:p>
          <a:p>
            <a:pPr lvl="2"/>
            <a:r>
              <a:rPr lang="en-GB" dirty="0" err="1" smtClean="0"/>
              <a:t>lernen</a:t>
            </a:r>
            <a:r>
              <a:rPr lang="en-GB" dirty="0" smtClean="0"/>
              <a:t> -&gt;</a:t>
            </a:r>
            <a:r>
              <a:rPr lang="en-GB" b="1" dirty="0" err="1" smtClean="0"/>
              <a:t>lern</a:t>
            </a:r>
            <a:r>
              <a:rPr lang="en-GB" b="1" dirty="0" smtClean="0"/>
              <a:t>(e)!</a:t>
            </a:r>
          </a:p>
          <a:p>
            <a:pPr lvl="1"/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31027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Doch</a:t>
            </a:r>
            <a:r>
              <a:rPr lang="en-GB" dirty="0" smtClean="0"/>
              <a:t>, </a:t>
            </a:r>
            <a:r>
              <a:rPr lang="en-GB" dirty="0" err="1" smtClean="0"/>
              <a:t>bitte</a:t>
            </a:r>
            <a:r>
              <a:rPr lang="en-GB" dirty="0" smtClean="0"/>
              <a:t>, mal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částice</a:t>
            </a:r>
            <a:r>
              <a:rPr lang="en-GB" dirty="0" smtClean="0"/>
              <a:t> </a:t>
            </a:r>
            <a:r>
              <a:rPr lang="en-GB" i="1" dirty="0" err="1" smtClean="0"/>
              <a:t>doch</a:t>
            </a:r>
            <a:r>
              <a:rPr lang="en-GB" dirty="0" smtClean="0"/>
              <a:t> </a:t>
            </a:r>
            <a:r>
              <a:rPr lang="en-GB" dirty="0" err="1" smtClean="0"/>
              <a:t>zesiluje</a:t>
            </a:r>
            <a:r>
              <a:rPr lang="en-GB" dirty="0" smtClean="0"/>
              <a:t> </a:t>
            </a:r>
            <a:r>
              <a:rPr lang="en-GB" dirty="0" err="1" smtClean="0"/>
              <a:t>příkaz</a:t>
            </a:r>
            <a:r>
              <a:rPr lang="en-GB" dirty="0" smtClean="0"/>
              <a:t>, </a:t>
            </a:r>
            <a:r>
              <a:rPr lang="en-GB" dirty="0" err="1" smtClean="0"/>
              <a:t>zatímco</a:t>
            </a:r>
            <a:r>
              <a:rPr lang="en-GB" dirty="0" smtClean="0"/>
              <a:t> </a:t>
            </a:r>
            <a:r>
              <a:rPr lang="en-GB" i="1" dirty="0" err="1" smtClean="0"/>
              <a:t>bitte</a:t>
            </a:r>
            <a:r>
              <a:rPr lang="en-GB" i="1" dirty="0" smtClean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i="1" dirty="0" smtClean="0"/>
              <a:t> mal</a:t>
            </a:r>
            <a:r>
              <a:rPr lang="en-GB" dirty="0" smtClean="0"/>
              <a:t> </a:t>
            </a:r>
            <a:r>
              <a:rPr lang="en-GB" dirty="0" err="1" smtClean="0"/>
              <a:t>dodá</a:t>
            </a:r>
            <a:r>
              <a:rPr lang="en-GB" dirty="0" smtClean="0"/>
              <a:t> </a:t>
            </a:r>
            <a:r>
              <a:rPr lang="en-GB" dirty="0" err="1" smtClean="0"/>
              <a:t>zdvořilejší</a:t>
            </a:r>
            <a:r>
              <a:rPr lang="en-GB" dirty="0" smtClean="0"/>
              <a:t> </a:t>
            </a:r>
            <a:r>
              <a:rPr lang="en-GB" dirty="0" err="1" smtClean="0"/>
              <a:t>tón</a:t>
            </a:r>
            <a:endParaRPr lang="en-GB" dirty="0" smtClean="0"/>
          </a:p>
          <a:p>
            <a:pPr lvl="1"/>
            <a:r>
              <a:rPr lang="en-GB" dirty="0" err="1" smtClean="0"/>
              <a:t>Rede</a:t>
            </a:r>
            <a:r>
              <a:rPr lang="en-GB" dirty="0" smtClean="0"/>
              <a:t> </a:t>
            </a:r>
            <a:r>
              <a:rPr lang="en-GB" b="1" dirty="0" err="1" smtClean="0"/>
              <a:t>doch</a:t>
            </a:r>
            <a:r>
              <a:rPr lang="en-GB" dirty="0" smtClean="0"/>
              <a:t> </a:t>
            </a:r>
            <a:r>
              <a:rPr lang="en-GB" dirty="0" err="1" smtClean="0"/>
              <a:t>nicht</a:t>
            </a:r>
            <a:r>
              <a:rPr lang="en-GB" dirty="0" smtClean="0"/>
              <a:t> so </a:t>
            </a:r>
            <a:r>
              <a:rPr lang="en-GB" dirty="0" err="1" smtClean="0"/>
              <a:t>laut</a:t>
            </a:r>
            <a:r>
              <a:rPr lang="en-GB" dirty="0" smtClean="0"/>
              <a:t>!</a:t>
            </a:r>
          </a:p>
          <a:p>
            <a:pPr lvl="1"/>
            <a:r>
              <a:rPr lang="en-GB" dirty="0" err="1" smtClean="0"/>
              <a:t>Melde</a:t>
            </a:r>
            <a:r>
              <a:rPr lang="en-GB" dirty="0" smtClean="0"/>
              <a:t> dich </a:t>
            </a:r>
            <a:r>
              <a:rPr lang="en-GB" b="1" dirty="0" smtClean="0"/>
              <a:t>mal</a:t>
            </a:r>
            <a:r>
              <a:rPr lang="en-GB" dirty="0" smtClean="0"/>
              <a:t> </a:t>
            </a:r>
            <a:r>
              <a:rPr lang="en-GB" dirty="0" err="1" smtClean="0"/>
              <a:t>wieder</a:t>
            </a:r>
            <a:r>
              <a:rPr lang="en-GB" dirty="0" smtClean="0"/>
              <a:t>!</a:t>
            </a:r>
          </a:p>
          <a:p>
            <a:pPr lvl="1"/>
            <a:r>
              <a:rPr lang="en-GB" dirty="0" err="1" smtClean="0"/>
              <a:t>Kommen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b="1" dirty="0" err="1" smtClean="0"/>
              <a:t>bitte</a:t>
            </a:r>
            <a:r>
              <a:rPr lang="en-GB" dirty="0" smtClean="0"/>
              <a:t> herein!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902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Ergänzen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.</a:t>
            </a:r>
            <a:endParaRPr lang="de-AT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031082"/>
              </p:ext>
            </p:extLst>
          </p:nvPr>
        </p:nvGraphicFramePr>
        <p:xfrm>
          <a:off x="1103313" y="2052638"/>
          <a:ext cx="89471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430"/>
                <a:gridCol w="1789430"/>
                <a:gridCol w="1789430"/>
                <a:gridCol w="1789430"/>
                <a:gridCol w="1789430"/>
              </a:tblGrid>
              <a:tr h="37084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gehen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laufen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entschuldigen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klingeln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du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Ihr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Wir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6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Lösung</a:t>
            </a:r>
            <a:r>
              <a:rPr lang="en-GB" dirty="0" smtClean="0"/>
              <a:t>: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05685"/>
              </p:ext>
            </p:extLst>
          </p:nvPr>
        </p:nvGraphicFramePr>
        <p:xfrm>
          <a:off x="1103313" y="2052638"/>
          <a:ext cx="894715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430"/>
                <a:gridCol w="1789430"/>
                <a:gridCol w="1789430"/>
                <a:gridCol w="1789430"/>
                <a:gridCol w="1789430"/>
              </a:tblGrid>
              <a:tr h="37084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gehen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laufen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entschuldigen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klingeln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du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Geh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Lauf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Entschuldig</a:t>
                      </a:r>
                      <a:r>
                        <a:rPr lang="en-GB" b="1" dirty="0" err="1" smtClean="0"/>
                        <a:t>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Klingl</a:t>
                      </a:r>
                      <a:r>
                        <a:rPr lang="en-GB" b="1" dirty="0" err="1" smtClean="0"/>
                        <a:t>e</a:t>
                      </a:r>
                      <a:r>
                        <a:rPr lang="en-GB" b="0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Ihr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Geht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Lauft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Entschuldigt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Klingelt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Wir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Gehen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Laufen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Entschuldigen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Klingeln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Gehen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Laufen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Entschuldigen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Klingeln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54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Sein, </a:t>
            </a:r>
            <a:r>
              <a:rPr lang="en-GB" dirty="0" err="1" smtClean="0"/>
              <a:t>haben</a:t>
            </a:r>
            <a:r>
              <a:rPr lang="en-GB" dirty="0" smtClean="0"/>
              <a:t>, </a:t>
            </a:r>
            <a:r>
              <a:rPr lang="en-GB" dirty="0" err="1" smtClean="0"/>
              <a:t>werden</a:t>
            </a:r>
            <a:endParaRPr lang="de-AT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18244"/>
              </p:ext>
            </p:extLst>
          </p:nvPr>
        </p:nvGraphicFramePr>
        <p:xfrm>
          <a:off x="1103313" y="2052638"/>
          <a:ext cx="894715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/>
                <a:gridCol w="2236788"/>
                <a:gridCol w="2236788"/>
                <a:gridCol w="2236788"/>
              </a:tblGrid>
              <a:tr h="37084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sein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werden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du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ihr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wir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401545"/>
              </p:ext>
            </p:extLst>
          </p:nvPr>
        </p:nvGraphicFramePr>
        <p:xfrm>
          <a:off x="1103313" y="4368689"/>
          <a:ext cx="894715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/>
                <a:gridCol w="2236788"/>
                <a:gridCol w="2236788"/>
                <a:gridCol w="2236788"/>
              </a:tblGrid>
              <a:tr h="370840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sein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haben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werden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du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Sei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Hab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Werde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ihr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Seid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Habt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Werdet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wir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Seien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Haben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Werden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wir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Sie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Seien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Haben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Werden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</a:t>
                      </a:r>
                      <a:r>
                        <a:rPr lang="en-GB" dirty="0" smtClean="0"/>
                        <a:t>!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30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159</TotalTime>
  <Words>363</Words>
  <Application>Microsoft Office PowerPoint</Application>
  <PresentationFormat>Širokoúhlá obrazovka</PresentationFormat>
  <Paragraphs>100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Rozkazovací způsob</vt:lpstr>
      <vt:lpstr>Tvoří se</vt:lpstr>
      <vt:lpstr>Kmenová samohláska</vt:lpstr>
      <vt:lpstr>Koncovka –e (nepovinné)</vt:lpstr>
      <vt:lpstr>Doch, bitte, mal</vt:lpstr>
      <vt:lpstr>Ergänzen Sie.</vt:lpstr>
      <vt:lpstr>Lösung:</vt:lpstr>
      <vt:lpstr>Sein, haben, werden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Rozkazovací způsob</dc:title>
  <dc:creator>Z B</dc:creator>
  <cp:lastModifiedBy>Z B</cp:lastModifiedBy>
  <cp:revision>10</cp:revision>
  <dcterms:created xsi:type="dcterms:W3CDTF">2016-01-04T18:28:16Z</dcterms:created>
  <dcterms:modified xsi:type="dcterms:W3CDTF">2016-01-04T21:07:33Z</dcterms:modified>
</cp:coreProperties>
</file>