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83" r:id="rId25"/>
    <p:sldId id="284" r:id="rId26"/>
    <p:sldId id="277" r:id="rId27"/>
    <p:sldId id="280" r:id="rId28"/>
    <p:sldId id="281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ugoslavenski_odbo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84987" cy="489654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>
          <a:xfrm>
            <a:off x="251520" y="5301208"/>
            <a:ext cx="8496944" cy="1080120"/>
          </a:xfrm>
        </p:spPr>
        <p:txBody>
          <a:bodyPr/>
          <a:lstStyle/>
          <a:p>
            <a:pPr algn="ctr"/>
            <a:r>
              <a:rPr lang="cs-CZ" sz="2200" dirty="0" smtClean="0">
                <a:latin typeface="Garamond" pitchFamily="18" charset="0"/>
              </a:rPr>
              <a:t>Členové Jihoslovanského výboru (založen 30. dubna 1915 v Paříži)  – předseda Ante </a:t>
            </a:r>
            <a:r>
              <a:rPr lang="cs-CZ" sz="2200" dirty="0" err="1" smtClean="0">
                <a:latin typeface="Garamond" pitchFamily="18" charset="0"/>
              </a:rPr>
              <a:t>Trumbić</a:t>
            </a:r>
            <a:r>
              <a:rPr lang="cs-CZ" sz="2200" dirty="0" smtClean="0">
                <a:latin typeface="Garamond" pitchFamily="18" charset="0"/>
              </a:rPr>
              <a:t> pátý zleva ve spodní řadě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408712"/>
          </a:xfrm>
        </p:spPr>
        <p:txBody>
          <a:bodyPr>
            <a:normAutofit fontScale="92500" lnSpcReduction="20000"/>
          </a:bodyPr>
          <a:lstStyle/>
          <a:p>
            <a:r>
              <a:rPr lang="cs-CZ" sz="1500" i="1" dirty="0" smtClean="0">
                <a:latin typeface="Garamond" pitchFamily="18" charset="0"/>
              </a:rPr>
              <a:t>„Jihoslované pokazili si u spojenců pověst tak, že nemohou </a:t>
            </a:r>
            <a:r>
              <a:rPr lang="cs-CZ" sz="1500" i="1" dirty="0" err="1" smtClean="0">
                <a:latin typeface="Garamond" pitchFamily="18" charset="0"/>
              </a:rPr>
              <a:t>míti</a:t>
            </a:r>
            <a:r>
              <a:rPr lang="cs-CZ" sz="1500" i="1" dirty="0" smtClean="0">
                <a:latin typeface="Garamond" pitchFamily="18" charset="0"/>
              </a:rPr>
              <a:t> horšího jména. Poukazuje se k tomu, že jsou to lidé fanatičtí, neschopní a věrolomní a jsou porovnáváni s námi, kteréžto porovnání ovšem nedopadá v jejich prospěch. </a:t>
            </a:r>
            <a:r>
              <a:rPr lang="cs-CZ" sz="1500" dirty="0" smtClean="0">
                <a:latin typeface="Garamond" pitchFamily="18" charset="0"/>
              </a:rPr>
              <a:t>[…] </a:t>
            </a:r>
            <a:r>
              <a:rPr lang="cs-CZ" sz="1500" i="1" dirty="0" smtClean="0">
                <a:latin typeface="Garamond" pitchFamily="18" charset="0"/>
              </a:rPr>
              <a:t>Jihoslované trpěli tímto srovnáváním s námi, až to někdy budilo řevnivost.  Ale nemohli nic dělat. Úspěchy mluvily pro nás. Já dělal dost pro ně, oni se často s námi svezli. </a:t>
            </a:r>
            <a:r>
              <a:rPr lang="cs-CZ" sz="1500" dirty="0" smtClean="0">
                <a:latin typeface="Garamond" pitchFamily="18" charset="0"/>
              </a:rPr>
              <a:t>[…]</a:t>
            </a:r>
            <a:r>
              <a:rPr lang="cs-CZ" sz="1500" i="1" dirty="0" smtClean="0">
                <a:latin typeface="Garamond" pitchFamily="18" charset="0"/>
              </a:rPr>
              <a:t>.“</a:t>
            </a:r>
          </a:p>
          <a:p>
            <a:pPr algn="r">
              <a:buNone/>
            </a:pPr>
            <a:r>
              <a:rPr lang="cs-CZ" sz="1050" dirty="0" smtClean="0">
                <a:latin typeface="Garamond" pitchFamily="18" charset="0"/>
              </a:rPr>
              <a:t>Archiv Ústavu T. G. Masaryka Praha, fond TGM, část R, oddíl Odboj, karton 427, Koncept zprávy pro národní shromáždění, s. 17–19.</a:t>
            </a:r>
          </a:p>
          <a:p>
            <a:endParaRPr lang="cs-CZ" sz="1400" dirty="0" smtClean="0">
              <a:latin typeface="Garamond" pitchFamily="18" charset="0"/>
            </a:endParaRPr>
          </a:p>
          <a:p>
            <a:r>
              <a:rPr lang="cs-CZ" sz="1500" i="1" dirty="0" smtClean="0">
                <a:latin typeface="Garamond" pitchFamily="18" charset="0"/>
              </a:rPr>
              <a:t>„Představuji si, že po válce Černá Hora přestane být samostatným státem. Různé historické individuality – Srbsko, Chorvatsko, Istrie a Dalmácie, Bosna a Hercegovina a Černá Hora, mohly by s počátku zůstat administračními jednotkami a vyvíjet se postupně v jednotnější stát. Černá Hora by brzy mohla být přičleněna k Srbsku, také Bosna a Hercegovina, Istrie (slovanská) a Dalmácie k Chorvatsku.“</a:t>
            </a:r>
          </a:p>
          <a:p>
            <a:pPr algn="r">
              <a:buNone/>
            </a:pPr>
            <a:r>
              <a:rPr lang="cs-CZ" sz="1050" cap="small" dirty="0" smtClean="0">
                <a:latin typeface="Garamond" pitchFamily="18" charset="0"/>
              </a:rPr>
              <a:t>Masaryk</a:t>
            </a:r>
            <a:r>
              <a:rPr lang="cs-CZ" sz="1050" dirty="0" smtClean="0">
                <a:latin typeface="Garamond" pitchFamily="18" charset="0"/>
              </a:rPr>
              <a:t>, Tomáš G.:  </a:t>
            </a:r>
            <a:r>
              <a:rPr lang="cs-CZ" sz="1050" i="1" dirty="0" smtClean="0">
                <a:latin typeface="Garamond" pitchFamily="18" charset="0"/>
              </a:rPr>
              <a:t>Nová Evropa</a:t>
            </a:r>
            <a:r>
              <a:rPr lang="cs-CZ" sz="1050" dirty="0" smtClean="0">
                <a:latin typeface="Garamond" pitchFamily="18" charset="0"/>
              </a:rPr>
              <a:t>, s. 164.</a:t>
            </a:r>
          </a:p>
          <a:p>
            <a:endParaRPr lang="cs-CZ" sz="1400" i="1" dirty="0" smtClean="0">
              <a:latin typeface="Garamond" pitchFamily="18" charset="0"/>
            </a:endParaRPr>
          </a:p>
          <a:p>
            <a:r>
              <a:rPr lang="cs-CZ" sz="1500" i="1" dirty="0" smtClean="0">
                <a:latin typeface="Garamond" pitchFamily="18" charset="0"/>
              </a:rPr>
              <a:t>„Ad Supilo. Mluvil jsem s ním opět a stejně s jeho odpůrci v </a:t>
            </a:r>
            <a:r>
              <a:rPr lang="cs-CZ" sz="1500" i="1" dirty="0" err="1" smtClean="0">
                <a:latin typeface="Garamond" pitchFamily="18" charset="0"/>
              </a:rPr>
              <a:t>Comité</a:t>
            </a:r>
            <a:r>
              <a:rPr lang="cs-CZ" sz="1500" i="1" dirty="0" smtClean="0">
                <a:latin typeface="Garamond" pitchFamily="18" charset="0"/>
              </a:rPr>
              <a:t>. Řekl </a:t>
            </a:r>
            <a:r>
              <a:rPr lang="pl-PL" sz="1500" i="1" dirty="0" smtClean="0">
                <a:latin typeface="Garamond" pitchFamily="18" charset="0"/>
              </a:rPr>
              <a:t>jsem mu, co jsem mu řekl již vloni po návratu z Petrohradu, že za všech okolností má </a:t>
            </a:r>
            <a:r>
              <a:rPr lang="cs-CZ" sz="1500" i="1" dirty="0" smtClean="0">
                <a:latin typeface="Garamond" pitchFamily="18" charset="0"/>
              </a:rPr>
              <a:t>pracovat ke spojení Srbska a </a:t>
            </a:r>
            <a:r>
              <a:rPr lang="cs-CZ" sz="1500" i="1" dirty="0" err="1" smtClean="0">
                <a:latin typeface="Garamond" pitchFamily="18" charset="0"/>
              </a:rPr>
              <a:t>Charvatska</a:t>
            </a:r>
            <a:r>
              <a:rPr lang="cs-CZ" sz="1500" i="1" dirty="0" smtClean="0">
                <a:latin typeface="Garamond" pitchFamily="18" charset="0"/>
              </a:rPr>
              <a:t>, i kdyby kus Dalmácie byl ztracen. Spojení Srbové a </a:t>
            </a:r>
            <a:r>
              <a:rPr lang="cs-CZ" sz="1500" i="1" dirty="0" err="1" smtClean="0">
                <a:latin typeface="Garamond" pitchFamily="18" charset="0"/>
              </a:rPr>
              <a:t>Charvati</a:t>
            </a:r>
            <a:r>
              <a:rPr lang="cs-CZ" sz="1500" i="1" dirty="0" smtClean="0">
                <a:latin typeface="Garamond" pitchFamily="18" charset="0"/>
              </a:rPr>
              <a:t> budou proti Italům silnější. Taktika </a:t>
            </a:r>
            <a:r>
              <a:rPr lang="cs-CZ" sz="1500" i="1" dirty="0" err="1" smtClean="0">
                <a:latin typeface="Garamond" pitchFamily="18" charset="0"/>
              </a:rPr>
              <a:t>Supilova</a:t>
            </a:r>
            <a:r>
              <a:rPr lang="cs-CZ" sz="1500" i="1" dirty="0" smtClean="0">
                <a:latin typeface="Garamond" pitchFamily="18" charset="0"/>
              </a:rPr>
              <a:t> posiluje Rakousko a Maďary. A je chybná taktika říkat, že Rakousko je nakonec lepší, snesitelnější než Itálie: není to pravda vůbec, ale není třeba optovat mezi oběma – oba jsou špatní, a tudíž nepřijímáme ani Rakousko ani Itálii.“</a:t>
            </a:r>
          </a:p>
          <a:p>
            <a:pPr algn="r">
              <a:buNone/>
            </a:pPr>
            <a:r>
              <a:rPr lang="cs-CZ" sz="1050" cap="small" dirty="0" smtClean="0">
                <a:latin typeface="Garamond" pitchFamily="18" charset="0"/>
              </a:rPr>
              <a:t>Hájková</a:t>
            </a:r>
            <a:r>
              <a:rPr lang="cs-CZ" sz="1050" dirty="0" smtClean="0">
                <a:latin typeface="Garamond" pitchFamily="18" charset="0"/>
              </a:rPr>
              <a:t>, Dagmar – </a:t>
            </a:r>
            <a:r>
              <a:rPr lang="cs-CZ" sz="1050" cap="small" dirty="0" smtClean="0">
                <a:latin typeface="Garamond" pitchFamily="18" charset="0"/>
              </a:rPr>
              <a:t>Šedivý</a:t>
            </a:r>
            <a:r>
              <a:rPr lang="cs-CZ" sz="1050" dirty="0" smtClean="0">
                <a:latin typeface="Garamond" pitchFamily="18" charset="0"/>
              </a:rPr>
              <a:t>, Ivan (</a:t>
            </a:r>
            <a:r>
              <a:rPr lang="cs-CZ" sz="1050" dirty="0" err="1" smtClean="0">
                <a:latin typeface="Garamond" pitchFamily="18" charset="0"/>
              </a:rPr>
              <a:t>eds</a:t>
            </a:r>
            <a:r>
              <a:rPr lang="cs-CZ" sz="1050" dirty="0" smtClean="0">
                <a:latin typeface="Garamond" pitchFamily="18" charset="0"/>
              </a:rPr>
              <a:t>.), </a:t>
            </a:r>
            <a:r>
              <a:rPr lang="cs-CZ" sz="1050" i="1" dirty="0" smtClean="0">
                <a:latin typeface="Garamond" pitchFamily="18" charset="0"/>
              </a:rPr>
              <a:t>Korespondence T. G. Masaryk – Edvard Beneš 1914–1918, </a:t>
            </a:r>
            <a:r>
              <a:rPr lang="cs-CZ" sz="1050" dirty="0" smtClean="0">
                <a:latin typeface="Garamond" pitchFamily="18" charset="0"/>
              </a:rPr>
              <a:t>Praha 2004, </a:t>
            </a:r>
          </a:p>
          <a:p>
            <a:pPr algn="r">
              <a:buNone/>
            </a:pPr>
            <a:r>
              <a:rPr lang="cs-CZ" sz="1050" dirty="0" smtClean="0">
                <a:latin typeface="Garamond" pitchFamily="18" charset="0"/>
              </a:rPr>
              <a:t>dokument  č. 111, s. 156, Masarykův dopis Benešovi, září 1916.</a:t>
            </a:r>
          </a:p>
          <a:p>
            <a:pPr algn="r">
              <a:buNone/>
            </a:pPr>
            <a:endParaRPr lang="cs-CZ" sz="1050" dirty="0" smtClean="0">
              <a:latin typeface="Garamond" pitchFamily="18" charset="0"/>
            </a:endParaRPr>
          </a:p>
          <a:p>
            <a:r>
              <a:rPr lang="pl-PL" sz="1500" i="1" dirty="0" smtClean="0">
                <a:latin typeface="Garamond" pitchFamily="18" charset="0"/>
              </a:rPr>
              <a:t>Jednal jsem od té doby v týchž intencích s nimi a mám dojem, </a:t>
            </a:r>
            <a:r>
              <a:rPr lang="cs-CZ" sz="1500" i="1" dirty="0" smtClean="0">
                <a:latin typeface="Garamond" pitchFamily="18" charset="0"/>
              </a:rPr>
              <a:t>že začínají obě ty otázky, naše a jejich, tak souviset, že je za každou cenu nutno 1. Jít pokud možno společně, 2. Vzít si z obou stran heslo: rozbít Rakousko (neboť i oni od toho závisejí), 3. ustoupit Itálii v </a:t>
            </a:r>
            <a:r>
              <a:rPr lang="cs-CZ" sz="1500" i="1" dirty="0" err="1" smtClean="0">
                <a:latin typeface="Garamond" pitchFamily="18" charset="0"/>
              </a:rPr>
              <a:t>Adriatiku</a:t>
            </a:r>
            <a:r>
              <a:rPr lang="cs-CZ" sz="1500" i="1" dirty="0" smtClean="0">
                <a:latin typeface="Garamond" pitchFamily="18" charset="0"/>
              </a:rPr>
              <a:t> pod podmínkou, že přistoupí na sjednocení Jihoslovanů, naši </a:t>
            </a:r>
            <a:r>
              <a:rPr lang="cs-CZ" sz="1500" i="1" dirty="0" err="1" smtClean="0">
                <a:latin typeface="Garamond" pitchFamily="18" charset="0"/>
              </a:rPr>
              <a:t>samost</a:t>
            </a:r>
            <a:r>
              <a:rPr lang="cs-CZ" sz="1500" i="1" dirty="0" smtClean="0">
                <a:latin typeface="Garamond" pitchFamily="18" charset="0"/>
              </a:rPr>
              <a:t>[</a:t>
            </a:r>
            <a:r>
              <a:rPr lang="cs-CZ" sz="1500" i="1" dirty="0" err="1" smtClean="0">
                <a:latin typeface="Garamond" pitchFamily="18" charset="0"/>
              </a:rPr>
              <a:t>atnost</a:t>
            </a:r>
            <a:r>
              <a:rPr lang="cs-CZ" sz="1500" i="1" dirty="0" smtClean="0">
                <a:latin typeface="Garamond" pitchFamily="18" charset="0"/>
              </a:rPr>
              <a:t>] a eventuálně koridor.“</a:t>
            </a:r>
          </a:p>
          <a:p>
            <a:pPr algn="r">
              <a:buNone/>
            </a:pPr>
            <a:r>
              <a:rPr lang="cs-CZ" sz="1050" dirty="0" smtClean="0">
                <a:latin typeface="Garamond" pitchFamily="18" charset="0"/>
              </a:rPr>
              <a:t>Tamtéž,  dokument č. 40, s. 72, Benešův dopis Masarykovi, 27. 3. 1916</a:t>
            </a:r>
          </a:p>
          <a:p>
            <a:pPr algn="r">
              <a:buNone/>
            </a:pPr>
            <a:endParaRPr lang="cs-CZ" sz="1050" dirty="0" smtClean="0">
              <a:latin typeface="Garamond" pitchFamily="18" charset="0"/>
            </a:endParaRPr>
          </a:p>
          <a:p>
            <a:r>
              <a:rPr lang="cs-CZ" sz="1500" i="1" dirty="0" smtClean="0">
                <a:latin typeface="Garamond" pitchFamily="18" charset="0"/>
              </a:rPr>
              <a:t>„Jihoslované malí. Chyba, že zpočátku nepracovali s Itálií a chudáci nemají člověka. </a:t>
            </a:r>
            <a:r>
              <a:rPr lang="cs-CZ" sz="1500" i="1" dirty="0" err="1" smtClean="0">
                <a:latin typeface="Garamond" pitchFamily="18" charset="0"/>
              </a:rPr>
              <a:t>Trumbić</a:t>
            </a:r>
            <a:r>
              <a:rPr lang="cs-CZ" sz="1500" i="1" dirty="0" smtClean="0">
                <a:latin typeface="Garamond" pitchFamily="18" charset="0"/>
              </a:rPr>
              <a:t> </a:t>
            </a:r>
            <a:r>
              <a:rPr lang="cs-CZ" sz="1500" i="1" u="sng" dirty="0" smtClean="0">
                <a:latin typeface="Garamond" pitchFamily="18" charset="0"/>
              </a:rPr>
              <a:t>teď</a:t>
            </a:r>
            <a:r>
              <a:rPr lang="cs-CZ" sz="1500" i="1" dirty="0" smtClean="0">
                <a:latin typeface="Garamond" pitchFamily="18" charset="0"/>
              </a:rPr>
              <a:t> (!) nařídil ostré vystoupení proti Itálii – </a:t>
            </a:r>
            <a:r>
              <a:rPr lang="cs-CZ" sz="1500" i="1" dirty="0" err="1" smtClean="0">
                <a:latin typeface="Garamond" pitchFamily="18" charset="0"/>
              </a:rPr>
              <a:t>Hinković</a:t>
            </a:r>
            <a:r>
              <a:rPr lang="cs-CZ" sz="1500" i="1" dirty="0" smtClean="0">
                <a:latin typeface="Garamond" pitchFamily="18" charset="0"/>
              </a:rPr>
              <a:t> je člověk velmi malý politicky, dal prohlášení proti Korfské deklaraci – teď, když události se tak řítí. Srbové také nevidí daleko. Alexandr je nula. </a:t>
            </a:r>
            <a:r>
              <a:rPr lang="cs-CZ" sz="1500" i="1" dirty="0" err="1" smtClean="0">
                <a:latin typeface="Garamond" pitchFamily="18" charset="0"/>
              </a:rPr>
              <a:t>Pašić</a:t>
            </a:r>
            <a:r>
              <a:rPr lang="cs-CZ" sz="1500" i="1" dirty="0" smtClean="0">
                <a:latin typeface="Garamond" pitchFamily="18" charset="0"/>
              </a:rPr>
              <a:t> na události nestačí. Myslím </a:t>
            </a:r>
            <a:r>
              <a:rPr lang="cs-CZ" sz="1500" i="1" dirty="0" err="1" smtClean="0">
                <a:latin typeface="Garamond" pitchFamily="18" charset="0"/>
              </a:rPr>
              <a:t>Vesnić</a:t>
            </a:r>
            <a:r>
              <a:rPr lang="cs-CZ" sz="1500" i="1" dirty="0" smtClean="0">
                <a:latin typeface="Garamond" pitchFamily="18" charset="0"/>
              </a:rPr>
              <a:t> se zanedbal, nemá rozhledu. Ale Srbové jsou politicky silný element. Také s Itálií se dohodnou. Terst, </a:t>
            </a:r>
            <a:r>
              <a:rPr lang="cs-CZ" sz="1500" i="1" dirty="0" err="1" smtClean="0">
                <a:latin typeface="Garamond" pitchFamily="18" charset="0"/>
              </a:rPr>
              <a:t>Pola</a:t>
            </a:r>
            <a:r>
              <a:rPr lang="cs-CZ" sz="1500" i="1" dirty="0" smtClean="0">
                <a:latin typeface="Garamond" pitchFamily="18" charset="0"/>
              </a:rPr>
              <a:t> a některé kusy ať si nechají. Terst byl vždy živen mořem, ne </a:t>
            </a:r>
            <a:r>
              <a:rPr lang="cs-CZ" sz="1500" i="1" dirty="0" err="1" smtClean="0">
                <a:latin typeface="Garamond" pitchFamily="18" charset="0"/>
              </a:rPr>
              <a:t>hinterlandem</a:t>
            </a:r>
            <a:r>
              <a:rPr lang="cs-CZ" sz="1500" i="1" dirty="0" smtClean="0">
                <a:latin typeface="Garamond" pitchFamily="18" charset="0"/>
              </a:rPr>
              <a:t>. Londýnský pakt Rusko svolilo; Taliáni se mohou dovolávat. Slovinci ovšem nepochopí, že v celkové sumě rozbití Rakouska a porážka Německa pro nás Slovany, jako celek, znamená více, než </a:t>
            </a:r>
            <a:r>
              <a:rPr lang="cs-CZ" sz="1500" i="1" dirty="0" err="1" smtClean="0">
                <a:latin typeface="Garamond" pitchFamily="18" charset="0"/>
              </a:rPr>
              <a:t>poslovinštění</a:t>
            </a:r>
            <a:r>
              <a:rPr lang="cs-CZ" sz="1500" i="1" dirty="0" smtClean="0">
                <a:latin typeface="Garamond" pitchFamily="18" charset="0"/>
              </a:rPr>
              <a:t> </a:t>
            </a:r>
            <a:r>
              <a:rPr lang="cs-CZ" sz="1500" i="1" dirty="0" err="1" smtClean="0">
                <a:latin typeface="Garamond" pitchFamily="18" charset="0"/>
              </a:rPr>
              <a:t>Gorice</a:t>
            </a:r>
            <a:r>
              <a:rPr lang="cs-CZ" sz="1500" i="1" dirty="0" smtClean="0">
                <a:latin typeface="Garamond" pitchFamily="18" charset="0"/>
              </a:rPr>
              <a:t> atd. </a:t>
            </a:r>
            <a:r>
              <a:rPr lang="cs-CZ" sz="1500" i="1" u="sng" dirty="0" smtClean="0">
                <a:latin typeface="Garamond" pitchFamily="18" charset="0"/>
              </a:rPr>
              <a:t>Města jsou vlašská</a:t>
            </a:r>
            <a:r>
              <a:rPr lang="cs-CZ" sz="1500" i="1" dirty="0" smtClean="0">
                <a:latin typeface="Garamond" pitchFamily="18" charset="0"/>
              </a:rPr>
              <a:t>.“</a:t>
            </a:r>
          </a:p>
          <a:p>
            <a:pPr algn="r">
              <a:buNone/>
            </a:pPr>
            <a:r>
              <a:rPr lang="cs-CZ" sz="1100" dirty="0" smtClean="0">
                <a:latin typeface="Garamond" pitchFamily="18" charset="0"/>
              </a:rPr>
              <a:t>Tamtéž, dokument č. 257, s. 304., Masarykův dopis Benešovi, listopad 1918</a:t>
            </a:r>
          </a:p>
          <a:p>
            <a:pPr algn="r">
              <a:buNone/>
            </a:pPr>
            <a:endParaRPr lang="cs-CZ" sz="1100" dirty="0" smtClean="0">
              <a:latin typeface="Garamond" pitchFamily="18" charset="0"/>
            </a:endParaRPr>
          </a:p>
          <a:p>
            <a:endParaRPr lang="cs-CZ" sz="1400" i="1" dirty="0" smtClean="0">
              <a:latin typeface="Garamond" pitchFamily="18" charset="0"/>
            </a:endParaRPr>
          </a:p>
          <a:p>
            <a:endParaRPr lang="cs-CZ" sz="1400" i="1" dirty="0" smtClean="0">
              <a:latin typeface="Garamond" pitchFamily="18" charset="0"/>
            </a:endParaRPr>
          </a:p>
          <a:p>
            <a:endParaRPr lang="cs-CZ" sz="1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96944" cy="6141296"/>
          </a:xfrm>
        </p:spPr>
        <p:txBody>
          <a:bodyPr/>
          <a:lstStyle/>
          <a:p>
            <a:r>
              <a:rPr lang="cs-CZ" sz="2800" dirty="0" smtClean="0">
                <a:latin typeface="Garamond" pitchFamily="18" charset="0"/>
              </a:rPr>
              <a:t>duben 1918 – </a:t>
            </a:r>
            <a:r>
              <a:rPr lang="cs-CZ" sz="2800" b="1" dirty="0" smtClean="0">
                <a:latin typeface="Garamond" pitchFamily="18" charset="0"/>
              </a:rPr>
              <a:t>Kongres potlačovaných národů R-U </a:t>
            </a:r>
            <a:r>
              <a:rPr lang="cs-CZ" sz="2800" dirty="0" smtClean="0">
                <a:latin typeface="Garamond" pitchFamily="18" charset="0"/>
              </a:rPr>
              <a:t>zorganizovaný italskou vládou </a:t>
            </a:r>
            <a:r>
              <a:rPr lang="cs-CZ" sz="2800" b="1" dirty="0" smtClean="0">
                <a:latin typeface="Garamond" pitchFamily="18" charset="0"/>
              </a:rPr>
              <a:t>v Římě </a:t>
            </a:r>
            <a:r>
              <a:rPr lang="cs-CZ" sz="2800" dirty="0" smtClean="0">
                <a:latin typeface="Garamond" pitchFamily="18" charset="0"/>
              </a:rPr>
              <a:t>– účast Jihoslovanů (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Meštrović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Ante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Trumbić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Jovan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Banjanin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ad.), Čechů (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E. Beneš, František Hlaváček, Jan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Šeba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ad.) , Slováků (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Štefánik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Štefan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Osuský</a:t>
            </a:r>
            <a:r>
              <a:rPr lang="cs-CZ" sz="2800" dirty="0" smtClean="0">
                <a:latin typeface="Garamond" pitchFamily="18" charset="0"/>
              </a:rPr>
              <a:t>), Poláků, Rumunů, Italů, přítomni také Srbové z Království (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Kosta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Stojanović</a:t>
            </a:r>
            <a:r>
              <a:rPr lang="cs-CZ" sz="2800" dirty="0" smtClean="0">
                <a:latin typeface="Garamond" pitchFamily="18" charset="0"/>
              </a:rPr>
              <a:t>), také francouzská, americká a britská delegace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aramond" pitchFamily="18" charset="0"/>
              </a:rPr>
              <a:t>požadavek práva na vyhlášení plné politické a hospodářské samostatnosti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aramond" pitchFamily="18" charset="0"/>
              </a:rPr>
              <a:t>R-U překážkou pro uskutečnění přání a tužeb těchto národů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aramond" pitchFamily="18" charset="0"/>
              </a:rPr>
              <a:t>společný boj proti utlačovatelům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Ivan_Meštrovi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487991" cy="469240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188640"/>
            <a:ext cx="3744416" cy="946400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Československý politik a diplomat Jan </a:t>
            </a:r>
            <a:r>
              <a:rPr lang="cs-CZ" sz="2400" dirty="0" err="1" smtClean="0">
                <a:latin typeface="Garamond" pitchFamily="18" charset="0"/>
              </a:rPr>
              <a:t>Šeba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3657600" cy="1008112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Chorvatský sochař a politik Ivan </a:t>
            </a:r>
            <a:r>
              <a:rPr lang="cs-CZ" sz="2400" dirty="0" err="1" smtClean="0">
                <a:latin typeface="Garamond" pitchFamily="18" charset="0"/>
              </a:rPr>
              <a:t>Meštrović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8" name="Zástupný symbol pro obsah 7" descr="Šeb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3754033" cy="5339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>
                <a:latin typeface="Garamond" pitchFamily="18" charset="0"/>
              </a:rPr>
              <a:t>Odboj se postupně začal formovat i v monarchii</a:t>
            </a:r>
          </a:p>
          <a:p>
            <a:r>
              <a:rPr lang="cs-CZ" sz="2800" dirty="0" smtClean="0">
                <a:latin typeface="Garamond" pitchFamily="18" charset="0"/>
              </a:rPr>
              <a:t>Veřejnost nebyla příliš nadšená z útočné války se Srbskem</a:t>
            </a:r>
          </a:p>
          <a:p>
            <a:r>
              <a:rPr lang="cs-CZ" sz="2800" dirty="0" smtClean="0">
                <a:latin typeface="Garamond" pitchFamily="18" charset="0"/>
              </a:rPr>
              <a:t>Politická reprezentace nepřipravená</a:t>
            </a:r>
          </a:p>
          <a:p>
            <a:r>
              <a:rPr lang="cs-CZ" sz="2800" dirty="0" smtClean="0">
                <a:latin typeface="Garamond" pitchFamily="18" charset="0"/>
              </a:rPr>
              <a:t>skutečný vnitřní odboj až po nástupu císaře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Karla I.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r>
              <a:rPr lang="cs-CZ" sz="2800" dirty="0" smtClean="0">
                <a:latin typeface="Garamond" pitchFamily="18" charset="0"/>
              </a:rPr>
              <a:t>v R-U kontakty nejprve mezi Slovinci (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Albert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Kramer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Gregor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Žerjav</a:t>
            </a:r>
            <a:r>
              <a:rPr lang="cs-CZ" sz="2800" dirty="0" smtClean="0">
                <a:latin typeface="Garamond" pitchFamily="18" charset="0"/>
              </a:rPr>
              <a:t>) a </a:t>
            </a:r>
            <a:r>
              <a:rPr lang="cs-CZ" sz="2800" dirty="0" err="1" smtClean="0">
                <a:latin typeface="Garamond" pitchFamily="18" charset="0"/>
              </a:rPr>
              <a:t>Maffií</a:t>
            </a:r>
            <a:r>
              <a:rPr lang="cs-CZ" sz="2800" dirty="0" smtClean="0">
                <a:latin typeface="Garamond" pitchFamily="18" charset="0"/>
              </a:rPr>
              <a:t> (vznikla v únoru 1915), později se přidali i Chorvati a Srbové (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Robert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Giunio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Srdjan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Budisalvjević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r>
              <a:rPr lang="cs-CZ" sz="2800" dirty="0" smtClean="0">
                <a:latin typeface="Garamond" pitchFamily="18" charset="0"/>
              </a:rPr>
              <a:t>Po odchodu E. Beneše do emigrace v čele </a:t>
            </a:r>
            <a:r>
              <a:rPr lang="cs-CZ" sz="2800" dirty="0" err="1" smtClean="0">
                <a:latin typeface="Garamond" pitchFamily="18" charset="0"/>
              </a:rPr>
              <a:t>Maffie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Přemysl Šámal </a:t>
            </a:r>
            <a:r>
              <a:rPr lang="cs-CZ" sz="2800" dirty="0" smtClean="0">
                <a:latin typeface="Garamond" pitchFamily="18" charset="0"/>
              </a:rPr>
              <a:t>– absolvoval i jednání v Záhřebu </a:t>
            </a:r>
          </a:p>
          <a:p>
            <a:r>
              <a:rPr lang="cs-CZ" sz="2800" dirty="0" smtClean="0">
                <a:latin typeface="Garamond" pitchFamily="18" charset="0"/>
              </a:rPr>
              <a:t>Podzim 1917 -  do Prahy přijel slovinský předák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Anton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Korošec</a:t>
            </a:r>
            <a:r>
              <a:rPr lang="cs-CZ" sz="2800" dirty="0" smtClean="0">
                <a:latin typeface="Garamond" pitchFamily="18" charset="0"/>
              </a:rPr>
              <a:t>, aby jednal se </a:t>
            </a:r>
            <a:r>
              <a:rPr lang="cs-CZ" sz="2800" dirty="0" err="1" smtClean="0">
                <a:latin typeface="Garamond" pitchFamily="18" charset="0"/>
              </a:rPr>
              <a:t>zátupci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Maffie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r>
              <a:rPr lang="cs-CZ" sz="2800" dirty="0" smtClean="0">
                <a:latin typeface="Garamond" pitchFamily="18" charset="0"/>
              </a:rPr>
              <a:t>duben 1918 – slavnost „národní přísahy“ ve Smetanově síni obecního domu v Praze (reakce na slovní útok rakouského ministra zahraniční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hraběte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Czernina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na TGM)  – vyjádření vzájemné podpory mezi Čechy a Jihoslovany –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Karel Kramář </a:t>
            </a:r>
            <a:r>
              <a:rPr lang="cs-CZ" sz="2800" dirty="0" smtClean="0">
                <a:latin typeface="Garamond" pitchFamily="18" charset="0"/>
              </a:rPr>
              <a:t>– heslo „věrnost za věrnost“</a:t>
            </a:r>
          </a:p>
          <a:p>
            <a:r>
              <a:rPr lang="cs-CZ" sz="2800" dirty="0" smtClean="0">
                <a:latin typeface="Garamond" pitchFamily="18" charset="0"/>
              </a:rPr>
              <a:t>Za Jihoslovany přítomni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Stjepan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Radić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(opustil aktivistickou politiku),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Ante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Pavelić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Anton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Korošec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Hrabě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Czernin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 poté odstoupil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461px-Ante_Pavelić_(dentist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318018" cy="4311264"/>
          </a:xfrm>
        </p:spPr>
      </p:pic>
      <p:pic>
        <p:nvPicPr>
          <p:cNvPr id="10" name="Zástupný symbol pro obsah 9" descr="Bundesarchiv_Bild_183-2010-0420-501,_Anton_Korose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38252" y="1559787"/>
            <a:ext cx="3062139" cy="439016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332656"/>
            <a:ext cx="3657600" cy="1008112"/>
          </a:xfrm>
        </p:spPr>
        <p:txBody>
          <a:bodyPr/>
          <a:lstStyle/>
          <a:p>
            <a:pPr algn="ctr"/>
            <a:r>
              <a:rPr lang="cs-CZ" dirty="0" smtClean="0"/>
              <a:t>Dr. Ante </a:t>
            </a:r>
            <a:r>
              <a:rPr lang="cs-CZ" dirty="0" err="1" smtClean="0"/>
              <a:t>Pavelić</a:t>
            </a:r>
            <a:r>
              <a:rPr lang="cs-CZ" dirty="0" smtClean="0"/>
              <a:t> – chorvatský zubař a politik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3657600" cy="1008112"/>
          </a:xfrm>
        </p:spPr>
        <p:txBody>
          <a:bodyPr/>
          <a:lstStyle/>
          <a:p>
            <a:pPr algn="ctr"/>
            <a:r>
              <a:rPr lang="cs-CZ" dirty="0" smtClean="0"/>
              <a:t>Slovinský politik Anton </a:t>
            </a:r>
            <a:r>
              <a:rPr lang="cs-CZ" dirty="0" err="1" smtClean="0"/>
              <a:t>Korošec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také spolupráce „lidových vrstev“</a:t>
            </a:r>
          </a:p>
          <a:p>
            <a:r>
              <a:rPr lang="cs-CZ" dirty="0" smtClean="0">
                <a:latin typeface="Garamond" pitchFamily="18" charset="0"/>
              </a:rPr>
              <a:t>zejména v rakouském námořnictvu (podíl Čechů 11 %)</a:t>
            </a:r>
          </a:p>
          <a:p>
            <a:r>
              <a:rPr lang="cs-CZ" dirty="0" smtClean="0">
                <a:latin typeface="Garamond" pitchFamily="18" charset="0"/>
              </a:rPr>
              <a:t>leden 1918 – generální stávka – výrazný odraz v pulském </a:t>
            </a:r>
            <a:r>
              <a:rPr lang="cs-CZ" dirty="0" err="1" smtClean="0">
                <a:latin typeface="Garamond" pitchFamily="18" charset="0"/>
              </a:rPr>
              <a:t>arsenalu</a:t>
            </a:r>
            <a:r>
              <a:rPr lang="cs-CZ" dirty="0" smtClean="0">
                <a:latin typeface="Garamond" pitchFamily="18" charset="0"/>
              </a:rPr>
              <a:t>, kde působilo několik set českých dělníků, kteří se aktivně zapojili do stávky</a:t>
            </a:r>
          </a:p>
          <a:p>
            <a:r>
              <a:rPr lang="cs-CZ" dirty="0" smtClean="0">
                <a:latin typeface="Garamond" pitchFamily="18" charset="0"/>
              </a:rPr>
              <a:t>Podobně i námořníci – na několika rakouských válečných lodích vypověděly posádky poslušnost – více než 80 zatčených</a:t>
            </a:r>
          </a:p>
          <a:p>
            <a:r>
              <a:rPr lang="cs-CZ" dirty="0" smtClean="0">
                <a:latin typeface="Garamond" pitchFamily="18" charset="0"/>
              </a:rPr>
              <a:t>1. února 1918 – vzpora v Boce Kotorské – jedním z vůdců Čech František </a:t>
            </a:r>
            <a:r>
              <a:rPr lang="cs-CZ" dirty="0" err="1" smtClean="0">
                <a:latin typeface="Garamond" pitchFamily="18" charset="0"/>
              </a:rPr>
              <a:t>Rausch</a:t>
            </a:r>
            <a:r>
              <a:rPr lang="cs-CZ" dirty="0" smtClean="0">
                <a:latin typeface="Garamond" pitchFamily="18" charset="0"/>
              </a:rPr>
              <a:t>, mezi dalšími vůdci Jihoslované, Italové a Poláci, ale neshody – část námořníků chtěla přechod k Dohodě, část měla protiválečné názory</a:t>
            </a:r>
          </a:p>
          <a:p>
            <a:r>
              <a:rPr lang="cs-CZ" dirty="0" smtClean="0">
                <a:latin typeface="Garamond" pitchFamily="18" charset="0"/>
              </a:rPr>
              <a:t>Protiakce rakouského námořnictva – vyhlášeno stanné právo a svolán náhlý vojenský soud, před něj předvedeno 40 námořníků, mezi nimi 9 Čechů – F. </a:t>
            </a:r>
            <a:r>
              <a:rPr lang="cs-CZ" dirty="0" err="1" smtClean="0">
                <a:latin typeface="Garamond" pitchFamily="18" charset="0"/>
              </a:rPr>
              <a:t>Rasch</a:t>
            </a:r>
            <a:r>
              <a:rPr lang="cs-CZ" dirty="0" smtClean="0">
                <a:latin typeface="Garamond" pitchFamily="18" charset="0"/>
              </a:rPr>
              <a:t> a další 3 Jihoslované odsouzeni k trestu smrti</a:t>
            </a:r>
          </a:p>
          <a:p>
            <a:r>
              <a:rPr lang="cs-CZ" dirty="0" smtClean="0">
                <a:latin typeface="Garamond" pitchFamily="18" charset="0"/>
              </a:rPr>
              <a:t>Zatčeno dalších 800 námořníků, ale po nátlaku veřejnosti více než polovina propuštěna, v říjnu 1918 měl proběhnout soud se zbylými 379 námořníky, ale rozpad monarchie tomu zabránil</a:t>
            </a:r>
          </a:p>
          <a:p>
            <a:r>
              <a:rPr lang="cs-CZ" dirty="0" smtClean="0">
                <a:latin typeface="Garamond" pitchFamily="18" charset="0"/>
              </a:rPr>
              <a:t>V říjnu 1918 pak Jihoslované spolu s Čechy přebírali rakousko-uherské válečné lodě</a:t>
            </a:r>
          </a:p>
          <a:p>
            <a:r>
              <a:rPr lang="cs-CZ" dirty="0" smtClean="0">
                <a:latin typeface="Garamond" pitchFamily="18" charset="0"/>
              </a:rPr>
              <a:t>V Terstu Češi  koncem října 1918 podpořili Jihoslovany proti italským nacionalistům</a:t>
            </a:r>
          </a:p>
          <a:p>
            <a:r>
              <a:rPr lang="cs-CZ" dirty="0" smtClean="0">
                <a:latin typeface="Garamond" pitchFamily="18" charset="0"/>
              </a:rPr>
              <a:t>V Pule asi 10 000 Čechů na konci války – české ozbrojené jednotky (asi 6000 mužů) se snažily ve městě udržet pořádek, koncem listopadu vylodění Italů</a:t>
            </a:r>
          </a:p>
          <a:p>
            <a:r>
              <a:rPr lang="cs-CZ" dirty="0" smtClean="0">
                <a:latin typeface="Garamond" pitchFamily="18" charset="0"/>
              </a:rPr>
              <a:t>v ČZ pomoc jednotky složené ze srbských zajatců při obsazování Mostu v listopadu 1918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Brodovi_u_Bok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355976" cy="3258711"/>
          </a:xfrm>
        </p:spPr>
      </p:pic>
      <p:pic>
        <p:nvPicPr>
          <p:cNvPr id="10" name="Zástupný symbol pro obsah 9" descr="Suđenje_mornarim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4291519" cy="417646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4509120"/>
            <a:ext cx="3657600" cy="115212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Válečná loď sv. Jiří, na níž propukla vzpoura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88024" y="4509120"/>
            <a:ext cx="3657600" cy="11521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Garamond" pitchFamily="18" charset="0"/>
              </a:rPr>
              <a:t>Příchod vojáků k válečnému soudu v Boce Kotorské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141296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Garamond" pitchFamily="18" charset="0"/>
              </a:rPr>
              <a:t>17. května 1918 – Kongres potlačených národů R-U v Praze u příležitosti oslav 50. výročí položení základního kamene Národního divadla (za Jihoslovany přítomni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Prvislav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Grisogono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A.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Kramer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Robert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Giunio</a:t>
            </a:r>
            <a:r>
              <a:rPr lang="cs-CZ" sz="2600" dirty="0" smtClean="0">
                <a:latin typeface="Garamond" pitchFamily="18" charset="0"/>
              </a:rPr>
              <a:t>, za Čechy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P. Šámal, K. Kramář, A.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Rašín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A. Švehla a F. Soukup</a:t>
            </a:r>
            <a:r>
              <a:rPr lang="cs-CZ" sz="2600" dirty="0" smtClean="0">
                <a:latin typeface="Garamond" pitchFamily="18" charset="0"/>
              </a:rPr>
              <a:t>), přítomni rovněž Poláci – dohoda o ustavení společného revolučního komitétu</a:t>
            </a:r>
          </a:p>
          <a:p>
            <a:r>
              <a:rPr lang="cs-CZ" sz="2600" dirty="0" smtClean="0">
                <a:latin typeface="Garamond" pitchFamily="18" charset="0"/>
              </a:rPr>
              <a:t>Srpen 1918 – porady v Lublani organizované Antonem </a:t>
            </a:r>
            <a:r>
              <a:rPr lang="cs-CZ" sz="2600" dirty="0" err="1" smtClean="0">
                <a:latin typeface="Garamond" pitchFamily="18" charset="0"/>
              </a:rPr>
              <a:t>Korošcem</a:t>
            </a:r>
            <a:r>
              <a:rPr lang="cs-CZ" sz="2600" dirty="0" smtClean="0">
                <a:latin typeface="Garamond" pitchFamily="18" charset="0"/>
              </a:rPr>
              <a:t>, za Čechy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V. Klofáč, F. Soukup, Antonín Kalina, V.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Tusar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600" dirty="0" smtClean="0">
                <a:latin typeface="Garamond" pitchFamily="18" charset="0"/>
              </a:rPr>
              <a:t>ad.</a:t>
            </a:r>
          </a:p>
          <a:p>
            <a:r>
              <a:rPr lang="cs-CZ" sz="2600" dirty="0" smtClean="0">
                <a:latin typeface="Garamond" pitchFamily="18" charset="0"/>
              </a:rPr>
              <a:t>Společné vystoupení proti pokusům zachránit monarchii vnitřní přestavbou</a:t>
            </a:r>
          </a:p>
          <a:p>
            <a:r>
              <a:rPr lang="cs-CZ" sz="2600" dirty="0" smtClean="0">
                <a:latin typeface="Garamond" pitchFamily="18" charset="0"/>
              </a:rPr>
              <a:t>Září 1918 -  do Záhřebu jel jako delegát Českého svazu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Hajšman</a:t>
            </a:r>
            <a:r>
              <a:rPr lang="cs-CZ" sz="2600" dirty="0" smtClean="0">
                <a:latin typeface="Garamond" pitchFamily="18" charset="0"/>
              </a:rPr>
              <a:t> – výsledkem jednání založení Národní rady Slovinců, Chorvatů a Srbů 5. října 1918</a:t>
            </a:r>
          </a:p>
          <a:p>
            <a:endParaRPr lang="cs-CZ" sz="26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251520" y="332656"/>
            <a:ext cx="5328592" cy="6336704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Garamond" pitchFamily="18" charset="0"/>
              </a:rPr>
              <a:t>Leden 1918 – 14 bodů prezidenta Wilsona – pouze požadavek </a:t>
            </a:r>
          </a:p>
          <a:p>
            <a:pPr marL="273050" indent="-3175">
              <a:buNone/>
            </a:pPr>
            <a:r>
              <a:rPr lang="cs-CZ" dirty="0" smtClean="0">
                <a:latin typeface="Garamond" pitchFamily="18" charset="0"/>
              </a:rPr>
              <a:t>autonomie pro potlačené národy R-U</a:t>
            </a:r>
          </a:p>
          <a:p>
            <a:r>
              <a:rPr lang="cs-CZ" dirty="0" smtClean="0">
                <a:latin typeface="Garamond" pitchFamily="18" charset="0"/>
              </a:rPr>
              <a:t>v létě 1918 společná akce Československé národní rady, Jihoslovanského výboru a srbské vlády zaměřená na Spojené státy, aby dosáhli mezinárodního uznání</a:t>
            </a:r>
          </a:p>
          <a:p>
            <a:r>
              <a:rPr lang="cs-CZ" dirty="0" smtClean="0">
                <a:latin typeface="Garamond" pitchFamily="18" charset="0"/>
              </a:rPr>
              <a:t>29. května 1918 prohlášení státního tajemníka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Roberta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Lansinga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vyjadřující sympatie jejich snahám </a:t>
            </a:r>
          </a:p>
          <a:p>
            <a:r>
              <a:rPr lang="cs-CZ" dirty="0" smtClean="0">
                <a:latin typeface="Garamond" pitchFamily="18" charset="0"/>
              </a:rPr>
              <a:t>23. října 1918 – srbská vláda jako jedna z prvních oficiálně uznala prozatímní československou vládu</a:t>
            </a:r>
          </a:p>
          <a:p>
            <a:endParaRPr lang="cs-CZ" sz="2800" dirty="0"/>
          </a:p>
        </p:txBody>
      </p:sp>
      <p:pic>
        <p:nvPicPr>
          <p:cNvPr id="8" name="Zástupný symbol pro obsah 7" descr="800px-Robert_Lansing_cph.3b477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2276425" cy="359106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5076056" y="260648"/>
            <a:ext cx="3657600" cy="11521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Robert </a:t>
            </a:r>
            <a:r>
              <a:rPr lang="cs-CZ" dirty="0" err="1" smtClean="0"/>
              <a:t>Lansing</a:t>
            </a:r>
            <a:r>
              <a:rPr lang="cs-CZ" dirty="0" smtClean="0"/>
              <a:t> – státní sekretář USA v letech 1915–1920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latin typeface="Garamond" pitchFamily="18" charset="0"/>
                <a:cs typeface="Times New Roman" pitchFamily="18" charset="0"/>
              </a:rPr>
              <a:t>Češi, Slováci a Jihoslované za první světové války</a:t>
            </a:r>
            <a:endParaRPr lang="en-GB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200973" cy="5857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11408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41243"/>
            <a:ext cx="5112568" cy="681675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868144" y="692696"/>
            <a:ext cx="2664296" cy="4464496"/>
          </a:xfrm>
        </p:spPr>
        <p:txBody>
          <a:bodyPr/>
          <a:lstStyle/>
          <a:p>
            <a:pPr algn="ctr"/>
            <a:r>
              <a:rPr lang="cs-CZ" dirty="0" smtClean="0"/>
              <a:t>Dopis srbského </a:t>
            </a:r>
            <a:r>
              <a:rPr lang="cs-CZ" dirty="0" err="1" smtClean="0"/>
              <a:t>chargé</a:t>
            </a:r>
            <a:r>
              <a:rPr lang="cs-CZ" dirty="0" smtClean="0"/>
              <a:t> </a:t>
            </a:r>
            <a:r>
              <a:rPr lang="cs-CZ" dirty="0" err="1" smtClean="0"/>
              <a:t>d’affaires</a:t>
            </a:r>
            <a:r>
              <a:rPr lang="cs-CZ" dirty="0" smtClean="0"/>
              <a:t> </a:t>
            </a:r>
            <a:r>
              <a:rPr lang="cs-CZ" dirty="0" err="1" smtClean="0"/>
              <a:t>Jevrema</a:t>
            </a:r>
            <a:r>
              <a:rPr lang="cs-CZ" dirty="0" smtClean="0"/>
              <a:t> </a:t>
            </a:r>
            <a:r>
              <a:rPr lang="cs-CZ" dirty="0" err="1" smtClean="0"/>
              <a:t>Simiće</a:t>
            </a:r>
            <a:r>
              <a:rPr lang="cs-CZ" dirty="0" smtClean="0"/>
              <a:t> z 29. října 1918, v němž T. G. Masarykovi oznamuje, že srbská vláda oficiálně uznala vznik Československa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08912" cy="62133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28. října 1918 – vznik Československé republiky</a:t>
            </a:r>
          </a:p>
          <a:p>
            <a:r>
              <a:rPr lang="cs-CZ" dirty="0" smtClean="0">
                <a:latin typeface="Garamond" pitchFamily="18" charset="0"/>
              </a:rPr>
              <a:t>29. října 1918 – vznik Státu Slovinců, Chorvatů a Srbů (státní útvar Jihoslovanů z habsburské monarchie) – v čele Národní rada (</a:t>
            </a:r>
            <a:r>
              <a:rPr lang="cs-CZ" dirty="0" err="1" smtClean="0">
                <a:latin typeface="Garamond" pitchFamily="18" charset="0"/>
              </a:rPr>
              <a:t>Narodno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vijeće</a:t>
            </a:r>
            <a:r>
              <a:rPr lang="cs-CZ" dirty="0" smtClean="0">
                <a:latin typeface="Garamond" pitchFamily="18" charset="0"/>
              </a:rPr>
              <a:t>) – v čele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Anton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Korošec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místopřesedové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Pavelić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Svetozar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Pribićević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24. listopadu 1918 – Černohorský parlament odhlasoval připojení k Srbskému království</a:t>
            </a:r>
          </a:p>
          <a:p>
            <a:r>
              <a:rPr lang="cs-CZ" dirty="0" smtClean="0">
                <a:latin typeface="Garamond" pitchFamily="18" charset="0"/>
              </a:rPr>
              <a:t>25. listopadu 1918 – Vojvodina připojena k Srbskému království</a:t>
            </a:r>
          </a:p>
          <a:p>
            <a:r>
              <a:rPr lang="cs-CZ" dirty="0" smtClean="0">
                <a:latin typeface="Garamond" pitchFamily="18" charset="0"/>
              </a:rPr>
              <a:t>1. prosince 1918 – zástupci Státu SHS předali regentu Alexandrovi </a:t>
            </a:r>
            <a:r>
              <a:rPr lang="cs-CZ" dirty="0" err="1" smtClean="0">
                <a:latin typeface="Garamond" pitchFamily="18" charset="0"/>
              </a:rPr>
              <a:t>Karadjordjevićovi</a:t>
            </a:r>
            <a:r>
              <a:rPr lang="cs-CZ" dirty="0" smtClean="0">
                <a:latin typeface="Garamond" pitchFamily="18" charset="0"/>
              </a:rPr>
              <a:t> adresu, v níž vyjádřili přání spojit se se Srby z Království v jednom státě</a:t>
            </a:r>
          </a:p>
          <a:p>
            <a:r>
              <a:rPr lang="cs-CZ" dirty="0" smtClean="0">
                <a:latin typeface="Garamond" pitchFamily="18" charset="0"/>
              </a:rPr>
              <a:t>1. prosince 1918 – vyhlášeno </a:t>
            </a:r>
            <a:r>
              <a:rPr lang="cs-CZ" b="1" dirty="0" smtClean="0">
                <a:latin typeface="Garamond" pitchFamily="18" charset="0"/>
              </a:rPr>
              <a:t>Království Srbů, Chorvatů a Slovinců</a:t>
            </a:r>
          </a:p>
          <a:p>
            <a:r>
              <a:rPr lang="cs-CZ" dirty="0" smtClean="0">
                <a:latin typeface="Garamond" pitchFamily="18" charset="0"/>
              </a:rPr>
              <a:t>9. ledna 1919 – oficiální ustavení diplomatických vztahů mezi oběma zeměmi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1024px-Proglašenje_raskida_veza_s_Austro-Ugarsko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84332" cy="525658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5949280"/>
            <a:ext cx="7632848" cy="658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 smtClean="0">
                <a:latin typeface="Garamond" pitchFamily="18" charset="0"/>
              </a:rPr>
              <a:t>Vyhlášení odtržení od Rakouska-Uherska na Náměstí sv. Marka v Záhřebu 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KongressfallofA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978080" cy="5251197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2699792" y="5877272"/>
            <a:ext cx="3657600" cy="65836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Lublaň 29. října 1918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rzava_SH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478122" cy="3672060"/>
          </a:xfrm>
        </p:spPr>
      </p:pic>
      <p:pic>
        <p:nvPicPr>
          <p:cNvPr id="11" name="Zástupný symbol pro obsah 10" descr="Srbija_pred_ujedinjenj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28386"/>
            <a:ext cx="3168352" cy="490391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332656"/>
            <a:ext cx="3657600" cy="115212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Stát Slovinců, Chorvatů a Srbů  (oranžově oblasti, které si nárokoval.)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932040" y="332656"/>
            <a:ext cx="3657600" cy="115212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Srbské království před sjednocením (modře) a oblasti připojené v listopadu 1918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5-Kraljevstvo_Srba,_Hrvata_i_Slovenaca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08615" cy="54006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971600" y="5733256"/>
            <a:ext cx="6984776" cy="658368"/>
          </a:xfrm>
        </p:spPr>
        <p:txBody>
          <a:bodyPr/>
          <a:lstStyle/>
          <a:p>
            <a:pPr algn="ctr"/>
            <a:r>
              <a:rPr lang="cs-CZ" dirty="0" smtClean="0"/>
              <a:t>Království Srbů, Chorvatů a Slovinců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etarI-Karadjordjevi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375051" cy="4619600"/>
          </a:xfrm>
        </p:spPr>
      </p:pic>
      <p:pic>
        <p:nvPicPr>
          <p:cNvPr id="8" name="Zástupný symbol pro obsah 7" descr="Kralj_aleksandar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319718" cy="454755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188640"/>
            <a:ext cx="3600400" cy="1296144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Král Petr I. </a:t>
            </a:r>
            <a:r>
              <a:rPr lang="cs-CZ" dirty="0" err="1" smtClean="0">
                <a:latin typeface="Garamond" pitchFamily="18" charset="0"/>
              </a:rPr>
              <a:t>Karadjordjević</a:t>
            </a:r>
            <a:r>
              <a:rPr lang="cs-CZ" dirty="0" smtClean="0">
                <a:latin typeface="Garamond" pitchFamily="18" charset="0"/>
              </a:rPr>
              <a:t> (1844–1921) – 1. král Království SHS  (1918–1921)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88024" y="188640"/>
            <a:ext cx="3513584" cy="1296144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Alexandr I. </a:t>
            </a:r>
            <a:r>
              <a:rPr lang="cs-CZ" dirty="0" err="1" smtClean="0">
                <a:latin typeface="Garamond" pitchFamily="18" charset="0"/>
              </a:rPr>
              <a:t>Karadjordjević</a:t>
            </a:r>
            <a:r>
              <a:rPr lang="cs-CZ" dirty="0" smtClean="0">
                <a:latin typeface="Garamond" pitchFamily="18" charset="0"/>
              </a:rPr>
              <a:t> (1888–1934) – princ regent  (1918–1921) a 2. král Království SHS  (1921–1934)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52928" cy="6408712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Garamond" pitchFamily="18" charset="0"/>
              </a:rPr>
              <a:t>Československo jednou z prvních zemí, které mezinárodně uznaly Království SHS</a:t>
            </a:r>
          </a:p>
          <a:p>
            <a:r>
              <a:rPr lang="cs-CZ" sz="2800" dirty="0" smtClean="0">
                <a:latin typeface="Garamond" pitchFamily="18" charset="0"/>
              </a:rPr>
              <a:t>V Bělehradě zřízeno mimořádné vyslanectví, v jeho čele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Antonín Kalina </a:t>
            </a:r>
            <a:r>
              <a:rPr lang="cs-CZ" sz="2800" dirty="0" smtClean="0">
                <a:latin typeface="Garamond" pitchFamily="18" charset="0"/>
              </a:rPr>
              <a:t>(1870–1922)</a:t>
            </a:r>
          </a:p>
          <a:p>
            <a:r>
              <a:rPr lang="cs-CZ" sz="2800" dirty="0" smtClean="0">
                <a:latin typeface="Garamond" pitchFamily="18" charset="0"/>
              </a:rPr>
              <a:t>Od června 1919 řádné vyslanectví v Bělehradě, v čele nadále Kalina</a:t>
            </a:r>
          </a:p>
          <a:p>
            <a:r>
              <a:rPr lang="cs-CZ" sz="2800" dirty="0" smtClean="0">
                <a:latin typeface="Garamond" pitchFamily="18" charset="0"/>
              </a:rPr>
              <a:t>Generální konzulát v Lublani, konzulát v Záhřebu (od 1930 GK), v Sarajevu, Splitu a Skopji</a:t>
            </a:r>
          </a:p>
          <a:p>
            <a:r>
              <a:rPr lang="cs-CZ" sz="2800" dirty="0" smtClean="0">
                <a:latin typeface="Garamond" pitchFamily="18" charset="0"/>
              </a:rPr>
              <a:t>V ČSR prvním vyslancem Království SHS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Hribar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Konzuláty v Bratislavě, Brně, od roku 1930 v Ostravě, honorární konzulát také v Karlových </a:t>
            </a:r>
            <a:r>
              <a:rPr lang="cs-CZ" sz="2800" dirty="0" smtClean="0">
                <a:latin typeface="Garamond" pitchFamily="18" charset="0"/>
              </a:rPr>
              <a:t>Varech</a:t>
            </a:r>
          </a:p>
          <a:p>
            <a:r>
              <a:rPr lang="cs-CZ" sz="2800" dirty="0" smtClean="0">
                <a:latin typeface="Garamond" pitchFamily="18" charset="0"/>
              </a:rPr>
              <a:t>Spolupráce na Pařížské mírové konferenci – E. Beneš přednesl požadavek koridoru, ale odpor velmocí (podpořeno jen Francií) - neschváleno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Antonín Kali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259766" cy="4390256"/>
          </a:xfrm>
        </p:spPr>
      </p:pic>
      <p:pic>
        <p:nvPicPr>
          <p:cNvPr id="10" name="Zástupný symbol pro obsah 9" descr="Ivan_Hribar_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532768" cy="4384856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657600" cy="658368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itchFamily="18" charset="0"/>
              </a:rPr>
              <a:t>Antonín Kalina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657600" cy="658368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itchFamily="18" charset="0"/>
              </a:rPr>
              <a:t>Ivan </a:t>
            </a:r>
            <a:r>
              <a:rPr lang="cs-CZ" sz="2800" dirty="0" err="1" smtClean="0">
                <a:latin typeface="Garamond" pitchFamily="18" charset="0"/>
              </a:rPr>
              <a:t>Hribar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Spolupráce po první světové válce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51520" y="1124744"/>
            <a:ext cx="3816424" cy="5472608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Garamond" pitchFamily="18" charset="0"/>
              </a:rPr>
              <a:t>Jihoslované </a:t>
            </a:r>
            <a:r>
              <a:rPr lang="cs-CZ" sz="2600" dirty="0" smtClean="0">
                <a:latin typeface="Garamond" pitchFamily="18" charset="0"/>
              </a:rPr>
              <a:t>řešili zejména otázku hranic s Itálií a očekávali od Čechoslováků podporu, které se jim ale nedostalo</a:t>
            </a:r>
          </a:p>
          <a:p>
            <a:r>
              <a:rPr lang="cs-CZ" sz="2600" dirty="0" smtClean="0">
                <a:latin typeface="Garamond" pitchFamily="18" charset="0"/>
              </a:rPr>
              <a:t>Jihoslované z Istrie se obraceli i na T. G. Masaryka jako význačného státníka, ale on nereagoval</a:t>
            </a:r>
          </a:p>
          <a:p>
            <a:r>
              <a:rPr lang="cs-CZ" sz="2600" dirty="0" smtClean="0">
                <a:latin typeface="Garamond" pitchFamily="18" charset="0"/>
              </a:rPr>
              <a:t>Obava z restaurace </a:t>
            </a:r>
            <a:r>
              <a:rPr lang="cs-CZ" sz="2600" dirty="0" smtClean="0">
                <a:latin typeface="Garamond" pitchFamily="18" charset="0"/>
              </a:rPr>
              <a:t>Habsburků</a:t>
            </a:r>
          </a:p>
        </p:txBody>
      </p:sp>
      <p:pic>
        <p:nvPicPr>
          <p:cNvPr id="12" name="Zástupný symbol pro obsah 11" descr="IMG_44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91072"/>
            <a:ext cx="3950196" cy="5266928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3779912" y="836712"/>
            <a:ext cx="4968552" cy="658368"/>
          </a:xfrm>
        </p:spPr>
        <p:txBody>
          <a:bodyPr/>
          <a:lstStyle/>
          <a:p>
            <a:pPr algn="ctr"/>
            <a:r>
              <a:rPr lang="cs-CZ" sz="1800" dirty="0" smtClean="0">
                <a:latin typeface="Garamond" pitchFamily="18" charset="0"/>
              </a:rPr>
              <a:t>Národnostní mapa Istrie poslaná T. G. Masarykovi</a:t>
            </a:r>
            <a:endParaRPr lang="cs-CZ" sz="1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františek_ferdina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72819" cy="486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text 2"/>
          <p:cNvSpPr>
            <a:spLocks noGrp="1"/>
          </p:cNvSpPr>
          <p:nvPr>
            <p:ph sz="quarter" idx="2"/>
          </p:nvPr>
        </p:nvSpPr>
        <p:spPr>
          <a:xfrm>
            <a:off x="179512" y="5456981"/>
            <a:ext cx="8458088" cy="140101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800" dirty="0" smtClean="0">
                <a:latin typeface="Garamond" pitchFamily="18" charset="0"/>
              </a:rPr>
              <a:t>28. června 1914 – zavraždění arcivévody </a:t>
            </a:r>
            <a:r>
              <a:rPr lang="cs-CZ" sz="3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Františka Ferdinanda </a:t>
            </a:r>
            <a:r>
              <a:rPr lang="cs-CZ" sz="3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d’Este</a:t>
            </a:r>
            <a:r>
              <a:rPr lang="cs-CZ" sz="3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3800" dirty="0" smtClean="0">
                <a:latin typeface="Garamond" pitchFamily="18" charset="0"/>
              </a:rPr>
              <a:t>a jeho manželky </a:t>
            </a:r>
            <a:r>
              <a:rPr lang="cs-CZ" sz="3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Žofie </a:t>
            </a:r>
            <a:r>
              <a:rPr lang="cs-CZ" sz="3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Chotkové</a:t>
            </a:r>
            <a:r>
              <a:rPr lang="cs-CZ" sz="3800" dirty="0" smtClean="0">
                <a:latin typeface="Garamond" pitchFamily="18" charset="0"/>
              </a:rPr>
              <a:t> v Sarajevu</a:t>
            </a:r>
            <a:endParaRPr lang="en-GB" sz="3800" dirty="0" smtClean="0">
              <a:latin typeface="Garamond" pitchFamily="18" charset="0"/>
            </a:endParaRPr>
          </a:p>
          <a:p>
            <a:pPr lvl="0"/>
            <a:r>
              <a:rPr lang="cs-CZ" sz="3800" dirty="0" smtClean="0">
                <a:latin typeface="Garamond" pitchFamily="18" charset="0"/>
              </a:rPr>
              <a:t>28. července 1914 </a:t>
            </a:r>
            <a:r>
              <a:rPr lang="en-GB" sz="3800" dirty="0" smtClean="0">
                <a:latin typeface="Garamond" pitchFamily="18" charset="0"/>
              </a:rPr>
              <a:t>– </a:t>
            </a:r>
            <a:r>
              <a:rPr lang="cs-CZ" sz="3800" dirty="0" err="1" smtClean="0">
                <a:latin typeface="Garamond" pitchFamily="18" charset="0"/>
              </a:rPr>
              <a:t>Rakousko</a:t>
            </a:r>
            <a:r>
              <a:rPr lang="cs-CZ" sz="3800" dirty="0" smtClean="0">
                <a:latin typeface="Garamond" pitchFamily="18" charset="0"/>
              </a:rPr>
              <a:t>-Uhersko vyhlásilo válku Srbsku</a:t>
            </a:r>
            <a:endParaRPr lang="en-GB" sz="3800" dirty="0" smtClean="0">
              <a:latin typeface="Garamond" pitchFamily="18" charset="0"/>
            </a:endParaRPr>
          </a:p>
          <a:p>
            <a:endParaRPr lang="en-GB" sz="16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Vznik Malé dohody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Společný </a:t>
            </a:r>
            <a:r>
              <a:rPr lang="cs-CZ" dirty="0" smtClean="0">
                <a:latin typeface="Garamond" pitchFamily="18" charset="0"/>
              </a:rPr>
              <a:t>postup Čechoslováků a Jugoslávců </a:t>
            </a:r>
            <a:r>
              <a:rPr lang="cs-CZ" dirty="0" smtClean="0">
                <a:latin typeface="Garamond" pitchFamily="18" charset="0"/>
              </a:rPr>
              <a:t>proti Maďarské republice rad v roce 1919</a:t>
            </a:r>
          </a:p>
          <a:p>
            <a:r>
              <a:rPr lang="cs-CZ" dirty="0" smtClean="0">
                <a:latin typeface="Garamond" pitchFamily="18" charset="0"/>
              </a:rPr>
              <a:t>Okupace Maďarska rumunskou armádou – rumunské kruhy uvažovaly o personální unii s Maďarskem a slibovaly mu připojení Slovenska a Podkarpatské Rusi, zájem o spolupráci s Polskem (zejména proti Rusku)</a:t>
            </a:r>
          </a:p>
          <a:p>
            <a:r>
              <a:rPr lang="cs-CZ" dirty="0" smtClean="0">
                <a:latin typeface="Garamond" pitchFamily="18" charset="0"/>
              </a:rPr>
              <a:t>S Jugoslávií mělo Rumunsko spor o </a:t>
            </a:r>
            <a:r>
              <a:rPr lang="cs-CZ" dirty="0" err="1" smtClean="0">
                <a:latin typeface="Garamond" pitchFamily="18" charset="0"/>
              </a:rPr>
              <a:t>Banát</a:t>
            </a:r>
            <a:r>
              <a:rPr lang="cs-CZ" dirty="0" smtClean="0">
                <a:latin typeface="Garamond" pitchFamily="18" charset="0"/>
              </a:rPr>
              <a:t> – obavy Jugoslávie z vojenského řešení</a:t>
            </a:r>
          </a:p>
          <a:p>
            <a:r>
              <a:rPr lang="cs-CZ" dirty="0" smtClean="0">
                <a:latin typeface="Garamond" pitchFamily="18" charset="0"/>
              </a:rPr>
              <a:t>Rumuni museli Maďarsko opustit na nátlak velmocí</a:t>
            </a:r>
          </a:p>
          <a:p>
            <a:r>
              <a:rPr lang="cs-CZ" dirty="0" smtClean="0">
                <a:latin typeface="Garamond" pitchFamily="18" charset="0"/>
              </a:rPr>
              <a:t>K moci v Maďarsku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admirál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Miklós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Horthy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neskrývaná nespokojenost s návrhem mírové smlouvy</a:t>
            </a:r>
          </a:p>
          <a:p>
            <a:r>
              <a:rPr lang="cs-CZ" dirty="0" smtClean="0">
                <a:latin typeface="Garamond" pitchFamily="18" charset="0"/>
              </a:rPr>
              <a:t>Rumuni nuceni přehodnotit svoje postoje – první porady s Čechoslováky a Jugoslávci už v prosinci 1919 v Paříži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1412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Maďaři měli zejména územní požadavky, v nichž je podporovali Britové (premiér </a:t>
            </a:r>
            <a:r>
              <a:rPr lang="cs-CZ" dirty="0" err="1" smtClean="0">
                <a:latin typeface="Garamond" pitchFamily="18" charset="0"/>
              </a:rPr>
              <a:t>Lloyd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George</a:t>
            </a:r>
            <a:r>
              <a:rPr lang="cs-CZ" dirty="0" smtClean="0">
                <a:latin typeface="Garamond" pitchFamily="18" charset="0"/>
              </a:rPr>
              <a:t>) a také Francouzi</a:t>
            </a:r>
          </a:p>
          <a:p>
            <a:r>
              <a:rPr lang="cs-CZ" dirty="0" smtClean="0">
                <a:latin typeface="Garamond" pitchFamily="18" charset="0"/>
              </a:rPr>
              <a:t>Únor 1920 – maďarský tisk nově se formující uskupení posměšně pojmenoval </a:t>
            </a:r>
            <a:r>
              <a:rPr lang="cs-CZ" dirty="0" err="1" smtClean="0">
                <a:latin typeface="Garamond" pitchFamily="18" charset="0"/>
              </a:rPr>
              <a:t>Aprò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Antante</a:t>
            </a:r>
            <a:r>
              <a:rPr lang="cs-CZ" dirty="0" smtClean="0">
                <a:latin typeface="Garamond" pitchFamily="18" charset="0"/>
              </a:rPr>
              <a:t> (Malá dohoda)</a:t>
            </a:r>
          </a:p>
          <a:p>
            <a:r>
              <a:rPr lang="cs-CZ" dirty="0" smtClean="0">
                <a:latin typeface="Garamond" pitchFamily="18" charset="0"/>
              </a:rPr>
              <a:t>Jednání komplikovaly různé menší incidenty – např. pozvání Bulharů na sokolský slet do Prahy v létě 1920 a jednání ČSR s Itálií</a:t>
            </a:r>
          </a:p>
          <a:p>
            <a:r>
              <a:rPr lang="cs-CZ" dirty="0" smtClean="0">
                <a:latin typeface="Garamond" pitchFamily="18" charset="0"/>
              </a:rPr>
              <a:t>1. června 1920 – společný protest proti průvodnímu dopisu k podmínkám mírové smlouvy s Maďarskem, který připouštěl možnost úpravy maďarských hranic</a:t>
            </a:r>
          </a:p>
          <a:p>
            <a:r>
              <a:rPr lang="cs-CZ" dirty="0" smtClean="0">
                <a:latin typeface="Garamond" pitchFamily="18" charset="0"/>
              </a:rPr>
              <a:t>4. června 1920 – podpis Trianonské mírové smlouvy – Maďaři </a:t>
            </a:r>
            <a:r>
              <a:rPr lang="cs-CZ" dirty="0" smtClean="0">
                <a:latin typeface="Garamond" pitchFamily="18" charset="0"/>
              </a:rPr>
              <a:t>d</a:t>
            </a:r>
            <a:r>
              <a:rPr lang="cs-CZ" dirty="0" smtClean="0">
                <a:latin typeface="Garamond" pitchFamily="18" charset="0"/>
              </a:rPr>
              <a:t>oufali v revizi podmínek s pomocí Francouzů – nabídka vojenské podpory Polska proti sovětskému Rusku v probíhající polsko-sovětské válce, ale za velmi vysokou cenu</a:t>
            </a:r>
          </a:p>
          <a:p>
            <a:r>
              <a:rPr lang="cs-CZ" dirty="0" smtClean="0">
                <a:latin typeface="Garamond" pitchFamily="18" charset="0"/>
              </a:rPr>
              <a:t>ČSR a Jugoslávie vyhlásily neutralitu, Rumunsko odmítlo vyslat vojsko na pomoc Polsku, společně protest proti maďarské nabídce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21330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Francie zpočátku proti vzniku Malé dohody</a:t>
            </a:r>
          </a:p>
          <a:p>
            <a:r>
              <a:rPr lang="cs-CZ" dirty="0" smtClean="0">
                <a:latin typeface="Garamond" pitchFamily="18" charset="0"/>
              </a:rPr>
              <a:t>Září </a:t>
            </a:r>
            <a:r>
              <a:rPr lang="cs-CZ" dirty="0" smtClean="0">
                <a:latin typeface="Garamond" pitchFamily="18" charset="0"/>
              </a:rPr>
              <a:t>1920 – změna vlády ve Francii – změna postoje ke střední Evropě, odmítnutí maďarské </a:t>
            </a:r>
            <a:r>
              <a:rPr lang="cs-CZ" dirty="0" smtClean="0">
                <a:latin typeface="Garamond" pitchFamily="18" charset="0"/>
              </a:rPr>
              <a:t>nabídky, změna postoje k MD </a:t>
            </a:r>
            <a:endParaRPr lang="cs-CZ" dirty="0" smtClean="0">
              <a:latin typeface="Garamond" pitchFamily="18" charset="0"/>
            </a:endParaRPr>
          </a:p>
          <a:p>
            <a:r>
              <a:rPr lang="cs-CZ" b="1" dirty="0" smtClean="0">
                <a:latin typeface="Garamond" pitchFamily="18" charset="0"/>
              </a:rPr>
              <a:t>14. srpna 1920 – podpis československo-jugoslávské spojenecké smlouvy v Bělehradě 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 Beneš </a:t>
            </a:r>
            <a:r>
              <a:rPr lang="cs-CZ" b="1" dirty="0" smtClean="0">
                <a:latin typeface="Garamond" pitchFamily="18" charset="0"/>
              </a:rPr>
              <a:t>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Momčilo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Ninčić</a:t>
            </a:r>
            <a:r>
              <a:rPr lang="cs-CZ" b="1" dirty="0" smtClean="0">
                <a:latin typeface="Garamond" pitchFamily="18" charset="0"/>
              </a:rPr>
              <a:t>)</a:t>
            </a:r>
          </a:p>
          <a:p>
            <a:r>
              <a:rPr lang="cs-CZ" b="1" dirty="0" smtClean="0">
                <a:latin typeface="Garamond" pitchFamily="18" charset="0"/>
              </a:rPr>
              <a:t>19. srpna 1920 </a:t>
            </a:r>
            <a:r>
              <a:rPr lang="cs-CZ" dirty="0" smtClean="0">
                <a:latin typeface="Garamond" pitchFamily="18" charset="0"/>
              </a:rPr>
              <a:t>– dohoda o československo-rumunské spojenecké spolupráci v Bukurešti – zatím ne smlouva</a:t>
            </a:r>
          </a:p>
          <a:p>
            <a:r>
              <a:rPr lang="cs-CZ" dirty="0" smtClean="0">
                <a:latin typeface="Garamond" pitchFamily="18" charset="0"/>
              </a:rPr>
              <a:t>12. listopadu 1920 – </a:t>
            </a:r>
            <a:r>
              <a:rPr lang="cs-CZ" dirty="0" err="1" smtClean="0">
                <a:latin typeface="Garamond" pitchFamily="18" charset="0"/>
              </a:rPr>
              <a:t>Rapallská</a:t>
            </a:r>
            <a:r>
              <a:rPr lang="cs-CZ" dirty="0" smtClean="0">
                <a:latin typeface="Garamond" pitchFamily="18" charset="0"/>
              </a:rPr>
              <a:t> smlouva mezi Itálií a Jugoslávií</a:t>
            </a:r>
          </a:p>
          <a:p>
            <a:r>
              <a:rPr lang="cs-CZ" dirty="0" smtClean="0">
                <a:latin typeface="Garamond" pitchFamily="18" charset="0"/>
              </a:rPr>
              <a:t>Spory mezi Maďarskem a Rakouskem o Burgenland – rozdílný pohled Prahy a Bělehradu</a:t>
            </a:r>
          </a:p>
          <a:p>
            <a:r>
              <a:rPr lang="cs-CZ" dirty="0" smtClean="0">
                <a:latin typeface="Garamond" pitchFamily="18" charset="0"/>
              </a:rPr>
              <a:t>Březen 1921 – první pokus excísaře Karla Habsburského o restauraci v Maďarsku</a:t>
            </a:r>
          </a:p>
          <a:p>
            <a:r>
              <a:rPr lang="cs-CZ" dirty="0" smtClean="0">
                <a:latin typeface="Garamond" pitchFamily="18" charset="0"/>
              </a:rPr>
              <a:t>Společná demarše malodohodových států v Budapešti i ke konferenci velmocí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Jugoslávie však stále váhala s podpisem vojenské konvence s Československem</a:t>
            </a:r>
          </a:p>
          <a:p>
            <a:r>
              <a:rPr lang="cs-CZ" dirty="0" smtClean="0">
                <a:latin typeface="Garamond" pitchFamily="18" charset="0"/>
              </a:rPr>
              <a:t>ČSR se začala orientovat na budování spojenectví s Rumunskem</a:t>
            </a:r>
          </a:p>
          <a:p>
            <a:r>
              <a:rPr lang="cs-CZ" b="1" dirty="0" smtClean="0">
                <a:latin typeface="Garamond" pitchFamily="18" charset="0"/>
              </a:rPr>
              <a:t>23. dubna 1921 – československo-rumunská spojenecká smlouva </a:t>
            </a:r>
            <a:r>
              <a:rPr lang="cs-CZ" dirty="0" smtClean="0">
                <a:latin typeface="Garamond" pitchFamily="18" charset="0"/>
              </a:rPr>
              <a:t>uzavřená v Bukurešti</a:t>
            </a:r>
          </a:p>
          <a:p>
            <a:r>
              <a:rPr lang="cs-CZ" b="1" dirty="0" smtClean="0">
                <a:latin typeface="Garamond" pitchFamily="18" charset="0"/>
              </a:rPr>
              <a:t>7. června 1921 – </a:t>
            </a:r>
            <a:r>
              <a:rPr lang="cs-CZ" b="1" dirty="0" err="1" smtClean="0">
                <a:latin typeface="Garamond" pitchFamily="18" charset="0"/>
              </a:rPr>
              <a:t>rumunsko</a:t>
            </a:r>
            <a:r>
              <a:rPr lang="cs-CZ" b="1" dirty="0" smtClean="0">
                <a:latin typeface="Garamond" pitchFamily="18" charset="0"/>
              </a:rPr>
              <a:t>-jugoslávská spojenecká smlouva </a:t>
            </a:r>
            <a:r>
              <a:rPr lang="cs-CZ" dirty="0" smtClean="0">
                <a:latin typeface="Garamond" pitchFamily="18" charset="0"/>
              </a:rPr>
              <a:t>podepsaná v Bělehradě</a:t>
            </a:r>
          </a:p>
          <a:p>
            <a:r>
              <a:rPr lang="cs-CZ" dirty="0" smtClean="0">
                <a:latin typeface="Garamond" pitchFamily="18" charset="0"/>
              </a:rPr>
              <a:t>2. července 1921 – československo-rumunská vojenská konvence</a:t>
            </a:r>
          </a:p>
          <a:p>
            <a:r>
              <a:rPr lang="cs-CZ" dirty="0" smtClean="0">
                <a:latin typeface="Garamond" pitchFamily="18" charset="0"/>
              </a:rPr>
              <a:t>31. července 1921 – československo-jugoslávská vojenská konvence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/>
          <a:lstStyle/>
          <a:p>
            <a:r>
              <a:rPr lang="cs-CZ" sz="2800" i="1" dirty="0" smtClean="0">
                <a:latin typeface="Garamond" pitchFamily="18" charset="0"/>
              </a:rPr>
              <a:t>„Malá dohoda posílila díky zkouškám, jimž byla </a:t>
            </a:r>
            <a:r>
              <a:rPr lang="cs-CZ" sz="2800" i="1" dirty="0" smtClean="0">
                <a:latin typeface="Garamond" pitchFamily="18" charset="0"/>
              </a:rPr>
              <a:t>vystavena, </a:t>
            </a:r>
            <a:r>
              <a:rPr lang="pt-BR" sz="2800" i="1" dirty="0" smtClean="0">
                <a:latin typeface="Garamond" pitchFamily="18" charset="0"/>
              </a:rPr>
              <a:t>ale </a:t>
            </a:r>
            <a:r>
              <a:rPr lang="pt-BR" sz="2800" i="1" dirty="0" smtClean="0">
                <a:latin typeface="Garamond" pitchFamily="18" charset="0"/>
              </a:rPr>
              <a:t>objevily se i známky žárlivosti na vůdčí postavení, které převzal dr. </a:t>
            </a:r>
            <a:r>
              <a:rPr lang="pt-BR" sz="2800" i="1" dirty="0" smtClean="0">
                <a:latin typeface="Garamond" pitchFamily="18" charset="0"/>
              </a:rPr>
              <a:t>Beneš</a:t>
            </a:r>
            <a:r>
              <a:rPr lang="cs-CZ" sz="2800" i="1" dirty="0" smtClean="0">
                <a:latin typeface="Garamond" pitchFamily="18" charset="0"/>
              </a:rPr>
              <a:t> ve </a:t>
            </a:r>
            <a:r>
              <a:rPr lang="cs-CZ" sz="2800" i="1" dirty="0" smtClean="0">
                <a:latin typeface="Garamond" pitchFamily="18" charset="0"/>
              </a:rPr>
              <a:t>vztazích Malé dohody ke zbytku světa, a to díky své vyšší kultuře a </a:t>
            </a:r>
            <a:r>
              <a:rPr lang="cs-CZ" sz="2800" i="1" dirty="0" smtClean="0">
                <a:latin typeface="Garamond" pitchFamily="18" charset="0"/>
              </a:rPr>
              <a:t>schopnostem. Srbské </a:t>
            </a:r>
            <a:r>
              <a:rPr lang="cs-CZ" sz="2800" i="1" dirty="0" smtClean="0">
                <a:latin typeface="Garamond" pitchFamily="18" charset="0"/>
              </a:rPr>
              <a:t>vojsko nemá valné myšlení o československých ozbrojených silách a říká se, </a:t>
            </a:r>
            <a:r>
              <a:rPr lang="cs-CZ" sz="2800" i="1" dirty="0" smtClean="0">
                <a:latin typeface="Garamond" pitchFamily="18" charset="0"/>
              </a:rPr>
              <a:t>že pokud </a:t>
            </a:r>
            <a:r>
              <a:rPr lang="cs-CZ" sz="2800" i="1" dirty="0" smtClean="0">
                <a:latin typeface="Garamond" pitchFamily="18" charset="0"/>
              </a:rPr>
              <a:t>Beneš představuje mozek Malé dohody, pak srbský Generální štáb </a:t>
            </a:r>
            <a:r>
              <a:rPr lang="cs-CZ" sz="2800" i="1" dirty="0" smtClean="0">
                <a:latin typeface="Garamond" pitchFamily="18" charset="0"/>
              </a:rPr>
              <a:t>představuje její </a:t>
            </a:r>
            <a:r>
              <a:rPr lang="cs-CZ" sz="2800" i="1" dirty="0" smtClean="0">
                <a:latin typeface="Garamond" pitchFamily="18" charset="0"/>
              </a:rPr>
              <a:t>fyzickou sílu</a:t>
            </a:r>
            <a:r>
              <a:rPr lang="cs-CZ" sz="2800" i="1" dirty="0" smtClean="0">
                <a:latin typeface="Garamond" pitchFamily="18" charset="0"/>
              </a:rPr>
              <a:t>.“</a:t>
            </a:r>
          </a:p>
          <a:p>
            <a:pPr algn="r">
              <a:buNone/>
            </a:pPr>
            <a:endParaRPr lang="cs-CZ" sz="1800" smtClean="0">
              <a:latin typeface="Garamond" pitchFamily="18" charset="0"/>
            </a:endParaRPr>
          </a:p>
          <a:p>
            <a:pPr algn="r">
              <a:buNone/>
            </a:pPr>
            <a:r>
              <a:rPr lang="cs-CZ" sz="1800" smtClean="0">
                <a:latin typeface="Garamond" pitchFamily="18" charset="0"/>
              </a:rPr>
              <a:t>Avramovski</a:t>
            </a:r>
            <a:r>
              <a:rPr lang="cs-CZ" sz="1800" dirty="0" smtClean="0">
                <a:latin typeface="Garamond" pitchFamily="18" charset="0"/>
              </a:rPr>
              <a:t>, Živko (</a:t>
            </a:r>
            <a:r>
              <a:rPr lang="cs-CZ" sz="1800" dirty="0" err="1" smtClean="0">
                <a:latin typeface="Garamond" pitchFamily="18" charset="0"/>
              </a:rPr>
              <a:t>ed</a:t>
            </a:r>
            <a:r>
              <a:rPr lang="cs-CZ" sz="1800" dirty="0" smtClean="0">
                <a:latin typeface="Garamond" pitchFamily="18" charset="0"/>
              </a:rPr>
              <a:t>.): </a:t>
            </a:r>
            <a:r>
              <a:rPr lang="cs-CZ" sz="1800" i="1" dirty="0" err="1" smtClean="0">
                <a:latin typeface="Garamond" pitchFamily="18" charset="0"/>
              </a:rPr>
              <a:t>Britanci</a:t>
            </a:r>
            <a:r>
              <a:rPr lang="cs-CZ" sz="1800" i="1" dirty="0" smtClean="0">
                <a:latin typeface="Garamond" pitchFamily="18" charset="0"/>
              </a:rPr>
              <a:t> o </a:t>
            </a:r>
            <a:r>
              <a:rPr lang="cs-CZ" sz="1800" i="1" dirty="0" err="1" smtClean="0">
                <a:latin typeface="Garamond" pitchFamily="18" charset="0"/>
              </a:rPr>
              <a:t>Kraljevini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Jugoslaviji</a:t>
            </a:r>
            <a:r>
              <a:rPr lang="cs-CZ" sz="1800" i="1" dirty="0" smtClean="0">
                <a:latin typeface="Garamond" pitchFamily="18" charset="0"/>
              </a:rPr>
              <a:t>. </a:t>
            </a:r>
            <a:r>
              <a:rPr lang="cs-CZ" sz="1800" i="1" dirty="0" err="1" smtClean="0">
                <a:latin typeface="Garamond" pitchFamily="18" charset="0"/>
              </a:rPr>
              <a:t>Godišnji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Izveštaji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Britanskog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smtClean="0">
                <a:latin typeface="Garamond" pitchFamily="18" charset="0"/>
              </a:rPr>
              <a:t>poslanstva </a:t>
            </a:r>
            <a:r>
              <a:rPr lang="pl-PL" sz="1800" i="1" dirty="0" smtClean="0">
                <a:latin typeface="Garamond" pitchFamily="18" charset="0"/>
              </a:rPr>
              <a:t>u </a:t>
            </a:r>
            <a:r>
              <a:rPr lang="pl-PL" sz="1800" i="1" dirty="0" smtClean="0">
                <a:latin typeface="Garamond" pitchFamily="18" charset="0"/>
              </a:rPr>
              <a:t>Beogradu 1921–1930. Zagreb 1986, s. 31.</a:t>
            </a:r>
            <a:endParaRPr lang="cs-CZ" sz="1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064896" cy="6264696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Garamond" pitchFamily="18" charset="0"/>
              </a:rPr>
              <a:t>1914 – odchod TGM do emigrace – už na přelomu let 1914/1915 navázal kontakty s Jihoslovany z habsburské monarchie v Římě a v Ženevě – např.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Ante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Trumbić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Frano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Supilo, Ivan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Meštrović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Hinko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Hinković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Bogomil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Vošnjak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Nikola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Stojanović</a:t>
            </a:r>
            <a:endParaRPr lang="cs-CZ" sz="23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2300" dirty="0" smtClean="0">
                <a:latin typeface="Garamond" pitchFamily="18" charset="0"/>
              </a:rPr>
              <a:t>Jejich společným cílem spolupráce se zeměmi Dohody, úsilí o rozbití R-U a tím pádem i oslabení Německa a vznik národních států</a:t>
            </a:r>
          </a:p>
          <a:p>
            <a:r>
              <a:rPr lang="cs-CZ" sz="2300" dirty="0" smtClean="0">
                <a:latin typeface="Garamond" pitchFamily="18" charset="0"/>
              </a:rPr>
              <a:t>Kontakty se srbskými intelektuály (např. prof.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Božidar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Marković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dirty="0" smtClean="0">
                <a:latin typeface="Garamond" pitchFamily="18" charset="0"/>
              </a:rPr>
              <a:t>– Srbská informační kancelář v Londýně, historik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Stanoje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Stanojević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dirty="0" smtClean="0">
                <a:latin typeface="Garamond" pitchFamily="18" charset="0"/>
              </a:rPr>
              <a:t>ad.)</a:t>
            </a:r>
          </a:p>
          <a:p>
            <a:r>
              <a:rPr lang="cs-CZ" sz="2300" dirty="0" smtClean="0">
                <a:latin typeface="Garamond" pitchFamily="18" charset="0"/>
              </a:rPr>
              <a:t>Spolupráce se srbskými vyslanci v západní Evropě, Rusku a USA (v Římě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Ljubo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Mihajlović</a:t>
            </a:r>
            <a:r>
              <a:rPr lang="cs-CZ" sz="2300" dirty="0" smtClean="0">
                <a:latin typeface="Garamond" pitchFamily="18" charset="0"/>
              </a:rPr>
              <a:t>, v Paříži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Milenko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Vesnić</a:t>
            </a:r>
            <a:r>
              <a:rPr lang="cs-CZ" sz="2300" dirty="0" smtClean="0">
                <a:latin typeface="Garamond" pitchFamily="18" charset="0"/>
              </a:rPr>
              <a:t>, v Londýně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Jovan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Jovanović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Pižon</a:t>
            </a:r>
            <a:r>
              <a:rPr lang="cs-CZ" sz="2300" dirty="0" smtClean="0">
                <a:latin typeface="Garamond" pitchFamily="18" charset="0"/>
              </a:rPr>
              <a:t>, v Petrohradě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Miroslav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Spalajković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sz="2300" dirty="0" smtClean="0">
                <a:latin typeface="Garamond" pitchFamily="18" charset="0"/>
              </a:rPr>
              <a:t>v USA znovu </a:t>
            </a:r>
            <a:r>
              <a:rPr lang="cs-CZ" sz="2300" dirty="0" err="1" smtClean="0">
                <a:latin typeface="Garamond" pitchFamily="18" charset="0"/>
              </a:rPr>
              <a:t>Mihaljović</a:t>
            </a:r>
            <a:r>
              <a:rPr lang="cs-CZ" sz="2300" dirty="0" smtClean="0">
                <a:latin typeface="Garamond" pitchFamily="18" charset="0"/>
              </a:rPr>
              <a:t>, později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Jevrem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Simić</a:t>
            </a:r>
            <a:r>
              <a:rPr lang="cs-CZ" sz="2300" dirty="0" smtClean="0">
                <a:latin typeface="Garamond" pitchFamily="18" charset="0"/>
              </a:rPr>
              <a:t>)</a:t>
            </a:r>
          </a:p>
          <a:p>
            <a:r>
              <a:rPr lang="cs-CZ" sz="2300" dirty="0" smtClean="0">
                <a:latin typeface="Garamond" pitchFamily="18" charset="0"/>
              </a:rPr>
              <a:t>1915–1917 – TGM používal srbský pas, měl jej zřejmě i Beneš, ale nedochoval se</a:t>
            </a:r>
          </a:p>
          <a:p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r 4a_Masarykův srbský pas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824536" cy="3484387"/>
          </a:xfrm>
        </p:spPr>
      </p:pic>
      <p:pic>
        <p:nvPicPr>
          <p:cNvPr id="7" name="Zástupný symbol pro obsah 6" descr="pas002.t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770954" cy="344568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Sn+şmek 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973184" cy="3096344"/>
          </a:xfrm>
        </p:spPr>
      </p:pic>
      <p:pic>
        <p:nvPicPr>
          <p:cNvPr id="8" name="Zástupný symbol pro obsah 7" descr="Sn+şmek 0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554903"/>
            <a:ext cx="5300191" cy="415917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328592" cy="64807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Za války různé úvahy o budoucí podobě českého a jihoslovanského státu</a:t>
            </a:r>
          </a:p>
          <a:p>
            <a:r>
              <a:rPr lang="cs-CZ" dirty="0" smtClean="0">
                <a:latin typeface="Garamond" pitchFamily="18" charset="0"/>
              </a:rPr>
              <a:t>Myšlenka koridoru, který by oba státy propojoval (vznikla v okruhu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Karla Kramáře</a:t>
            </a:r>
            <a:r>
              <a:rPr lang="cs-CZ" dirty="0" smtClean="0">
                <a:latin typeface="Garamond" pitchFamily="18" charset="0"/>
              </a:rPr>
              <a:t>) – Masaryk s ní operoval v memorandu </a:t>
            </a:r>
            <a:r>
              <a:rPr lang="cs-CZ" i="1" dirty="0" smtClean="0">
                <a:latin typeface="Garamond" pitchFamily="18" charset="0"/>
              </a:rPr>
              <a:t>Independent Bohemia</a:t>
            </a:r>
          </a:p>
          <a:p>
            <a:r>
              <a:rPr lang="cs-CZ" dirty="0" smtClean="0">
                <a:latin typeface="Garamond" pitchFamily="18" charset="0"/>
              </a:rPr>
              <a:t>Úvahy nad personální unií pod vládou srbské dynastie </a:t>
            </a:r>
            <a:r>
              <a:rPr lang="cs-CZ" dirty="0" err="1" smtClean="0">
                <a:latin typeface="Garamond" pitchFamily="18" charset="0"/>
              </a:rPr>
              <a:t>Kara</a:t>
            </a:r>
            <a:r>
              <a:rPr lang="vi-VN" dirty="0" smtClean="0"/>
              <a:t>đ</a:t>
            </a:r>
            <a:r>
              <a:rPr lang="cs-CZ" dirty="0" err="1" smtClean="0">
                <a:latin typeface="Garamond" pitchFamily="18" charset="0"/>
              </a:rPr>
              <a:t>or</a:t>
            </a:r>
            <a:r>
              <a:rPr lang="vi-VN" dirty="0" smtClean="0"/>
              <a:t>đ</a:t>
            </a:r>
            <a:r>
              <a:rPr lang="cs-CZ" dirty="0" err="1" smtClean="0">
                <a:latin typeface="Garamond" pitchFamily="18" charset="0"/>
              </a:rPr>
              <a:t>evićů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Masaryk však vnímal také těžkosti vzájemné spolupráce, jak se Srby, tak s Jihoslovany z monarchie (velkosrbské a </a:t>
            </a:r>
            <a:r>
              <a:rPr lang="cs-CZ" dirty="0" err="1" smtClean="0">
                <a:latin typeface="Garamond" pitchFamily="18" charset="0"/>
              </a:rPr>
              <a:t>velkochorvatské</a:t>
            </a:r>
            <a:r>
              <a:rPr lang="cs-CZ" dirty="0" smtClean="0">
                <a:latin typeface="Garamond" pitchFamily="18" charset="0"/>
              </a:rPr>
              <a:t> koncepce atd.) a zároveň i mezinárodní souvislosti (zejména úlohu Itálie v Dohodě)</a:t>
            </a:r>
          </a:p>
          <a:p>
            <a:r>
              <a:rPr lang="cs-CZ" dirty="0" smtClean="0">
                <a:latin typeface="Garamond" pitchFamily="18" charset="0"/>
              </a:rPr>
              <a:t>Často byl proto mezi Jihoslovany (podobně jako Beneš) vnímán jako italofil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 Beneš </a:t>
            </a:r>
            <a:r>
              <a:rPr lang="cs-CZ" dirty="0" smtClean="0">
                <a:latin typeface="Garamond" pitchFamily="18" charset="0"/>
              </a:rPr>
              <a:t>spolupracoval s Jihoslovany od února 1916 – jednal zejména s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Trumbićem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předseda Jihoslovanského výboru</a:t>
            </a:r>
          </a:p>
          <a:p>
            <a:r>
              <a:rPr lang="cs-CZ" dirty="0" smtClean="0">
                <a:latin typeface="Garamond" pitchFamily="18" charset="0"/>
              </a:rPr>
              <a:t>tiskový orgán Čechoslováků v Paříži </a:t>
            </a:r>
            <a:r>
              <a:rPr lang="cs-CZ" i="1" dirty="0" smtClean="0">
                <a:latin typeface="Garamond" pitchFamily="18" charset="0"/>
              </a:rPr>
              <a:t>La </a:t>
            </a:r>
            <a:r>
              <a:rPr lang="cs-CZ" i="1" dirty="0" err="1" smtClean="0">
                <a:latin typeface="Garamond" pitchFamily="18" charset="0"/>
              </a:rPr>
              <a:t>Nation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Tchéque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brzy i tiskovým orgánem Jihoslovanů – nelibost Itálie</a:t>
            </a:r>
          </a:p>
          <a:p>
            <a:r>
              <a:rPr lang="cs-CZ" dirty="0" smtClean="0">
                <a:latin typeface="Garamond" pitchFamily="18" charset="0"/>
              </a:rPr>
              <a:t>s Jihoslovany zejména v Itálii jednal často i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Rastislav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Štefánik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</a:t>
            </a:r>
            <a:r>
              <a:rPr lang="cs-CZ" dirty="0" smtClean="0">
                <a:latin typeface="Garamond" pitchFamily="18" charset="0"/>
              </a:rPr>
              <a:t> který na podzim 1916 působil ve francouzském letectvu podporujícím Srby na Soluňské frontě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  <p:pic>
        <p:nvPicPr>
          <p:cNvPr id="11" name="Zástupný symbol pro obsah 10" descr="Czech_corridor_proposal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052736"/>
            <a:ext cx="3143250" cy="31432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33670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>
                <a:latin typeface="Garamond" pitchFamily="18" charset="0"/>
              </a:rPr>
              <a:t>duben 1915 – Dohoda uzavřela s Itálií tzv. Londýnský pakt – v tajné smlouvě za vstup do války na její straně slíbili Italům jižní Tyrolsko, přístav Terst, hrabství </a:t>
            </a:r>
            <a:r>
              <a:rPr lang="cs-CZ" sz="2800" dirty="0" err="1" smtClean="0">
                <a:latin typeface="Garamond" pitchFamily="18" charset="0"/>
              </a:rPr>
              <a:t>Gorici</a:t>
            </a:r>
            <a:r>
              <a:rPr lang="cs-CZ" sz="2800" dirty="0" smtClean="0">
                <a:latin typeface="Garamond" pitchFamily="18" charset="0"/>
              </a:rPr>
              <a:t> a </a:t>
            </a:r>
            <a:r>
              <a:rPr lang="cs-CZ" sz="2800" dirty="0" err="1" smtClean="0">
                <a:latin typeface="Garamond" pitchFamily="18" charset="0"/>
              </a:rPr>
              <a:t>Gradišku</a:t>
            </a:r>
            <a:r>
              <a:rPr lang="cs-CZ" sz="2800" dirty="0" smtClean="0">
                <a:latin typeface="Garamond" pitchFamily="18" charset="0"/>
              </a:rPr>
              <a:t>, část Istrie a kvarnerské ostrovy (</a:t>
            </a:r>
            <a:r>
              <a:rPr lang="cs-CZ" sz="2800" dirty="0" err="1" smtClean="0">
                <a:latin typeface="Garamond" pitchFamily="18" charset="0"/>
              </a:rPr>
              <a:t>Cres</a:t>
            </a:r>
            <a:r>
              <a:rPr lang="cs-CZ" sz="2800" dirty="0" smtClean="0">
                <a:latin typeface="Garamond" pitchFamily="18" charset="0"/>
              </a:rPr>
              <a:t> a </a:t>
            </a:r>
            <a:r>
              <a:rPr lang="cs-CZ" sz="2800" dirty="0" err="1" smtClean="0">
                <a:latin typeface="Garamond" pitchFamily="18" charset="0"/>
              </a:rPr>
              <a:t>Lošinj</a:t>
            </a:r>
            <a:r>
              <a:rPr lang="cs-CZ" sz="2800" dirty="0" smtClean="0">
                <a:latin typeface="Garamond" pitchFamily="18" charset="0"/>
              </a:rPr>
              <a:t>), dále velkou část Dalmácie včetně ostrovů a přístavů Split a Dubrovník </a:t>
            </a:r>
          </a:p>
          <a:p>
            <a:r>
              <a:rPr lang="cs-CZ" sz="2800" dirty="0" smtClean="0">
                <a:latin typeface="Garamond" pitchFamily="18" charset="0"/>
              </a:rPr>
              <a:t>Chorvatům měla připadnout Rijeka, tzv. Chorvatské Přímoří (území od Rijeky cca po Split), ostrovy Krk, </a:t>
            </a:r>
            <a:r>
              <a:rPr lang="cs-CZ" sz="2800" dirty="0" err="1" smtClean="0">
                <a:latin typeface="Garamond" pitchFamily="18" charset="0"/>
              </a:rPr>
              <a:t>Goli</a:t>
            </a:r>
            <a:r>
              <a:rPr lang="cs-CZ" sz="2800" dirty="0" smtClean="0">
                <a:latin typeface="Garamond" pitchFamily="18" charset="0"/>
              </a:rPr>
              <a:t> otok a Rab</a:t>
            </a:r>
          </a:p>
          <a:p>
            <a:r>
              <a:rPr lang="cs-CZ" sz="2800" dirty="0" smtClean="0">
                <a:latin typeface="Garamond" pitchFamily="18" charset="0"/>
              </a:rPr>
              <a:t>Jihoslované z monarchie už v roce 1914 poslali svého zástupce, aby vyjednával s Dohodou a Srbskem a zabránil odtržení jakýchkoliv částí obydlených Chorvaty a Slovinci a jejich připojení k Itálii</a:t>
            </a:r>
          </a:p>
          <a:p>
            <a:r>
              <a:rPr lang="cs-CZ" sz="2800" dirty="0" smtClean="0">
                <a:latin typeface="Garamond" pitchFamily="18" charset="0"/>
              </a:rPr>
              <a:t>duben 1917 – tzv. Korfská deklarace uzavřená mezi zástupci Jihoslovanského výboru a srbským předsedou vlády Nikolou </a:t>
            </a:r>
            <a:r>
              <a:rPr lang="cs-CZ" sz="2800" dirty="0" err="1" smtClean="0">
                <a:latin typeface="Garamond" pitchFamily="18" charset="0"/>
              </a:rPr>
              <a:t>Pašićem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až do začátku roku 1918 velmoci neuvažovaly o rozbití R-U</a:t>
            </a:r>
          </a:p>
          <a:p>
            <a:endParaRPr lang="cs-CZ" sz="20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08912" cy="64087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Srbsko mělo mezinárodně uznanou vládu a armádu prokazatelně bojující proti Centrálním mocnostem – spolupráce s ním byla výhodná pro Čechy i Jihoslovany z monarchie </a:t>
            </a:r>
          </a:p>
          <a:p>
            <a:r>
              <a:rPr lang="cs-CZ" dirty="0" smtClean="0">
                <a:latin typeface="Garamond" pitchFamily="18" charset="0"/>
              </a:rPr>
              <a:t>už od podzimu 1914 se čeští zajatci začali přidávat k srbskému vojsku (celkem asi 3 000) – procento českých zajatců velmi vysoké (&gt; 50 %)</a:t>
            </a:r>
          </a:p>
          <a:p>
            <a:r>
              <a:rPr lang="cs-CZ" dirty="0" smtClean="0">
                <a:latin typeface="Garamond" pitchFamily="18" charset="0"/>
              </a:rPr>
              <a:t>od zimy 1915 však srbská vláda v exilu na ostrově Korfu, tam také reorganizace armády</a:t>
            </a:r>
          </a:p>
          <a:p>
            <a:r>
              <a:rPr lang="cs-CZ" dirty="0" smtClean="0">
                <a:latin typeface="Garamond" pitchFamily="18" charset="0"/>
              </a:rPr>
              <a:t>leden 1916 – vznik srbské dobrovolnické divize v Oděse, vstupovali do ní i Češi (asi 1 500 vojáků a 200 důstojníků, členy např. 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Radola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Gajda </a:t>
            </a:r>
            <a:r>
              <a:rPr lang="cs-CZ" dirty="0" smtClean="0">
                <a:latin typeface="Garamond" pitchFamily="18" charset="0"/>
              </a:rPr>
              <a:t>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Emanuel Moravec</a:t>
            </a:r>
            <a:r>
              <a:rPr lang="cs-CZ" dirty="0" smtClean="0">
                <a:latin typeface="Garamond" pitchFamily="18" charset="0"/>
              </a:rPr>
              <a:t>) – boje v Dobrudži , později na Soluňské frontě</a:t>
            </a:r>
          </a:p>
          <a:p>
            <a:r>
              <a:rPr lang="cs-CZ" dirty="0" smtClean="0">
                <a:latin typeface="Garamond" pitchFamily="18" charset="0"/>
              </a:rPr>
              <a:t>Začátkem roku 1917 – zformování československých legií v Rusku – odchod Čechů ze srbské divize – v ní vypukly nacionální spory</a:t>
            </a:r>
          </a:p>
          <a:p>
            <a:r>
              <a:rPr lang="cs-CZ" dirty="0" smtClean="0">
                <a:latin typeface="Garamond" pitchFamily="18" charset="0"/>
              </a:rPr>
              <a:t>na jaře 1918 po dohodě se srbskou vládou odchod asi 400 českých vojáků ze Soluňské fronty do Francie + Češi a Slováci zajatí srbskou armádou a již dříve dopravení do Francie – vznik legií</a:t>
            </a:r>
          </a:p>
          <a:p>
            <a:r>
              <a:rPr lang="cs-CZ" dirty="0" smtClean="0">
                <a:latin typeface="Garamond" pitchFamily="18" charset="0"/>
              </a:rPr>
              <a:t>Září 1917 – první čs.-jihoslovanská jednotka v italské armádě - přeběhlí spiklenci </a:t>
            </a:r>
          </a:p>
          <a:p>
            <a:r>
              <a:rPr lang="cs-CZ" dirty="0" smtClean="0">
                <a:latin typeface="Garamond" pitchFamily="18" charset="0"/>
              </a:rPr>
              <a:t>později vznik čs. legií v Itálii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František Hlaváček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990</TotalTime>
  <Words>2953</Words>
  <Application>Microsoft Office PowerPoint</Application>
  <PresentationFormat>Předvádění na obrazovce (4:3)</PresentationFormat>
  <Paragraphs>151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Arkýř</vt:lpstr>
      <vt:lpstr>Věrnost za věrnost? –  Československo-jugoslávské vztahy v kontextu mezinárodních vztahů ve střední a jihovýchodní Evropě mezi dvěma světovými válkami</vt:lpstr>
      <vt:lpstr>Češi, Slováci a Jihoslované za první světové války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Spolupráce po první světové válce</vt:lpstr>
      <vt:lpstr>Vznik Malé dohody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Češi, Slováci a Jihoslované za první světové války</dc:title>
  <dc:creator>Standard</dc:creator>
  <cp:lastModifiedBy>Standard</cp:lastModifiedBy>
  <cp:revision>92</cp:revision>
  <dcterms:created xsi:type="dcterms:W3CDTF">2016-10-05T09:02:21Z</dcterms:created>
  <dcterms:modified xsi:type="dcterms:W3CDTF">2016-10-10T09:44:24Z</dcterms:modified>
</cp:coreProperties>
</file>