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3"/>
  </p:notesMasterIdLst>
  <p:sldIdLst>
    <p:sldId id="256" r:id="rId2"/>
    <p:sldId id="268" r:id="rId3"/>
    <p:sldId id="258" r:id="rId4"/>
    <p:sldId id="259" r:id="rId5"/>
    <p:sldId id="257" r:id="rId6"/>
    <p:sldId id="260" r:id="rId7"/>
    <p:sldId id="262" r:id="rId8"/>
    <p:sldId id="263" r:id="rId9"/>
    <p:sldId id="264" r:id="rId10"/>
    <p:sldId id="296" r:id="rId11"/>
    <p:sldId id="297" r:id="rId12"/>
    <p:sldId id="298" r:id="rId13"/>
    <p:sldId id="265" r:id="rId14"/>
    <p:sldId id="266" r:id="rId15"/>
    <p:sldId id="267" r:id="rId16"/>
    <p:sldId id="269" r:id="rId17"/>
    <p:sldId id="270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72" r:id="rId37"/>
    <p:sldId id="273" r:id="rId38"/>
    <p:sldId id="274" r:id="rId39"/>
    <p:sldId id="275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0772"/>
  </p:normalViewPr>
  <p:slideViewPr>
    <p:cSldViewPr snapToGrid="0" snapToObjects="1">
      <p:cViewPr varScale="1">
        <p:scale>
          <a:sx n="103" d="100"/>
          <a:sy n="10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7783E-D474-6848-9461-23952BC4DCE4}" type="datetimeFigureOut">
              <a:rPr kumimoji="1" lang="zh-TW" altLang="en-US" smtClean="0"/>
              <a:t>2016/10/1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5063D-487E-424B-AEB3-098DF08A51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595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在這門課，我們會依照每一週的主題上课。雖然課程名稱是流行文化，但是文化很難切割，所以不只會介紹流行文化，同樣也會介紹相關的文化思想、行為，甚至是傳統文化。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063D-487E-424B-AEB3-098DF08A51C2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363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簡單來說，很多人都會做的某件事，慢慢地成為一種習慣，再加上特有的意義，就成為了流行文化。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063D-487E-424B-AEB3-098DF08A51C2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711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063D-487E-424B-AEB3-098DF08A51C2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630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8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3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44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2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0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8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3wO_M6XY7IQ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ei95209@gmail.com" TargetMode="External"/><Relationship Id="rId3" Type="http://schemas.openxmlformats.org/officeDocument/2006/relationships/hyperlink" Target="mailto:420937@mail.muni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wcnpopculture@gmail.co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7Jw0TiuLv0" TargetMode="External"/><Relationship Id="rId4" Type="http://schemas.openxmlformats.org/officeDocument/2006/relationships/hyperlink" Target="https://youtu.be/nLY_2s7HJx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Chinese in Popular Culture for MA. program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2016A @MU YPY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332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集点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7" y="1579821"/>
            <a:ext cx="4398228" cy="38814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70" y="213732"/>
            <a:ext cx="3642903" cy="27321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78" y="3106087"/>
            <a:ext cx="5672438" cy="37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喜欢一窩蜂做某件事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3" y="2160589"/>
            <a:ext cx="5173321" cy="290568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08" y="2160589"/>
            <a:ext cx="5715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低头族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" y="1270000"/>
            <a:ext cx="3881437" cy="38814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81" y="202857"/>
            <a:ext cx="4473146" cy="29820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72" y="3425568"/>
            <a:ext cx="558311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捷克有什么流行文化？</a:t>
            </a:r>
            <a:endParaRPr kumimoji="1"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67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/>
              <a:t>在这个影片中，有哪些文化点？</a:t>
            </a:r>
            <a:endParaRPr kumimoji="1" lang="en-US" altLang="zh-TW" sz="3200" dirty="0" smtClean="0"/>
          </a:p>
          <a:p>
            <a:r>
              <a:rPr kumimoji="1" lang="en-US" altLang="zh-TW" sz="3200" dirty="0">
                <a:hlinkClick r:id="rId2"/>
              </a:rPr>
              <a:t>https://</a:t>
            </a:r>
            <a:r>
              <a:rPr kumimoji="1" lang="en-US" altLang="zh-TW" sz="3200" dirty="0" smtClean="0">
                <a:hlinkClick r:id="rId2"/>
              </a:rPr>
              <a:t>youtu.be/3wO_M6XY7IQ</a:t>
            </a:r>
            <a:endParaRPr kumimoji="1" lang="en-US" altLang="zh-TW" sz="3200" dirty="0" smtClean="0"/>
          </a:p>
          <a:p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347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文化点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/>
              <a:t>1.</a:t>
            </a:r>
            <a:r>
              <a:rPr kumimoji="1" lang="zh-TW" altLang="en-US" sz="3200" dirty="0" smtClean="0"/>
              <a:t>下象棋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2</a:t>
            </a:r>
            <a:r>
              <a:rPr kumimoji="1" lang="en-US" altLang="zh-TW" sz="3200" dirty="0"/>
              <a:t>.</a:t>
            </a:r>
            <a:r>
              <a:rPr kumimoji="1" lang="zh-TW" altLang="en-US" sz="3200" dirty="0" smtClean="0"/>
              <a:t>寺庙</a:t>
            </a:r>
            <a:r>
              <a:rPr kumimoji="1" lang="zh-CN" altLang="en-US" sz="3200" dirty="0" smtClean="0"/>
              <a:t>、</a:t>
            </a:r>
            <a:r>
              <a:rPr kumimoji="1" lang="zh-TW" altLang="en-US" sz="3200" dirty="0" smtClean="0"/>
              <a:t>拜拜</a:t>
            </a:r>
            <a:r>
              <a:rPr kumimoji="1" lang="zh-CN" altLang="en-US" sz="3200" dirty="0" smtClean="0"/>
              <a:t>、</a:t>
            </a:r>
            <a:r>
              <a:rPr kumimoji="1" lang="zh-TW" altLang="en-US" sz="3200" dirty="0"/>
              <a:t>求籤</a:t>
            </a:r>
          </a:p>
          <a:p>
            <a:r>
              <a:rPr kumimoji="1" lang="en-US" altLang="zh-CN" sz="3200" dirty="0" smtClean="0"/>
              <a:t>3</a:t>
            </a:r>
            <a:r>
              <a:rPr kumimoji="1" lang="en-US" altLang="zh-TW" sz="3200" dirty="0" smtClean="0"/>
              <a:t>.</a:t>
            </a:r>
            <a:r>
              <a:rPr kumimoji="1" lang="zh-TW" altLang="en-US" sz="3200" dirty="0" smtClean="0"/>
              <a:t>夜市</a:t>
            </a:r>
            <a:endParaRPr kumimoji="1"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147424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下象棋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7919"/>
          </a:xfrm>
        </p:spPr>
        <p:txBody>
          <a:bodyPr>
            <a:normAutofit/>
          </a:bodyPr>
          <a:lstStyle/>
          <a:p>
            <a:r>
              <a:rPr kumimoji="1" lang="zh-TW" altLang="en-US" sz="3200" dirty="0" smtClean="0"/>
              <a:t> </a:t>
            </a:r>
            <a:r>
              <a:rPr kumimoji="1" lang="zh-TW" altLang="it-IT" sz="3200" dirty="0" smtClean="0"/>
              <a:t>帅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将</a:t>
            </a:r>
            <a:r>
              <a:rPr kumimoji="1" lang="it-IT" altLang="zh-TW" sz="3200" dirty="0" smtClean="0"/>
              <a:t>)</a:t>
            </a:r>
          </a:p>
          <a:p>
            <a:r>
              <a:rPr kumimoji="1" lang="it-IT" altLang="zh-TW" sz="3200" dirty="0"/>
              <a:t>	</a:t>
            </a:r>
            <a:r>
              <a:rPr kumimoji="1" lang="zh-TW" altLang="it-IT" sz="3200" dirty="0"/>
              <a:t>仕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士</a:t>
            </a:r>
            <a:r>
              <a:rPr kumimoji="1" lang="it-IT" altLang="zh-TW" sz="3200" dirty="0" smtClean="0"/>
              <a:t>)</a:t>
            </a:r>
          </a:p>
          <a:p>
            <a:r>
              <a:rPr kumimoji="1" lang="it-IT" altLang="zh-TW" sz="3200" dirty="0" smtClean="0"/>
              <a:t> </a:t>
            </a:r>
            <a:r>
              <a:rPr kumimoji="1" lang="zh-TW" altLang="it-IT" sz="3200" dirty="0" smtClean="0"/>
              <a:t>相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象</a:t>
            </a:r>
            <a:r>
              <a:rPr kumimoji="1" lang="it-IT" altLang="zh-TW" sz="3200" dirty="0" smtClean="0"/>
              <a:t>)</a:t>
            </a:r>
          </a:p>
          <a:p>
            <a:r>
              <a:rPr kumimoji="1" lang="it-IT" altLang="zh-TW" sz="3200" dirty="0" smtClean="0"/>
              <a:t> </a:t>
            </a:r>
            <a:r>
              <a:rPr kumimoji="1" lang="zh-TW" altLang="it-IT" sz="3200" dirty="0" smtClean="0"/>
              <a:t>俥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车</a:t>
            </a:r>
            <a:r>
              <a:rPr kumimoji="1" lang="it-IT" altLang="zh-TW" sz="3200" dirty="0" smtClean="0"/>
              <a:t>)</a:t>
            </a:r>
          </a:p>
          <a:p>
            <a:r>
              <a:rPr kumimoji="1" lang="it-IT" altLang="zh-TW" sz="3200" dirty="0" smtClean="0"/>
              <a:t> </a:t>
            </a:r>
            <a:r>
              <a:rPr kumimoji="1" lang="zh-TW" altLang="it-IT" sz="3200" dirty="0" smtClean="0"/>
              <a:t>傌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马</a:t>
            </a:r>
            <a:r>
              <a:rPr kumimoji="1" lang="it-IT" altLang="zh-TW" sz="3200" dirty="0" smtClean="0"/>
              <a:t>)</a:t>
            </a:r>
          </a:p>
          <a:p>
            <a:r>
              <a:rPr kumimoji="1" lang="it-IT" altLang="zh-TW" sz="3200" dirty="0" smtClean="0"/>
              <a:t> </a:t>
            </a:r>
            <a:r>
              <a:rPr kumimoji="1" lang="zh-TW" altLang="it-IT" sz="3200" dirty="0" smtClean="0"/>
              <a:t>炮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砲</a:t>
            </a:r>
            <a:r>
              <a:rPr kumimoji="1" lang="it-IT" altLang="zh-TW" sz="3200" dirty="0" smtClean="0"/>
              <a:t>)</a:t>
            </a:r>
          </a:p>
          <a:p>
            <a:r>
              <a:rPr kumimoji="1" lang="it-IT" altLang="zh-TW" sz="3200" dirty="0"/>
              <a:t>	</a:t>
            </a:r>
            <a:r>
              <a:rPr kumimoji="1" lang="zh-TW" altLang="it-IT" sz="3200" dirty="0"/>
              <a:t>兵</a:t>
            </a:r>
            <a:r>
              <a:rPr kumimoji="1" lang="it-IT" altLang="zh-TW" sz="3200" dirty="0"/>
              <a:t>(</a:t>
            </a:r>
            <a:r>
              <a:rPr kumimoji="1" lang="zh-TW" altLang="it-IT" sz="3200" dirty="0"/>
              <a:t>卒</a:t>
            </a:r>
            <a:r>
              <a:rPr kumimoji="1" lang="it-IT" altLang="zh-TW" sz="3200" dirty="0"/>
              <a:t>)</a:t>
            </a:r>
            <a:endParaRPr kumimoji="1"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6" y="-43453"/>
            <a:ext cx="5869460" cy="69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下象棋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>
                <a:latin typeface="+mj-ea"/>
                <a:ea typeface="+mj-ea"/>
              </a:rPr>
              <a:t>俗</a:t>
            </a:r>
            <a:r>
              <a:rPr kumimoji="1" lang="zh-CN" altLang="en-US" sz="3200" dirty="0" smtClean="0">
                <a:latin typeface="+mj-ea"/>
                <a:ea typeface="+mj-ea"/>
              </a:rPr>
              <a:t>语</a:t>
            </a:r>
            <a:r>
              <a:rPr kumimoji="1" lang="zh-TW" altLang="en-US" sz="3200" dirty="0" smtClean="0">
                <a:latin typeface="+mn-ea"/>
              </a:rPr>
              <a:t>：观棋</a:t>
            </a:r>
            <a:r>
              <a:rPr kumimoji="1" lang="zh-TW" altLang="en-US" sz="3200" dirty="0">
                <a:latin typeface="+mn-ea"/>
              </a:rPr>
              <a:t>不语真君子，起手无回</a:t>
            </a:r>
            <a:r>
              <a:rPr kumimoji="1" lang="zh-TW" altLang="en-US" sz="3200" dirty="0" smtClean="0">
                <a:latin typeface="+mn-ea"/>
              </a:rPr>
              <a:t>大丈夫</a:t>
            </a:r>
            <a:endParaRPr kumimoji="1" lang="en-US" altLang="zh-TW" sz="3200" dirty="0" smtClean="0">
              <a:latin typeface="+mn-ea"/>
            </a:endParaRPr>
          </a:p>
          <a:p>
            <a:endParaRPr kumimoji="1" lang="en-US" altLang="zh-TW" sz="3200" dirty="0">
              <a:latin typeface="+mn-ea"/>
            </a:endParaRPr>
          </a:p>
          <a:p>
            <a:endParaRPr kumimoji="1" lang="zh-TW" altLang="en-US" sz="3200" dirty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4" y="2809000"/>
            <a:ext cx="5998519" cy="40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6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寺庙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6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200" b="1" dirty="0" smtClean="0">
                <a:latin typeface="Goudy Old Style" pitchFamily="18" charset="0"/>
              </a:rPr>
              <a:t>Façade</a:t>
            </a:r>
            <a:r>
              <a:rPr lang="zh-TW" altLang="en-US" sz="3200" b="1" dirty="0" smtClean="0">
                <a:latin typeface="Goudy Old Style" pitchFamily="18" charset="0"/>
              </a:rPr>
              <a:t> </a:t>
            </a:r>
            <a:r>
              <a:rPr lang="zh-CN" altLang="en-US" sz="3200" b="1" dirty="0" smtClean="0">
                <a:latin typeface="Goudy Old Style" pitchFamily="18" charset="0"/>
              </a:rPr>
              <a:t>正面</a:t>
            </a:r>
            <a:endParaRPr lang="en-US" altLang="zh-TW" sz="3200" b="1" dirty="0">
              <a:latin typeface="Goudy Old Style" pitchFamily="18" charset="0"/>
            </a:endParaRPr>
          </a:p>
          <a:p>
            <a:r>
              <a:rPr lang="en-US" altLang="zh-TW" sz="3200" b="1" smtClean="0">
                <a:latin typeface="Goudy Old Style" pitchFamily="18" charset="0"/>
              </a:rPr>
              <a:t>The Layout of Temples</a:t>
            </a:r>
            <a:r>
              <a:rPr lang="zh-TW" altLang="en-US" sz="3200" b="1" smtClean="0">
                <a:latin typeface="Goudy Old Style" pitchFamily="18" charset="0"/>
              </a:rPr>
              <a:t> </a:t>
            </a:r>
            <a:r>
              <a:rPr lang="zh-CN" altLang="en-US" sz="3200" b="1" smtClean="0">
                <a:latin typeface="Goudy Old Style" pitchFamily="18" charset="0"/>
              </a:rPr>
              <a:t>布置</a:t>
            </a:r>
            <a:endParaRPr lang="en-US" altLang="zh-TW" sz="3200" b="1" smtClean="0">
              <a:latin typeface="Goudy Old Style" pitchFamily="18" charset="0"/>
            </a:endParaRPr>
          </a:p>
          <a:p>
            <a:r>
              <a:rPr lang="en-US" altLang="zh-TW" sz="3200" b="1" smtClean="0">
                <a:latin typeface="Goudy Old Style" pitchFamily="18" charset="0"/>
              </a:rPr>
              <a:t>Gate/Door </a:t>
            </a:r>
            <a:r>
              <a:rPr lang="zh-CN" altLang="en-US" sz="3200" b="1" dirty="0" smtClean="0">
                <a:latin typeface="Goudy Old Style" pitchFamily="18" charset="0"/>
              </a:rPr>
              <a:t>门</a:t>
            </a:r>
            <a:endParaRPr lang="en-US" altLang="zh-TW" sz="3200" b="1" dirty="0">
              <a:latin typeface="Goudy Old Style" pitchFamily="18" charset="0"/>
            </a:endParaRPr>
          </a:p>
          <a:p>
            <a:r>
              <a:rPr lang="en-US" altLang="zh-TW" sz="3200" b="1" dirty="0" smtClean="0">
                <a:latin typeface="Goudy Old Style" pitchFamily="18" charset="0"/>
              </a:rPr>
              <a:t>Pillars</a:t>
            </a:r>
            <a:r>
              <a:rPr lang="zh-CN" altLang="en-US" sz="3200" b="1" dirty="0" smtClean="0">
                <a:latin typeface="Goudy Old Style" pitchFamily="18" charset="0"/>
              </a:rPr>
              <a:t> 柱子</a:t>
            </a:r>
            <a:endParaRPr lang="en-US" altLang="zh-TW" sz="3200" b="1" dirty="0">
              <a:latin typeface="Goudy Old Style" pitchFamily="18" charset="0"/>
            </a:endParaRPr>
          </a:p>
          <a:p>
            <a:r>
              <a:rPr lang="en-US" altLang="zh-TW" sz="3200" b="1" dirty="0" smtClean="0">
                <a:latin typeface="Goudy Old Style" pitchFamily="18" charset="0"/>
              </a:rPr>
              <a:t>Roof</a:t>
            </a:r>
            <a:r>
              <a:rPr lang="zh-CN" altLang="en-US" sz="3200" b="1" dirty="0" smtClean="0">
                <a:latin typeface="Goudy Old Style" pitchFamily="18" charset="0"/>
              </a:rPr>
              <a:t> 屋顶</a:t>
            </a:r>
            <a:endParaRPr lang="en-US" altLang="zh-TW" sz="3200" b="1" dirty="0">
              <a:latin typeface="Goudy Old Style" pitchFamily="18" charset="0"/>
            </a:endParaRPr>
          </a:p>
          <a:p>
            <a:r>
              <a:rPr lang="en-US" altLang="zh-TW" sz="3200" b="1" dirty="0" smtClean="0">
                <a:latin typeface="Goudy Old Style" pitchFamily="18" charset="0"/>
              </a:rPr>
              <a:t>Floor</a:t>
            </a:r>
            <a:r>
              <a:rPr lang="zh-CN" altLang="en-US" sz="3200" b="1" dirty="0" smtClean="0">
                <a:latin typeface="Goudy Old Style" pitchFamily="18" charset="0"/>
              </a:rPr>
              <a:t> 地板</a:t>
            </a:r>
            <a:endParaRPr lang="en-US" altLang="zh-TW" sz="3200" b="1" dirty="0">
              <a:latin typeface="Goudy Old Style" pitchFamily="18" charset="0"/>
            </a:endParaRPr>
          </a:p>
          <a:p>
            <a:r>
              <a:rPr lang="en-US" altLang="zh-TW" sz="3200" b="1" dirty="0" smtClean="0">
                <a:latin typeface="Goudy Old Style" pitchFamily="18" charset="0"/>
              </a:rPr>
              <a:t>Wall</a:t>
            </a:r>
            <a:r>
              <a:rPr lang="zh-CN" altLang="en-US" sz="3200" b="1" dirty="0" smtClean="0">
                <a:latin typeface="Goudy Old Style" pitchFamily="18" charset="0"/>
              </a:rPr>
              <a:t> 墙壁</a:t>
            </a:r>
            <a:endParaRPr lang="en-US" altLang="zh-TW" sz="3200" b="1" dirty="0">
              <a:latin typeface="Goudy Old Style" pitchFamily="18" charset="0"/>
            </a:endParaRPr>
          </a:p>
          <a:p>
            <a:r>
              <a:rPr lang="en-US" altLang="zh-TW" sz="3200" b="1" dirty="0">
                <a:latin typeface="Goudy Old Style" pitchFamily="18" charset="0"/>
              </a:rPr>
              <a:t>Statues of </a:t>
            </a:r>
            <a:r>
              <a:rPr lang="en-US" altLang="zh-TW" sz="3200" b="1" dirty="0" smtClean="0">
                <a:latin typeface="Goudy Old Style" pitchFamily="18" charset="0"/>
              </a:rPr>
              <a:t>Gods</a:t>
            </a:r>
            <a:r>
              <a:rPr lang="zh-CN" altLang="en-US" sz="3200" b="1" dirty="0" smtClean="0">
                <a:latin typeface="Goudy Old Style" pitchFamily="18" charset="0"/>
              </a:rPr>
              <a:t> 神明的雕像</a:t>
            </a:r>
            <a:endParaRPr lang="en-US" altLang="zh-TW" sz="3200" b="1" dirty="0">
              <a:latin typeface="Goudy Old Style" pitchFamily="18" charset="0"/>
            </a:endParaRPr>
          </a:p>
          <a:p>
            <a:pPr marL="0" indent="0">
              <a:buNone/>
            </a:pPr>
            <a:endParaRPr lang="en-US" altLang="zh-TW" sz="3200" dirty="0"/>
          </a:p>
          <a:p>
            <a:endParaRPr lang="en-US" altLang="zh-TW" sz="3200" dirty="0"/>
          </a:p>
          <a:p>
            <a:endParaRPr lang="zh-TW" altLang="en-US" sz="3200" dirty="0"/>
          </a:p>
          <a:p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7081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271464" y="1268760"/>
            <a:ext cx="9396536" cy="5589240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/>
          <a:lstStyle/>
          <a:p>
            <a:r>
              <a:rPr lang="en-US" altLang="zh-TW" sz="5400" dirty="0">
                <a:latin typeface="Calligraph421 BT" pitchFamily="66" charset="0"/>
              </a:rPr>
              <a:t>Façade </a:t>
            </a:r>
            <a:endParaRPr lang="zh-TW" altLang="en-US" sz="5400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Temples always show the perfect symmetry in order to have a balanced visual effect.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17500" r="-188" b="18250"/>
          <a:stretch/>
        </p:blipFill>
        <p:spPr>
          <a:xfrm>
            <a:off x="2279576" y="2852936"/>
            <a:ext cx="7620000" cy="4365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直線接點 6"/>
          <p:cNvCxnSpPr>
            <a:endCxn id="4" idx="4"/>
          </p:cNvCxnSpPr>
          <p:nvPr/>
        </p:nvCxnSpPr>
        <p:spPr bwMode="auto">
          <a:xfrm flipH="1">
            <a:off x="6089576" y="2852936"/>
            <a:ext cx="6424" cy="4365104"/>
          </a:xfrm>
          <a:prstGeom prst="line">
            <a:avLst/>
          </a:prstGeom>
          <a:ln w="28575">
            <a:solidFill>
              <a:srgbClr val="FFC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About me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叶姵妤 </a:t>
            </a:r>
            <a:r>
              <a:rPr kumimoji="1" lang="it-IT" altLang="zh-TW" sz="2800" dirty="0" err="1"/>
              <a:t>yè</a:t>
            </a:r>
            <a:r>
              <a:rPr kumimoji="1" lang="it-IT" altLang="zh-TW" sz="2800" dirty="0"/>
              <a:t> </a:t>
            </a:r>
            <a:r>
              <a:rPr kumimoji="1" lang="it-IT" altLang="zh-TW" sz="2800" dirty="0" err="1" smtClean="0"/>
              <a:t>pèiyú</a:t>
            </a:r>
            <a:endParaRPr kumimoji="1" lang="it-IT" altLang="zh-TW" sz="2800" dirty="0" smtClean="0"/>
          </a:p>
          <a:p>
            <a:r>
              <a:rPr kumimoji="1" lang="it-IT" altLang="zh-TW" sz="2800" dirty="0" smtClean="0">
                <a:hlinkClick r:id="rId2"/>
              </a:rPr>
              <a:t>pei95209@gmail.com</a:t>
            </a:r>
            <a:endParaRPr kumimoji="1" lang="it-IT" altLang="zh-TW" sz="2800" dirty="0" smtClean="0"/>
          </a:p>
          <a:p>
            <a:r>
              <a:rPr lang="it-IT" altLang="zh-TW" sz="2800" smtClean="0">
                <a:hlinkClick r:id="rId3"/>
              </a:rPr>
              <a:t>454978@mail.muni.cz</a:t>
            </a:r>
            <a:endParaRPr lang="it-IT" altLang="zh-TW" sz="2800" dirty="0" smtClean="0"/>
          </a:p>
          <a:p>
            <a:endParaRPr kumimoji="1" lang="it-IT" altLang="zh-TW" sz="2800" dirty="0"/>
          </a:p>
          <a:p>
            <a:r>
              <a:rPr kumimoji="1" lang="it-IT" altLang="zh-TW" sz="2800" dirty="0" smtClean="0"/>
              <a:t>Office hour: Mon.11:00~12:00 AM </a:t>
            </a:r>
          </a:p>
          <a:p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500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1271464" y="0"/>
            <a:ext cx="9396536" cy="6858000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6082" name="Picture 2" descr="http://163.26.146.129/html/country/big/tp35.jpg"/>
          <p:cNvPicPr>
            <a:picLocks noChangeAspect="1" noChangeArrowheads="1"/>
          </p:cNvPicPr>
          <p:nvPr/>
        </p:nvPicPr>
        <p:blipFill>
          <a:blip r:embed="rId3" cstate="print"/>
          <a:srcRect l="7354" r="24950"/>
          <a:stretch>
            <a:fillRect/>
          </a:stretch>
        </p:blipFill>
        <p:spPr bwMode="auto">
          <a:xfrm>
            <a:off x="7680176" y="188640"/>
            <a:ext cx="2987824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6" name="Picture 6" descr="http://163.26.146.129/html/country/big/tp36.jpg"/>
          <p:cNvPicPr>
            <a:picLocks noChangeAspect="1" noChangeArrowheads="1"/>
          </p:cNvPicPr>
          <p:nvPr/>
        </p:nvPicPr>
        <p:blipFill>
          <a:blip r:embed="rId4" cstate="print"/>
          <a:srcRect l="31612" b="3133"/>
          <a:stretch>
            <a:fillRect/>
          </a:stretch>
        </p:blipFill>
        <p:spPr bwMode="auto">
          <a:xfrm>
            <a:off x="1343472" y="154646"/>
            <a:ext cx="3131840" cy="670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4871864" y="260649"/>
            <a:ext cx="280831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</a:rPr>
              <a:t>Right door</a:t>
            </a:r>
            <a:r>
              <a:rPr lang="en-US" altLang="zh-TW" sz="3600" b="1" dirty="0">
                <a:solidFill>
                  <a:srgbClr val="002060"/>
                </a:solidFill>
              </a:rPr>
              <a:t>→</a:t>
            </a:r>
          </a:p>
          <a:p>
            <a:r>
              <a:rPr lang="en-US" altLang="zh-TW" sz="3600" dirty="0">
                <a:solidFill>
                  <a:srgbClr val="002060"/>
                </a:solidFill>
              </a:rPr>
              <a:t>(with dragon)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95801" y="5534562"/>
            <a:ext cx="2925801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4000" b="1" dirty="0"/>
              <a:t>←</a:t>
            </a:r>
            <a:r>
              <a:rPr lang="en-US" altLang="zh-TW" sz="4000" dirty="0"/>
              <a:t> Left door</a:t>
            </a:r>
          </a:p>
          <a:p>
            <a:r>
              <a:rPr lang="en-US" altLang="zh-TW" sz="4000" dirty="0"/>
              <a:t>(with tiger)</a:t>
            </a:r>
            <a:endParaRPr lang="zh-TW" altLang="en-US" sz="4000" dirty="0"/>
          </a:p>
        </p:txBody>
      </p:sp>
      <p:cxnSp>
        <p:nvCxnSpPr>
          <p:cNvPr id="12" name="弧形接點 11"/>
          <p:cNvCxnSpPr/>
          <p:nvPr/>
        </p:nvCxnSpPr>
        <p:spPr bwMode="auto">
          <a:xfrm rot="10800000">
            <a:off x="8328248" y="3573016"/>
            <a:ext cx="2123728" cy="7920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弧形接點 15"/>
          <p:cNvCxnSpPr/>
          <p:nvPr/>
        </p:nvCxnSpPr>
        <p:spPr bwMode="auto">
          <a:xfrm rot="10800000" flipV="1">
            <a:off x="2063552" y="3429000"/>
            <a:ext cx="2088232" cy="7920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矩形 21"/>
          <p:cNvSpPr/>
          <p:nvPr/>
        </p:nvSpPr>
        <p:spPr>
          <a:xfrm>
            <a:off x="9552385" y="4509120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</a:t>
            </a:r>
            <a:endParaRPr lang="zh-TW" alt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35561" y="4437112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Out</a:t>
            </a:r>
            <a:endParaRPr lang="zh-TW" alt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8277" y="17760"/>
            <a:ext cx="9144000" cy="1156990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Calligraph421 BT" pitchFamily="66" charset="0"/>
              </a:rPr>
              <a:t>The </a:t>
            </a:r>
            <a:r>
              <a:rPr lang="en-US" altLang="zh-TW" b="1" dirty="0" smtClean="0">
                <a:latin typeface="Calligraph421 BT" pitchFamily="66" charset="0"/>
              </a:rPr>
              <a:t>Layout </a:t>
            </a:r>
            <a:r>
              <a:rPr lang="en-US" altLang="zh-TW" b="1" dirty="0">
                <a:latin typeface="Calligraph421 BT" pitchFamily="66" charset="0"/>
              </a:rPr>
              <a:t>of </a:t>
            </a:r>
            <a:r>
              <a:rPr lang="en-US" altLang="zh-TW" b="1" dirty="0" smtClean="0">
                <a:latin typeface="Calligraph421 BT" pitchFamily="66" charset="0"/>
              </a:rPr>
              <a:t>Temples</a:t>
            </a:r>
            <a:r>
              <a:rPr lang="zh-TW" altLang="en-US" b="1" dirty="0" smtClean="0">
                <a:latin typeface="Calligraph421 BT" pitchFamily="66" charset="0"/>
              </a:rPr>
              <a:t>：</a:t>
            </a:r>
            <a:r>
              <a:rPr lang="en-US" altLang="zh-TW" b="1" dirty="0">
                <a:latin typeface="Calligraph421 BT" pitchFamily="66" charset="0"/>
              </a:rPr>
              <a:t> </a:t>
            </a:r>
            <a:r>
              <a:rPr lang="en-US" altLang="zh-TW" b="1" dirty="0" err="1" smtClean="0">
                <a:latin typeface="Calligraph421 BT" pitchFamily="66" charset="0"/>
              </a:rPr>
              <a:t>Hòudiàn</a:t>
            </a:r>
            <a:r>
              <a:rPr lang="en-US" altLang="zh-TW" b="1" dirty="0" smtClean="0">
                <a:latin typeface="Calligraph421 BT" pitchFamily="66" charset="0"/>
              </a:rPr>
              <a:t>(</a:t>
            </a:r>
            <a:r>
              <a:rPr lang="zh-TW" altLang="en-US" b="1" dirty="0" smtClean="0">
                <a:latin typeface="Calligraph421 BT" pitchFamily="66" charset="0"/>
              </a:rPr>
              <a:t>後殿</a:t>
            </a:r>
            <a:r>
              <a:rPr lang="en-US" altLang="zh-TW" b="1" dirty="0" smtClean="0">
                <a:latin typeface="Calligraph421 BT" pitchFamily="66" charset="0"/>
              </a:rPr>
              <a:t>)</a:t>
            </a:r>
            <a:endParaRPr lang="zh-TW" altLang="en-US" b="1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Hòudiàn</a:t>
            </a:r>
            <a:r>
              <a:rPr lang="en-US" altLang="zh-TW" dirty="0"/>
              <a:t>(</a:t>
            </a:r>
            <a:r>
              <a:rPr lang="zh-TW" altLang="en-US" dirty="0"/>
              <a:t>後殿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also called </a:t>
            </a:r>
            <a:r>
              <a:rPr lang="en-US" altLang="zh-TW" dirty="0" err="1" smtClean="0"/>
              <a:t>Dàdiàn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大殿</a:t>
            </a:r>
            <a:r>
              <a:rPr lang="en-US" altLang="zh-TW" dirty="0" smtClean="0"/>
              <a:t>). The modern architecture of temple nowadays has been regarded </a:t>
            </a:r>
            <a:r>
              <a:rPr lang="en-US" altLang="zh-TW" dirty="0" err="1"/>
              <a:t>Hòudiàn</a:t>
            </a:r>
            <a:r>
              <a:rPr lang="en-US" altLang="zh-TW" dirty="0"/>
              <a:t>(</a:t>
            </a:r>
            <a:r>
              <a:rPr lang="zh-TW" altLang="en-US" dirty="0"/>
              <a:t>後殿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as the main hall of the temple. It has many historical and cultural relics and the statue of  gods/goddess are placed in it. 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010590"/>
            <a:ext cx="7848872" cy="58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dirty="0">
                <a:latin typeface="Calligraph421 BT" pitchFamily="66" charset="0"/>
              </a:rPr>
              <a:t>Gate/Door</a:t>
            </a:r>
            <a:endParaRPr lang="zh-TW" altLang="en-US" sz="5400" b="1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front gate of temple is painted with two figures who are said to protect the temple.</a:t>
            </a:r>
          </a:p>
          <a:p>
            <a:r>
              <a:rPr lang="en-US" altLang="zh-TW" dirty="0" smtClean="0"/>
              <a:t>They are two generals born in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Táng</a:t>
            </a:r>
            <a:r>
              <a:rPr lang="en-US" altLang="zh-TW" dirty="0" smtClean="0"/>
              <a:t> (</a:t>
            </a:r>
            <a:r>
              <a:rPr lang="zh-TW" altLang="en-US" dirty="0"/>
              <a:t>唐</a:t>
            </a:r>
            <a:r>
              <a:rPr lang="en-US" altLang="zh-TW" dirty="0" smtClean="0"/>
              <a:t>) dynasty (A.D.618-907). One (left) is</a:t>
            </a:r>
            <a:r>
              <a:rPr lang="zh-TW" altLang="en-US" dirty="0" smtClean="0"/>
              <a:t> </a:t>
            </a:r>
            <a:r>
              <a:rPr lang="en-US" altLang="zh-TW" dirty="0" smtClean="0"/>
              <a:t>named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Yùchígōng</a:t>
            </a:r>
            <a:r>
              <a:rPr lang="en-US" altLang="zh-TW" dirty="0" smtClean="0"/>
              <a:t>(</a:t>
            </a:r>
            <a:r>
              <a:rPr lang="zh-TW" altLang="en-US" dirty="0" smtClean="0"/>
              <a:t>尉遲恭</a:t>
            </a:r>
            <a:r>
              <a:rPr lang="en-US" altLang="zh-TW" dirty="0" smtClean="0"/>
              <a:t>), the other(right) is called </a:t>
            </a:r>
            <a:r>
              <a:rPr lang="en-US" altLang="zh-TW" dirty="0" err="1" smtClean="0"/>
              <a:t>Qínshūbǎo</a:t>
            </a:r>
            <a:r>
              <a:rPr lang="en-US" altLang="zh-TW" dirty="0" smtClean="0"/>
              <a:t>(</a:t>
            </a:r>
            <a:r>
              <a:rPr lang="zh-TW" altLang="en-US" dirty="0" smtClean="0"/>
              <a:t>秦叔寶</a:t>
            </a:r>
            <a:r>
              <a:rPr lang="en-US" altLang="zh-TW" dirty="0" smtClean="0"/>
              <a:t>). It is believed that both of them were strong and brave enough to guard  sacred temples.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196752"/>
            <a:ext cx="50405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503713" y="5517232"/>
            <a:ext cx="2291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尉迟恭</a:t>
            </a:r>
          </a:p>
        </p:txBody>
      </p:sp>
      <p:sp>
        <p:nvSpPr>
          <p:cNvPr id="8" name="矩形 7"/>
          <p:cNvSpPr/>
          <p:nvPr/>
        </p:nvSpPr>
        <p:spPr>
          <a:xfrm>
            <a:off x="6023992" y="5517232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秦叔宝</a:t>
            </a:r>
          </a:p>
        </p:txBody>
      </p:sp>
    </p:spTree>
    <p:extLst>
      <p:ext uri="{BB962C8B-B14F-4D97-AF65-F5344CB8AC3E}">
        <p14:creationId xmlns:p14="http://schemas.microsoft.com/office/powerpoint/2010/main" val="12382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473"/>
            <a:ext cx="9144000" cy="1143000"/>
          </a:xfrm>
        </p:spPr>
        <p:txBody>
          <a:bodyPr/>
          <a:lstStyle/>
          <a:p>
            <a:r>
              <a:rPr lang="en-US" altLang="zh-TW" sz="5400" b="1" dirty="0">
                <a:latin typeface="Calligraph421 BT" pitchFamily="66" charset="0"/>
              </a:rPr>
              <a:t>Pillar</a:t>
            </a:r>
            <a:endParaRPr lang="zh-TW" altLang="en-US" sz="5400" b="1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54452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Pillars in temples are red instead of other colors, and there are lots of carving or painting on pillars to decorate it.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There are couplets on some of pillars.</a:t>
            </a:r>
            <a:r>
              <a:rPr lang="en-US" altLang="zh-TW" dirty="0"/>
              <a:t> The words on the pillars express blessing and show a great amount of gratitude and respect towards gods.</a:t>
            </a:r>
            <a:endParaRPr lang="zh-TW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124744"/>
            <a:ext cx="6502400" cy="4876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87888" y="1196752"/>
            <a:ext cx="2304256" cy="4824536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9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271464" y="1196752"/>
            <a:ext cx="9396536" cy="5256584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latin typeface="Calligraph421 BT" pitchFamily="66" charset="0"/>
              </a:rPr>
              <a:t>Pillar</a:t>
            </a:r>
            <a:r>
              <a:rPr lang="zh-TW" altLang="en-US" sz="4800" b="1" dirty="0">
                <a:latin typeface="Calligraph421 BT" pitchFamily="66" charset="0"/>
              </a:rPr>
              <a:t>：</a:t>
            </a:r>
            <a:r>
              <a:rPr lang="en-US" altLang="zh-TW" sz="4800" b="1" dirty="0" err="1">
                <a:latin typeface="Calligraph421 BT" pitchFamily="66" charset="0"/>
              </a:rPr>
              <a:t>Lóngzhù</a:t>
            </a:r>
            <a:r>
              <a:rPr lang="zh-TW" altLang="en-US" sz="4800" b="1" dirty="0">
                <a:latin typeface="Calligraph421 BT" pitchFamily="66" charset="0"/>
              </a:rPr>
              <a:t> </a:t>
            </a:r>
            <a:r>
              <a:rPr lang="en-US" altLang="zh-TW" sz="4800" b="1" dirty="0">
                <a:latin typeface="Calligraph421 BT" pitchFamily="66" charset="0"/>
              </a:rPr>
              <a:t>(</a:t>
            </a:r>
            <a:r>
              <a:rPr lang="zh-TW" altLang="en-US" sz="4800" b="1" dirty="0">
                <a:latin typeface="Calligraph421 BT" pitchFamily="66" charset="0"/>
              </a:rPr>
              <a:t>龍柱</a:t>
            </a:r>
            <a:r>
              <a:rPr lang="en-US" altLang="zh-TW" sz="4800" b="1" dirty="0">
                <a:latin typeface="Calligraph421 BT" pitchFamily="66" charset="0"/>
              </a:rPr>
              <a:t>) </a:t>
            </a:r>
            <a:endParaRPr lang="zh-TW" altLang="en-US" sz="4800" b="1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In front of the gate stands </a:t>
            </a:r>
            <a:r>
              <a:rPr lang="en-US" altLang="zh-TW" dirty="0"/>
              <a:t>two </a:t>
            </a:r>
            <a:r>
              <a:rPr lang="en-US" altLang="zh-TW" dirty="0" err="1" smtClean="0"/>
              <a:t>Lóngzhù</a:t>
            </a:r>
            <a:r>
              <a:rPr lang="en-US" altLang="zh-TW" dirty="0" smtClean="0"/>
              <a:t>, which carved with dragons. </a:t>
            </a:r>
            <a:r>
              <a:rPr lang="en-US" altLang="zh-TW" dirty="0" err="1" smtClean="0"/>
              <a:t>Lóngzhù</a:t>
            </a:r>
            <a:r>
              <a:rPr lang="en-US" altLang="zh-TW" dirty="0" smtClean="0"/>
              <a:t> take a lots of time to finish due to countless stone carving.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804118"/>
            <a:ext cx="3024336" cy="57606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745802"/>
            <a:ext cx="331236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271464" y="0"/>
            <a:ext cx="9396536" cy="6525344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" name="Picture 6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2276872"/>
            <a:ext cx="5904656" cy="413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524000" y="1"/>
            <a:ext cx="915355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three Gods of </a:t>
            </a:r>
          </a:p>
          <a:p>
            <a:r>
              <a:rPr lang="en-US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 (Happiness), </a:t>
            </a:r>
          </a:p>
          <a:p>
            <a:r>
              <a:rPr lang="en-US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Lu(</a:t>
            </a:r>
            <a:r>
              <a:rPr lang="zh-TW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Prosperity</a:t>
            </a:r>
            <a:r>
              <a:rPr lang="en-US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), </a:t>
            </a:r>
          </a:p>
          <a:p>
            <a:r>
              <a:rPr lang="en-US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</a:t>
            </a:r>
            <a:r>
              <a:rPr lang="en-US" altLang="zh-TW" sz="40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Shou</a:t>
            </a:r>
            <a:r>
              <a:rPr lang="en-US" altLang="zh-TW" sz="40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(Longevity) </a:t>
            </a:r>
            <a:endParaRPr lang="zh-TW" altLang="en-US" sz="40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20136" y="4509120"/>
            <a:ext cx="3347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(There are two </a:t>
            </a:r>
            <a:r>
              <a:rPr lang="zh-TW" altLang="zh-TW" sz="2800" dirty="0"/>
              <a:t>mythological </a:t>
            </a:r>
            <a:r>
              <a:rPr lang="en-US" altLang="zh-TW" sz="2800" dirty="0"/>
              <a:t>dragons  protecting them.)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9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271464" y="0"/>
            <a:ext cx="9396536" cy="6525344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5840" y="476672"/>
            <a:ext cx="3275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Tower</a:t>
            </a:r>
            <a:endParaRPr lang="zh-TW" alt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http://163.26.146.129/html/country/big/tp13.jpg"/>
          <p:cNvPicPr>
            <a:picLocks noChangeAspect="1" noChangeArrowheads="1"/>
          </p:cNvPicPr>
          <p:nvPr/>
        </p:nvPicPr>
        <p:blipFill>
          <a:blip r:embed="rId3" cstate="print"/>
          <a:srcRect l="7159" t="30240" r="4070"/>
          <a:stretch>
            <a:fillRect/>
          </a:stretch>
        </p:blipFill>
        <p:spPr bwMode="auto">
          <a:xfrm>
            <a:off x="2423592" y="1628801"/>
            <a:ext cx="7020272" cy="365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351584" y="558924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(There are also two </a:t>
            </a:r>
            <a:r>
              <a:rPr lang="zh-TW" altLang="zh-TW" sz="2400" dirty="0"/>
              <a:t>mythological </a:t>
            </a:r>
            <a:r>
              <a:rPr lang="en-US" altLang="zh-TW" sz="2400" dirty="0"/>
              <a:t>dragons protecting it.)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5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271464" y="0"/>
            <a:ext cx="9396536" cy="6525344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3712" y="332656"/>
            <a:ext cx="6012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Eight Trigrams</a:t>
            </a:r>
            <a:endParaRPr lang="zh-TW" alt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51584" y="558924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(There are also two </a:t>
            </a:r>
            <a:r>
              <a:rPr lang="zh-TW" altLang="zh-TW" sz="2400" dirty="0"/>
              <a:t>mythological </a:t>
            </a:r>
            <a:r>
              <a:rPr lang="en-US" altLang="zh-TW" sz="2400" dirty="0"/>
              <a:t>dragons protecting it.)</a:t>
            </a:r>
            <a:endParaRPr lang="zh-TW" altLang="en-US" sz="2400" dirty="0"/>
          </a:p>
        </p:txBody>
      </p:sp>
      <p:pic>
        <p:nvPicPr>
          <p:cNvPr id="9" name="Picture 8" descr="http://3.bp.blogspot.com/_4I5QpTlsErc/S8xt1BXQ1SI/AAAAAAAAB9I/8UjeWf9DT64/s1600/%E4%BA%94%E9%96%80%E7%9A%84%E9%9B%99%E9%BE%8D%E8%AD%B7%E5%85%AB%E5%8D%A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541" t="21460" r="2661" b="26852"/>
          <a:stretch>
            <a:fillRect/>
          </a:stretch>
        </p:blipFill>
        <p:spPr bwMode="auto">
          <a:xfrm>
            <a:off x="1524000" y="1556792"/>
            <a:ext cx="9228102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5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>
                <a:latin typeface="Calligraph421 BT" pitchFamily="66" charset="0"/>
              </a:rPr>
              <a:t>Floor</a:t>
            </a:r>
            <a:endParaRPr lang="zh-TW" altLang="en-US" sz="5400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1484785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floor surface is often covered with red hexagon tiles, like the shape of turtle’s shell, which symbolizes longevity.</a:t>
            </a:r>
            <a:endParaRPr lang="zh-TW" altLang="en-US" dirty="0"/>
          </a:p>
        </p:txBody>
      </p:sp>
      <p:pic>
        <p:nvPicPr>
          <p:cNvPr id="1026" name="Picture 2" descr="http://192.192.169.235/image/media/97/1252288/2/picture2/DSC06050.JPG"/>
          <p:cNvPicPr>
            <a:picLocks noChangeAspect="1" noChangeArrowheads="1"/>
          </p:cNvPicPr>
          <p:nvPr/>
        </p:nvPicPr>
        <p:blipFill>
          <a:blip r:embed="rId3" cstate="print"/>
          <a:srcRect l="5986" t="1846" r="2710"/>
          <a:stretch>
            <a:fillRect/>
          </a:stretch>
        </p:blipFill>
        <p:spPr bwMode="auto">
          <a:xfrm>
            <a:off x="4619328" y="3212976"/>
            <a:ext cx="6048672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http://t1.gstatic.com/images?q=tbn:ANd9GcS76RTMtHmzbemw-or0RSsx0Nz92vNzfZaDzCFf7iywRr3270mQsh3pDSXj"/>
          <p:cNvPicPr>
            <a:picLocks noChangeAspect="1" noChangeArrowheads="1"/>
          </p:cNvPicPr>
          <p:nvPr/>
        </p:nvPicPr>
        <p:blipFill>
          <a:blip r:embed="rId4" cstate="print"/>
          <a:srcRect l="8992" r="12147"/>
          <a:stretch>
            <a:fillRect/>
          </a:stretch>
        </p:blipFill>
        <p:spPr bwMode="auto">
          <a:xfrm>
            <a:off x="1523999" y="3645024"/>
            <a:ext cx="2972364" cy="3212976"/>
          </a:xfrm>
          <a:prstGeom prst="rect">
            <a:avLst/>
          </a:prstGeom>
          <a:noFill/>
        </p:spPr>
      </p:pic>
      <p:cxnSp>
        <p:nvCxnSpPr>
          <p:cNvPr id="8" name="直線接點 7"/>
          <p:cNvCxnSpPr/>
          <p:nvPr/>
        </p:nvCxnSpPr>
        <p:spPr bwMode="auto">
          <a:xfrm>
            <a:off x="2999656" y="4869160"/>
            <a:ext cx="36004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3359696" y="5013176"/>
            <a:ext cx="144016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2783632" y="5157192"/>
            <a:ext cx="504056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接點 15"/>
          <p:cNvCxnSpPr/>
          <p:nvPr/>
        </p:nvCxnSpPr>
        <p:spPr bwMode="auto">
          <a:xfrm flipH="1">
            <a:off x="3287688" y="5229200"/>
            <a:ext cx="224408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 flipV="1">
            <a:off x="2711624" y="4869160"/>
            <a:ext cx="288032" cy="72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>
            <a:off x="2711624" y="4941168"/>
            <a:ext cx="72008" cy="216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單箭頭接點 23"/>
          <p:cNvCxnSpPr/>
          <p:nvPr/>
        </p:nvCxnSpPr>
        <p:spPr bwMode="auto">
          <a:xfrm flipH="1">
            <a:off x="3647728" y="4941168"/>
            <a:ext cx="151216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64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>
                <a:latin typeface="Calligraph421 BT" pitchFamily="66" charset="0"/>
              </a:rPr>
              <a:t>Wall</a:t>
            </a:r>
            <a:endParaRPr lang="zh-TW" altLang="en-US" sz="5400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Walls in Chinese temples are decorated with murals, and stone carvings, whose </a:t>
            </a:r>
            <a:r>
              <a:rPr lang="zh-TW" altLang="zh-TW" dirty="0" smtClean="0"/>
              <a:t>subjects are various</a:t>
            </a:r>
            <a:r>
              <a:rPr lang="en-US" altLang="zh-TW" dirty="0" smtClean="0"/>
              <a:t>.</a:t>
            </a:r>
            <a:r>
              <a:rPr lang="en-US" altLang="zh-TW" sz="3600" dirty="0"/>
              <a:t>There is……</a:t>
            </a:r>
            <a:endParaRPr lang="zh-TW" altLang="en-US" sz="3600" dirty="0"/>
          </a:p>
        </p:txBody>
      </p:sp>
      <p:pic>
        <p:nvPicPr>
          <p:cNvPr id="1026" name="Picture 2" descr="http://192.192.169.235/image/media/97/1252288/2/picture2/DSC05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712" y="3810722"/>
            <a:ext cx="5436096" cy="3047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Grading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/>
              <a:t>Attendance</a:t>
            </a:r>
          </a:p>
          <a:p>
            <a:r>
              <a:rPr kumimoji="1" lang="en-US" altLang="zh-TW" sz="3200" dirty="0" smtClean="0"/>
              <a:t>Homework</a:t>
            </a:r>
          </a:p>
          <a:p>
            <a:r>
              <a:rPr kumimoji="1" lang="en-US" altLang="zh-TW" sz="3200" dirty="0" smtClean="0"/>
              <a:t>Final report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170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271464" y="404664"/>
            <a:ext cx="9396536" cy="6120680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1844824"/>
            <a:ext cx="6625350" cy="440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4" descr="http://192.192.169.235/image/media/97/1252288/2/picture2/DSC05983.JPG"/>
          <p:cNvPicPr>
            <a:picLocks noChangeAspect="1" noChangeArrowheads="1"/>
          </p:cNvPicPr>
          <p:nvPr/>
        </p:nvPicPr>
        <p:blipFill>
          <a:blip r:embed="rId4" cstate="print"/>
          <a:srcRect l="4105"/>
          <a:stretch>
            <a:fillRect/>
          </a:stretch>
        </p:blipFill>
        <p:spPr bwMode="auto">
          <a:xfrm>
            <a:off x="2207568" y="2204864"/>
            <a:ext cx="6728220" cy="3933056"/>
          </a:xfrm>
          <a:prstGeom prst="rect">
            <a:avLst/>
          </a:prstGeom>
          <a:noFill/>
        </p:spPr>
      </p:pic>
      <p:pic>
        <p:nvPicPr>
          <p:cNvPr id="34842" name="Picture 26" descr="http://192.192.169.235/image/media/97/1252288/2/picture2/DSC06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584" y="1772816"/>
            <a:ext cx="7877350" cy="4415756"/>
          </a:xfrm>
          <a:prstGeom prst="rect">
            <a:avLst/>
          </a:prstGeom>
          <a:noFill/>
        </p:spPr>
      </p:pic>
      <p:pic>
        <p:nvPicPr>
          <p:cNvPr id="34844" name="Picture 28" descr="http://192.192.169.235/image/media/97/1252288/2/picture2/DSC06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7568" y="2996952"/>
            <a:ext cx="8064896" cy="316088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199457" y="692697"/>
            <a:ext cx="94685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r>
              <a:rPr lang="zh-TW" altLang="zh-TW" sz="4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tories from folklore and history</a:t>
            </a:r>
            <a:endParaRPr lang="zh-TW" altLang="en-US" sz="4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3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271464" y="332656"/>
            <a:ext cx="9396536" cy="6192688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http://192.192.169.235/image/media/97/1252288/2/picture2/DSC05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276872"/>
            <a:ext cx="6207416" cy="3479652"/>
          </a:xfrm>
          <a:prstGeom prst="rect">
            <a:avLst/>
          </a:prstGeom>
          <a:noFill/>
        </p:spPr>
      </p:pic>
      <p:pic>
        <p:nvPicPr>
          <p:cNvPr id="33798" name="Picture 6" descr="http://192.192.169.235/image/media/97/1252288/2/picture2/DSC05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09" y="2204864"/>
            <a:ext cx="6464329" cy="362366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670395" y="332656"/>
            <a:ext cx="270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r>
              <a:rPr lang="zh-TW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nimals</a:t>
            </a:r>
            <a:endParaRPr lang="zh-TW" alt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3796" name="Picture 4" descr="http://www.dreamstime.com/wall-painting-tiger-picture-in-temple-thumb16487751.jpg"/>
          <p:cNvPicPr>
            <a:picLocks noChangeAspect="1" noChangeArrowheads="1"/>
          </p:cNvPicPr>
          <p:nvPr/>
        </p:nvPicPr>
        <p:blipFill>
          <a:blip r:embed="rId5" cstate="print"/>
          <a:srcRect b="16835"/>
          <a:stretch>
            <a:fillRect/>
          </a:stretch>
        </p:blipFill>
        <p:spPr bwMode="auto">
          <a:xfrm>
            <a:off x="2567608" y="2132856"/>
            <a:ext cx="7815570" cy="3672408"/>
          </a:xfrm>
          <a:prstGeom prst="rect">
            <a:avLst/>
          </a:prstGeom>
          <a:noFill/>
        </p:spPr>
      </p:pic>
      <p:pic>
        <p:nvPicPr>
          <p:cNvPr id="33800" name="Picture 8" descr="http://192.192.169.235/image/media/97/1252288/2/picture2/DSC05989.JPG"/>
          <p:cNvPicPr>
            <a:picLocks noChangeAspect="1" noChangeArrowheads="1"/>
          </p:cNvPicPr>
          <p:nvPr/>
        </p:nvPicPr>
        <p:blipFill>
          <a:blip r:embed="rId6" cstate="print"/>
          <a:srcRect t="15667" b="9931"/>
          <a:stretch>
            <a:fillRect/>
          </a:stretch>
        </p:blipFill>
        <p:spPr bwMode="auto">
          <a:xfrm>
            <a:off x="4151784" y="1412776"/>
            <a:ext cx="3960440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0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271464" y="332656"/>
            <a:ext cx="9396536" cy="6192688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http://192.192.169.235/image/media/97/1252288/2/picture/DSC05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48" y="1988840"/>
            <a:ext cx="6192688" cy="3471396"/>
          </a:xfrm>
          <a:prstGeom prst="rect">
            <a:avLst/>
          </a:prstGeom>
          <a:noFill/>
        </p:spPr>
      </p:pic>
      <p:pic>
        <p:nvPicPr>
          <p:cNvPr id="35844" name="Picture 4" descr="http://192.192.169.235/image/media/97/1252288/2/picture2/DSC06043.JPG"/>
          <p:cNvPicPr>
            <a:picLocks noChangeAspect="1" noChangeArrowheads="1"/>
          </p:cNvPicPr>
          <p:nvPr/>
        </p:nvPicPr>
        <p:blipFill>
          <a:blip r:embed="rId4" cstate="print"/>
          <a:srcRect l="2536" t="3016" b="12550"/>
          <a:stretch>
            <a:fillRect/>
          </a:stretch>
        </p:blipFill>
        <p:spPr bwMode="auto">
          <a:xfrm>
            <a:off x="2063552" y="1916832"/>
            <a:ext cx="8303608" cy="4032448"/>
          </a:xfrm>
          <a:prstGeom prst="rect">
            <a:avLst/>
          </a:prstGeom>
          <a:noFill/>
        </p:spPr>
      </p:pic>
      <p:pic>
        <p:nvPicPr>
          <p:cNvPr id="35846" name="Picture 6" descr="http://192.192.169.235/image/media/97/1252288/2/picture2/DSC06045.JPG"/>
          <p:cNvPicPr>
            <a:picLocks noChangeAspect="1" noChangeArrowheads="1"/>
          </p:cNvPicPr>
          <p:nvPr/>
        </p:nvPicPr>
        <p:blipFill>
          <a:blip r:embed="rId5" cstate="print"/>
          <a:srcRect l="3480" t="6208" b="11016"/>
          <a:stretch>
            <a:fillRect/>
          </a:stretch>
        </p:blipFill>
        <p:spPr bwMode="auto">
          <a:xfrm>
            <a:off x="2351584" y="1988840"/>
            <a:ext cx="8088379" cy="388843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146398" y="476672"/>
            <a:ext cx="2145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zh-TW" altLang="zh-TW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lants</a:t>
            </a:r>
            <a:endParaRPr lang="zh-TW" alt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0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>
                <a:latin typeface="Calligraph421 BT" pitchFamily="66" charset="0"/>
              </a:rPr>
              <a:t>Statues of Gods</a:t>
            </a:r>
            <a:endParaRPr lang="zh-TW" altLang="en-US" sz="4800" b="1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1412776"/>
            <a:ext cx="8507288" cy="4925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There’re a variety of Gods in Chinese folk culture such as </a:t>
            </a:r>
            <a:r>
              <a:rPr lang="en-US" altLang="zh-TW" dirty="0" err="1" smtClean="0"/>
              <a:t>Mazu</a:t>
            </a:r>
            <a:r>
              <a:rPr lang="en-US" altLang="zh-TW" dirty="0" smtClean="0"/>
              <a:t>(the sea goddess), and Jade Emperor.(the ruler of Heaven and all realms of existence)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3573017"/>
            <a:ext cx="2376264" cy="28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079776" y="5733256"/>
            <a:ext cx="134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err="1">
                <a:solidFill>
                  <a:srgbClr val="002060"/>
                </a:solidFill>
              </a:rPr>
              <a:t>Mazu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b="8159"/>
          <a:stretch>
            <a:fillRect/>
          </a:stretch>
        </p:blipFill>
        <p:spPr bwMode="auto">
          <a:xfrm>
            <a:off x="7781650" y="3185592"/>
            <a:ext cx="28863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583833" y="4365104"/>
            <a:ext cx="3408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002060"/>
                </a:solidFill>
              </a:rPr>
              <a:t>Jade Emperor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>
                <a:latin typeface="Calligraph421 BT" pitchFamily="66" charset="0"/>
              </a:rPr>
              <a:t>Statues of Gods</a:t>
            </a:r>
            <a:endParaRPr lang="zh-TW" altLang="en-US" sz="4800" b="1" dirty="0">
              <a:latin typeface="Calligraph421 B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exquisite statues of Gods in temple, which are made out of wood, are placed on the highest altar in three main shrines. Sometimes the statues are placed in glass-fronted cabinets, and wooden tables are placed in front of them to hold the required paraphernalia. </a:t>
            </a:r>
          </a:p>
        </p:txBody>
      </p:sp>
      <p:pic>
        <p:nvPicPr>
          <p:cNvPr id="49154" name="Picture 2" descr="http://tour.tnc.gov.tw/ufiles/c/sce_ph_015000927.JPG"/>
          <p:cNvPicPr>
            <a:picLocks noChangeAspect="1" noChangeArrowheads="1"/>
          </p:cNvPicPr>
          <p:nvPr/>
        </p:nvPicPr>
        <p:blipFill>
          <a:blip r:embed="rId3" cstate="print"/>
          <a:srcRect l="3941" t="11824"/>
          <a:stretch>
            <a:fillRect/>
          </a:stretch>
        </p:blipFill>
        <p:spPr bwMode="auto">
          <a:xfrm>
            <a:off x="2063552" y="1196752"/>
            <a:ext cx="7844496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7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271464" y="1196752"/>
            <a:ext cx="9396536" cy="5328592"/>
          </a:xfrm>
          <a:prstGeom prst="rect">
            <a:avLst/>
          </a:prstGeom>
          <a:blipFill dpi="0" rotWithShape="1">
            <a:blip r:embed="rId2" cstate="print">
              <a:alphaModFix amt="65000"/>
              <a:lum bright="8000" contrast="-24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>
                <a:latin typeface="Calligraph421 BT" pitchFamily="66" charset="0"/>
              </a:rPr>
              <a:t>Statues of Gods</a:t>
            </a:r>
            <a:endParaRPr lang="zh-TW" altLang="en-US" sz="4800" b="1" dirty="0">
              <a:latin typeface="Calligraph421 BT" pitchFamily="66" charset="0"/>
            </a:endParaRPr>
          </a:p>
        </p:txBody>
      </p:sp>
      <p:pic>
        <p:nvPicPr>
          <p:cNvPr id="48130" name="Picture 2" descr="http://link.photo.pchome.com.tw/s08/astraes/7/131021613252/"/>
          <p:cNvPicPr>
            <a:picLocks noChangeAspect="1" noChangeArrowheads="1"/>
          </p:cNvPicPr>
          <p:nvPr/>
        </p:nvPicPr>
        <p:blipFill>
          <a:blip r:embed="rId3" cstate="print"/>
          <a:srcRect l="5706" t="5600" r="4431" b="12268"/>
          <a:stretch>
            <a:fillRect/>
          </a:stretch>
        </p:blipFill>
        <p:spPr bwMode="auto">
          <a:xfrm>
            <a:off x="3215680" y="2834696"/>
            <a:ext cx="5760640" cy="4023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47528" y="1340768"/>
            <a:ext cx="8496944" cy="4925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Padded cushions are usually placed in front of the altar so that worshiper can kneel, pray and show respect toward Gods in front.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2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求籤</a:t>
            </a:r>
            <a:br>
              <a:rPr kumimoji="1" lang="zh-TW" altLang="en-US" dirty="0"/>
            </a:b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5482"/>
            <a:ext cx="10332007" cy="4132802"/>
          </a:xfrm>
        </p:spPr>
      </p:pic>
    </p:spTree>
    <p:extLst>
      <p:ext uri="{BB962C8B-B14F-4D97-AF65-F5344CB8AC3E}">
        <p14:creationId xmlns:p14="http://schemas.microsoft.com/office/powerpoint/2010/main" val="95066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求籤</a:t>
            </a:r>
            <a:br>
              <a:rPr kumimoji="1" lang="zh-TW" altLang="en-US" dirty="0"/>
            </a:b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4" y="1549362"/>
            <a:ext cx="6116594" cy="4587445"/>
          </a:xfrm>
        </p:spPr>
      </p:pic>
    </p:spTree>
    <p:extLst>
      <p:ext uri="{BB962C8B-B14F-4D97-AF65-F5344CB8AC3E}">
        <p14:creationId xmlns:p14="http://schemas.microsoft.com/office/powerpoint/2010/main" val="1972574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拜拜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8" y="2154196"/>
            <a:ext cx="5441260" cy="362053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81" y="205946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香的</a:t>
            </a:r>
            <a:r>
              <a:rPr kumimoji="1" lang="zh-CN" altLang="en-US" dirty="0" smtClean="0"/>
              <a:t>意义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1754" b="70185"/>
          <a:stretch/>
        </p:blipFill>
        <p:spPr>
          <a:xfrm>
            <a:off x="387075" y="1270000"/>
            <a:ext cx="5457672" cy="211166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0" b="11961"/>
          <a:stretch/>
        </p:blipFill>
        <p:spPr>
          <a:xfrm>
            <a:off x="6135006" y="436605"/>
            <a:ext cx="5000577" cy="625526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7315" y="578296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神明想透过告诉我们的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Teaching Materials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/>
              <a:t>Google Drive</a:t>
            </a:r>
          </a:p>
          <a:p>
            <a:endParaRPr kumimoji="1" lang="en-US" altLang="zh-TW" sz="3200" dirty="0"/>
          </a:p>
          <a:p>
            <a:r>
              <a:rPr lang="en-US" altLang="zh-TW" sz="3200" dirty="0" smtClean="0"/>
              <a:t>Account:</a:t>
            </a:r>
            <a:r>
              <a:rPr lang="en-US" altLang="zh-TW" sz="3200" dirty="0"/>
              <a:t> </a:t>
            </a:r>
            <a:r>
              <a:rPr lang="en-US" altLang="zh-TW" sz="3200" dirty="0">
                <a:hlinkClick r:id="rId2"/>
              </a:rPr>
              <a:t>twcnpopculture@gmail.com</a:t>
            </a:r>
            <a:endParaRPr lang="en-US" altLang="zh-TW" sz="3200" dirty="0"/>
          </a:p>
          <a:p>
            <a:r>
              <a:rPr lang="en-US" altLang="zh-TW" sz="3200" dirty="0" smtClean="0"/>
              <a:t>Password</a:t>
            </a:r>
            <a:r>
              <a:rPr lang="en-US" altLang="zh-TW" sz="3200" dirty="0"/>
              <a:t>: </a:t>
            </a:r>
            <a:r>
              <a:rPr lang="en-US" altLang="zh-TW" sz="3200" dirty="0" smtClean="0"/>
              <a:t>QwAsZx123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kumimoji="1"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1741119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夜市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7" y="2175518"/>
            <a:ext cx="5175249" cy="38814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54" y="2190449"/>
            <a:ext cx="5146502" cy="38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3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夜市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13" y="1494191"/>
            <a:ext cx="7339913" cy="4899392"/>
          </a:xfrm>
        </p:spPr>
      </p:pic>
    </p:spTree>
    <p:extLst>
      <p:ext uri="{BB962C8B-B14F-4D97-AF65-F5344CB8AC3E}">
        <p14:creationId xmlns:p14="http://schemas.microsoft.com/office/powerpoint/2010/main" val="18003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Topics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/>
              <a:t>中国的</a:t>
            </a:r>
            <a:r>
              <a:rPr kumimoji="1" lang="zh-TW" altLang="en-US" sz="3200" dirty="0" smtClean="0"/>
              <a:t>节日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中国</a:t>
            </a:r>
            <a:r>
              <a:rPr kumimoji="1" lang="zh-TW" altLang="en-US" sz="3200" dirty="0"/>
              <a:t>的</a:t>
            </a:r>
            <a:r>
              <a:rPr kumimoji="1" lang="zh-TW" altLang="en-US" sz="3200" dirty="0" smtClean="0"/>
              <a:t>变化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旅游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健康与生活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男女平等</a:t>
            </a:r>
            <a:endParaRPr kumimoji="1" lang="en-US" altLang="zh-TW" sz="3200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/>
              <a:t>环境保护与节约能源</a:t>
            </a:r>
            <a:endParaRPr kumimoji="1" lang="en-US" altLang="zh-TW" sz="3200" dirty="0"/>
          </a:p>
          <a:p>
            <a:r>
              <a:rPr kumimoji="1" lang="zh-TW" altLang="en-US" sz="3200" dirty="0"/>
              <a:t>理财与投资</a:t>
            </a:r>
            <a:endParaRPr kumimoji="1" lang="en-US" altLang="zh-TW" sz="3200" dirty="0"/>
          </a:p>
          <a:p>
            <a:r>
              <a:rPr kumimoji="1" lang="zh-TW" altLang="en-US" sz="3200" dirty="0"/>
              <a:t>中国历史</a:t>
            </a:r>
            <a:endParaRPr kumimoji="1" lang="en-US" altLang="zh-TW" sz="3200" dirty="0"/>
          </a:p>
          <a:p>
            <a:r>
              <a:rPr kumimoji="1" lang="zh-TW" altLang="en-US" sz="3200" dirty="0"/>
              <a:t>面试</a:t>
            </a:r>
            <a:endParaRPr kumimoji="1" lang="en-US" altLang="zh-TW" sz="3200" dirty="0"/>
          </a:p>
          <a:p>
            <a:r>
              <a:rPr kumimoji="1" lang="zh-TW" altLang="en-US" sz="3200" dirty="0"/>
              <a:t>外国人在中国</a:t>
            </a:r>
          </a:p>
          <a:p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55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上课以前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200" dirty="0" smtClean="0"/>
              <a:t>1.</a:t>
            </a:r>
            <a:r>
              <a:rPr kumimoji="1" lang="zh-TW" altLang="en-US" sz="3200" dirty="0" smtClean="0"/>
              <a:t>在家看一次那一课的影片</a:t>
            </a:r>
            <a:endParaRPr kumimoji="1" lang="en-US" altLang="zh-TW" sz="3200" dirty="0" smtClean="0"/>
          </a:p>
          <a:p>
            <a:endParaRPr kumimoji="1" lang="en-US" altLang="zh-TW" sz="3200" dirty="0" smtClean="0"/>
          </a:p>
          <a:p>
            <a:r>
              <a:rPr kumimoji="1" lang="en-US" altLang="zh-TW" sz="3200" dirty="0" smtClean="0"/>
              <a:t>2.</a:t>
            </a:r>
            <a:r>
              <a:rPr kumimoji="1" lang="zh-TW" altLang="en-US" sz="3200" dirty="0" smtClean="0"/>
              <a:t>查完那一课的生字</a:t>
            </a:r>
            <a:endParaRPr kumimoji="1" lang="en-US" altLang="zh-TW" sz="3200" dirty="0" smtClean="0"/>
          </a:p>
          <a:p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099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你</a:t>
            </a:r>
            <a:r>
              <a:rPr kumimoji="1" lang="zh-CN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觉得</a:t>
            </a:r>
            <a:r>
              <a:rPr kumimoji="1"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什么是流行文化？</a:t>
            </a:r>
            <a:endParaRPr kumimoji="1"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8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流行文化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84595"/>
          </a:xfrm>
        </p:spPr>
        <p:txBody>
          <a:bodyPr>
            <a:normAutofit fontScale="92500"/>
          </a:bodyPr>
          <a:lstStyle/>
          <a:p>
            <a:r>
              <a:rPr kumimoji="1" lang="zh-TW" altLang="en-US" sz="3200" dirty="0"/>
              <a:t>流行文化 </a:t>
            </a:r>
            <a:r>
              <a:rPr kumimoji="1" lang="en-US" altLang="zh-TW" sz="3200" dirty="0"/>
              <a:t>( Popular Culture )</a:t>
            </a:r>
            <a:r>
              <a:rPr kumimoji="1" lang="zh-TW" altLang="en-US" sz="3200" dirty="0"/>
              <a:t>，又称为通俗文化及大众文化，指在现代社会中盛行的地区上文化，包括想法、观点、</a:t>
            </a:r>
            <a:r>
              <a:rPr kumimoji="1" lang="zh-TW" altLang="en-US" sz="3200" dirty="0" smtClean="0"/>
              <a:t>态度图像</a:t>
            </a:r>
            <a:r>
              <a:rPr kumimoji="1" lang="zh-TW" altLang="en-US" sz="3200" dirty="0"/>
              <a:t>及其他现象等</a:t>
            </a:r>
            <a:r>
              <a:rPr kumimoji="1" lang="zh-TW" altLang="en-US" sz="3200" dirty="0" smtClean="0"/>
              <a:t>。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流行</a:t>
            </a:r>
            <a:r>
              <a:rPr kumimoji="1" lang="zh-TW" altLang="en-US" sz="3200" dirty="0"/>
              <a:t>文化的内容主要由散播文化製品的工业（传媒）来塑造并传播，例如摄影电影、电视、出版社等媒体。实际上，流行</a:t>
            </a:r>
            <a:r>
              <a:rPr kumimoji="1" lang="zh-TW" altLang="en-US" sz="3200" dirty="0" smtClean="0"/>
              <a:t>文化是</a:t>
            </a:r>
            <a:r>
              <a:rPr kumimoji="1" lang="zh-TW" altLang="en-US" sz="3200" dirty="0"/>
              <a:t>由大众与传媒间互动所产生的，即：大众影响传媒，传媒又反过来影响大众。</a:t>
            </a:r>
            <a:r>
              <a:rPr kumimoji="1" lang="zh-TW" altLang="en-US" sz="3200" b="1" dirty="0">
                <a:solidFill>
                  <a:srgbClr val="FF0000"/>
                </a:solidFill>
              </a:rPr>
              <a:t>因此流行文化本身是双向的、不断更新成长的。</a:t>
            </a:r>
          </a:p>
        </p:txBody>
      </p:sp>
    </p:spTree>
    <p:extLst>
      <p:ext uri="{BB962C8B-B14F-4D97-AF65-F5344CB8AC3E}">
        <p14:creationId xmlns:p14="http://schemas.microsoft.com/office/powerpoint/2010/main" val="385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举例來说，台湾的流行文化有</a:t>
            </a:r>
            <a:r>
              <a:rPr kumimoji="1" lang="is-IS" altLang="zh-TW" dirty="0" smtClean="0"/>
              <a:t>…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6135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TW" sz="3200" dirty="0" smtClean="0"/>
              <a:t>1.</a:t>
            </a:r>
            <a:r>
              <a:rPr kumimoji="1" lang="zh-TW" altLang="en-US" sz="3200" dirty="0" smtClean="0"/>
              <a:t>集点</a:t>
            </a:r>
            <a:endParaRPr kumimoji="1" lang="en-US" altLang="zh-TW" sz="3200" dirty="0" smtClean="0"/>
          </a:p>
          <a:p>
            <a:r>
              <a:rPr kumimoji="1" lang="en-US" altLang="zh-TW" sz="3200" dirty="0">
                <a:hlinkClick r:id="rId3"/>
              </a:rPr>
              <a:t>https://</a:t>
            </a:r>
            <a:r>
              <a:rPr kumimoji="1" lang="en-US" altLang="zh-TW" sz="3200" dirty="0" smtClean="0">
                <a:hlinkClick r:id="rId3"/>
              </a:rPr>
              <a:t>youtu.be/o7Jw0TiuLv0</a:t>
            </a:r>
            <a:endParaRPr kumimoji="1" lang="en-US" altLang="zh-TW" sz="3200" dirty="0" smtClean="0"/>
          </a:p>
          <a:p>
            <a:endParaRPr kumimoji="1" lang="en-US" altLang="zh-TW" sz="3200" dirty="0" smtClean="0"/>
          </a:p>
          <a:p>
            <a:r>
              <a:rPr kumimoji="1" lang="en-US" altLang="zh-TW" sz="3200" dirty="0" smtClean="0"/>
              <a:t>2.</a:t>
            </a:r>
            <a:r>
              <a:rPr kumimoji="1" lang="zh-TW" altLang="en-US" sz="3200" dirty="0" smtClean="0"/>
              <a:t>喜欢一窩蜂做某件事</a:t>
            </a:r>
            <a:endParaRPr kumimoji="1" lang="en-US" altLang="zh-TW" sz="3200" dirty="0" smtClean="0"/>
          </a:p>
          <a:p>
            <a:r>
              <a:rPr kumimoji="1" lang="en-US" altLang="zh-TW" sz="3200" dirty="0">
                <a:hlinkClick r:id="rId4"/>
              </a:rPr>
              <a:t>https://</a:t>
            </a:r>
            <a:r>
              <a:rPr kumimoji="1" lang="en-US" altLang="zh-TW" sz="3200" dirty="0" smtClean="0">
                <a:hlinkClick r:id="rId4"/>
              </a:rPr>
              <a:t>youtu.be/nLY_2s7HJxU</a:t>
            </a:r>
            <a:endParaRPr kumimoji="1" lang="en-US" altLang="zh-TW" sz="3200" dirty="0" smtClean="0"/>
          </a:p>
          <a:p>
            <a:endParaRPr kumimoji="1" lang="en-US" altLang="zh-TW" sz="3200" dirty="0" smtClean="0"/>
          </a:p>
          <a:p>
            <a:r>
              <a:rPr kumimoji="1" lang="en-US" altLang="zh-TW" sz="3200" dirty="0" smtClean="0"/>
              <a:t>3.</a:t>
            </a:r>
            <a:r>
              <a:rPr kumimoji="1" lang="zh-CN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热爱</a:t>
            </a:r>
            <a:r>
              <a:rPr kumimoji="1" lang="zh-TW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用</a:t>
            </a:r>
            <a:r>
              <a:rPr kumimoji="1" lang="en-US" altLang="zh-CN" sz="3200" dirty="0" err="1" smtClean="0">
                <a:latin typeface="Microsoft JhengHei" charset="-120"/>
                <a:ea typeface="Microsoft JhengHei" charset="-120"/>
                <a:cs typeface="Microsoft JhengHei" charset="-120"/>
              </a:rPr>
              <a:t>facebook</a:t>
            </a:r>
            <a:r>
              <a:rPr kumimoji="1" lang="zh-CN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kumimoji="1" lang="en-US" altLang="zh-CN" sz="3200" dirty="0" err="1" smtClean="0">
                <a:latin typeface="Microsoft JhengHei" charset="-120"/>
                <a:ea typeface="Microsoft JhengHei" charset="-120"/>
                <a:cs typeface="Microsoft JhengHei" charset="-120"/>
              </a:rPr>
              <a:t>instagram</a:t>
            </a:r>
            <a:r>
              <a:rPr kumimoji="1" lang="zh-TW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等軟体</a:t>
            </a:r>
            <a:endParaRPr kumimoji="1" lang="en-US" altLang="zh-TW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en-US" altLang="zh-CN" sz="3200" dirty="0">
                <a:latin typeface="Microsoft JhengHei" charset="-120"/>
                <a:ea typeface="Microsoft JhengHei" charset="-120"/>
                <a:cs typeface="Microsoft JhengHei" charset="-120"/>
                <a:hlinkClick r:id="rId4"/>
              </a:rPr>
              <a:t>https://</a:t>
            </a:r>
            <a:r>
              <a:rPr kumimoji="1" lang="en-US" altLang="zh-CN" sz="3200" dirty="0" smtClean="0">
                <a:latin typeface="Microsoft JhengHei" charset="-120"/>
                <a:ea typeface="Microsoft JhengHei" charset="-120"/>
                <a:cs typeface="Microsoft JhengHei" charset="-120"/>
                <a:hlinkClick r:id="rId4"/>
              </a:rPr>
              <a:t>youtu.be/nLY_2s7HJxU</a:t>
            </a:r>
            <a:endParaRPr kumimoji="1" lang="en-US" altLang="zh-CN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en-US" altLang="zh-CN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endParaRPr kumimoji="1" lang="zh-TW" altLang="en-US" sz="32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83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891</Words>
  <Application>Microsoft Macintosh PowerPoint</Application>
  <PresentationFormat>寬螢幕</PresentationFormat>
  <Paragraphs>135</Paragraphs>
  <Slides>41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4" baseType="lpstr">
      <vt:lpstr>Calibri</vt:lpstr>
      <vt:lpstr>Calligraph421 BT</vt:lpstr>
      <vt:lpstr>Goudy Old Style</vt:lpstr>
      <vt:lpstr>Microsoft JhengHei</vt:lpstr>
      <vt:lpstr>SimSun</vt:lpstr>
      <vt:lpstr>Trebuchet MS</vt:lpstr>
      <vt:lpstr>Wingdings 3</vt:lpstr>
      <vt:lpstr>方正姚体</vt:lpstr>
      <vt:lpstr>华文新魏</vt:lpstr>
      <vt:lpstr>微軟正黑體</vt:lpstr>
      <vt:lpstr>新細明體</vt:lpstr>
      <vt:lpstr>Arial</vt:lpstr>
      <vt:lpstr>平面</vt:lpstr>
      <vt:lpstr>Chinese in Popular Culture for MA. program</vt:lpstr>
      <vt:lpstr>About me</vt:lpstr>
      <vt:lpstr>Grading</vt:lpstr>
      <vt:lpstr>Teaching Materials</vt:lpstr>
      <vt:lpstr>Topics</vt:lpstr>
      <vt:lpstr>上课以前</vt:lpstr>
      <vt:lpstr>你觉得 什么是流行文化？</vt:lpstr>
      <vt:lpstr>流行文化</vt:lpstr>
      <vt:lpstr>举例來说，台湾的流行文化有…</vt:lpstr>
      <vt:lpstr>集点</vt:lpstr>
      <vt:lpstr>喜欢一窩蜂做某件事 </vt:lpstr>
      <vt:lpstr>低头族</vt:lpstr>
      <vt:lpstr>捷克有什么流行文化？</vt:lpstr>
      <vt:lpstr>PowerPoint 簡報</vt:lpstr>
      <vt:lpstr>文化点</vt:lpstr>
      <vt:lpstr>下象棋</vt:lpstr>
      <vt:lpstr>下象棋</vt:lpstr>
      <vt:lpstr>寺庙</vt:lpstr>
      <vt:lpstr>Façade </vt:lpstr>
      <vt:lpstr>PowerPoint 簡報</vt:lpstr>
      <vt:lpstr>The Layout of Temples： Hòudiàn(後殿)</vt:lpstr>
      <vt:lpstr>Gate/Door</vt:lpstr>
      <vt:lpstr>Pillar</vt:lpstr>
      <vt:lpstr>Pillar：Lóngzhù (龍柱) </vt:lpstr>
      <vt:lpstr>PowerPoint 簡報</vt:lpstr>
      <vt:lpstr>PowerPoint 簡報</vt:lpstr>
      <vt:lpstr>PowerPoint 簡報</vt:lpstr>
      <vt:lpstr>Floor</vt:lpstr>
      <vt:lpstr>Wall</vt:lpstr>
      <vt:lpstr>PowerPoint 簡報</vt:lpstr>
      <vt:lpstr>PowerPoint 簡報</vt:lpstr>
      <vt:lpstr>PowerPoint 簡報</vt:lpstr>
      <vt:lpstr>Statues of Gods</vt:lpstr>
      <vt:lpstr>Statues of Gods</vt:lpstr>
      <vt:lpstr>Statues of Gods</vt:lpstr>
      <vt:lpstr>求籤 </vt:lpstr>
      <vt:lpstr>求籤 </vt:lpstr>
      <vt:lpstr>拜拜</vt:lpstr>
      <vt:lpstr>香的意义</vt:lpstr>
      <vt:lpstr>夜市</vt:lpstr>
      <vt:lpstr>夜市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in Popular Culture for MA. program</dc:title>
  <dc:creator>pei95209@hotmail.com</dc:creator>
  <cp:lastModifiedBy>pei95209@hotmail.com</cp:lastModifiedBy>
  <cp:revision>35</cp:revision>
  <dcterms:created xsi:type="dcterms:W3CDTF">2016-09-25T19:27:14Z</dcterms:created>
  <dcterms:modified xsi:type="dcterms:W3CDTF">2016-10-01T09:17:31Z</dcterms:modified>
</cp:coreProperties>
</file>