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zivatel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667C-F782-4A15-B5F2-1E8033551A0B}" type="datetimeFigureOut">
              <a:rPr lang="cs-CZ" smtClean="0"/>
              <a:t>5.10.2016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6F2F-A5D2-4C6D-A771-60168EC35FD5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667C-F782-4A15-B5F2-1E8033551A0B}" type="datetimeFigureOut">
              <a:rPr lang="cs-CZ" smtClean="0"/>
              <a:t>5.10.2016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6F2F-A5D2-4C6D-A771-60168EC35FD5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667C-F782-4A15-B5F2-1E8033551A0B}" type="datetimeFigureOut">
              <a:rPr lang="cs-CZ" smtClean="0"/>
              <a:t>5.10.2016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6F2F-A5D2-4C6D-A771-60168EC35FD5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667C-F782-4A15-B5F2-1E8033551A0B}" type="datetimeFigureOut">
              <a:rPr lang="cs-CZ" smtClean="0"/>
              <a:t>5.10.2016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6F2F-A5D2-4C6D-A771-60168EC35FD5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667C-F782-4A15-B5F2-1E8033551A0B}" type="datetimeFigureOut">
              <a:rPr lang="cs-CZ" smtClean="0"/>
              <a:t>5.10.2016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6F2F-A5D2-4C6D-A771-60168EC35FD5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667C-F782-4A15-B5F2-1E8033551A0B}" type="datetimeFigureOut">
              <a:rPr lang="cs-CZ" smtClean="0"/>
              <a:t>5.10.2016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6F2F-A5D2-4C6D-A771-60168EC35FD5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667C-F782-4A15-B5F2-1E8033551A0B}" type="datetimeFigureOut">
              <a:rPr lang="cs-CZ" smtClean="0"/>
              <a:t>5.10.2016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6F2F-A5D2-4C6D-A771-60168EC35FD5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667C-F782-4A15-B5F2-1E8033551A0B}" type="datetimeFigureOut">
              <a:rPr lang="cs-CZ" smtClean="0"/>
              <a:t>5.10.2016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6F2F-A5D2-4C6D-A771-60168EC35FD5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667C-F782-4A15-B5F2-1E8033551A0B}" type="datetimeFigureOut">
              <a:rPr lang="cs-CZ" smtClean="0"/>
              <a:t>5.10.2016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6F2F-A5D2-4C6D-A771-60168EC35FD5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667C-F782-4A15-B5F2-1E8033551A0B}" type="datetimeFigureOut">
              <a:rPr lang="cs-CZ" smtClean="0"/>
              <a:t>5.10.2016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6F2F-A5D2-4C6D-A771-60168EC35FD5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667C-F782-4A15-B5F2-1E8033551A0B}" type="datetimeFigureOut">
              <a:rPr lang="cs-CZ" smtClean="0"/>
              <a:t>5.10.2016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16F2F-A5D2-4C6D-A771-60168EC35FD5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0667C-F782-4A15-B5F2-1E8033551A0B}" type="datetimeFigureOut">
              <a:rPr lang="cs-CZ" smtClean="0"/>
              <a:t>5.10.2016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16F2F-A5D2-4C6D-A771-60168EC35FD5}" type="slidenum">
              <a:rPr lang="de-DE" smtClean="0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3000396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5105400"/>
            <a:ext cx="8286808" cy="1752600"/>
          </a:xfrm>
        </p:spPr>
        <p:txBody>
          <a:bodyPr>
            <a:normAutofit/>
          </a:bodyPr>
          <a:lstStyle/>
          <a:p>
            <a:pPr algn="l"/>
            <a:r>
              <a:rPr lang="cs-CZ" sz="1800" b="1" dirty="0" err="1" smtClean="0">
                <a:solidFill>
                  <a:schemeClr val="tx1"/>
                </a:solidFill>
              </a:rPr>
              <a:t>Seminar</a:t>
            </a:r>
            <a:r>
              <a:rPr lang="cs-CZ" sz="1800" dirty="0" smtClean="0">
                <a:solidFill>
                  <a:schemeClr val="tx1"/>
                </a:solidFill>
              </a:rPr>
              <a:t>: </a:t>
            </a:r>
            <a:r>
              <a:rPr lang="de-DE" sz="1800" dirty="0">
                <a:solidFill>
                  <a:schemeClr val="tx1"/>
                </a:solidFill>
              </a:rPr>
              <a:t>NJII_3856 Tutorium: Österreichische Kultur und Landeskunde </a:t>
            </a:r>
            <a:r>
              <a:rPr lang="de-DE" sz="1800" dirty="0" smtClean="0">
                <a:solidFill>
                  <a:schemeClr val="tx1"/>
                </a:solidFill>
              </a:rPr>
              <a:t>– Konversation</a:t>
            </a:r>
            <a:endParaRPr lang="cs-CZ" sz="1800" dirty="0" smtClean="0">
              <a:solidFill>
                <a:schemeClr val="tx1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Referent</a:t>
            </a:r>
            <a:r>
              <a:rPr lang="cs-CZ" sz="1800" dirty="0" smtClean="0">
                <a:solidFill>
                  <a:schemeClr val="tx1"/>
                </a:solidFill>
              </a:rPr>
              <a:t>: Jan Trna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Datum</a:t>
            </a:r>
            <a:r>
              <a:rPr lang="cs-CZ" sz="1800" dirty="0" smtClean="0">
                <a:solidFill>
                  <a:schemeClr val="tx1"/>
                </a:solidFill>
              </a:rPr>
              <a:t>: 5. </a:t>
            </a:r>
            <a:r>
              <a:rPr lang="cs-CZ" sz="1800" dirty="0" err="1" smtClean="0">
                <a:solidFill>
                  <a:schemeClr val="tx1"/>
                </a:solidFill>
              </a:rPr>
              <a:t>Oktober</a:t>
            </a:r>
            <a:r>
              <a:rPr lang="cs-CZ" sz="1800" dirty="0" smtClean="0">
                <a:solidFill>
                  <a:schemeClr val="tx1"/>
                </a:solidFill>
              </a:rPr>
              <a:t> 2016</a:t>
            </a:r>
            <a:endParaRPr lang="de-DE" sz="1800" dirty="0">
              <a:solidFill>
                <a:schemeClr val="tx1"/>
              </a:solidFill>
            </a:endParaRPr>
          </a:p>
        </p:txBody>
      </p:sp>
      <p:pic>
        <p:nvPicPr>
          <p:cNvPr id="4" name="Obrázek 3" descr="lit-haus-wien_logo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571480"/>
            <a:ext cx="4572000" cy="299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Aktuelle</a:t>
            </a:r>
            <a:r>
              <a:rPr lang="cs-CZ" dirty="0" smtClean="0"/>
              <a:t> </a:t>
            </a:r>
            <a:r>
              <a:rPr lang="cs-CZ" dirty="0" err="1" smtClean="0"/>
              <a:t>Veranstaltung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 smtClean="0"/>
              <a:t>17.00-19.00 Uhr – Gehsteiglesungen </a:t>
            </a:r>
            <a:br>
              <a:rPr lang="de-DE" dirty="0" smtClean="0"/>
            </a:br>
            <a:r>
              <a:rPr lang="de-DE" dirty="0" smtClean="0"/>
              <a:t>Das </a:t>
            </a:r>
            <a:r>
              <a:rPr lang="de-DE" b="1" dirty="0" smtClean="0"/>
              <a:t>Team Straßenliteratur</a:t>
            </a:r>
            <a:r>
              <a:rPr lang="de-DE" dirty="0" smtClean="0"/>
              <a:t> </a:t>
            </a:r>
            <a:r>
              <a:rPr lang="de-DE" dirty="0" err="1" smtClean="0"/>
              <a:t>performt</a:t>
            </a:r>
            <a:r>
              <a:rPr lang="de-DE" dirty="0" smtClean="0"/>
              <a:t> im Stundentakt rund um das Literaturhaus </a:t>
            </a:r>
          </a:p>
          <a:p>
            <a:pPr lvl="1"/>
            <a:r>
              <a:rPr lang="de-DE" dirty="0" smtClean="0"/>
              <a:t>20.00 Uhr – </a:t>
            </a:r>
            <a:r>
              <a:rPr lang="de-DE" dirty="0" err="1" smtClean="0"/>
              <a:t>Poetry</a:t>
            </a:r>
            <a:r>
              <a:rPr lang="de-DE" dirty="0" smtClean="0"/>
              <a:t> </a:t>
            </a:r>
            <a:r>
              <a:rPr lang="de-DE" dirty="0" err="1" smtClean="0"/>
              <a:t>Slam</a:t>
            </a:r>
            <a:r>
              <a:rPr lang="de-DE" dirty="0" smtClean="0"/>
              <a:t> </a:t>
            </a:r>
            <a:br>
              <a:rPr lang="de-DE" dirty="0" smtClean="0"/>
            </a:br>
            <a:r>
              <a:rPr lang="de-DE" dirty="0" err="1" smtClean="0"/>
              <a:t>Slam</a:t>
            </a:r>
            <a:r>
              <a:rPr lang="de-DE" dirty="0" smtClean="0"/>
              <a:t>-Queen </a:t>
            </a:r>
            <a:r>
              <a:rPr lang="de-DE" b="1" dirty="0" smtClean="0"/>
              <a:t>Diana </a:t>
            </a:r>
            <a:r>
              <a:rPr lang="de-DE" b="1" dirty="0" err="1" smtClean="0"/>
              <a:t>Köhle</a:t>
            </a:r>
            <a:r>
              <a:rPr lang="de-DE" dirty="0" smtClean="0"/>
              <a:t> bittet beim 25-Jahre-LiteraturhausSlam B wieder bis zu 12 </a:t>
            </a:r>
            <a:r>
              <a:rPr lang="de-DE" dirty="0" err="1" smtClean="0"/>
              <a:t>Slammer</a:t>
            </a:r>
            <a:r>
              <a:rPr lang="de-DE" dirty="0" smtClean="0"/>
              <a:t>/innen zum Wettstreit um die Gunst des Publikums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Fragen zur Diskussion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/>
              <a:t>1) Hat es überhaupt Sinn, Literatur auf solche Art und Weise zu fördern?</a:t>
            </a:r>
            <a:endParaRPr lang="cs-CZ" b="1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de-DE" dirty="0" smtClean="0"/>
              <a:t>2</a:t>
            </a:r>
            <a:r>
              <a:rPr lang="de-DE" dirty="0"/>
              <a:t>) Welche anderen Möglichkeiten sind noch denkbar, um die Literatur mehr ins öffentliche Interesse zu rücken?</a:t>
            </a:r>
            <a:endParaRPr lang="cs-CZ" dirty="0"/>
          </a:p>
          <a:p>
            <a:pPr>
              <a:buNone/>
            </a:pPr>
            <a:r>
              <a:rPr lang="de-DE" dirty="0"/>
              <a:t> </a:t>
            </a:r>
            <a:endParaRPr lang="cs-CZ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Fragen zur Diskussion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/>
              <a:t>3) Könnt Ihr ähnliche Beispiele der Literaturförderung </a:t>
            </a:r>
            <a:r>
              <a:rPr lang="cs-CZ" dirty="0" smtClean="0"/>
              <a:t>in </a:t>
            </a:r>
            <a:r>
              <a:rPr lang="de-DE" dirty="0" smtClean="0"/>
              <a:t>Tschechien </a:t>
            </a:r>
            <a:r>
              <a:rPr lang="de-DE" dirty="0"/>
              <a:t>nennen?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de-DE" dirty="0" smtClean="0"/>
              <a:t>4</a:t>
            </a:r>
            <a:r>
              <a:rPr lang="de-DE" dirty="0"/>
              <a:t>) Glaubt Ihr, dass solche Institutionen </a:t>
            </a:r>
            <a:r>
              <a:rPr lang="de-DE" dirty="0" smtClean="0"/>
              <a:t>genug</a:t>
            </a:r>
            <a:r>
              <a:rPr lang="cs-CZ" dirty="0" smtClean="0"/>
              <a:t> </a:t>
            </a:r>
            <a:r>
              <a:rPr lang="de-DE" dirty="0" smtClean="0"/>
              <a:t>„Werbung</a:t>
            </a:r>
            <a:r>
              <a:rPr lang="de-DE" dirty="0"/>
              <a:t>“ haben bzw. wie könnte man sie verbessern?</a:t>
            </a:r>
            <a:endParaRPr lang="cs-CZ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de-DE" dirty="0" smtClean="0"/>
              <a:t>5</a:t>
            </a:r>
            <a:r>
              <a:rPr lang="de-DE" dirty="0"/>
              <a:t>) Was versteht man unter dem Begriff </a:t>
            </a:r>
            <a:r>
              <a:rPr lang="de-DE" i="1" dirty="0" err="1"/>
              <a:t>Poetry</a:t>
            </a:r>
            <a:r>
              <a:rPr lang="de-DE" i="1" dirty="0"/>
              <a:t> </a:t>
            </a:r>
            <a:r>
              <a:rPr lang="de-DE" i="1" dirty="0" err="1"/>
              <a:t>slam</a:t>
            </a:r>
            <a:r>
              <a:rPr lang="de-DE" dirty="0"/>
              <a:t>? </a:t>
            </a:r>
            <a:endParaRPr lang="cs-CZ" dirty="0"/>
          </a:p>
          <a:p>
            <a:endParaRPr lang="cs-CZ" dirty="0" smtClean="0"/>
          </a:p>
          <a:p>
            <a:pPr>
              <a:buNone/>
            </a:pPr>
            <a:r>
              <a:rPr lang="de-DE" dirty="0"/>
              <a:t>6) Habt Ihr schon einmal an einer solchen Veranstaltung teilgenommen? 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7) Welche Vor- und Nachteile kann ein </a:t>
            </a:r>
            <a:r>
              <a:rPr lang="de-DE" i="1" dirty="0" err="1"/>
              <a:t>Poetry</a:t>
            </a:r>
            <a:r>
              <a:rPr lang="de-DE" i="1" dirty="0"/>
              <a:t> </a:t>
            </a:r>
            <a:r>
              <a:rPr lang="de-DE" i="1" dirty="0" err="1"/>
              <a:t>slam</a:t>
            </a:r>
            <a:r>
              <a:rPr lang="de-DE" dirty="0"/>
              <a:t> haben im Vergleich mit „konventionellen“ Lesungen</a:t>
            </a:r>
            <a:r>
              <a:rPr lang="de-DE" dirty="0" smtClean="0"/>
              <a:t>?</a:t>
            </a:r>
            <a:endParaRPr lang="cs-CZ" dirty="0" smtClean="0"/>
          </a:p>
          <a:p>
            <a:endParaRPr lang="cs-CZ" dirty="0"/>
          </a:p>
          <a:p>
            <a:r>
              <a:rPr lang="de-DE" dirty="0"/>
              <a:t>8) Hält Ihr für möglich, dass </a:t>
            </a:r>
            <a:r>
              <a:rPr lang="de-DE" i="1" dirty="0" err="1"/>
              <a:t>Poetry</a:t>
            </a:r>
            <a:r>
              <a:rPr lang="de-DE" i="1" dirty="0"/>
              <a:t> </a:t>
            </a:r>
            <a:r>
              <a:rPr lang="de-DE" i="1" dirty="0" err="1"/>
              <a:t>Slams</a:t>
            </a:r>
            <a:r>
              <a:rPr lang="de-DE" dirty="0"/>
              <a:t> ein größeres Publikum dem LH verschaffen können? </a:t>
            </a: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Weitere Informationen unter</a:t>
            </a:r>
            <a:r>
              <a:rPr lang="cs-CZ" dirty="0" smtClean="0"/>
              <a:t/>
            </a:r>
            <a:br>
              <a:rPr lang="cs-CZ" dirty="0" smtClean="0"/>
            </a:b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		    http://www.</a:t>
            </a:r>
            <a:r>
              <a:rPr lang="cs-CZ" dirty="0" err="1" smtClean="0"/>
              <a:t>literaturhaus.at</a:t>
            </a:r>
            <a:r>
              <a:rPr lang="cs-CZ" dirty="0" smtClean="0"/>
              <a:t>/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27146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Vielen Dank für Eure Aufmerksamkeit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Zur Entstehung und Tätigkeit </a:t>
            </a:r>
            <a:r>
              <a:rPr lang="de-DE" dirty="0" smtClean="0"/>
              <a:t>des LHs 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072074"/>
          </a:xfrm>
        </p:spPr>
        <p:txBody>
          <a:bodyPr>
            <a:normAutofit/>
          </a:bodyPr>
          <a:lstStyle/>
          <a:p>
            <a:r>
              <a:rPr lang="de-DE" dirty="0"/>
              <a:t>im Herbst 1991 in der Wiener Seidengasse eröffnet </a:t>
            </a:r>
            <a:endParaRPr lang="de-DE" dirty="0" smtClean="0"/>
          </a:p>
          <a:p>
            <a:r>
              <a:rPr lang="de-DE" dirty="0" smtClean="0"/>
              <a:t>erstes LH Österreichs</a:t>
            </a:r>
          </a:p>
          <a:p>
            <a:r>
              <a:rPr lang="de-DE" dirty="0" smtClean="0"/>
              <a:t>Heimstätte von drei Vereinen: </a:t>
            </a:r>
          </a:p>
          <a:p>
            <a:pPr lvl="1"/>
            <a:r>
              <a:rPr lang="de-DE" dirty="0" smtClean="0"/>
              <a:t>Dokumentationsstelle für neuere österreichische Literatur</a:t>
            </a:r>
          </a:p>
          <a:p>
            <a:pPr lvl="1"/>
            <a:r>
              <a:rPr lang="de-DE" dirty="0" smtClean="0"/>
              <a:t>IG Autorinnen Autoren</a:t>
            </a:r>
          </a:p>
          <a:p>
            <a:pPr lvl="1"/>
            <a:r>
              <a:rPr lang="de-DE" dirty="0" smtClean="0"/>
              <a:t>IG Übersetzerinnen Übersetzer</a:t>
            </a:r>
          </a:p>
          <a:p>
            <a:pPr lvl="1"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Dokumentationsstelle für neuere österreichische Literatur</a:t>
            </a:r>
            <a:br>
              <a:rPr lang="de-DE" b="1" dirty="0"/>
            </a:b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1965 gegründet</a:t>
            </a:r>
          </a:p>
          <a:p>
            <a:r>
              <a:rPr lang="de-DE" dirty="0" smtClean="0"/>
              <a:t>Materialien </a:t>
            </a:r>
            <a:r>
              <a:rPr lang="de-DE" dirty="0"/>
              <a:t>zur Literatur des 20. und 21. Jahrhunderts </a:t>
            </a:r>
            <a:r>
              <a:rPr lang="de-DE" dirty="0" smtClean="0"/>
              <a:t>gesammelt (Schwerpunkt auf der Literatur seit 1945)</a:t>
            </a:r>
          </a:p>
          <a:p>
            <a:r>
              <a:rPr lang="de-DE" dirty="0" smtClean="0"/>
              <a:t>Spezial-Bibliothek </a:t>
            </a:r>
            <a:r>
              <a:rPr lang="de-DE" dirty="0"/>
              <a:t>zur österreichischen Literatur des 20. und 21. </a:t>
            </a:r>
            <a:r>
              <a:rPr lang="de-DE" dirty="0" smtClean="0"/>
              <a:t>Jahrhunderts</a:t>
            </a:r>
          </a:p>
          <a:p>
            <a:r>
              <a:rPr lang="de-DE" dirty="0" smtClean="0"/>
              <a:t>Zeitungsausschnittsammlung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Dokumentationsstelle für neuere österreichische Literatur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Österreichische</a:t>
            </a:r>
            <a:r>
              <a:rPr lang="cs-CZ" dirty="0" smtClean="0"/>
              <a:t> </a:t>
            </a:r>
            <a:r>
              <a:rPr lang="de-DE" dirty="0" smtClean="0"/>
              <a:t>Exilbibliothek</a:t>
            </a:r>
            <a:r>
              <a:rPr lang="cs-CZ" dirty="0" smtClean="0"/>
              <a:t> - </a:t>
            </a:r>
            <a:r>
              <a:rPr lang="de-DE" dirty="0"/>
              <a:t>dokumentiert Leben und Arbeit österreichischer Schriftstellerinnen und Schriftsteller und anderer Kulturschaffender in Exil und Emigration seit </a:t>
            </a:r>
            <a:r>
              <a:rPr lang="de-DE" dirty="0" smtClean="0"/>
              <a:t>1933/38</a:t>
            </a:r>
            <a:endParaRPr lang="cs-CZ" dirty="0" smtClean="0"/>
          </a:p>
          <a:p>
            <a:endParaRPr lang="cs-CZ" dirty="0"/>
          </a:p>
          <a:p>
            <a:r>
              <a:rPr lang="de-DE" dirty="0" smtClean="0"/>
              <a:t>allen </a:t>
            </a:r>
            <a:r>
              <a:rPr lang="de-DE" dirty="0"/>
              <a:t>Interessierten, besonders Studierenden und Wissenschaftlerinnen und Wissenschaftlern, </a:t>
            </a:r>
            <a:r>
              <a:rPr lang="de-DE" dirty="0" smtClean="0"/>
              <a:t>kostenlos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Verfügung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IG </a:t>
            </a:r>
            <a:r>
              <a:rPr lang="cs-CZ" b="1" dirty="0" err="1"/>
              <a:t>Autorinnen</a:t>
            </a:r>
            <a:r>
              <a:rPr lang="cs-CZ" b="1" dirty="0"/>
              <a:t> </a:t>
            </a:r>
            <a:r>
              <a:rPr lang="cs-CZ" b="1" dirty="0" err="1"/>
              <a:t>Autoren</a:t>
            </a:r>
            <a:r>
              <a:rPr lang="cs-CZ" b="1" dirty="0"/>
              <a:t/>
            </a:r>
            <a:br>
              <a:rPr lang="cs-CZ" b="1" dirty="0"/>
            </a:b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1971 </a:t>
            </a:r>
            <a:r>
              <a:rPr lang="cs-CZ" dirty="0" err="1" smtClean="0"/>
              <a:t>gegründet</a:t>
            </a:r>
            <a:endParaRPr lang="cs-CZ" dirty="0" smtClean="0"/>
          </a:p>
          <a:p>
            <a:r>
              <a:rPr lang="cs-CZ" dirty="0" err="1"/>
              <a:t>s</a:t>
            </a:r>
            <a:r>
              <a:rPr lang="cs-CZ" dirty="0" err="1" smtClean="0"/>
              <a:t>eit</a:t>
            </a:r>
            <a:r>
              <a:rPr lang="cs-CZ" dirty="0" smtClean="0"/>
              <a:t> </a:t>
            </a:r>
            <a:r>
              <a:rPr lang="de-DE" dirty="0" smtClean="0"/>
              <a:t>1981 </a:t>
            </a:r>
            <a:r>
              <a:rPr lang="de-DE" dirty="0"/>
              <a:t>als eigenständige Organisation mit derzeit rund 3.500 Mitgliedern und 70 Mitgliederverbänden neu </a:t>
            </a:r>
            <a:r>
              <a:rPr lang="de-DE" dirty="0" smtClean="0"/>
              <a:t>aufgebaut</a:t>
            </a:r>
            <a:endParaRPr lang="cs-CZ" dirty="0" smtClean="0"/>
          </a:p>
          <a:p>
            <a:r>
              <a:rPr lang="cs-CZ" dirty="0" smtClean="0"/>
              <a:t>d</a:t>
            </a:r>
            <a:r>
              <a:rPr lang="de-DE" dirty="0" err="1" smtClean="0"/>
              <a:t>ie</a:t>
            </a:r>
            <a:r>
              <a:rPr lang="de-DE" dirty="0" smtClean="0"/>
              <a:t> </a:t>
            </a:r>
            <a:r>
              <a:rPr lang="de-DE" dirty="0"/>
              <a:t> IG Autorinnen Autoren </a:t>
            </a:r>
            <a:r>
              <a:rPr lang="de-DE" dirty="0" smtClean="0"/>
              <a:t>ist</a:t>
            </a:r>
            <a:r>
              <a:rPr lang="cs-CZ" dirty="0" smtClean="0"/>
              <a:t> aktiv in </a:t>
            </a:r>
            <a:r>
              <a:rPr lang="cs-CZ" dirty="0" err="1" smtClean="0"/>
              <a:t>folgenden</a:t>
            </a:r>
            <a:r>
              <a:rPr lang="cs-CZ" dirty="0" smtClean="0"/>
              <a:t> </a:t>
            </a:r>
            <a:r>
              <a:rPr lang="cs-CZ" dirty="0" err="1" smtClean="0"/>
              <a:t>Bereichen</a:t>
            </a:r>
            <a:r>
              <a:rPr lang="cs-CZ" dirty="0" smtClean="0"/>
              <a:t>: </a:t>
            </a:r>
          </a:p>
          <a:p>
            <a:pPr lvl="1"/>
            <a:r>
              <a:rPr lang="de-DE" dirty="0"/>
              <a:t>Förderung und Wahrung der beruflichen, rechtlichen und sozialen Interessen der österreichischen Schriftstellerinnen und Schriftstelle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Die </a:t>
            </a:r>
            <a:r>
              <a:rPr lang="cs-CZ" b="1" dirty="0" err="1" smtClean="0"/>
              <a:t>Bereiche</a:t>
            </a:r>
            <a:r>
              <a:rPr lang="cs-CZ" b="1" dirty="0" smtClean="0"/>
              <a:t>, in </a:t>
            </a:r>
            <a:r>
              <a:rPr lang="cs-CZ" b="1" dirty="0" err="1" smtClean="0"/>
              <a:t>denen</a:t>
            </a:r>
            <a:r>
              <a:rPr lang="cs-CZ" b="1" dirty="0" smtClean="0"/>
              <a:t> </a:t>
            </a:r>
            <a:r>
              <a:rPr lang="cs-CZ" b="1" dirty="0" smtClean="0"/>
              <a:t>IG </a:t>
            </a:r>
            <a:r>
              <a:rPr lang="cs-CZ" b="1" dirty="0" err="1" smtClean="0"/>
              <a:t>Autorinnen</a:t>
            </a:r>
            <a:r>
              <a:rPr lang="cs-CZ" b="1" dirty="0" smtClean="0"/>
              <a:t> </a:t>
            </a:r>
            <a:r>
              <a:rPr lang="cs-CZ" b="1" dirty="0" err="1" smtClean="0"/>
              <a:t>Autoren</a:t>
            </a:r>
            <a:r>
              <a:rPr lang="cs-CZ" b="1" dirty="0" smtClean="0"/>
              <a:t> aktiv </a:t>
            </a:r>
            <a:r>
              <a:rPr lang="cs-CZ" b="1" dirty="0" err="1" smtClean="0"/>
              <a:t>ist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de-DE" dirty="0"/>
              <a:t>Beratung und Unterstützung in vertraglichen Angelegenheiten und in allen Fällen von Zensur</a:t>
            </a:r>
          </a:p>
          <a:p>
            <a:pPr lvl="1"/>
            <a:r>
              <a:rPr lang="de-DE" dirty="0"/>
              <a:t>Initiativen auf dem Gebiet </a:t>
            </a:r>
            <a:r>
              <a:rPr lang="de-DE" dirty="0" smtClean="0"/>
              <a:t>der </a:t>
            </a:r>
            <a:r>
              <a:rPr lang="de-DE" dirty="0"/>
              <a:t>Kultur-, Bildungs- und Medienpolitik</a:t>
            </a:r>
          </a:p>
          <a:p>
            <a:pPr lvl="1"/>
            <a:r>
              <a:rPr lang="de-DE" dirty="0"/>
              <a:t>Gemeinschaftsausstellungen und -präsentationen der Neuerscheinungen österreichischer Kunst-, Kultur- und Autorenverlage auf den internationalen </a:t>
            </a:r>
            <a:r>
              <a:rPr lang="de-DE" dirty="0" smtClean="0"/>
              <a:t>Buchmessen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IG Übersetzerinnen Übersetzer</a:t>
            </a:r>
            <a:endParaRPr lang="de-DE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Ziele: </a:t>
            </a:r>
            <a:endParaRPr lang="cs-CZ" dirty="0" smtClean="0"/>
          </a:p>
          <a:p>
            <a:pPr lvl="1"/>
            <a:r>
              <a:rPr lang="de-DE" dirty="0" smtClean="0"/>
              <a:t>Verbesserung </a:t>
            </a:r>
            <a:r>
              <a:rPr lang="de-DE" dirty="0"/>
              <a:t>der rechtlichen, sozialen und ökonomischen Rahmenbedingungen für </a:t>
            </a:r>
            <a:r>
              <a:rPr lang="de-DE" dirty="0" err="1" smtClean="0"/>
              <a:t>ÜbersetzerInnen</a:t>
            </a:r>
            <a:endParaRPr lang="de-DE" dirty="0" smtClean="0"/>
          </a:p>
          <a:p>
            <a:pPr lvl="1"/>
            <a:r>
              <a:rPr lang="de-DE" dirty="0" smtClean="0"/>
              <a:t>Aufwertung </a:t>
            </a:r>
            <a:r>
              <a:rPr lang="de-DE" dirty="0"/>
              <a:t>der Arbeit von </a:t>
            </a:r>
            <a:r>
              <a:rPr lang="de-DE" dirty="0" smtClean="0"/>
              <a:t>LiteraturübersetzerInnen</a:t>
            </a:r>
            <a:endParaRPr lang="cs-CZ" dirty="0" smtClean="0"/>
          </a:p>
          <a:p>
            <a:pPr lvl="1"/>
            <a:r>
              <a:rPr lang="de-DE" dirty="0" smtClean="0"/>
              <a:t>Weiterbildungsveranstaltungen </a:t>
            </a:r>
            <a:r>
              <a:rPr lang="de-DE" dirty="0"/>
              <a:t>– vor allem das alljährliche Österreichische Übersetzerseminar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alles</a:t>
            </a:r>
            <a:r>
              <a:rPr lang="cs-CZ" dirty="0" smtClean="0"/>
              <a:t> </a:t>
            </a:r>
            <a:r>
              <a:rPr lang="cs-CZ" dirty="0" err="1" smtClean="0"/>
              <a:t>kann</a:t>
            </a:r>
            <a:r>
              <a:rPr lang="cs-CZ" dirty="0" smtClean="0"/>
              <a:t> man </a:t>
            </a:r>
            <a:r>
              <a:rPr lang="cs-CZ" dirty="0" err="1" smtClean="0"/>
              <a:t>im</a:t>
            </a:r>
            <a:r>
              <a:rPr lang="cs-CZ" dirty="0" smtClean="0"/>
              <a:t> LH </a:t>
            </a:r>
            <a:r>
              <a:rPr lang="cs-CZ" dirty="0" err="1" smtClean="0"/>
              <a:t>finden</a:t>
            </a:r>
            <a:r>
              <a:rPr lang="cs-CZ" dirty="0" smtClean="0"/>
              <a:t>? 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über 70.000 Bücher – Primär- und Sekundärliteratur sowie </a:t>
            </a:r>
            <a:r>
              <a:rPr lang="de-DE" dirty="0" smtClean="0"/>
              <a:t>Übersetzungen</a:t>
            </a:r>
          </a:p>
          <a:p>
            <a:r>
              <a:rPr lang="de-DE" dirty="0" smtClean="0"/>
              <a:t>eine </a:t>
            </a:r>
            <a:r>
              <a:rPr lang="de-DE" dirty="0"/>
              <a:t>Million Zeitungsartikel und 200 Literatur- und </a:t>
            </a:r>
            <a:r>
              <a:rPr lang="de-DE" dirty="0" smtClean="0"/>
              <a:t>Fachzeitschriften</a:t>
            </a:r>
          </a:p>
          <a:p>
            <a:r>
              <a:rPr lang="de-DE" dirty="0" smtClean="0"/>
              <a:t>Spezialsammlungen: Ton- und Filmmaterial (Interviews, Lesungs- und Kabarettmitschnitte, Hörspiele und Hörbücher, Literaturverfilmungen), Foto- und Bilddokumente, Theaterprogramme und Plakate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Aktuelle Veranstaltung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07.10.2016 - </a:t>
            </a:r>
            <a:r>
              <a:rPr lang="de-DE" dirty="0"/>
              <a:t>25 Jahre Literaturhaus Wien - Tag der offenen </a:t>
            </a:r>
            <a:r>
              <a:rPr lang="de-DE" dirty="0" smtClean="0"/>
              <a:t>Tür</a:t>
            </a:r>
            <a:endParaRPr lang="cs-CZ" dirty="0" smtClean="0"/>
          </a:p>
          <a:p>
            <a:pPr lvl="2"/>
            <a:r>
              <a:rPr lang="de-DE" dirty="0"/>
              <a:t>11.00, 12.00, 13.00 Uhr - Führungen 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>Lernen Sie das Archiv des Literaturhauses kennen: Bibliothek, Sammlungen, Österreichische </a:t>
            </a:r>
            <a:r>
              <a:rPr lang="de-DE" dirty="0" smtClean="0"/>
              <a:t>Exilbibliothek</a:t>
            </a:r>
            <a:endParaRPr lang="cs-CZ" dirty="0" smtClean="0"/>
          </a:p>
          <a:p>
            <a:pPr lvl="2"/>
            <a:r>
              <a:rPr lang="de-DE" dirty="0"/>
              <a:t>14.00-18.00 Uhr - Info-Point | Schauübersetzen 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>Die IG Autor/</a:t>
            </a:r>
            <a:r>
              <a:rPr lang="de-DE" dirty="0" err="1"/>
              <a:t>inn</a:t>
            </a:r>
            <a:r>
              <a:rPr lang="de-DE" dirty="0"/>
              <a:t>/en und die IG Übersetzer/innen bieten kostenlose Beratungen zu Rechtsfragen. Die IG Übersetzer/ innen präsentiert zudem ein </a:t>
            </a:r>
            <a:r>
              <a:rPr lang="de-DE" dirty="0" smtClean="0"/>
              <a:t>Schauübersetzen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388</Words>
  <Application>Microsoft Office PowerPoint</Application>
  <PresentationFormat>Předvádění na obrazovce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Snímek 1</vt:lpstr>
      <vt:lpstr>Zur Entstehung und Tätigkeit des LHs </vt:lpstr>
      <vt:lpstr>Dokumentationsstelle für neuere österreichische Literatur </vt:lpstr>
      <vt:lpstr>Dokumentationsstelle für neuere österreichische Literatur</vt:lpstr>
      <vt:lpstr>IG Autorinnen Autoren </vt:lpstr>
      <vt:lpstr>Die Bereiche, in denen IG Autorinnen Autoren aktiv ist </vt:lpstr>
      <vt:lpstr>IG Übersetzerinnen Übersetzer</vt:lpstr>
      <vt:lpstr>Was alles kann man im LH finden? </vt:lpstr>
      <vt:lpstr>Aktuelle Veranstaltung</vt:lpstr>
      <vt:lpstr>Aktuelle Veranstaltung</vt:lpstr>
      <vt:lpstr>Fragen zur Diskussion</vt:lpstr>
      <vt:lpstr>Fragen zur Diskussion</vt:lpstr>
      <vt:lpstr>Snímek 13</vt:lpstr>
      <vt:lpstr>Snímek 14</vt:lpstr>
      <vt:lpstr>Weitere Informationen unter </vt:lpstr>
      <vt:lpstr>Vielen Dank für Eure Aufmerksamkeit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</dc:creator>
  <cp:lastModifiedBy>Uzivatel</cp:lastModifiedBy>
  <cp:revision>9</cp:revision>
  <dcterms:created xsi:type="dcterms:W3CDTF">2016-10-05T03:46:07Z</dcterms:created>
  <dcterms:modified xsi:type="dcterms:W3CDTF">2016-10-05T05:02:59Z</dcterms:modified>
</cp:coreProperties>
</file>