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307" r:id="rId13"/>
    <p:sldId id="308" r:id="rId14"/>
    <p:sldId id="309" r:id="rId15"/>
    <p:sldId id="310" r:id="rId16"/>
    <p:sldId id="311" r:id="rId17"/>
    <p:sldId id="286" r:id="rId18"/>
    <p:sldId id="287" r:id="rId19"/>
    <p:sldId id="266" r:id="rId20"/>
    <p:sldId id="273" r:id="rId21"/>
    <p:sldId id="302" r:id="rId22"/>
    <p:sldId id="303" r:id="rId23"/>
    <p:sldId id="304" r:id="rId24"/>
    <p:sldId id="274" r:id="rId25"/>
    <p:sldId id="275" r:id="rId26"/>
    <p:sldId id="276" r:id="rId27"/>
    <p:sldId id="277" r:id="rId28"/>
    <p:sldId id="267" r:id="rId29"/>
    <p:sldId id="268" r:id="rId30"/>
    <p:sldId id="269" r:id="rId31"/>
    <p:sldId id="270" r:id="rId32"/>
    <p:sldId id="271" r:id="rId33"/>
    <p:sldId id="298" r:id="rId34"/>
    <p:sldId id="272" r:id="rId35"/>
    <p:sldId id="278" r:id="rId36"/>
    <p:sldId id="279" r:id="rId37"/>
    <p:sldId id="280" r:id="rId38"/>
    <p:sldId id="281" r:id="rId39"/>
    <p:sldId id="282" r:id="rId40"/>
    <p:sldId id="283" r:id="rId41"/>
    <p:sldId id="284" r:id="rId42"/>
    <p:sldId id="285" r:id="rId43"/>
    <p:sldId id="288" r:id="rId44"/>
    <p:sldId id="289" r:id="rId45"/>
    <p:sldId id="290" r:id="rId46"/>
    <p:sldId id="291" r:id="rId47"/>
    <p:sldId id="292" r:id="rId48"/>
    <p:sldId id="293" r:id="rId49"/>
    <p:sldId id="294" r:id="rId50"/>
    <p:sldId id="295" r:id="rId51"/>
    <p:sldId id="296" r:id="rId52"/>
    <p:sldId id="297" r:id="rId53"/>
    <p:sldId id="300" r:id="rId54"/>
    <p:sldId id="299" r:id="rId55"/>
    <p:sldId id="305" r:id="rId56"/>
    <p:sldId id="306" r:id="rId57"/>
    <p:sldId id="312" r:id="rId58"/>
    <p:sldId id="313" r:id="rId59"/>
    <p:sldId id="314" r:id="rId60"/>
    <p:sldId id="316" r:id="rId61"/>
    <p:sldId id="317" r:id="rId62"/>
    <p:sldId id="318" r:id="rId63"/>
    <p:sldId id="319" r:id="rId64"/>
    <p:sldId id="321" r:id="rId65"/>
    <p:sldId id="323" r:id="rId66"/>
    <p:sldId id="315" r:id="rId67"/>
    <p:sldId id="322" r:id="rId68"/>
    <p:sldId id="320" r:id="rId69"/>
    <p:sldId id="324" r:id="rId70"/>
    <p:sldId id="325" r:id="rId71"/>
    <p:sldId id="326" r:id="rId72"/>
    <p:sldId id="327" r:id="rId7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4887185-CAFF-4842-B00D-980BEE1D4CCC}" type="datetimeFigureOut">
              <a:rPr lang="cs-CZ" smtClean="0"/>
              <a:t>7.12.2016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4887185-CAFF-4842-B00D-980BEE1D4CCC}" type="datetimeFigureOut">
              <a:rPr lang="cs-CZ" smtClean="0"/>
              <a:t>7.12.2016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4887185-CAFF-4842-B00D-980BEE1D4CCC}" type="datetimeFigureOut">
              <a:rPr lang="cs-CZ" smtClean="0"/>
              <a:t>7.12.2016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7.12.2016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7.12.2016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7.12.2016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7.12.2016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10" Type="http://schemas.openxmlformats.org/officeDocument/2006/relationships/hyperlink" Target="http://cs.wikipedia.org/wiki/Pornografie"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smtClean="0"/>
              <a:t>Kontrastive</a:t>
            </a:r>
            <a:r>
              <a:rPr lang="cs-CZ" b="1" dirty="0" smtClean="0"/>
              <a:t> </a:t>
            </a:r>
            <a:r>
              <a:rPr lang="cs-CZ" b="1" dirty="0" err="1" smtClean="0"/>
              <a:t>Stilanalyse</a:t>
            </a:r>
            <a:r>
              <a:rPr lang="cs-CZ" b="1" dirty="0" smtClean="0"/>
              <a:t> </a:t>
            </a:r>
            <a:r>
              <a:rPr lang="cs-CZ" b="1" dirty="0" err="1" smtClean="0"/>
              <a:t>literarischer</a:t>
            </a:r>
            <a:r>
              <a:rPr lang="cs-CZ" b="1" dirty="0" smtClean="0"/>
              <a:t> </a:t>
            </a:r>
            <a:r>
              <a:rPr lang="de-DE" b="1" dirty="0" smtClean="0"/>
              <a:t>Übersetzungen (</a:t>
            </a:r>
            <a:r>
              <a:rPr lang="de-DE" b="1" dirty="0" err="1" smtClean="0"/>
              <a:t>Dt-Tsch</a:t>
            </a:r>
            <a:r>
              <a:rPr lang="de-DE" b="1" dirty="0"/>
              <a:t>)</a:t>
            </a:r>
            <a:endParaRPr lang="cs-CZ" b="1" dirty="0"/>
          </a:p>
        </p:txBody>
      </p:sp>
      <p:sp>
        <p:nvSpPr>
          <p:cNvPr id="3" name="Podnadpis 2"/>
          <p:cNvSpPr>
            <a:spLocks noGrp="1"/>
          </p:cNvSpPr>
          <p:nvPr>
            <p:ph type="subTitle" idx="1"/>
          </p:nvPr>
        </p:nvSpPr>
        <p:spPr/>
        <p:txBody>
          <a:bodyPr/>
          <a:lstStyle/>
          <a:p>
            <a:r>
              <a:rPr lang="de-DE" dirty="0" smtClean="0"/>
              <a:t>Schwerpunkte:</a:t>
            </a:r>
            <a:endParaRPr lang="cs-CZ" dirty="0"/>
          </a:p>
        </p:txBody>
      </p:sp>
    </p:spTree>
    <p:extLst>
      <p:ext uri="{BB962C8B-B14F-4D97-AF65-F5344CB8AC3E}">
        <p14:creationId xmlns:p14="http://schemas.microsoft.com/office/powerpoint/2010/main" val="3971188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smtClean="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r>
              <a:rPr lang="cs-CZ" altLang="cs-CZ" sz="2400" dirty="0"/>
              <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i="1" dirty="0" err="1">
                <a:solidFill>
                  <a:srgbClr val="0070C0"/>
                </a:solidFill>
              </a:rPr>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rPr>
              <a:t/>
            </a:r>
            <a:br>
              <a:rPr lang="cs-CZ" b="1" dirty="0" smtClean="0">
                <a:solidFill>
                  <a:srgbClr val="FF0000"/>
                </a:solidFill>
              </a:rPr>
            </a:br>
            <a:r>
              <a:rPr lang="de-DE" b="1" dirty="0" smtClean="0">
                <a:solidFill>
                  <a:srgbClr val="FF0000"/>
                </a:solidFill>
              </a:rPr>
              <a:t>Stilistische </a:t>
            </a:r>
            <a:r>
              <a:rPr lang="de-DE" b="1" dirty="0">
                <a:solidFill>
                  <a:srgbClr val="FF0000"/>
                </a:solidFill>
              </a:rPr>
              <a:t>Spezifik literarischer </a:t>
            </a:r>
            <a:r>
              <a:rPr lang="de-DE" b="1" dirty="0" smtClean="0">
                <a:solidFill>
                  <a:srgbClr val="FF0000"/>
                </a:solidFill>
              </a:rPr>
              <a:t>Texte</a:t>
            </a:r>
            <a:r>
              <a:rPr lang="cs-CZ" b="1" dirty="0" smtClean="0">
                <a:solidFill>
                  <a:srgbClr val="FF0000"/>
                </a:solidFill>
              </a:rPr>
              <a:t/>
            </a:r>
            <a:br>
              <a:rPr lang="cs-CZ" b="1" dirty="0" smtClean="0">
                <a:solidFill>
                  <a:srgbClr val="FF0000"/>
                </a:solidFill>
              </a:rPr>
            </a:br>
            <a:r>
              <a:rPr lang="cs-CZ" b="1" dirty="0" err="1" smtClean="0">
                <a:solidFill>
                  <a:srgbClr val="FF0000"/>
                </a:solidFill>
              </a:rPr>
              <a:t>Belletristik</a:t>
            </a:r>
            <a:r>
              <a:rPr lang="de-DE" b="1" dirty="0"/>
              <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err="1"/>
              <a:t>Zusammenarbeit</a:t>
            </a:r>
            <a:r>
              <a:rPr lang="cs-CZ" b="1" dirty="0"/>
              <a:t> </a:t>
            </a:r>
            <a:r>
              <a:rPr lang="cs-CZ" b="1" dirty="0" err="1"/>
              <a:t>mit</a:t>
            </a:r>
            <a:r>
              <a:rPr lang="cs-CZ" b="1" dirty="0"/>
              <a:t> der </a:t>
            </a:r>
            <a:r>
              <a:rPr lang="cs-CZ" b="1" dirty="0" err="1">
                <a:solidFill>
                  <a:srgbClr val="FF0000"/>
                </a:solidFill>
              </a:rPr>
              <a:t>Literaturwissenschaft</a:t>
            </a:r>
            <a:endParaRPr lang="cs-CZ" b="1" dirty="0">
              <a:solidFill>
                <a:srgbClr val="FF0000"/>
              </a:solidFill>
            </a:endParaRPr>
          </a:p>
          <a:p>
            <a:pPr>
              <a:defRPr/>
            </a:pPr>
            <a:r>
              <a:rPr lang="cs-CZ" b="1" dirty="0" err="1">
                <a:solidFill>
                  <a:srgbClr val="00B050"/>
                </a:solidFill>
              </a:rPr>
              <a:t>poetische</a:t>
            </a:r>
            <a:r>
              <a:rPr lang="cs-CZ" b="1" dirty="0">
                <a:solidFill>
                  <a:srgbClr val="00B050"/>
                </a:solidFill>
              </a:rPr>
              <a:t> </a:t>
            </a:r>
            <a:r>
              <a:rPr lang="cs-CZ" b="1" dirty="0" err="1">
                <a:solidFill>
                  <a:srgbClr val="00B050"/>
                </a:solidFill>
              </a:rPr>
              <a:t>Funktion</a:t>
            </a:r>
            <a:r>
              <a:rPr lang="cs-CZ" b="1" dirty="0">
                <a:solidFill>
                  <a:srgbClr val="00B050"/>
                </a:solidFill>
              </a:rPr>
              <a:t> </a:t>
            </a:r>
            <a:r>
              <a:rPr lang="cs-CZ" b="1" dirty="0"/>
              <a:t>– </a:t>
            </a:r>
            <a:r>
              <a:rPr lang="cs-CZ" b="1" dirty="0" err="1"/>
              <a:t>spezielle</a:t>
            </a:r>
            <a:r>
              <a:rPr lang="cs-CZ" b="1" dirty="0"/>
              <a:t> </a:t>
            </a:r>
            <a:r>
              <a:rPr lang="cs-CZ" b="1" dirty="0" err="1"/>
              <a:t>Bezüge</a:t>
            </a:r>
            <a:r>
              <a:rPr lang="cs-CZ" b="1" dirty="0"/>
              <a:t> </a:t>
            </a:r>
            <a:r>
              <a:rPr lang="cs-CZ" b="1" dirty="0" err="1"/>
              <a:t>zur</a:t>
            </a:r>
            <a:r>
              <a:rPr lang="cs-CZ" b="1" dirty="0"/>
              <a:t> </a:t>
            </a:r>
            <a:r>
              <a:rPr lang="cs-CZ" b="1" dirty="0" err="1"/>
              <a:t>Wirklichkeit</a:t>
            </a:r>
            <a:r>
              <a:rPr lang="cs-CZ" b="1" dirty="0"/>
              <a:t> (</a:t>
            </a:r>
            <a:r>
              <a:rPr lang="cs-CZ" b="1" dirty="0" err="1"/>
              <a:t>Fiktion</a:t>
            </a:r>
            <a:r>
              <a:rPr lang="cs-CZ" b="1" dirty="0"/>
              <a:t>), </a:t>
            </a:r>
            <a:r>
              <a:rPr lang="cs-CZ" b="1" dirty="0" err="1"/>
              <a:t>nicht</a:t>
            </a:r>
            <a:r>
              <a:rPr lang="cs-CZ" b="1" dirty="0"/>
              <a:t> </a:t>
            </a:r>
            <a:r>
              <a:rPr lang="cs-CZ" b="1" dirty="0" err="1"/>
              <a:t>nur</a:t>
            </a:r>
            <a:r>
              <a:rPr lang="cs-CZ" b="1" dirty="0"/>
              <a:t> </a:t>
            </a:r>
            <a:r>
              <a:rPr lang="cs-CZ" b="1" dirty="0" err="1"/>
              <a:t>sprachliche</a:t>
            </a:r>
            <a:r>
              <a:rPr lang="cs-CZ" b="1" dirty="0"/>
              <a:t>, </a:t>
            </a:r>
            <a:r>
              <a:rPr lang="cs-CZ" b="1" dirty="0" err="1"/>
              <a:t>sondern</a:t>
            </a:r>
            <a:r>
              <a:rPr lang="cs-CZ" b="1" dirty="0"/>
              <a:t> </a:t>
            </a:r>
            <a:r>
              <a:rPr lang="cs-CZ" b="1" dirty="0" err="1"/>
              <a:t>weitere</a:t>
            </a:r>
            <a:r>
              <a:rPr lang="cs-CZ" b="1" dirty="0"/>
              <a:t>, </a:t>
            </a:r>
            <a:r>
              <a:rPr lang="cs-CZ" b="1" dirty="0" err="1"/>
              <a:t>übergreifende</a:t>
            </a:r>
            <a:r>
              <a:rPr lang="cs-CZ" b="1" dirty="0"/>
              <a:t> </a:t>
            </a:r>
            <a:r>
              <a:rPr lang="cs-CZ" b="1" dirty="0" err="1"/>
              <a:t>Prinzipien</a:t>
            </a:r>
            <a:r>
              <a:rPr lang="cs-CZ" b="1" dirty="0"/>
              <a:t>:</a:t>
            </a:r>
          </a:p>
          <a:p>
            <a:pPr>
              <a:defRPr/>
            </a:pPr>
            <a:r>
              <a:rPr lang="cs-CZ" b="1" dirty="0" err="1">
                <a:solidFill>
                  <a:srgbClr val="00B050"/>
                </a:solidFill>
              </a:rPr>
              <a:t>semiotische</a:t>
            </a:r>
            <a:r>
              <a:rPr lang="cs-CZ" b="1" dirty="0">
                <a:solidFill>
                  <a:srgbClr val="00B050"/>
                </a:solidFill>
              </a:rPr>
              <a:t> </a:t>
            </a:r>
            <a:r>
              <a:rPr lang="cs-CZ" b="1" dirty="0" err="1">
                <a:solidFill>
                  <a:srgbClr val="00B050"/>
                </a:solidFill>
              </a:rPr>
              <a:t>Konfigurationen</a:t>
            </a:r>
            <a:r>
              <a:rPr lang="cs-CZ" b="1" dirty="0"/>
              <a:t>: </a:t>
            </a:r>
            <a:r>
              <a:rPr lang="cs-CZ" b="1" dirty="0" err="1"/>
              <a:t>Gattung</a:t>
            </a:r>
            <a:r>
              <a:rPr lang="cs-CZ" b="1" dirty="0"/>
              <a:t> – </a:t>
            </a:r>
            <a:r>
              <a:rPr lang="cs-CZ" b="1" dirty="0">
                <a:solidFill>
                  <a:srgbClr val="0070C0"/>
                </a:solidFill>
              </a:rPr>
              <a:t>Lyrik</a:t>
            </a:r>
            <a:r>
              <a:rPr lang="cs-CZ" b="1" dirty="0"/>
              <a:t>, </a:t>
            </a:r>
            <a:r>
              <a:rPr lang="cs-CZ" b="1" dirty="0">
                <a:solidFill>
                  <a:srgbClr val="0070C0"/>
                </a:solidFill>
              </a:rPr>
              <a:t>Epik</a:t>
            </a:r>
            <a:r>
              <a:rPr lang="cs-CZ" b="1" dirty="0"/>
              <a:t>, </a:t>
            </a:r>
            <a:r>
              <a:rPr lang="cs-CZ" b="1" dirty="0">
                <a:solidFill>
                  <a:srgbClr val="0070C0"/>
                </a:solidFill>
              </a:rPr>
              <a:t>Dramatik </a:t>
            </a:r>
            <a:r>
              <a:rPr lang="cs-CZ" b="1" dirty="0" err="1"/>
              <a:t>mit</a:t>
            </a:r>
            <a:r>
              <a:rPr lang="cs-CZ" b="1" dirty="0"/>
              <a:t> </a:t>
            </a:r>
            <a:r>
              <a:rPr lang="cs-CZ" b="1" dirty="0" err="1"/>
              <a:t>ihren</a:t>
            </a:r>
            <a:r>
              <a:rPr lang="cs-CZ" b="1" dirty="0"/>
              <a:t> </a:t>
            </a:r>
            <a:r>
              <a:rPr lang="cs-CZ" b="1" dirty="0" err="1"/>
              <a:t>Genres</a:t>
            </a:r>
            <a:r>
              <a:rPr lang="cs-CZ" b="1" dirty="0"/>
              <a:t> (Ode, </a:t>
            </a:r>
            <a:r>
              <a:rPr lang="cs-CZ" b="1" dirty="0" err="1"/>
              <a:t>Ballade</a:t>
            </a:r>
            <a:r>
              <a:rPr lang="cs-CZ" b="1" dirty="0"/>
              <a:t>, Hymne; Roman, </a:t>
            </a:r>
            <a:r>
              <a:rPr lang="cs-CZ" b="1" dirty="0" err="1"/>
              <a:t>Novelle</a:t>
            </a:r>
            <a:r>
              <a:rPr lang="cs-CZ" b="1" dirty="0"/>
              <a:t>, </a:t>
            </a:r>
            <a:r>
              <a:rPr lang="cs-CZ" b="1" dirty="0" err="1"/>
              <a:t>Erzählung</a:t>
            </a:r>
            <a:r>
              <a:rPr lang="cs-CZ" b="1" dirty="0"/>
              <a:t>; </a:t>
            </a:r>
            <a:r>
              <a:rPr lang="cs-CZ" b="1" dirty="0" err="1"/>
              <a:t>Tragödie</a:t>
            </a:r>
            <a:r>
              <a:rPr lang="cs-CZ" b="1" dirty="0"/>
              <a:t>, </a:t>
            </a:r>
            <a:r>
              <a:rPr lang="cs-CZ" b="1" dirty="0" err="1"/>
              <a:t>Komödie</a:t>
            </a:r>
            <a:r>
              <a:rPr lang="cs-CZ" b="1" dirty="0"/>
              <a:t>)</a:t>
            </a:r>
          </a:p>
          <a:p>
            <a:pPr>
              <a:defRPr/>
            </a:pPr>
            <a:r>
              <a:rPr lang="cs-CZ" b="1" dirty="0" err="1">
                <a:solidFill>
                  <a:schemeClr val="accent6">
                    <a:lumMod val="50000"/>
                  </a:schemeClr>
                </a:solidFill>
              </a:rPr>
              <a:t>literarisch-ästhetische</a:t>
            </a:r>
            <a:r>
              <a:rPr lang="cs-CZ" b="1" dirty="0">
                <a:solidFill>
                  <a:schemeClr val="accent6">
                    <a:lumMod val="50000"/>
                  </a:schemeClr>
                </a:solidFill>
              </a:rPr>
              <a:t> </a:t>
            </a:r>
            <a:r>
              <a:rPr lang="cs-CZ" b="1" dirty="0" err="1">
                <a:solidFill>
                  <a:schemeClr val="accent6">
                    <a:lumMod val="50000"/>
                  </a:schemeClr>
                </a:solidFill>
              </a:rPr>
              <a:t>Kategorien</a:t>
            </a:r>
            <a:r>
              <a:rPr lang="cs-CZ" b="1" dirty="0"/>
              <a:t>: </a:t>
            </a:r>
            <a:r>
              <a:rPr lang="cs-CZ" b="1" dirty="0" err="1"/>
              <a:t>Fabel</a:t>
            </a:r>
            <a:r>
              <a:rPr lang="cs-CZ" b="1" dirty="0"/>
              <a:t>, Sujet, </a:t>
            </a:r>
            <a:r>
              <a:rPr lang="cs-CZ" b="1" dirty="0" err="1"/>
              <a:t>Handlung</a:t>
            </a:r>
            <a:r>
              <a:rPr lang="cs-CZ" b="1" dirty="0"/>
              <a:t>, </a:t>
            </a:r>
            <a:r>
              <a:rPr lang="cs-CZ" b="1" dirty="0" err="1"/>
              <a:t>Figurenkonstellation</a:t>
            </a:r>
            <a:r>
              <a:rPr lang="cs-CZ" b="1" dirty="0"/>
              <a:t> (Epik), </a:t>
            </a:r>
            <a:r>
              <a:rPr lang="cs-CZ" b="1" dirty="0" err="1"/>
              <a:t>Vers</a:t>
            </a:r>
            <a:r>
              <a:rPr lang="cs-CZ" b="1" dirty="0"/>
              <a:t>, </a:t>
            </a:r>
            <a:r>
              <a:rPr lang="cs-CZ" b="1" dirty="0" err="1"/>
              <a:t>Reim</a:t>
            </a:r>
            <a:r>
              <a:rPr lang="cs-CZ" b="1" dirty="0"/>
              <a:t>, </a:t>
            </a:r>
            <a:r>
              <a:rPr lang="cs-CZ" b="1" dirty="0" err="1"/>
              <a:t>Rhythmus</a:t>
            </a:r>
            <a:r>
              <a:rPr lang="cs-CZ" b="1" dirty="0"/>
              <a:t> (Lyrik), </a:t>
            </a:r>
            <a:r>
              <a:rPr lang="cs-CZ" b="1" dirty="0" err="1"/>
              <a:t>Szene</a:t>
            </a:r>
            <a:r>
              <a:rPr lang="cs-CZ" b="1" dirty="0"/>
              <a:t>, Akt (Dramatik – </a:t>
            </a:r>
            <a:r>
              <a:rPr lang="cs-CZ" b="1" dirty="0" err="1"/>
              <a:t>multimedial</a:t>
            </a:r>
            <a:r>
              <a:rPr lang="cs-CZ" b="1" dirty="0"/>
              <a:t>)</a:t>
            </a:r>
          </a:p>
          <a:p>
            <a:endParaRPr lang="cs-CZ" dirty="0"/>
          </a:p>
        </p:txBody>
      </p:sp>
    </p:spTree>
    <p:extLst>
      <p:ext uri="{BB962C8B-B14F-4D97-AF65-F5344CB8AC3E}">
        <p14:creationId xmlns:p14="http://schemas.microsoft.com/office/powerpoint/2010/main" val="1510288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Belletristik</a:t>
            </a:r>
            <a:endParaRPr lang="cs-CZ" b="1" dirty="0">
              <a:solidFill>
                <a:srgbClr val="FF0000"/>
              </a:solidFill>
            </a:endParaRPr>
          </a:p>
        </p:txBody>
      </p:sp>
      <p:sp>
        <p:nvSpPr>
          <p:cNvPr id="3" name="Zástupný symbol pro obsah 2"/>
          <p:cNvSpPr>
            <a:spLocks noGrp="1"/>
          </p:cNvSpPr>
          <p:nvPr>
            <p:ph idx="1"/>
          </p:nvPr>
        </p:nvSpPr>
        <p:spPr/>
        <p:txBody>
          <a:bodyPr/>
          <a:lstStyle/>
          <a:p>
            <a:r>
              <a:rPr lang="cs-CZ" altLang="cs-CZ" b="1" dirty="0" err="1"/>
              <a:t>kommunikativ-pragmatische</a:t>
            </a:r>
            <a:r>
              <a:rPr lang="cs-CZ" altLang="cs-CZ" b="1" dirty="0"/>
              <a:t> </a:t>
            </a:r>
            <a:r>
              <a:rPr lang="cs-CZ" altLang="cs-CZ" b="1" dirty="0" err="1"/>
              <a:t>Merkmale</a:t>
            </a:r>
            <a:r>
              <a:rPr lang="cs-CZ" altLang="cs-CZ" b="1" dirty="0"/>
              <a:t>: </a:t>
            </a:r>
            <a:r>
              <a:rPr lang="cs-CZ" altLang="cs-CZ" b="1" dirty="0" err="1"/>
              <a:t>Autor;Leser</a:t>
            </a:r>
            <a:r>
              <a:rPr lang="cs-CZ" altLang="cs-CZ" b="1" dirty="0"/>
              <a:t>/</a:t>
            </a:r>
            <a:r>
              <a:rPr lang="cs-CZ" altLang="cs-CZ" b="1" dirty="0" err="1"/>
              <a:t>Hörer</a:t>
            </a:r>
            <a:r>
              <a:rPr lang="cs-CZ" altLang="cs-CZ" b="1" dirty="0"/>
              <a:t>/</a:t>
            </a:r>
            <a:r>
              <a:rPr lang="cs-CZ" altLang="cs-CZ" b="1" dirty="0" err="1"/>
              <a:t>Zuschauer</a:t>
            </a:r>
            <a:endParaRPr lang="cs-CZ" altLang="cs-CZ" b="1" dirty="0"/>
          </a:p>
          <a:p>
            <a:r>
              <a:rPr lang="cs-CZ" altLang="cs-CZ" b="1" dirty="0" err="1"/>
              <a:t>historisch-gesellschaftliche</a:t>
            </a:r>
            <a:r>
              <a:rPr lang="cs-CZ" altLang="cs-CZ" b="1" dirty="0"/>
              <a:t> </a:t>
            </a:r>
            <a:r>
              <a:rPr lang="cs-CZ" altLang="cs-CZ" b="1" dirty="0" err="1"/>
              <a:t>Situation</a:t>
            </a:r>
            <a:endParaRPr lang="cs-CZ" altLang="cs-CZ" b="1" dirty="0"/>
          </a:p>
          <a:p>
            <a:r>
              <a:rPr lang="cs-CZ" altLang="cs-CZ" b="1" dirty="0" err="1">
                <a:solidFill>
                  <a:srgbClr val="FFC000"/>
                </a:solidFill>
              </a:rPr>
              <a:t>Variabilität</a:t>
            </a:r>
            <a:r>
              <a:rPr lang="cs-CZ" altLang="cs-CZ" b="1" dirty="0">
                <a:solidFill>
                  <a:srgbClr val="FFC000"/>
                </a:solidFill>
              </a:rPr>
              <a:t>, </a:t>
            </a:r>
            <a:r>
              <a:rPr lang="cs-CZ" altLang="cs-CZ" b="1" dirty="0" err="1">
                <a:solidFill>
                  <a:srgbClr val="FFC000"/>
                </a:solidFill>
              </a:rPr>
              <a:t>Originalität</a:t>
            </a:r>
            <a:r>
              <a:rPr lang="cs-CZ" altLang="cs-CZ" b="1" dirty="0">
                <a:solidFill>
                  <a:srgbClr val="FFC000"/>
                </a:solidFill>
              </a:rPr>
              <a:t>, </a:t>
            </a:r>
            <a:r>
              <a:rPr lang="cs-CZ" altLang="cs-CZ" b="1" dirty="0" err="1">
                <a:solidFill>
                  <a:srgbClr val="FFC000"/>
                </a:solidFill>
              </a:rPr>
              <a:t>Expressivität</a:t>
            </a:r>
            <a:endParaRPr lang="cs-CZ" altLang="cs-CZ" b="1" dirty="0">
              <a:solidFill>
                <a:srgbClr val="FFC000"/>
              </a:solidFill>
            </a:endParaRPr>
          </a:p>
          <a:p>
            <a:r>
              <a:rPr lang="cs-CZ" altLang="cs-CZ" b="1" dirty="0" err="1">
                <a:solidFill>
                  <a:srgbClr val="FF0000"/>
                </a:solidFill>
              </a:rPr>
              <a:t>sprachstilistische</a:t>
            </a:r>
            <a:r>
              <a:rPr lang="cs-CZ" altLang="cs-CZ" b="1" dirty="0">
                <a:solidFill>
                  <a:srgbClr val="FF0000"/>
                </a:solidFill>
              </a:rPr>
              <a:t> </a:t>
            </a:r>
            <a:r>
              <a:rPr lang="cs-CZ" altLang="cs-CZ" b="1" dirty="0" err="1">
                <a:solidFill>
                  <a:srgbClr val="FF0000"/>
                </a:solidFill>
              </a:rPr>
              <a:t>Mittel</a:t>
            </a:r>
            <a:r>
              <a:rPr lang="cs-CZ" altLang="cs-CZ" b="1" dirty="0"/>
              <a:t>: </a:t>
            </a:r>
            <a:r>
              <a:rPr lang="cs-CZ" altLang="cs-CZ" b="1" dirty="0" err="1"/>
              <a:t>ungewöhnliche</a:t>
            </a:r>
            <a:r>
              <a:rPr lang="cs-CZ" altLang="cs-CZ" b="1" dirty="0"/>
              <a:t> </a:t>
            </a:r>
            <a:r>
              <a:rPr lang="cs-CZ" altLang="cs-CZ" b="1" dirty="0" err="1"/>
              <a:t>Wortkombinationen</a:t>
            </a:r>
            <a:r>
              <a:rPr lang="cs-CZ" altLang="cs-CZ" b="1" dirty="0"/>
              <a:t>, </a:t>
            </a:r>
            <a:r>
              <a:rPr lang="cs-CZ" altLang="cs-CZ" b="1" dirty="0" err="1"/>
              <a:t>expressive</a:t>
            </a:r>
            <a:r>
              <a:rPr lang="cs-CZ" altLang="cs-CZ" b="1" dirty="0"/>
              <a:t> </a:t>
            </a:r>
            <a:r>
              <a:rPr lang="cs-CZ" altLang="cs-CZ" b="1" dirty="0" err="1"/>
              <a:t>Stilmittel</a:t>
            </a:r>
            <a:r>
              <a:rPr lang="cs-CZ" altLang="cs-CZ" b="1" dirty="0"/>
              <a:t>, </a:t>
            </a:r>
            <a:r>
              <a:rPr lang="cs-CZ" altLang="cs-CZ" b="1" dirty="0" err="1"/>
              <a:t>Okkasionalismen</a:t>
            </a:r>
            <a:r>
              <a:rPr lang="cs-CZ" altLang="cs-CZ" b="1" dirty="0"/>
              <a:t>, </a:t>
            </a:r>
            <a:r>
              <a:rPr lang="cs-CZ" altLang="cs-CZ" b="1" dirty="0" err="1"/>
              <a:t>Neologismen</a:t>
            </a:r>
            <a:r>
              <a:rPr lang="cs-CZ" altLang="cs-CZ" b="1" dirty="0"/>
              <a:t>, </a:t>
            </a:r>
            <a:r>
              <a:rPr lang="cs-CZ" altLang="cs-CZ" b="1" dirty="0" err="1"/>
              <a:t>Phraseologismen</a:t>
            </a:r>
            <a:r>
              <a:rPr lang="cs-CZ" altLang="cs-CZ" b="1" dirty="0"/>
              <a:t>, Tropen </a:t>
            </a:r>
            <a:r>
              <a:rPr lang="cs-CZ" altLang="cs-CZ" b="1" dirty="0" err="1"/>
              <a:t>und</a:t>
            </a:r>
            <a:r>
              <a:rPr lang="cs-CZ" altLang="cs-CZ" b="1" dirty="0"/>
              <a:t> </a:t>
            </a:r>
            <a:r>
              <a:rPr lang="cs-CZ" altLang="cs-CZ" b="1" dirty="0" err="1"/>
              <a:t>Stilfiguren</a:t>
            </a:r>
            <a:r>
              <a:rPr lang="cs-CZ" altLang="cs-CZ" b="1" dirty="0"/>
              <a:t>...</a:t>
            </a:r>
          </a:p>
          <a:p>
            <a:endParaRPr lang="cs-CZ" dirty="0"/>
          </a:p>
        </p:txBody>
      </p:sp>
    </p:spTree>
    <p:extLst>
      <p:ext uri="{BB962C8B-B14F-4D97-AF65-F5344CB8AC3E}">
        <p14:creationId xmlns:p14="http://schemas.microsoft.com/office/powerpoint/2010/main" val="4290982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Epik</a:t>
            </a:r>
            <a:endParaRPr lang="cs-CZ" b="1" dirty="0">
              <a:solidFill>
                <a:srgbClr val="FF0000"/>
              </a:solidFill>
            </a:endParaRPr>
          </a:p>
        </p:txBody>
      </p:sp>
      <p:sp>
        <p:nvSpPr>
          <p:cNvPr id="3" name="Zástupný symbol pro obsah 2"/>
          <p:cNvSpPr>
            <a:spLocks noGrp="1"/>
          </p:cNvSpPr>
          <p:nvPr>
            <p:ph idx="1"/>
          </p:nvPr>
        </p:nvSpPr>
        <p:spPr/>
        <p:txBody>
          <a:bodyPr/>
          <a:lstStyle/>
          <a:p>
            <a:pP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a:defRPr/>
            </a:pPr>
            <a:r>
              <a:rPr lang="cs-CZ" altLang="cs-CZ" b="1" dirty="0" err="1"/>
              <a:t>Typische</a:t>
            </a:r>
            <a:r>
              <a:rPr lang="cs-CZ" altLang="cs-CZ" b="1" dirty="0"/>
              <a:t> </a:t>
            </a:r>
            <a:r>
              <a:rPr lang="de-DE" altLang="cs-CZ" b="1" dirty="0"/>
              <a:t>Erzählsituationen: </a:t>
            </a:r>
          </a:p>
          <a:p>
            <a:pPr>
              <a:defRPr/>
            </a:pPr>
            <a:r>
              <a:rPr lang="de-DE" altLang="cs-CZ" b="1" dirty="0">
                <a:solidFill>
                  <a:srgbClr val="0070C0"/>
                </a:solidFill>
              </a:rPr>
              <a:t>zwei Ebenen: </a:t>
            </a:r>
          </a:p>
          <a:p>
            <a:pPr>
              <a:defRPr/>
            </a:pPr>
            <a:r>
              <a:rPr lang="de-DE" altLang="cs-CZ" b="1" dirty="0"/>
              <a:t>1. die </a:t>
            </a:r>
            <a:r>
              <a:rPr lang="de-DE" altLang="cs-CZ" b="1" dirty="0">
                <a:solidFill>
                  <a:srgbClr val="0070C0"/>
                </a:solidFill>
              </a:rPr>
              <a:t>Erzähler</a:t>
            </a:r>
            <a:r>
              <a:rPr lang="de-DE" altLang="cs-CZ" b="1" dirty="0"/>
              <a:t>ebene: </a:t>
            </a:r>
          </a:p>
          <a:p>
            <a:pPr>
              <a:defRPr/>
            </a:pPr>
            <a:r>
              <a:rPr lang="de-DE" altLang="cs-CZ" b="1" dirty="0"/>
              <a:t>2. die</a:t>
            </a:r>
            <a:r>
              <a:rPr lang="de-DE" altLang="cs-CZ" b="1" dirty="0">
                <a:solidFill>
                  <a:srgbClr val="0070C0"/>
                </a:solidFill>
              </a:rPr>
              <a:t> erzählte </a:t>
            </a:r>
            <a:r>
              <a:rPr lang="de-DE" altLang="cs-CZ" b="1" dirty="0"/>
              <a:t>Ebene/Handlungsebene</a:t>
            </a:r>
          </a:p>
          <a:p>
            <a:pPr marL="0" indent="0">
              <a:buNone/>
            </a:pPr>
            <a:endParaRPr lang="cs-CZ" dirty="0"/>
          </a:p>
        </p:txBody>
      </p:sp>
    </p:spTree>
    <p:extLst>
      <p:ext uri="{BB962C8B-B14F-4D97-AF65-F5344CB8AC3E}">
        <p14:creationId xmlns:p14="http://schemas.microsoft.com/office/powerpoint/2010/main" val="191517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Der </a:t>
            </a:r>
            <a:r>
              <a:rPr lang="cs-CZ" b="1" dirty="0" err="1" smtClean="0">
                <a:solidFill>
                  <a:srgbClr val="FF0000"/>
                </a:solidFill>
              </a:rPr>
              <a:t>Erz</a:t>
            </a:r>
            <a:r>
              <a:rPr lang="de-DE" b="1" dirty="0" err="1" smtClean="0">
                <a:solidFill>
                  <a:srgbClr val="FF0000"/>
                </a:solidFill>
              </a:rPr>
              <a:t>ähler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endParaRPr lang="cs-CZ" dirty="0"/>
          </a:p>
        </p:txBody>
      </p:sp>
    </p:spTree>
    <p:extLst>
      <p:ext uri="{BB962C8B-B14F-4D97-AF65-F5344CB8AC3E}">
        <p14:creationId xmlns:p14="http://schemas.microsoft.com/office/powerpoint/2010/main" val="1276847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solidFill>
                  <a:srgbClr val="FF0000"/>
                </a:solidFill>
              </a:rPr>
              <a:t>Redewiedergabe</a:t>
            </a:r>
            <a:endParaRPr lang="cs-CZ" b="1"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de-DE" altLang="cs-CZ" b="1" dirty="0"/>
              <a:t>Erzählliteratur durch Mehrstimmigkeit (Polyphonie) gekennzeichnet</a:t>
            </a:r>
          </a:p>
          <a:p>
            <a:r>
              <a:rPr lang="de-DE" altLang="cs-CZ" b="1" dirty="0"/>
              <a:t>Wechselspiel von</a:t>
            </a:r>
            <a:r>
              <a:rPr lang="de-DE" altLang="cs-CZ" b="1" dirty="0">
                <a:solidFill>
                  <a:srgbClr val="00B050"/>
                </a:solidFill>
              </a:rPr>
              <a:t> Erzählbericht </a:t>
            </a:r>
            <a:r>
              <a:rPr lang="de-DE" altLang="cs-CZ" b="1" dirty="0"/>
              <a:t>und </a:t>
            </a:r>
            <a:r>
              <a:rPr lang="de-DE" altLang="cs-CZ" b="1" dirty="0">
                <a:solidFill>
                  <a:srgbClr val="00B050"/>
                </a:solidFill>
              </a:rPr>
              <a:t>Personenrede (szenische Darstellung, Dialoge)</a:t>
            </a:r>
            <a:endParaRPr lang="de-DE" altLang="cs-CZ" b="1" dirty="0"/>
          </a:p>
          <a:p>
            <a:r>
              <a:rPr lang="de-DE" altLang="cs-CZ" b="1" dirty="0">
                <a:solidFill>
                  <a:srgbClr val="7030A0"/>
                </a:solidFill>
              </a:rPr>
              <a:t>Personenrede</a:t>
            </a:r>
            <a:r>
              <a:rPr lang="de-DE" altLang="cs-CZ" b="1" dirty="0"/>
              <a:t>: direkte Rede (szenische Dialoge), indirekte Rede</a:t>
            </a:r>
          </a:p>
          <a:p>
            <a:r>
              <a:rPr lang="de-DE" altLang="cs-CZ" b="1" dirty="0">
                <a:solidFill>
                  <a:srgbClr val="7030A0"/>
                </a:solidFill>
              </a:rPr>
              <a:t>Gedankenbericht:</a:t>
            </a:r>
            <a:r>
              <a:rPr lang="de-DE" altLang="cs-CZ" b="1" dirty="0"/>
              <a:t> („psycho-narration“, erlebte Rede, innerer Monolog)</a:t>
            </a:r>
          </a:p>
          <a:p>
            <a:r>
              <a:rPr lang="de-DE" altLang="cs-CZ" b="1" dirty="0">
                <a:solidFill>
                  <a:srgbClr val="FF0000"/>
                </a:solidFill>
              </a:rPr>
              <a:t>Beschreibungen und Schilderungen</a:t>
            </a:r>
          </a:p>
          <a:p>
            <a:r>
              <a:rPr lang="de-DE" altLang="cs-CZ" b="1" dirty="0">
                <a:solidFill>
                  <a:srgbClr val="FF0000"/>
                </a:solidFill>
              </a:rPr>
              <a:t>Lieder, Gedichte, wissenschaftliche Abhandlungen, Briefe…</a:t>
            </a:r>
          </a:p>
          <a:p>
            <a:r>
              <a:rPr lang="de-DE" altLang="cs-CZ" b="1" dirty="0">
                <a:solidFill>
                  <a:srgbClr val="FF0000"/>
                </a:solidFill>
              </a:rPr>
              <a:t>Intertextualität: Zitate und Anspielungen (</a:t>
            </a:r>
            <a:r>
              <a:rPr lang="de-DE" altLang="cs-CZ" b="1" dirty="0" err="1">
                <a:solidFill>
                  <a:srgbClr val="FF0000"/>
                </a:solidFill>
              </a:rPr>
              <a:t>Allusionen</a:t>
            </a:r>
            <a:r>
              <a:rPr lang="de-DE" altLang="cs-CZ" b="1" dirty="0">
                <a:solidFill>
                  <a:srgbClr val="FF0000"/>
                </a:solidFill>
              </a:rPr>
              <a:t>)</a:t>
            </a:r>
          </a:p>
          <a:p>
            <a:endParaRPr lang="cs-CZ" dirty="0"/>
          </a:p>
        </p:txBody>
      </p:sp>
      <p:sp>
        <p:nvSpPr>
          <p:cNvPr id="4" name="Obdélník 3"/>
          <p:cNvSpPr/>
          <p:nvPr/>
        </p:nvSpPr>
        <p:spPr>
          <a:xfrm>
            <a:off x="2286000" y="1582341"/>
            <a:ext cx="4572000" cy="369332"/>
          </a:xfrm>
          <a:prstGeom prst="rect">
            <a:avLst/>
          </a:prstGeom>
        </p:spPr>
        <p:txBody>
          <a:bodyPr>
            <a:spAutoFit/>
          </a:bodyPr>
          <a:lstStyle/>
          <a:p>
            <a:endParaRPr lang="de-DE" altLang="cs-CZ" b="1" dirty="0">
              <a:solidFill>
                <a:srgbClr val="FF0000"/>
              </a:solidFill>
            </a:endParaRPr>
          </a:p>
        </p:txBody>
      </p:sp>
    </p:spTree>
    <p:extLst>
      <p:ext uri="{BB962C8B-B14F-4D97-AF65-F5344CB8AC3E}">
        <p14:creationId xmlns:p14="http://schemas.microsoft.com/office/powerpoint/2010/main" val="212823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smtClean="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smtClean="0"/>
          </a:p>
          <a:p>
            <a:pPr>
              <a:lnSpc>
                <a:spcPct val="80000"/>
              </a:lnSpc>
            </a:pPr>
            <a:r>
              <a:rPr lang="cs-CZ" altLang="cs-CZ" b="1" dirty="0" smtClean="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smtClean="0"/>
              <a:t>    </a:t>
            </a:r>
            <a:r>
              <a:rPr lang="cs-CZ" altLang="cs-CZ" b="1" dirty="0" smtClean="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70626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142045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Beispiel 1:</a:t>
            </a:r>
            <a:endParaRPr lang="cs-CZ" b="1" dirty="0"/>
          </a:p>
        </p:txBody>
      </p:sp>
      <p:sp>
        <p:nvSpPr>
          <p:cNvPr id="3" name="Zástupný symbol pro obsah 2"/>
          <p:cNvSpPr>
            <a:spLocks noGrp="1"/>
          </p:cNvSpPr>
          <p:nvPr>
            <p:ph idx="1"/>
          </p:nvPr>
        </p:nvSpPr>
        <p:spPr/>
        <p:txBody>
          <a:bodyPr>
            <a:normAutofit fontScale="92500" lnSpcReduction="10000"/>
          </a:bodyPr>
          <a:lstStyle/>
          <a:p>
            <a:r>
              <a:rPr lang="de-DE" b="1" dirty="0" smtClean="0">
                <a:solidFill>
                  <a:srgbClr val="FF0000"/>
                </a:solidFill>
              </a:rPr>
              <a:t>Herta Müller: </a:t>
            </a:r>
            <a:r>
              <a:rPr lang="de-DE" b="1" dirty="0" err="1" smtClean="0">
                <a:solidFill>
                  <a:srgbClr val="FF0000"/>
                </a:solidFill>
              </a:rPr>
              <a:t>Herztier</a:t>
            </a:r>
            <a:r>
              <a:rPr lang="de-DE" b="1" dirty="0" smtClean="0">
                <a:solidFill>
                  <a:srgbClr val="FF0000"/>
                </a:solidFill>
              </a:rPr>
              <a:t> </a:t>
            </a:r>
            <a:r>
              <a:rPr lang="de-DE" dirty="0" smtClean="0"/>
              <a:t>(Roman), 5. Auflage 2009</a:t>
            </a:r>
          </a:p>
          <a:p>
            <a:r>
              <a:rPr lang="de-DE" b="1" dirty="0" smtClean="0">
                <a:solidFill>
                  <a:srgbClr val="FF0000"/>
                </a:solidFill>
              </a:rPr>
              <a:t>Herta Müller: </a:t>
            </a:r>
            <a:r>
              <a:rPr lang="cs-CZ" b="1" dirty="0" smtClean="0">
                <a:solidFill>
                  <a:srgbClr val="FF0000"/>
                </a:solidFill>
              </a:rPr>
              <a:t>Srdce bestie</a:t>
            </a:r>
            <a:r>
              <a:rPr lang="cs-CZ" dirty="0" smtClean="0"/>
              <a:t>, přeložila Radka </a:t>
            </a:r>
            <a:r>
              <a:rPr lang="cs-CZ" dirty="0" err="1" smtClean="0"/>
              <a:t>Denemarková</a:t>
            </a:r>
            <a:r>
              <a:rPr lang="cs-CZ" dirty="0" smtClean="0"/>
              <a:t>, Praha 2011</a:t>
            </a:r>
          </a:p>
          <a:p>
            <a:r>
              <a:rPr lang="cs-CZ" b="1" dirty="0" err="1" smtClean="0">
                <a:solidFill>
                  <a:srgbClr val="0070C0"/>
                </a:solidFill>
              </a:rPr>
              <a:t>Individualstil</a:t>
            </a:r>
            <a:r>
              <a:rPr lang="cs-CZ" b="1" dirty="0" smtClean="0">
                <a:solidFill>
                  <a:srgbClr val="0070C0"/>
                </a:solidFill>
              </a:rPr>
              <a:t> von Herta M</a:t>
            </a:r>
            <a:r>
              <a:rPr lang="de-DE" b="1" dirty="0" err="1" smtClean="0">
                <a:solidFill>
                  <a:srgbClr val="0070C0"/>
                </a:solidFill>
              </a:rPr>
              <a:t>üller</a:t>
            </a:r>
            <a:r>
              <a:rPr lang="de-DE" b="1" dirty="0" smtClean="0">
                <a:solidFill>
                  <a:srgbClr val="0070C0"/>
                </a:solidFill>
              </a:rPr>
              <a:t>:</a:t>
            </a:r>
          </a:p>
          <a:p>
            <a:r>
              <a:rPr lang="de-DE" b="1" dirty="0"/>
              <a:t>o</a:t>
            </a:r>
            <a:r>
              <a:rPr lang="de-DE" b="1" dirty="0" smtClean="0"/>
              <a:t>riginell, kreativ</a:t>
            </a:r>
          </a:p>
          <a:p>
            <a:r>
              <a:rPr lang="de-DE" b="1" dirty="0"/>
              <a:t>m</a:t>
            </a:r>
            <a:r>
              <a:rPr lang="de-DE" b="1" dirty="0" smtClean="0"/>
              <a:t>etaphorisch, „magisch“</a:t>
            </a:r>
          </a:p>
          <a:p>
            <a:r>
              <a:rPr lang="de-DE" b="1" dirty="0"/>
              <a:t>o</a:t>
            </a:r>
            <a:r>
              <a:rPr lang="de-DE" b="1" dirty="0" smtClean="0"/>
              <a:t>riginelle </a:t>
            </a:r>
            <a:r>
              <a:rPr lang="cs-CZ" b="1" dirty="0" err="1" smtClean="0"/>
              <a:t>komplizierte</a:t>
            </a:r>
            <a:r>
              <a:rPr lang="cs-CZ" b="1" dirty="0" smtClean="0"/>
              <a:t> </a:t>
            </a:r>
            <a:r>
              <a:rPr lang="de-DE" b="1" dirty="0" smtClean="0"/>
              <a:t>Metaphern</a:t>
            </a:r>
            <a:r>
              <a:rPr lang="cs-CZ" b="1" dirty="0" smtClean="0"/>
              <a:t> </a:t>
            </a:r>
            <a:r>
              <a:rPr lang="cs-CZ" b="1" dirty="0" err="1" smtClean="0"/>
              <a:t>und</a:t>
            </a:r>
            <a:r>
              <a:rPr lang="cs-CZ" b="1" dirty="0" smtClean="0"/>
              <a:t> Symbole</a:t>
            </a:r>
          </a:p>
          <a:p>
            <a:r>
              <a:rPr lang="de-DE" b="1" dirty="0" smtClean="0"/>
              <a:t>Wortverbindungen und Wortbildungskonstruktionen</a:t>
            </a:r>
          </a:p>
          <a:p>
            <a:endParaRPr lang="de-DE" b="1" dirty="0" smtClean="0"/>
          </a:p>
          <a:p>
            <a:pPr marL="0" indent="0">
              <a:buNone/>
            </a:pPr>
            <a:endParaRPr lang="de-DE" b="1" dirty="0" smtClean="0"/>
          </a:p>
          <a:p>
            <a:pPr marL="0" indent="0">
              <a:buNone/>
            </a:pPr>
            <a:endParaRPr lang="cs-CZ" b="1" dirty="0"/>
          </a:p>
        </p:txBody>
      </p:sp>
    </p:spTree>
    <p:extLst>
      <p:ext uri="{BB962C8B-B14F-4D97-AF65-F5344CB8AC3E}">
        <p14:creationId xmlns:p14="http://schemas.microsoft.com/office/powerpoint/2010/main" val="254891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smtClean="0"/>
              <a:t>1. Stilistik – Stil - Stilistische Textanalyse</a:t>
            </a:r>
          </a:p>
          <a:p>
            <a:r>
              <a:rPr lang="de-DE" sz="2800" b="1" dirty="0" smtClean="0"/>
              <a:t>2. Stilelemente und Stilfiguren</a:t>
            </a:r>
            <a:r>
              <a:rPr lang="cs-CZ" sz="2800" b="1" dirty="0" smtClean="0"/>
              <a:t> (</a:t>
            </a:r>
            <a:r>
              <a:rPr lang="cs-CZ" sz="2800" b="1" dirty="0" err="1" smtClean="0"/>
              <a:t>Phraseologie</a:t>
            </a:r>
            <a:r>
              <a:rPr lang="cs-CZ" sz="2800" b="1" dirty="0" smtClean="0"/>
              <a:t> </a:t>
            </a:r>
            <a:r>
              <a:rPr lang="cs-CZ" sz="2800" b="1" dirty="0" err="1" smtClean="0"/>
              <a:t>und</a:t>
            </a:r>
            <a:r>
              <a:rPr lang="cs-CZ" sz="2800" b="1" dirty="0" smtClean="0"/>
              <a:t> </a:t>
            </a:r>
            <a:r>
              <a:rPr lang="cs-CZ" sz="2800" b="1" dirty="0" err="1" smtClean="0"/>
              <a:t>Metaphorik</a:t>
            </a:r>
            <a:r>
              <a:rPr lang="cs-CZ" sz="2800" b="1" dirty="0" smtClean="0"/>
              <a:t>)</a:t>
            </a:r>
            <a:endParaRPr lang="de-DE" sz="2800" b="1" dirty="0" smtClean="0"/>
          </a:p>
          <a:p>
            <a:r>
              <a:rPr lang="de-DE" sz="2800" b="1" dirty="0" smtClean="0"/>
              <a:t>3. Stilistische Spezifik literarischer Texte</a:t>
            </a:r>
          </a:p>
          <a:p>
            <a:r>
              <a:rPr lang="de-DE" sz="2800" b="1" dirty="0" smtClean="0"/>
              <a:t>4. Einführung in die </a:t>
            </a:r>
            <a:r>
              <a:rPr lang="de-DE" sz="2800" b="1" dirty="0" err="1" smtClean="0"/>
              <a:t>Translatologie</a:t>
            </a:r>
            <a:endParaRPr lang="de-DE" sz="2800" b="1" dirty="0"/>
          </a:p>
          <a:p>
            <a:r>
              <a:rPr lang="de-DE" sz="2800" b="1" dirty="0" smtClean="0"/>
              <a:t>5. Spezifik der literarischen </a:t>
            </a:r>
            <a:r>
              <a:rPr lang="de-DE" sz="2800" b="1" dirty="0" err="1" smtClean="0"/>
              <a:t>Überse</a:t>
            </a:r>
            <a:r>
              <a:rPr lang="cs-CZ" sz="2800" b="1" dirty="0" smtClean="0"/>
              <a:t>t</a:t>
            </a:r>
            <a:r>
              <a:rPr lang="de-DE" sz="2800" b="1" dirty="0" err="1" smtClean="0"/>
              <a:t>zung</a:t>
            </a:r>
            <a:endParaRPr lang="de-DE" sz="2800" b="1" dirty="0" smtClean="0"/>
          </a:p>
          <a:p>
            <a:r>
              <a:rPr lang="de-DE" sz="2800" b="1" dirty="0" smtClean="0"/>
              <a:t>6. Kontrastive Fallstudien (Übersetzungen literarischer Texte von Elfriede Jelinek, Herta Müller, Judith Hermann, Ingo Schulze</a:t>
            </a:r>
            <a:r>
              <a:rPr lang="cs-CZ" sz="2800" b="1" dirty="0" smtClean="0"/>
              <a:t>, </a:t>
            </a:r>
            <a:r>
              <a:rPr lang="cs-CZ" sz="2800" b="1" dirty="0" err="1" smtClean="0"/>
              <a:t>Juli</a:t>
            </a:r>
            <a:r>
              <a:rPr lang="cs-CZ" sz="2800" b="1" dirty="0" smtClean="0"/>
              <a:t> </a:t>
            </a:r>
            <a:r>
              <a:rPr lang="cs-CZ" sz="2800" b="1" dirty="0" err="1" smtClean="0"/>
              <a:t>Zeh</a:t>
            </a:r>
            <a:r>
              <a:rPr lang="cs-CZ" sz="2800" b="1" dirty="0" smtClean="0"/>
              <a:t> </a:t>
            </a:r>
            <a:r>
              <a:rPr lang="cs-CZ" sz="2800" b="1" dirty="0" err="1" smtClean="0"/>
              <a:t>u.a</a:t>
            </a:r>
            <a:r>
              <a:rPr lang="cs-CZ" sz="2800" b="1" dirty="0" smtClean="0"/>
              <a:t>.</a:t>
            </a:r>
            <a:r>
              <a:rPr lang="de-DE" sz="2800" b="1" dirty="0" smtClean="0"/>
              <a:t>)</a:t>
            </a:r>
          </a:p>
          <a:p>
            <a:r>
              <a:rPr lang="de-DE" sz="2800" b="1" dirty="0" smtClean="0"/>
              <a:t>7.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smtClean="0">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smtClean="0"/>
              <a:t>Kompositum</a:t>
            </a:r>
          </a:p>
          <a:p>
            <a:r>
              <a:rPr lang="de-DE" b="1" dirty="0" smtClean="0"/>
              <a:t>Determinativ- oder Kopulativkompositum?</a:t>
            </a:r>
          </a:p>
          <a:p>
            <a:r>
              <a:rPr lang="de-DE" b="1" dirty="0" smtClean="0"/>
              <a:t>Kopulativ: Herz-Tier (Hemdbluse, schwarz-weiß…)</a:t>
            </a:r>
          </a:p>
          <a:p>
            <a:r>
              <a:rPr lang="de-DE" b="1" dirty="0" smtClean="0"/>
              <a:t>Übersetzung: </a:t>
            </a:r>
            <a:r>
              <a:rPr lang="de-DE" b="1" dirty="0" err="1" smtClean="0"/>
              <a:t>Srdce</a:t>
            </a:r>
            <a:r>
              <a:rPr lang="de-DE" b="1" dirty="0" smtClean="0"/>
              <a:t> – </a:t>
            </a:r>
            <a:r>
              <a:rPr lang="de-DE" b="1" dirty="0" err="1" smtClean="0"/>
              <a:t>bestie</a:t>
            </a:r>
            <a:r>
              <a:rPr lang="de-DE" b="1" dirty="0" smtClean="0"/>
              <a:t> (Bestie </a:t>
            </a:r>
            <a:r>
              <a:rPr lang="de-DE" b="1" dirty="0" err="1" smtClean="0"/>
              <a:t>srdce</a:t>
            </a:r>
            <a:r>
              <a:rPr lang="de-DE" b="1" dirty="0" smtClean="0"/>
              <a:t>)</a:t>
            </a:r>
          </a:p>
          <a:p>
            <a:r>
              <a:rPr lang="de-DE" b="1" dirty="0" smtClean="0"/>
              <a:t>„Herta Müller </a:t>
            </a:r>
            <a:r>
              <a:rPr lang="de-DE" b="1" dirty="0" err="1" smtClean="0"/>
              <a:t>ve</a:t>
            </a:r>
            <a:r>
              <a:rPr lang="de-DE" b="1" dirty="0" smtClean="0"/>
              <a:t> </a:t>
            </a:r>
            <a:r>
              <a:rPr lang="de-DE" b="1" dirty="0" err="1" smtClean="0"/>
              <a:t>sv</a:t>
            </a:r>
            <a:r>
              <a:rPr lang="cs-CZ" b="1" dirty="0" err="1" smtClean="0"/>
              <a:t>ém</a:t>
            </a:r>
            <a:r>
              <a:rPr lang="cs-CZ" b="1" dirty="0" smtClean="0"/>
              <a:t> Srdci bestii…“</a:t>
            </a:r>
            <a:endParaRPr lang="de-DE" b="1" dirty="0" smtClean="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smtClean="0"/>
              <a:t>„Es </a:t>
            </a:r>
            <a:r>
              <a:rPr lang="de-DE" sz="2000" b="1" dirty="0"/>
              <a:t>gibt Wörter, die machen mit mir, was sie wollen.“ Die Schriftstellerin Herta Müller</a:t>
            </a:r>
            <a:r>
              <a:rPr lang="de-DE" sz="2000" b="1" dirty="0" smtClean="0"/>
              <a:t>.</a:t>
            </a:r>
            <a:endParaRPr lang="cs-CZ" sz="2000" b="1" dirty="0" smtClean="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smtClean="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smtClean="0"/>
              <a:t>Es </a:t>
            </a:r>
            <a:r>
              <a:rPr lang="de-DE" sz="2400" b="1" dirty="0"/>
              <a:t>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smtClean="0">
                <a:solidFill>
                  <a:srgbClr val="FF0000"/>
                </a:solidFill>
              </a:rPr>
              <a:t>„</a:t>
            </a:r>
            <a:r>
              <a:rPr lang="cs-CZ" b="1" dirty="0" err="1" smtClean="0">
                <a:solidFill>
                  <a:srgbClr val="FF0000"/>
                </a:solidFill>
              </a:rPr>
              <a:t>Atemschaukel</a:t>
            </a:r>
            <a:r>
              <a:rPr lang="cs-CZ" b="1" dirty="0" smtClean="0">
                <a:solidFill>
                  <a:srgbClr val="FF0000"/>
                </a:solidFill>
              </a:rPr>
              <a:t>“ – „Rozhoupaný dech“</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err="1" smtClean="0"/>
              <a:t>Komposition</a:t>
            </a:r>
            <a:r>
              <a:rPr lang="cs-CZ" b="1" dirty="0" smtClean="0"/>
              <a:t> </a:t>
            </a:r>
            <a:r>
              <a:rPr lang="cs-CZ" b="1" dirty="0" err="1" smtClean="0"/>
              <a:t>im</a:t>
            </a:r>
            <a:r>
              <a:rPr lang="cs-CZ" b="1" dirty="0" smtClean="0"/>
              <a:t> </a:t>
            </a:r>
            <a:r>
              <a:rPr lang="cs-CZ" b="1" dirty="0" err="1" smtClean="0"/>
              <a:t>Dt</a:t>
            </a:r>
            <a:r>
              <a:rPr lang="cs-CZ" b="1" dirty="0" smtClean="0"/>
              <a:t>. – </a:t>
            </a:r>
            <a:r>
              <a:rPr lang="cs-CZ" b="1" dirty="0" err="1" smtClean="0"/>
              <a:t>Wortgruppe</a:t>
            </a:r>
            <a:r>
              <a:rPr lang="cs-CZ" b="1" dirty="0" smtClean="0"/>
              <a:t> </a:t>
            </a:r>
            <a:r>
              <a:rPr lang="cs-CZ" b="1" dirty="0" err="1"/>
              <a:t>i</a:t>
            </a:r>
            <a:r>
              <a:rPr lang="cs-CZ" b="1" dirty="0" err="1" smtClean="0"/>
              <a:t>m</a:t>
            </a:r>
            <a:r>
              <a:rPr lang="cs-CZ" b="1" dirty="0" smtClean="0"/>
              <a:t> </a:t>
            </a:r>
            <a:r>
              <a:rPr lang="cs-CZ" b="1" dirty="0" err="1" smtClean="0"/>
              <a:t>Tsch</a:t>
            </a:r>
            <a:r>
              <a:rPr lang="cs-CZ" b="1" dirty="0" smtClean="0"/>
              <a:t>. (</a:t>
            </a:r>
            <a:r>
              <a:rPr lang="cs-CZ" b="1" dirty="0" err="1" smtClean="0"/>
              <a:t>Adj</a:t>
            </a:r>
            <a:r>
              <a:rPr lang="cs-CZ" b="1" dirty="0" smtClean="0"/>
              <a:t>.+</a:t>
            </a:r>
            <a:r>
              <a:rPr lang="cs-CZ" b="1" dirty="0" err="1" smtClean="0"/>
              <a:t>Subst</a:t>
            </a:r>
            <a:r>
              <a:rPr lang="cs-CZ" b="1" dirty="0" smtClean="0"/>
              <a:t>., </a:t>
            </a:r>
            <a:r>
              <a:rPr lang="cs-CZ" b="1" dirty="0" err="1" smtClean="0"/>
              <a:t>nachgestelltes</a:t>
            </a:r>
            <a:r>
              <a:rPr lang="cs-CZ" b="1" dirty="0" smtClean="0"/>
              <a:t> </a:t>
            </a:r>
            <a:r>
              <a:rPr lang="cs-CZ" b="1" dirty="0" err="1" smtClean="0"/>
              <a:t>subst</a:t>
            </a:r>
            <a:r>
              <a:rPr lang="cs-CZ" b="1" dirty="0" smtClean="0"/>
              <a:t>. </a:t>
            </a:r>
            <a:r>
              <a:rPr lang="cs-CZ" b="1" dirty="0" err="1" smtClean="0"/>
              <a:t>Atributt</a:t>
            </a:r>
            <a:r>
              <a:rPr lang="cs-CZ" b="1" dirty="0" smtClean="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a:t>
            </a:r>
            <a:r>
              <a:rPr lang="cs-CZ" i="1" dirty="0" smtClean="0"/>
              <a:t>kufru</a:t>
            </a:r>
          </a:p>
          <a:p>
            <a:r>
              <a:rPr lang="cs-CZ" b="1" dirty="0" err="1" smtClean="0"/>
              <a:t>Metaphorik</a:t>
            </a:r>
            <a:r>
              <a:rPr lang="cs-CZ" b="1" dirty="0" smtClean="0"/>
              <a:t>:</a:t>
            </a:r>
          </a:p>
          <a:p>
            <a:r>
              <a:rPr lang="de-DE" dirty="0" smtClean="0"/>
              <a:t>„</a:t>
            </a:r>
            <a:r>
              <a:rPr lang="de-DE" b="1" i="1" dirty="0" smtClean="0"/>
              <a:t>Ich </a:t>
            </a:r>
            <a:r>
              <a:rPr lang="de-DE" b="1" i="1" dirty="0"/>
              <a:t>habe mich so tief und so lang ins Schweigen gepackt, ich </a:t>
            </a:r>
            <a:r>
              <a:rPr lang="de-DE" b="1" i="1" dirty="0" smtClean="0"/>
              <a:t>kann</a:t>
            </a:r>
            <a:r>
              <a:rPr lang="cs-CZ" b="1" i="1" dirty="0" smtClean="0"/>
              <a:t> </a:t>
            </a:r>
            <a:r>
              <a:rPr lang="de-DE" b="1" i="1" dirty="0" smtClean="0"/>
              <a:t>mich </a:t>
            </a:r>
            <a:r>
              <a:rPr lang="de-DE" b="1" i="1" dirty="0"/>
              <a:t>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a:t>
            </a:r>
            <a:r>
              <a:rPr lang="cs-CZ" b="1" i="1" dirty="0" smtClean="0"/>
              <a:t>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smtClean="0"/>
              <a:t>„</a:t>
            </a:r>
            <a:r>
              <a:rPr lang="de-DE" b="1" i="1" dirty="0" smtClean="0"/>
              <a:t>Dieser </a:t>
            </a:r>
            <a:r>
              <a:rPr lang="de-DE" b="1" i="1" dirty="0"/>
              <a:t>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a:t>
            </a:r>
            <a:r>
              <a:rPr lang="cs-CZ" dirty="0" smtClean="0"/>
              <a:t>) – </a:t>
            </a:r>
            <a:r>
              <a:rPr lang="cs-CZ" dirty="0" err="1" smtClean="0"/>
              <a:t>expressiv</a:t>
            </a:r>
            <a:r>
              <a:rPr lang="cs-CZ" dirty="0" smtClean="0"/>
              <a:t>, </a:t>
            </a:r>
            <a:r>
              <a:rPr lang="cs-CZ" dirty="0" err="1" smtClean="0"/>
              <a:t>Metaphorik</a:t>
            </a:r>
            <a:r>
              <a:rPr lang="cs-CZ" dirty="0" smtClean="0"/>
              <a:t>: „</a:t>
            </a:r>
            <a:r>
              <a:rPr lang="cs-CZ" dirty="0" err="1" smtClean="0"/>
              <a:t>unten</a:t>
            </a:r>
            <a:r>
              <a:rPr lang="cs-CZ" dirty="0" smtClean="0"/>
              <a:t>“</a:t>
            </a:r>
          </a:p>
          <a:p>
            <a:r>
              <a:rPr lang="de-DE" b="1" i="1" dirty="0"/>
              <a:t>ICH WEISS DU KOMMST WIEDER wurde zum Komplizen </a:t>
            </a:r>
            <a:r>
              <a:rPr lang="de-DE" b="1" i="1" dirty="0" smtClean="0"/>
              <a:t>der</a:t>
            </a:r>
            <a:r>
              <a:rPr lang="cs-CZ" b="1" i="1" dirty="0" smtClean="0"/>
              <a:t> </a:t>
            </a:r>
            <a:r>
              <a:rPr lang="de-DE" b="1" i="1" dirty="0" smtClean="0"/>
              <a:t>Herzschaufel </a:t>
            </a:r>
            <a:r>
              <a:rPr lang="de-DE" b="1" i="1" dirty="0"/>
              <a:t>und zum Kontrahenten des Hungerengels</a:t>
            </a:r>
            <a:r>
              <a:rPr lang="de-DE" i="1" dirty="0"/>
              <a:t>.“ </a:t>
            </a:r>
            <a:r>
              <a:rPr lang="de-DE" dirty="0"/>
              <a:t>(S. 14</a:t>
            </a:r>
            <a:r>
              <a:rPr lang="de-DE" dirty="0" smtClean="0"/>
              <a:t>)</a:t>
            </a:r>
            <a:endParaRPr lang="cs-CZ" dirty="0"/>
          </a:p>
          <a:p>
            <a:r>
              <a:rPr lang="cs-CZ" i="1" dirty="0"/>
              <a:t>„</a:t>
            </a:r>
            <a:r>
              <a:rPr lang="cs-CZ" b="1" i="1" dirty="0"/>
              <a:t>V</a:t>
            </a:r>
            <a:r>
              <a:rPr lang="cs-CZ" i="1" dirty="0"/>
              <a:t>ě</a:t>
            </a:r>
            <a:r>
              <a:rPr lang="cs-CZ" b="1" i="1" dirty="0"/>
              <a:t>ta VÍM ŽE SE VRÁTÍŠ byla komplicem lopaty srdcovky a </a:t>
            </a:r>
            <a:r>
              <a:rPr lang="cs-CZ" b="1" i="1" dirty="0" smtClean="0"/>
              <a:t>protivníkem and</a:t>
            </a:r>
            <a:r>
              <a:rPr lang="cs-CZ" i="1" dirty="0" smtClean="0"/>
              <a:t>ě</a:t>
            </a:r>
            <a:r>
              <a:rPr lang="cs-CZ" b="1" i="1" dirty="0" smtClean="0"/>
              <a:t>la </a:t>
            </a:r>
            <a:r>
              <a:rPr lang="cs-CZ" b="1" i="1" dirty="0"/>
              <a:t>hladu.</a:t>
            </a:r>
            <a:r>
              <a:rPr lang="cs-CZ" i="1" dirty="0"/>
              <a:t>“ </a:t>
            </a:r>
            <a:r>
              <a:rPr lang="cs-CZ" dirty="0"/>
              <a:t>(S. 13 – 14</a:t>
            </a:r>
            <a:r>
              <a:rPr lang="cs-CZ" dirty="0" smtClean="0"/>
              <a:t>) – </a:t>
            </a:r>
            <a:r>
              <a:rPr lang="cs-CZ" dirty="0" err="1" smtClean="0"/>
              <a:t>Kopmosita</a:t>
            </a:r>
            <a:r>
              <a:rPr lang="cs-CZ" dirty="0" smtClean="0"/>
              <a:t> - </a:t>
            </a:r>
            <a:r>
              <a:rPr lang="cs-CZ" dirty="0" err="1" smtClean="0"/>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smtClean="0"/>
              <a:t>„</a:t>
            </a:r>
            <a:r>
              <a:rPr lang="de-DE" i="1" dirty="0" smtClean="0"/>
              <a:t>Wie </a:t>
            </a:r>
            <a:r>
              <a:rPr lang="de-DE" i="1" dirty="0"/>
              <a:t>hinter mir der Advokat Paul Gast beim Drücken stöhnte, </a:t>
            </a:r>
            <a:r>
              <a:rPr lang="de-DE" i="1" dirty="0" smtClean="0"/>
              <a:t>wie</a:t>
            </a:r>
            <a:r>
              <a:rPr lang="cs-CZ" i="1" dirty="0" smtClean="0"/>
              <a:t> </a:t>
            </a:r>
            <a:r>
              <a:rPr lang="de-DE" i="1" dirty="0" smtClean="0"/>
              <a:t>seiner </a:t>
            </a:r>
            <a:r>
              <a:rPr lang="de-DE" i="1" dirty="0"/>
              <a:t>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smtClean="0"/>
              <a:t>Heidrun</a:t>
            </a:r>
            <a:r>
              <a:rPr lang="cs-CZ" i="1" dirty="0"/>
              <a:t> </a:t>
            </a:r>
            <a:r>
              <a:rPr lang="cs-CZ" i="1" dirty="0" err="1" smtClean="0"/>
              <a:t>Gastové</a:t>
            </a:r>
            <a:r>
              <a:rPr lang="cs-CZ" i="1" dirty="0" smtClean="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r>
              <a:rPr lang="cs-CZ" dirty="0" smtClean="0"/>
              <a:t>)</a:t>
            </a:r>
            <a:endParaRPr lang="cs-CZ" dirty="0"/>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a:t>
            </a:r>
            <a:r>
              <a:rPr lang="de-DE" dirty="0" smtClean="0"/>
              <a:t>Die</a:t>
            </a:r>
            <a:r>
              <a:rPr lang="cs-CZ" dirty="0" smtClean="0"/>
              <a:t> </a:t>
            </a:r>
            <a:r>
              <a:rPr lang="de-DE" dirty="0" smtClean="0"/>
              <a:t>Übersetzerin </a:t>
            </a:r>
            <a:r>
              <a:rPr lang="de-DE" dirty="0"/>
              <a:t>wählte ein interessantes Äquivalent dazu, aber die Bedeutung des </a:t>
            </a:r>
            <a:r>
              <a:rPr lang="de-DE" dirty="0" smtClean="0"/>
              <a:t>Verbs</a:t>
            </a:r>
            <a:r>
              <a:rPr lang="cs-CZ" dirty="0" smtClean="0"/>
              <a:t> </a:t>
            </a:r>
            <a:r>
              <a:rPr lang="de-DE" dirty="0" smtClean="0"/>
              <a:t>„</a:t>
            </a:r>
            <a:r>
              <a:rPr lang="de-DE" dirty="0" err="1" smtClean="0"/>
              <a:t>zaskřehotala</a:t>
            </a:r>
            <a:r>
              <a:rPr lang="de-DE" dirty="0"/>
              <a:t>“ ist ein bisschen anders. Der bessere Ausdruck wäre z. B. „</a:t>
            </a:r>
            <a:r>
              <a:rPr lang="de-DE" dirty="0" err="1"/>
              <a:t>zakručela</a:t>
            </a:r>
            <a:r>
              <a:rPr lang="de-DE" dirty="0" smtClean="0"/>
              <a:t>“.</a:t>
            </a:r>
            <a:endParaRPr lang="cs-CZ" dirty="0" smtClean="0"/>
          </a:p>
          <a:p>
            <a:pPr marL="0" indent="0">
              <a:buNone/>
            </a:pPr>
            <a:endParaRPr lang="cs-CZ" dirty="0" smtClean="0"/>
          </a:p>
          <a:p>
            <a:r>
              <a:rPr lang="de-DE" dirty="0" smtClean="0"/>
              <a:t>„</a:t>
            </a:r>
            <a:r>
              <a:rPr lang="de-DE" i="1" dirty="0" smtClean="0"/>
              <a:t>Als </a:t>
            </a:r>
            <a:r>
              <a:rPr lang="de-DE" i="1" dirty="0"/>
              <a:t>das Fahren schon Gewohnheit war, fingen </a:t>
            </a:r>
            <a:r>
              <a:rPr lang="de-DE" b="1" i="1" dirty="0"/>
              <a:t>da und dort</a:t>
            </a:r>
          </a:p>
          <a:p>
            <a:pPr marL="0" indent="0">
              <a:buNone/>
            </a:pPr>
            <a:r>
              <a:rPr lang="cs-CZ" b="1" i="1" dirty="0" smtClean="0"/>
              <a:t>      </a:t>
            </a:r>
            <a:r>
              <a:rPr lang="cs-CZ" b="1" i="1" dirty="0" err="1" smtClean="0"/>
              <a:t>Schmuseversuche</a:t>
            </a:r>
            <a:r>
              <a:rPr lang="cs-CZ" b="1" i="1" dirty="0" smtClean="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endParaRPr lang="cs-CZ" dirty="0" smtClean="0"/>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smtClean="0"/>
              <a:t>Schwierigkeiten</a:t>
            </a:r>
            <a:r>
              <a:rPr lang="cs-CZ" sz="2800" b="1" dirty="0" smtClean="0"/>
              <a:t>: „</a:t>
            </a:r>
            <a:r>
              <a:rPr lang="cs-CZ" sz="2800" b="1" dirty="0" err="1" smtClean="0"/>
              <a:t>eine</a:t>
            </a:r>
            <a:r>
              <a:rPr lang="cs-CZ" sz="2800" b="1" dirty="0" smtClean="0"/>
              <a:t> </a:t>
            </a:r>
            <a:r>
              <a:rPr lang="cs-CZ" sz="2800" b="1" dirty="0" err="1" smtClean="0"/>
              <a:t>harte</a:t>
            </a:r>
            <a:r>
              <a:rPr lang="cs-CZ" sz="2800" b="1" dirty="0" smtClean="0"/>
              <a:t> </a:t>
            </a:r>
            <a:r>
              <a:rPr lang="cs-CZ" sz="2800" b="1" dirty="0" err="1" smtClean="0"/>
              <a:t>Nuss</a:t>
            </a:r>
            <a:r>
              <a:rPr lang="cs-CZ" sz="2800" b="1" smtClean="0"/>
              <a:t>“</a:t>
            </a:r>
            <a:endParaRPr lang="cs-CZ" sz="2800" b="1" dirty="0" smtClean="0"/>
          </a:p>
          <a:p>
            <a:r>
              <a:rPr lang="de-DE" sz="2800" i="1" dirty="0" smtClean="0"/>
              <a:t>„Schreiben </a:t>
            </a:r>
            <a:r>
              <a:rPr lang="de-DE" sz="2800" i="1" dirty="0"/>
              <a:t>wir doch </a:t>
            </a:r>
            <a:r>
              <a:rPr lang="de-DE" sz="2800" b="1" i="1" dirty="0"/>
              <a:t>RUTH</a:t>
            </a:r>
            <a:r>
              <a:rPr lang="de-DE" sz="2800" i="1" dirty="0"/>
              <a:t>, so heißt niemand, den wir kennen. </a:t>
            </a:r>
            <a:r>
              <a:rPr lang="de-DE" sz="2800" i="1" dirty="0" smtClean="0"/>
              <a:t>Ich</a:t>
            </a:r>
            <a:r>
              <a:rPr lang="cs-CZ" sz="2800" i="1" dirty="0" smtClean="0"/>
              <a:t> </a:t>
            </a:r>
            <a:r>
              <a:rPr lang="cs-CZ" sz="2800" i="1" dirty="0" err="1" smtClean="0"/>
              <a:t>schreibe</a:t>
            </a:r>
            <a:r>
              <a:rPr lang="cs-CZ" sz="2800" i="1" dirty="0" smtClean="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a:t>
            </a:r>
            <a:r>
              <a:rPr lang="cs-CZ" sz="2800" i="1" dirty="0" smtClean="0"/>
              <a:t>napíšu </a:t>
            </a:r>
            <a:r>
              <a:rPr lang="cs-CZ" sz="2800" b="1" i="1" dirty="0" smtClean="0"/>
              <a:t>KLID</a:t>
            </a:r>
            <a:r>
              <a:rPr lang="cs-CZ" sz="2800" i="1" dirty="0"/>
              <a:t>.“ </a:t>
            </a:r>
            <a:r>
              <a:rPr lang="cs-CZ" sz="2800" dirty="0"/>
              <a:t>(S. 15</a:t>
            </a:r>
            <a:r>
              <a:rPr lang="cs-CZ" sz="2800" dirty="0" smtClean="0"/>
              <a:t>)</a:t>
            </a:r>
          </a:p>
          <a:p>
            <a:r>
              <a:rPr lang="cs-CZ" sz="2800" b="1" dirty="0" err="1" smtClean="0"/>
              <a:t>Alliteration</a:t>
            </a:r>
            <a:endParaRPr lang="cs-CZ" sz="2800" b="1" dirty="0" smtClean="0"/>
          </a:p>
          <a:p>
            <a:r>
              <a:rPr lang="cs-CZ" sz="2800" i="1" dirty="0" smtClean="0"/>
              <a:t>„</a:t>
            </a:r>
            <a:r>
              <a:rPr lang="cs-CZ" sz="2800" b="1" i="1" dirty="0" err="1" smtClean="0"/>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r>
              <a:rPr lang="cs-CZ" sz="2800" dirty="0" smtClean="0"/>
              <a:t>)</a:t>
            </a:r>
          </a:p>
          <a:p>
            <a:r>
              <a:rPr lang="cs-CZ" sz="2800" b="1" dirty="0" smtClean="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sz="3100" b="1" dirty="0" smtClean="0">
                <a:solidFill>
                  <a:srgbClr val="FF0000"/>
                </a:solidFill>
              </a:rPr>
              <a:t/>
            </a:r>
            <a:br>
              <a:rPr lang="de-DE" sz="3100" b="1" dirty="0" smtClean="0">
                <a:solidFill>
                  <a:srgbClr val="FF0000"/>
                </a:solidFill>
              </a:rPr>
            </a:br>
            <a:r>
              <a:rPr lang="de-DE" sz="3100" b="1" dirty="0" smtClean="0">
                <a:solidFill>
                  <a:srgbClr val="FF0000"/>
                </a:solidFill>
              </a:rPr>
              <a:t>4</a:t>
            </a:r>
            <a:r>
              <a:rPr lang="de-DE" sz="3100" b="1" dirty="0">
                <a:solidFill>
                  <a:srgbClr val="FF0000"/>
                </a:solidFill>
              </a:rPr>
              <a:t>. Einführung in die </a:t>
            </a:r>
            <a:r>
              <a:rPr lang="de-DE" sz="3100" b="1" dirty="0" err="1" smtClean="0">
                <a:solidFill>
                  <a:srgbClr val="FF0000"/>
                </a:solidFill>
              </a:rPr>
              <a:t>Translatologie</a:t>
            </a:r>
            <a:r>
              <a:rPr lang="cs-CZ" sz="3100" b="1" dirty="0" smtClean="0">
                <a:solidFill>
                  <a:srgbClr val="FF0000"/>
                </a:solidFill>
              </a:rPr>
              <a:t>/</a:t>
            </a:r>
            <a:r>
              <a:rPr lang="de-DE" sz="3100" b="1" dirty="0" smtClean="0">
                <a:solidFill>
                  <a:srgbClr val="FF0000"/>
                </a:solidFill>
              </a:rPr>
              <a:t>Übersetzungswissenschaft</a:t>
            </a:r>
            <a:r>
              <a:rPr lang="de-DE" b="1" dirty="0"/>
              <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a:t>
            </a:r>
            <a:r>
              <a:rPr lang="de-DE" sz="2400" b="1" dirty="0" smtClean="0"/>
              <a:t>- zweite </a:t>
            </a:r>
            <a:r>
              <a:rPr lang="de-DE" sz="2400" b="1" dirty="0"/>
              <a:t>Hälfte des </a:t>
            </a:r>
            <a:r>
              <a:rPr lang="de-DE" sz="2400" b="1" dirty="0" smtClean="0"/>
              <a:t>zwanzigsten Jahrhunderts </a:t>
            </a:r>
            <a:r>
              <a:rPr lang="de-DE" sz="2400" b="1" dirty="0"/>
              <a:t>als eigenständige Wissenschaftsdisziplin </a:t>
            </a:r>
            <a:r>
              <a:rPr lang="de-DE" sz="2400" b="1" dirty="0" smtClean="0"/>
              <a:t>herausgebildet</a:t>
            </a:r>
          </a:p>
          <a:p>
            <a:r>
              <a:rPr lang="de-DE" sz="2400" b="1" dirty="0" smtClean="0"/>
              <a:t>Gegenstand </a:t>
            </a:r>
            <a:r>
              <a:rPr lang="de-DE" sz="2400" b="1" dirty="0"/>
              <a:t>der Übersetzungswissenschaft sind Übersetzen und </a:t>
            </a:r>
            <a:r>
              <a:rPr lang="de-DE" sz="2400" b="1" dirty="0" smtClean="0"/>
              <a:t>Dolmetschen</a:t>
            </a:r>
          </a:p>
          <a:p>
            <a:r>
              <a:rPr lang="de-DE" sz="2400" b="1" dirty="0" smtClean="0"/>
              <a:t>Übersetzungswissenschaft -</a:t>
            </a:r>
            <a:r>
              <a:rPr lang="de-DE" sz="2400" b="1" dirty="0"/>
              <a:t> </a:t>
            </a:r>
            <a:r>
              <a:rPr lang="cs-CZ" sz="2400" b="1" dirty="0" smtClean="0"/>
              <a:t>„</a:t>
            </a:r>
            <a:r>
              <a:rPr lang="cs-CZ" sz="2400" b="1" dirty="0" err="1"/>
              <a:t>interdisziplinäre</a:t>
            </a:r>
            <a:r>
              <a:rPr lang="cs-CZ" sz="2400" b="1" dirty="0"/>
              <a:t>, </a:t>
            </a:r>
            <a:r>
              <a:rPr lang="cs-CZ" sz="2400" b="1" dirty="0" err="1"/>
              <a:t>multiperspektivische</a:t>
            </a:r>
            <a:r>
              <a:rPr lang="cs-CZ" sz="2400" b="1" dirty="0"/>
              <a:t> </a:t>
            </a:r>
            <a:r>
              <a:rPr lang="cs-CZ" sz="2400" b="1" dirty="0" err="1" smtClean="0"/>
              <a:t>Einheit</a:t>
            </a:r>
            <a:r>
              <a:rPr lang="cs-CZ" sz="2400" b="1" dirty="0" smtClean="0"/>
              <a:t>“</a:t>
            </a:r>
            <a:r>
              <a:rPr lang="de-DE" sz="2400" b="1" dirty="0" smtClean="0"/>
              <a:t> (</a:t>
            </a:r>
            <a:r>
              <a:rPr lang="de-DE" sz="2400" b="1" dirty="0" smtClean="0">
                <a:solidFill>
                  <a:prstClr val="black"/>
                </a:solidFill>
              </a:rPr>
              <a:t>Snell-</a:t>
            </a:r>
            <a:r>
              <a:rPr lang="de-DE" sz="2400" b="1" dirty="0" err="1" smtClean="0">
                <a:solidFill>
                  <a:prstClr val="black"/>
                </a:solidFill>
              </a:rPr>
              <a:t>Hornby</a:t>
            </a:r>
            <a:r>
              <a:rPr lang="de-DE" sz="2400" b="1" dirty="0" smtClean="0">
                <a:solidFill>
                  <a:prstClr val="black"/>
                </a:solidFill>
              </a:rPr>
              <a:t>)</a:t>
            </a:r>
          </a:p>
          <a:p>
            <a:r>
              <a:rPr lang="cs-CZ" sz="2400" b="1" dirty="0" err="1"/>
              <a:t>Linguistik</a:t>
            </a:r>
            <a:r>
              <a:rPr lang="cs-CZ" sz="2400" b="1" dirty="0"/>
              <a:t>, </a:t>
            </a:r>
            <a:r>
              <a:rPr lang="cs-CZ" sz="2400" b="1" dirty="0" err="1"/>
              <a:t>Literaturwissenschaft</a:t>
            </a:r>
            <a:r>
              <a:rPr lang="cs-CZ" sz="2400" b="1" dirty="0"/>
              <a:t>, </a:t>
            </a:r>
            <a:r>
              <a:rPr lang="cs-CZ" sz="2400" b="1" dirty="0" smtClean="0"/>
              <a:t>Psychologie,</a:t>
            </a:r>
            <a:r>
              <a:rPr lang="de-DE" sz="2400" b="1" dirty="0" smtClean="0"/>
              <a:t> </a:t>
            </a:r>
            <a:r>
              <a:rPr lang="cs-CZ" sz="2400" b="1" dirty="0" err="1" smtClean="0"/>
              <a:t>Philosophie</a:t>
            </a:r>
            <a:r>
              <a:rPr lang="cs-CZ" sz="2400" b="1" dirty="0"/>
              <a:t>, </a:t>
            </a:r>
            <a:r>
              <a:rPr lang="cs-CZ" sz="2400" b="1" dirty="0" err="1" smtClean="0"/>
              <a:t>Kommunikationstheorie</a:t>
            </a:r>
            <a:endParaRPr lang="de-DE" sz="2400" b="1" dirty="0" smtClean="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a:t>
            </a:r>
            <a:r>
              <a:rPr lang="de-DE" sz="2400" b="1" dirty="0" smtClean="0"/>
              <a:t>die Besonderheiten </a:t>
            </a:r>
            <a:r>
              <a:rPr lang="de-DE" sz="2400" b="1" dirty="0"/>
              <a:t>des Autors, bzw. das konkrete Fach, wenn es sich um </a:t>
            </a:r>
            <a:r>
              <a:rPr lang="de-DE" sz="2400" b="1" dirty="0" smtClean="0"/>
              <a:t>eine</a:t>
            </a:r>
            <a:r>
              <a:rPr lang="cs-CZ" sz="2400" b="1" dirty="0" smtClean="0"/>
              <a:t> </a:t>
            </a:r>
            <a:r>
              <a:rPr lang="cs-CZ" sz="2400" b="1" dirty="0" err="1" smtClean="0"/>
              <a:t>Fachtextübersetzung</a:t>
            </a:r>
            <a:r>
              <a:rPr lang="cs-CZ" sz="2400" b="1" dirty="0" smtClean="0"/>
              <a:t> </a:t>
            </a:r>
            <a:r>
              <a:rPr lang="cs-CZ" sz="2400" b="1" dirty="0" err="1"/>
              <a:t>handelt</a:t>
            </a:r>
            <a:r>
              <a:rPr lang="cs-CZ" sz="2400" b="1" dirty="0"/>
              <a:t>)</a:t>
            </a:r>
          </a:p>
        </p:txBody>
      </p:sp>
    </p:spTree>
    <p:extLst>
      <p:ext uri="{BB962C8B-B14F-4D97-AF65-F5344CB8AC3E}">
        <p14:creationId xmlns:p14="http://schemas.microsoft.com/office/powerpoint/2010/main" val="98583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Entwicklung der </a:t>
            </a:r>
            <a:r>
              <a:rPr lang="de-DE" b="1" dirty="0" err="1" smtClean="0"/>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smtClean="0"/>
              <a:t>modernen</a:t>
            </a:r>
            <a:r>
              <a:rPr lang="de-DE" sz="2400" b="1" dirty="0"/>
              <a:t> </a:t>
            </a:r>
            <a:r>
              <a:rPr lang="de-DE" sz="2400" b="1" dirty="0" smtClean="0"/>
              <a:t>Übersetzungswissenschaft </a:t>
            </a:r>
            <a:r>
              <a:rPr lang="de-DE" sz="2400" b="1" dirty="0"/>
              <a:t>seit den 1950er Jahren ist </a:t>
            </a:r>
            <a:r>
              <a:rPr lang="de-DE" sz="2400" b="1" dirty="0" smtClean="0"/>
              <a:t>durch zahlreiche</a:t>
            </a:r>
            <a:r>
              <a:rPr lang="cs-CZ" sz="2400" b="1" dirty="0" smtClean="0"/>
              <a:t> </a:t>
            </a:r>
            <a:r>
              <a:rPr lang="de-DE" sz="2400" b="1" dirty="0" smtClean="0"/>
              <a:t>Wenden charakterisiert</a:t>
            </a:r>
            <a:r>
              <a:rPr lang="de-DE" sz="2400" b="1" dirty="0"/>
              <a:t>:</a:t>
            </a:r>
            <a:endParaRPr lang="cs-CZ" sz="2400" b="1" dirty="0"/>
          </a:p>
          <a:p>
            <a:r>
              <a:rPr lang="cs-CZ" sz="2400" b="1" dirty="0" err="1" smtClean="0"/>
              <a:t>die</a:t>
            </a:r>
            <a:r>
              <a:rPr lang="cs-CZ" sz="2400" b="1" dirty="0" smtClean="0"/>
              <a:t> </a:t>
            </a:r>
            <a:r>
              <a:rPr lang="cs-CZ" sz="2400" b="1" dirty="0" err="1"/>
              <a:t>linguistische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textlinguistische</a:t>
            </a:r>
            <a:r>
              <a:rPr lang="cs-CZ" sz="2400" b="1" dirty="0"/>
              <a:t> </a:t>
            </a:r>
            <a:r>
              <a:rPr lang="cs-CZ" sz="2400" b="1" dirty="0" err="1"/>
              <a:t>Wende</a:t>
            </a:r>
            <a:endParaRPr lang="cs-CZ" sz="2400" b="1" dirty="0"/>
          </a:p>
          <a:p>
            <a:r>
              <a:rPr lang="de-DE" sz="2400" b="1" dirty="0" smtClean="0"/>
              <a:t>die </a:t>
            </a:r>
            <a:r>
              <a:rPr lang="de-DE" sz="2400" b="1" dirty="0"/>
              <a:t>handlungstheoretische Wende (pragmatische Wende</a:t>
            </a:r>
            <a:r>
              <a:rPr lang="de-DE" sz="2400" b="1" dirty="0" smtClean="0"/>
              <a:t>)</a:t>
            </a:r>
          </a:p>
          <a:p>
            <a:r>
              <a:rPr lang="cs-CZ" sz="2400" b="1" dirty="0" err="1" smtClean="0"/>
              <a:t>die</a:t>
            </a:r>
            <a:r>
              <a:rPr lang="cs-CZ" sz="2400" b="1" dirty="0" smtClean="0"/>
              <a:t> </a:t>
            </a:r>
            <a:r>
              <a:rPr lang="cs-CZ" sz="2400" b="1" dirty="0" err="1"/>
              <a:t>kognitive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kulturelle</a:t>
            </a:r>
            <a:r>
              <a:rPr lang="cs-CZ" sz="2400" b="1" dirty="0"/>
              <a:t> </a:t>
            </a:r>
            <a:r>
              <a:rPr lang="cs-CZ" sz="2400" b="1" dirty="0" err="1" smtClean="0"/>
              <a:t>Wende</a:t>
            </a:r>
            <a:endParaRPr lang="de-DE" sz="2400" b="1" dirty="0" smtClean="0"/>
          </a:p>
          <a:p>
            <a:pPr marL="0" indent="0">
              <a:buNone/>
            </a:pPr>
            <a:endParaRPr lang="de-DE" sz="2400" b="1" dirty="0" smtClean="0"/>
          </a:p>
          <a:p>
            <a:r>
              <a:rPr lang="de-DE" sz="2400" b="1" dirty="0" smtClean="0"/>
              <a:t>Ergebnis der Übersetzungsarbeit: ein </a:t>
            </a:r>
            <a:r>
              <a:rPr lang="de-DE" sz="2400" b="1" dirty="0" err="1" smtClean="0"/>
              <a:t>Translat</a:t>
            </a:r>
            <a:endParaRPr lang="de-DE" sz="2400" b="1" dirty="0" smtClean="0"/>
          </a:p>
        </p:txBody>
      </p:sp>
    </p:spTree>
    <p:extLst>
      <p:ext uri="{BB962C8B-B14F-4D97-AF65-F5344CB8AC3E}">
        <p14:creationId xmlns:p14="http://schemas.microsoft.com/office/powerpoint/2010/main" val="42798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smtClean="0"/>
              <a:t>1.</a:t>
            </a:r>
            <a:r>
              <a:rPr lang="de-DE" b="1" dirty="0" smtClean="0"/>
              <a:t> Wer ist der/die </a:t>
            </a:r>
            <a:r>
              <a:rPr lang="de-DE" b="1" dirty="0" err="1" smtClean="0"/>
              <a:t>AutorIn</a:t>
            </a:r>
            <a:r>
              <a:rPr lang="de-DE" b="1" dirty="0" smtClean="0"/>
              <a:t> des vorliegenden Textauszuges?</a:t>
            </a:r>
          </a:p>
          <a:p>
            <a:r>
              <a:rPr lang="de-DE" b="1" dirty="0" smtClean="0"/>
              <a:t>2. Welche Stilmittel sind für ihn/sie typisch, wie würden Sie seinen/ihren Stil charakterisieren?</a:t>
            </a:r>
          </a:p>
          <a:p>
            <a:r>
              <a:rPr lang="de-DE" b="1" dirty="0" smtClean="0"/>
              <a:t> 3. Suchen Sie das Stilmittel aus, d</a:t>
            </a:r>
            <a:r>
              <a:rPr lang="cs-CZ" b="1" smtClean="0"/>
              <a:t>as</a:t>
            </a:r>
            <a:r>
              <a:rPr lang="de-DE" b="1" smtClean="0"/>
              <a:t> </a:t>
            </a:r>
            <a:r>
              <a:rPr lang="de-DE" b="1" dirty="0" smtClean="0"/>
              <a:t>für die Übersetzung Schwierigkeiten bereitet/bereiten könnte!</a:t>
            </a:r>
          </a:p>
          <a:p>
            <a:r>
              <a:rPr lang="de-DE" b="1" dirty="0" smtClean="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Übersetzungstheorie</a:t>
            </a:r>
            <a:endParaRPr lang="cs-CZ" dirty="0"/>
          </a:p>
        </p:txBody>
      </p:sp>
      <p:sp>
        <p:nvSpPr>
          <p:cNvPr id="3" name="Zástupný symbol pro obsah 2"/>
          <p:cNvSpPr>
            <a:spLocks noGrp="1"/>
          </p:cNvSpPr>
          <p:nvPr>
            <p:ph idx="1"/>
          </p:nvPr>
        </p:nvSpPr>
        <p:spPr/>
        <p:txBody>
          <a:bodyPr>
            <a:normAutofit fontScale="85000" lnSpcReduction="10000"/>
          </a:bodyPr>
          <a:lstStyle/>
          <a:p>
            <a:r>
              <a:rPr lang="de-DE" b="1" dirty="0" err="1"/>
              <a:t>Otokar</a:t>
            </a:r>
            <a:r>
              <a:rPr lang="de-DE" b="1" dirty="0"/>
              <a:t> Fischer definierte eine Übersetzung als eine Tätigkeit </a:t>
            </a:r>
            <a:r>
              <a:rPr lang="de-DE" b="1" dirty="0" smtClean="0"/>
              <a:t>zwischen Wissenschaft </a:t>
            </a:r>
            <a:r>
              <a:rPr lang="de-DE" b="1" dirty="0"/>
              <a:t>und </a:t>
            </a:r>
            <a:r>
              <a:rPr lang="de-DE" b="1" dirty="0" smtClean="0"/>
              <a:t>Kunst </a:t>
            </a:r>
          </a:p>
          <a:p>
            <a:r>
              <a:rPr lang="de-DE" b="1" dirty="0" smtClean="0"/>
              <a:t>Manche </a:t>
            </a:r>
            <a:r>
              <a:rPr lang="de-DE" b="1" dirty="0"/>
              <a:t>Theoretiker betonen philologische, d.h. </a:t>
            </a:r>
            <a:r>
              <a:rPr lang="de-DE" b="1" dirty="0" smtClean="0"/>
              <a:t>fachliche Art </a:t>
            </a:r>
            <a:r>
              <a:rPr lang="de-DE" b="1" dirty="0"/>
              <a:t>dieser Tätigkeit (z. B. die Übersetzung aus klassischer oder </a:t>
            </a:r>
            <a:r>
              <a:rPr lang="de-DE" b="1" dirty="0" smtClean="0"/>
              <a:t>orientalischer Literatur </a:t>
            </a:r>
            <a:r>
              <a:rPr lang="de-DE" b="1" dirty="0"/>
              <a:t>betrachtet man als wissenschaftliche  </a:t>
            </a:r>
            <a:r>
              <a:rPr lang="de-DE" b="1" dirty="0" smtClean="0"/>
              <a:t>Arbeit</a:t>
            </a:r>
            <a:r>
              <a:rPr lang="de-DE" b="1" dirty="0"/>
              <a:t>), andere Theoretiker </a:t>
            </a:r>
            <a:r>
              <a:rPr lang="de-DE" b="1" dirty="0" smtClean="0"/>
              <a:t>betonen ihre künstlerische </a:t>
            </a:r>
            <a:r>
              <a:rPr lang="de-DE" b="1" dirty="0"/>
              <a:t>Art. </a:t>
            </a:r>
            <a:endParaRPr lang="de-DE" b="1" dirty="0" smtClean="0"/>
          </a:p>
          <a:p>
            <a:r>
              <a:rPr lang="de-DE" b="1" dirty="0" smtClean="0"/>
              <a:t>Danach </a:t>
            </a:r>
            <a:r>
              <a:rPr lang="de-DE" b="1" dirty="0"/>
              <a:t>wird die </a:t>
            </a:r>
            <a:r>
              <a:rPr lang="de-DE" b="1" dirty="0" smtClean="0"/>
              <a:t>Übersetzungstheorie </a:t>
            </a:r>
            <a:r>
              <a:rPr lang="de-DE" b="1" dirty="0"/>
              <a:t>als eine linguistische</a:t>
            </a:r>
          </a:p>
          <a:p>
            <a:pPr marL="0" indent="0">
              <a:buNone/>
            </a:pPr>
            <a:r>
              <a:rPr lang="de-DE" b="1" dirty="0" smtClean="0"/>
              <a:t>    </a:t>
            </a:r>
            <a:r>
              <a:rPr lang="cs-CZ" b="1" dirty="0" smtClean="0"/>
              <a:t>oder </a:t>
            </a:r>
            <a:r>
              <a:rPr lang="cs-CZ" b="1" dirty="0" err="1"/>
              <a:t>literaturwissenschaftliche</a:t>
            </a:r>
            <a:r>
              <a:rPr lang="cs-CZ" b="1" dirty="0"/>
              <a:t> </a:t>
            </a:r>
            <a:r>
              <a:rPr lang="cs-CZ" b="1" dirty="0" err="1"/>
              <a:t>Disziplin</a:t>
            </a:r>
            <a:r>
              <a:rPr lang="cs-CZ" b="1" dirty="0"/>
              <a:t> </a:t>
            </a:r>
            <a:r>
              <a:rPr lang="cs-CZ" b="1" dirty="0" err="1"/>
              <a:t>betrachtet</a:t>
            </a:r>
            <a:r>
              <a:rPr lang="cs-CZ" b="1" dirty="0"/>
              <a:t>.</a:t>
            </a:r>
          </a:p>
        </p:txBody>
      </p:sp>
    </p:spTree>
    <p:extLst>
      <p:ext uri="{BB962C8B-B14F-4D97-AF65-F5344CB8AC3E}">
        <p14:creationId xmlns:p14="http://schemas.microsoft.com/office/powerpoint/2010/main" val="268789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Übersetzungstheorie</a:t>
            </a:r>
            <a:endParaRPr lang="cs-CZ" b="1" dirty="0"/>
          </a:p>
        </p:txBody>
      </p:sp>
      <p:sp>
        <p:nvSpPr>
          <p:cNvPr id="3" name="Zástupný symbol pro obsah 2"/>
          <p:cNvSpPr>
            <a:spLocks noGrp="1"/>
          </p:cNvSpPr>
          <p:nvPr>
            <p:ph idx="1"/>
          </p:nvPr>
        </p:nvSpPr>
        <p:spPr/>
        <p:txBody>
          <a:bodyPr>
            <a:normAutofit fontScale="92500" lnSpcReduction="20000"/>
          </a:bodyPr>
          <a:lstStyle/>
          <a:p>
            <a:r>
              <a:rPr lang="de-DE" sz="2400" b="1" dirty="0"/>
              <a:t>Die Theoretiker der Übersetzung legen den Nachdruck darauf, welche</a:t>
            </a:r>
            <a:r>
              <a:rPr lang="de-DE" sz="2400" b="1" dirty="0">
                <a:solidFill>
                  <a:srgbClr val="FF0000"/>
                </a:solidFill>
              </a:rPr>
              <a:t> </a:t>
            </a:r>
            <a:r>
              <a:rPr lang="de-DE" sz="2400" b="1" dirty="0" smtClean="0">
                <a:solidFill>
                  <a:srgbClr val="FF0000"/>
                </a:solidFill>
              </a:rPr>
              <a:t>Funktion </a:t>
            </a:r>
            <a:r>
              <a:rPr lang="de-DE" sz="2400" b="1" dirty="0" smtClean="0"/>
              <a:t>ein </a:t>
            </a:r>
            <a:r>
              <a:rPr lang="de-DE" sz="2400" b="1" dirty="0" err="1"/>
              <a:t>Zieltext</a:t>
            </a:r>
            <a:r>
              <a:rPr lang="de-DE" sz="2400" b="1" dirty="0"/>
              <a:t> erfüllt. Sie widmen sich der Funktion des Zieltextes in der </a:t>
            </a:r>
            <a:r>
              <a:rPr lang="de-DE" sz="2400" b="1" dirty="0">
                <a:solidFill>
                  <a:srgbClr val="FF0000"/>
                </a:solidFill>
              </a:rPr>
              <a:t>Zielkultur</a:t>
            </a:r>
            <a:r>
              <a:rPr lang="de-DE" sz="2400" b="1" dirty="0"/>
              <a:t>, </a:t>
            </a:r>
            <a:r>
              <a:rPr lang="de-DE" sz="2400" b="1" dirty="0" smtClean="0"/>
              <a:t>sie definieren </a:t>
            </a:r>
            <a:r>
              <a:rPr lang="de-DE" sz="2400" b="1" dirty="0"/>
              <a:t>den Auftrag über dem Ausgangstext, sie widmen sich der </a:t>
            </a:r>
            <a:r>
              <a:rPr lang="de-DE" sz="2400" b="1" dirty="0">
                <a:solidFill>
                  <a:srgbClr val="FF0000"/>
                </a:solidFill>
              </a:rPr>
              <a:t>Rolle </a:t>
            </a:r>
            <a:r>
              <a:rPr lang="de-DE" sz="2400" b="1" dirty="0" smtClean="0">
                <a:solidFill>
                  <a:srgbClr val="FF0000"/>
                </a:solidFill>
              </a:rPr>
              <a:t>des Übersetzers </a:t>
            </a:r>
            <a:r>
              <a:rPr lang="de-DE" sz="2400" b="1" dirty="0"/>
              <a:t>im Übersetzungsprozess und bei Benennung der Faktoren, die </a:t>
            </a:r>
            <a:r>
              <a:rPr lang="de-DE" sz="2400" b="1" dirty="0" smtClean="0"/>
              <a:t>den </a:t>
            </a:r>
            <a:r>
              <a:rPr lang="cs-CZ" sz="2400" b="1" dirty="0" err="1" smtClean="0"/>
              <a:t>Übersetzungsprozess</a:t>
            </a:r>
            <a:r>
              <a:rPr lang="cs-CZ" sz="2400" b="1" dirty="0" smtClean="0"/>
              <a:t> </a:t>
            </a:r>
            <a:r>
              <a:rPr lang="cs-CZ" sz="2400" b="1" dirty="0" err="1"/>
              <a:t>beeinflussen</a:t>
            </a:r>
            <a:r>
              <a:rPr lang="cs-CZ" sz="2400" b="1" dirty="0" smtClean="0"/>
              <a:t>.</a:t>
            </a:r>
            <a:endParaRPr lang="de-DE" sz="2400" b="1" dirty="0" smtClean="0"/>
          </a:p>
          <a:p>
            <a:r>
              <a:rPr lang="cs-CZ" sz="2400" b="1" dirty="0" err="1" smtClean="0">
                <a:solidFill>
                  <a:srgbClr val="FF0000"/>
                </a:solidFill>
              </a:rPr>
              <a:t>Skopostheorie</a:t>
            </a:r>
            <a:r>
              <a:rPr lang="de-DE" sz="2400" b="1" dirty="0" smtClean="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smtClean="0">
                <a:solidFill>
                  <a:srgbClr val="0070C0"/>
                </a:solidFill>
              </a:rPr>
              <a:t>Ziel</a:t>
            </a:r>
            <a:r>
              <a:rPr lang="de-DE" sz="2400" b="1" dirty="0" smtClean="0"/>
              <a:t> übersetzt </a:t>
            </a:r>
            <a:r>
              <a:rPr lang="de-DE" sz="2400" b="1" dirty="0"/>
              <a:t>werden. In dieser Theorie wird Translation als eine Sondersorte </a:t>
            </a:r>
            <a:r>
              <a:rPr lang="de-DE" sz="2400" b="1" dirty="0" smtClean="0"/>
              <a:t>von </a:t>
            </a:r>
            <a:r>
              <a:rPr lang="de-DE" sz="2400" b="1" dirty="0"/>
              <a:t>Kommunikation beschrieben und wird von einem Zweck </a:t>
            </a:r>
            <a:r>
              <a:rPr lang="de-DE" sz="2400" b="1" dirty="0" smtClean="0"/>
              <a:t>bestimmt.</a:t>
            </a:r>
          </a:p>
          <a:p>
            <a:r>
              <a:rPr lang="de-DE" sz="2400" b="1" dirty="0" smtClean="0"/>
              <a:t>Die wesentlichen Komponenten:</a:t>
            </a:r>
          </a:p>
          <a:p>
            <a:r>
              <a:rPr lang="de-DE" sz="2400" b="1" dirty="0" smtClean="0"/>
              <a:t>Zielorientierung</a:t>
            </a:r>
          </a:p>
          <a:p>
            <a:r>
              <a:rPr lang="de-DE" sz="2400" b="1" dirty="0" smtClean="0"/>
              <a:t>Adressat</a:t>
            </a:r>
            <a:r>
              <a:rPr lang="cs-CZ" sz="2400" b="1" dirty="0" smtClean="0"/>
              <a:t>I</a:t>
            </a:r>
            <a:r>
              <a:rPr lang="de-DE" sz="2400" b="1" dirty="0" err="1" smtClean="0"/>
              <a:t>nnenorientierung</a:t>
            </a:r>
            <a:endParaRPr lang="de-DE" sz="2400" b="1" dirty="0"/>
          </a:p>
          <a:p>
            <a:r>
              <a:rPr lang="cs-CZ" sz="2400" b="1" dirty="0" err="1" smtClean="0"/>
              <a:t>Kulturorientierung</a:t>
            </a:r>
            <a:endParaRPr lang="cs-CZ" sz="2400" b="1" dirty="0"/>
          </a:p>
        </p:txBody>
      </p:sp>
    </p:spTree>
    <p:extLst>
      <p:ext uri="{BB962C8B-B14F-4D97-AF65-F5344CB8AC3E}">
        <p14:creationId xmlns:p14="http://schemas.microsoft.com/office/powerpoint/2010/main" val="70704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Übersetzungsprozess</a:t>
            </a:r>
            <a:endParaRPr lang="cs-CZ" b="1" dirty="0"/>
          </a:p>
        </p:txBody>
      </p:sp>
      <p:sp>
        <p:nvSpPr>
          <p:cNvPr id="3" name="Zástupný symbol pro obsah 2"/>
          <p:cNvSpPr>
            <a:spLocks noGrp="1"/>
          </p:cNvSpPr>
          <p:nvPr>
            <p:ph idx="1"/>
          </p:nvPr>
        </p:nvSpPr>
        <p:spPr/>
        <p:txBody>
          <a:bodyPr>
            <a:normAutofit/>
          </a:bodyPr>
          <a:lstStyle/>
          <a:p>
            <a:r>
              <a:rPr lang="de-DE" sz="2400" b="1" dirty="0"/>
              <a:t>Ziel eines jeden </a:t>
            </a:r>
            <a:r>
              <a:rPr lang="de-DE" sz="2400" b="1" dirty="0" smtClean="0"/>
              <a:t>Übersetzungsvorgangs:</a:t>
            </a:r>
            <a:endParaRPr lang="de-DE" sz="2400" b="1" dirty="0"/>
          </a:p>
          <a:p>
            <a:r>
              <a:rPr lang="de-DE" sz="2400" b="1" dirty="0"/>
              <a:t>Herstellung </a:t>
            </a:r>
            <a:r>
              <a:rPr lang="de-DE" sz="2400" b="1" dirty="0">
                <a:solidFill>
                  <a:srgbClr val="0070C0"/>
                </a:solidFill>
              </a:rPr>
              <a:t>einer Äquivalenzrelation </a:t>
            </a:r>
            <a:r>
              <a:rPr lang="de-DE" sz="2400" b="1" dirty="0"/>
              <a:t>zwischen ausgangssprachlichem </a:t>
            </a:r>
            <a:r>
              <a:rPr lang="de-DE" sz="2400" b="1" dirty="0" smtClean="0"/>
              <a:t>und zielsprachlichem </a:t>
            </a:r>
            <a:r>
              <a:rPr lang="de-DE" sz="2400" b="1" dirty="0"/>
              <a:t>Text im Rahmen </a:t>
            </a:r>
            <a:r>
              <a:rPr lang="de-DE" sz="2400" b="1" dirty="0" smtClean="0"/>
              <a:t>   </a:t>
            </a:r>
          </a:p>
          <a:p>
            <a:pPr marL="0" indent="0">
              <a:buNone/>
            </a:pPr>
            <a:r>
              <a:rPr lang="de-DE" sz="2400" b="1" dirty="0"/>
              <a:t> </a:t>
            </a:r>
            <a:r>
              <a:rPr lang="de-DE" sz="2400" b="1" dirty="0" smtClean="0"/>
              <a:t>   funktionaler</a:t>
            </a:r>
            <a:r>
              <a:rPr lang="de-DE" sz="2400" b="1" dirty="0"/>
              <a:t>, kommunikativer oder </a:t>
            </a:r>
            <a:r>
              <a:rPr lang="de-DE" sz="2400" b="1" dirty="0" smtClean="0"/>
              <a:t>pragmatischer   </a:t>
            </a:r>
          </a:p>
          <a:p>
            <a:pPr marL="0" indent="0">
              <a:buNone/>
            </a:pPr>
            <a:r>
              <a:rPr lang="de-DE" sz="2400" b="1" dirty="0"/>
              <a:t> </a:t>
            </a:r>
            <a:r>
              <a:rPr lang="de-DE" sz="2400" b="1" dirty="0" smtClean="0"/>
              <a:t>   </a:t>
            </a:r>
            <a:r>
              <a:rPr lang="cs-CZ" sz="2400" b="1" dirty="0" err="1" smtClean="0"/>
              <a:t>Äquivalenzbeziehungen</a:t>
            </a:r>
            <a:endParaRPr lang="de-DE" sz="2400" b="1" dirty="0" smtClean="0"/>
          </a:p>
          <a:p>
            <a:r>
              <a:rPr lang="de-DE" sz="2400" b="1" dirty="0" smtClean="0">
                <a:solidFill>
                  <a:srgbClr val="FF0000"/>
                </a:solidFill>
              </a:rPr>
              <a:t>Phasen </a:t>
            </a:r>
            <a:r>
              <a:rPr lang="de-DE" sz="2400" b="1" dirty="0">
                <a:solidFill>
                  <a:srgbClr val="FF0000"/>
                </a:solidFill>
              </a:rPr>
              <a:t>der Arbeit des </a:t>
            </a:r>
            <a:r>
              <a:rPr lang="de-DE" sz="2400" b="1" dirty="0" smtClean="0">
                <a:solidFill>
                  <a:srgbClr val="FF0000"/>
                </a:solidFill>
              </a:rPr>
              <a:t>Übersetzers:</a:t>
            </a:r>
            <a:endParaRPr lang="de-DE" sz="2400" b="1" dirty="0">
              <a:solidFill>
                <a:srgbClr val="FF0000"/>
              </a:solidFill>
            </a:endParaRPr>
          </a:p>
          <a:p>
            <a:r>
              <a:rPr lang="de-DE" sz="2400" b="1" dirty="0" err="1" smtClean="0"/>
              <a:t>Jiří</a:t>
            </a:r>
            <a:r>
              <a:rPr lang="de-DE" sz="2400" b="1" dirty="0" smtClean="0"/>
              <a:t> </a:t>
            </a:r>
            <a:r>
              <a:rPr lang="de-DE" sz="2400" b="1" dirty="0" err="1"/>
              <a:t>Levý</a:t>
            </a:r>
            <a:r>
              <a:rPr lang="de-DE" sz="2400" b="1" dirty="0"/>
              <a:t> definiert </a:t>
            </a:r>
            <a:r>
              <a:rPr lang="de-DE" sz="2400" b="1" dirty="0" smtClean="0"/>
              <a:t>drei </a:t>
            </a:r>
            <a:r>
              <a:rPr lang="de-DE" sz="2400" b="1" dirty="0"/>
              <a:t>Phasen des Übersetzungsprozesses:</a:t>
            </a:r>
          </a:p>
          <a:p>
            <a:r>
              <a:rPr lang="cs-CZ" sz="2400" b="1" dirty="0"/>
              <a:t>1. </a:t>
            </a:r>
            <a:r>
              <a:rPr lang="cs-CZ" sz="2400" b="1" dirty="0" err="1"/>
              <a:t>Verstehen</a:t>
            </a:r>
            <a:r>
              <a:rPr lang="cs-CZ" sz="2400" b="1" dirty="0"/>
              <a:t> der </a:t>
            </a:r>
            <a:r>
              <a:rPr lang="cs-CZ" sz="2400" b="1" dirty="0" err="1"/>
              <a:t>Vorlage</a:t>
            </a:r>
            <a:endParaRPr lang="cs-CZ" sz="2400" b="1" dirty="0"/>
          </a:p>
          <a:p>
            <a:r>
              <a:rPr lang="cs-CZ" sz="2400" b="1" dirty="0"/>
              <a:t>2. </a:t>
            </a:r>
            <a:r>
              <a:rPr lang="cs-CZ" sz="2400" b="1" dirty="0" err="1"/>
              <a:t>Interpretation</a:t>
            </a:r>
            <a:r>
              <a:rPr lang="cs-CZ" sz="2400" b="1" dirty="0"/>
              <a:t> der </a:t>
            </a:r>
            <a:r>
              <a:rPr lang="cs-CZ" sz="2400" b="1" dirty="0" err="1"/>
              <a:t>Vorlage</a:t>
            </a:r>
            <a:endParaRPr lang="cs-CZ" sz="2400" b="1" dirty="0"/>
          </a:p>
          <a:p>
            <a:r>
              <a:rPr lang="cs-CZ" sz="2400" b="1" dirty="0"/>
              <a:t>3. </a:t>
            </a:r>
            <a:r>
              <a:rPr lang="cs-CZ" sz="2400" b="1" dirty="0" err="1"/>
              <a:t>Umformulierung</a:t>
            </a:r>
            <a:r>
              <a:rPr lang="cs-CZ" sz="2400" b="1" dirty="0"/>
              <a:t> der </a:t>
            </a:r>
            <a:r>
              <a:rPr lang="cs-CZ" sz="2400" b="1" dirty="0" err="1"/>
              <a:t>Vorlage</a:t>
            </a:r>
            <a:endParaRPr lang="de-DE" sz="2400" b="1" dirty="0" smtClean="0"/>
          </a:p>
          <a:p>
            <a:endParaRPr lang="cs-CZ" sz="2800" b="1" dirty="0"/>
          </a:p>
        </p:txBody>
      </p:sp>
    </p:spTree>
    <p:extLst>
      <p:ext uri="{BB962C8B-B14F-4D97-AF65-F5344CB8AC3E}">
        <p14:creationId xmlns:p14="http://schemas.microsoft.com/office/powerpoint/2010/main" val="15678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Äquivalenz in der </a:t>
            </a:r>
            <a:r>
              <a:rPr lang="de-DE" dirty="0" err="1" smtClean="0"/>
              <a:t>Überstetzung</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b="1" dirty="0"/>
          </a:p>
          <a:p>
            <a:r>
              <a:rPr lang="de-DE" b="1" dirty="0" smtClean="0">
                <a:solidFill>
                  <a:srgbClr val="FF0000"/>
                </a:solidFill>
              </a:rPr>
              <a:t>Äquivalenztypen </a:t>
            </a:r>
            <a:r>
              <a:rPr lang="de-DE" b="1" dirty="0"/>
              <a:t>und ihre Bezugsrahmen </a:t>
            </a:r>
            <a:r>
              <a:rPr lang="cs-CZ" b="1" dirty="0" smtClean="0"/>
              <a:t>(</a:t>
            </a:r>
            <a:r>
              <a:rPr lang="de-DE" b="1" dirty="0" smtClean="0"/>
              <a:t>nach </a:t>
            </a:r>
            <a:r>
              <a:rPr lang="de-DE" b="1" dirty="0"/>
              <a:t>Werner Koller, </a:t>
            </a:r>
            <a:r>
              <a:rPr lang="de-DE" b="1" i="1" dirty="0"/>
              <a:t>Einführung in die </a:t>
            </a:r>
            <a:r>
              <a:rPr lang="de-DE" b="1" i="1" dirty="0" smtClean="0"/>
              <a:t>Übersetzungswissenschaft</a:t>
            </a:r>
            <a:r>
              <a:rPr lang="cs-CZ" b="1" dirty="0"/>
              <a:t>)</a:t>
            </a:r>
            <a:r>
              <a:rPr lang="de-DE" b="1" dirty="0" smtClean="0"/>
              <a:t>: </a:t>
            </a:r>
            <a:endParaRPr lang="cs-CZ" b="1" dirty="0" smtClean="0"/>
          </a:p>
          <a:p>
            <a:pPr marL="0" indent="0">
              <a:buNone/>
            </a:pPr>
            <a:endParaRPr lang="cs-CZ" b="1" dirty="0" smtClean="0"/>
          </a:p>
          <a:p>
            <a:r>
              <a:rPr lang="de-DE" b="1" dirty="0" smtClean="0"/>
              <a:t>Äquivalenztyp </a:t>
            </a:r>
            <a:r>
              <a:rPr lang="de-DE" b="1" dirty="0"/>
              <a:t>	</a:t>
            </a:r>
            <a:r>
              <a:rPr lang="cs-CZ" b="1" dirty="0" smtClean="0"/>
              <a:t>                  </a:t>
            </a:r>
            <a:r>
              <a:rPr lang="de-DE" b="1" dirty="0" smtClean="0"/>
              <a:t>Bezugsrahmen </a:t>
            </a:r>
            <a:r>
              <a:rPr lang="de-DE" b="1" dirty="0"/>
              <a:t>	</a:t>
            </a:r>
          </a:p>
          <a:p>
            <a:r>
              <a:rPr lang="de-DE" b="1" dirty="0"/>
              <a:t>1 	denotative Äquivalenz 	</a:t>
            </a:r>
            <a:r>
              <a:rPr lang="cs-CZ" b="1" dirty="0" smtClean="0"/>
              <a:t>  </a:t>
            </a:r>
            <a:r>
              <a:rPr lang="de-DE" b="1" dirty="0" smtClean="0"/>
              <a:t>außersprachlicher </a:t>
            </a:r>
            <a:r>
              <a:rPr lang="de-DE" b="1" dirty="0"/>
              <a:t>Sachverhalt 	</a:t>
            </a:r>
          </a:p>
          <a:p>
            <a:r>
              <a:rPr lang="de-DE" b="1" dirty="0"/>
              <a:t>2 	konnotative Äquivalenz 	</a:t>
            </a:r>
            <a:r>
              <a:rPr lang="cs-CZ" b="1" dirty="0" smtClean="0"/>
              <a:t>  </a:t>
            </a:r>
            <a:r>
              <a:rPr lang="de-DE" b="1" dirty="0" smtClean="0"/>
              <a:t>Art </a:t>
            </a:r>
            <a:r>
              <a:rPr lang="de-DE" b="1" dirty="0"/>
              <a:t>der Verbalisierung 	</a:t>
            </a:r>
          </a:p>
          <a:p>
            <a:r>
              <a:rPr lang="de-DE" b="1" dirty="0"/>
              <a:t>3 	textnormative Äquivalenz 	Text – und Sprachnormen </a:t>
            </a:r>
            <a:r>
              <a:rPr lang="cs-CZ" b="1" dirty="0" smtClean="0"/>
              <a:t>  </a:t>
            </a:r>
          </a:p>
          <a:p>
            <a:r>
              <a:rPr lang="cs-CZ" b="1" dirty="0"/>
              <a:t> </a:t>
            </a:r>
            <a:r>
              <a:rPr lang="cs-CZ" b="1" dirty="0" smtClean="0"/>
              <a:t>                                                                  </a:t>
            </a:r>
            <a:r>
              <a:rPr lang="de-DE" b="1" dirty="0" smtClean="0"/>
              <a:t>(</a:t>
            </a:r>
            <a:r>
              <a:rPr lang="de-DE" b="1" dirty="0"/>
              <a:t>Gebrauchsnormen) 	</a:t>
            </a:r>
          </a:p>
          <a:p>
            <a:r>
              <a:rPr lang="de-DE" b="1" dirty="0"/>
              <a:t>4 	pragmatische Äquivalenz 	Empfänger – (Leser) Bezug 	</a:t>
            </a:r>
          </a:p>
          <a:p>
            <a:r>
              <a:rPr lang="de-DE" b="1" dirty="0"/>
              <a:t>5 	Formal-ästhetische Äquivalenz 	ästhetische, formale und „individualistische“ Eigenschaften des AG </a:t>
            </a:r>
            <a:r>
              <a:rPr lang="de-DE" dirty="0"/>
              <a:t>	</a:t>
            </a:r>
          </a:p>
          <a:p>
            <a:endParaRPr lang="cs-CZ" dirty="0"/>
          </a:p>
        </p:txBody>
      </p:sp>
    </p:spTree>
    <p:extLst>
      <p:ext uri="{BB962C8B-B14F-4D97-AF65-F5344CB8AC3E}">
        <p14:creationId xmlns:p14="http://schemas.microsoft.com/office/powerpoint/2010/main" val="173233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Fachliteratur</a:t>
            </a:r>
            <a:endParaRPr lang="cs-CZ" b="1" dirty="0"/>
          </a:p>
        </p:txBody>
      </p:sp>
      <p:sp>
        <p:nvSpPr>
          <p:cNvPr id="3" name="Zástupný symbol pro obsah 2"/>
          <p:cNvSpPr>
            <a:spLocks noGrp="1"/>
          </p:cNvSpPr>
          <p:nvPr>
            <p:ph idx="1"/>
          </p:nvPr>
        </p:nvSpPr>
        <p:spPr/>
        <p:txBody>
          <a:bodyPr>
            <a:normAutofit/>
          </a:bodyPr>
          <a:lstStyle/>
          <a:p>
            <a:r>
              <a:rPr lang="cs-CZ" sz="2000" b="1" dirty="0" smtClean="0"/>
              <a:t>LEVÝ</a:t>
            </a:r>
            <a:r>
              <a:rPr lang="cs-CZ" sz="2000" b="1" dirty="0"/>
              <a:t>, Jiří: </a:t>
            </a:r>
            <a:r>
              <a:rPr lang="cs-CZ" sz="2000" b="1" i="1" dirty="0"/>
              <a:t>Umění překladu. </a:t>
            </a:r>
            <a:r>
              <a:rPr lang="cs-CZ" sz="2000" b="1" dirty="0"/>
              <a:t>Praha: Československý spisovatel, </a:t>
            </a:r>
            <a:r>
              <a:rPr lang="cs-CZ" sz="2000" b="1" dirty="0" smtClean="0"/>
              <a:t>1963</a:t>
            </a:r>
            <a:endParaRPr lang="cs-CZ" sz="2000" b="1" dirty="0"/>
          </a:p>
          <a:p>
            <a:r>
              <a:rPr lang="cs-CZ" sz="2000" b="1" dirty="0" smtClean="0"/>
              <a:t>VILIKOVSKÝ</a:t>
            </a:r>
            <a:r>
              <a:rPr lang="cs-CZ" sz="2000" b="1" dirty="0"/>
              <a:t>, Ján a Emil CHAROUS. </a:t>
            </a:r>
            <a:r>
              <a:rPr lang="cs-CZ" sz="2000" b="1" i="1" dirty="0"/>
              <a:t>Překlad jako tvorba</a:t>
            </a:r>
            <a:r>
              <a:rPr lang="cs-CZ" sz="2000" b="1" dirty="0"/>
              <a:t>. Vyd. 1. Praha: Ivo Železný, </a:t>
            </a:r>
            <a:r>
              <a:rPr lang="cs-CZ" sz="2000" b="1" dirty="0" smtClean="0"/>
              <a:t>2002</a:t>
            </a:r>
            <a:endParaRPr lang="de-DE" sz="2000" b="1" dirty="0" smtClean="0"/>
          </a:p>
          <a:p>
            <a:r>
              <a:rPr lang="cs-CZ" sz="2000" b="1" dirty="0" smtClean="0"/>
              <a:t>FIŠER</a:t>
            </a:r>
            <a:r>
              <a:rPr lang="cs-CZ" sz="2000" b="1" dirty="0"/>
              <a:t>, Zbyněk. </a:t>
            </a:r>
            <a:r>
              <a:rPr lang="cs-CZ" sz="2000" b="1" i="1" dirty="0"/>
              <a:t>Překlad jako kreativní proces: teorie a praxe funkcionalistického překládání</a:t>
            </a:r>
            <a:r>
              <a:rPr lang="cs-CZ" sz="2000" b="1" dirty="0"/>
              <a:t>. Vyd. 1. Brno: </a:t>
            </a:r>
            <a:r>
              <a:rPr lang="cs-CZ" sz="2000" b="1" dirty="0" smtClean="0"/>
              <a:t>Host,</a:t>
            </a:r>
            <a:r>
              <a:rPr lang="de-DE" sz="2000" b="1" dirty="0" smtClean="0"/>
              <a:t> </a:t>
            </a:r>
            <a:r>
              <a:rPr lang="cs-CZ" sz="2000" b="1" dirty="0" smtClean="0"/>
              <a:t>2009</a:t>
            </a:r>
            <a:endParaRPr lang="de-DE" sz="2000" b="1" dirty="0" smtClean="0"/>
          </a:p>
          <a:p>
            <a:r>
              <a:rPr lang="de-DE" sz="2000" b="1" dirty="0"/>
              <a:t>SIEVER, Holger. </a:t>
            </a:r>
            <a:r>
              <a:rPr lang="de-DE" sz="2000" b="1" i="1" dirty="0"/>
              <a:t>Übersetzen und Interpretation: die Herausbildung der Übersetzungswissenschaft </a:t>
            </a:r>
            <a:r>
              <a:rPr lang="de-DE" sz="2000" b="1" i="1" dirty="0" smtClean="0"/>
              <a:t>als eigenständige </a:t>
            </a:r>
            <a:r>
              <a:rPr lang="de-DE" sz="2000" b="1" i="1" dirty="0"/>
              <a:t>wissenschaftliche Disziplin im deutschen Sprachraum von 1960 bis 2000</a:t>
            </a:r>
            <a:r>
              <a:rPr lang="de-DE" sz="2000" b="1" dirty="0"/>
              <a:t>. New York: P. Lang,</a:t>
            </a:r>
          </a:p>
          <a:p>
            <a:pPr marL="0" indent="0">
              <a:buNone/>
            </a:pPr>
            <a:r>
              <a:rPr lang="de-DE" sz="2000" b="1" dirty="0" smtClean="0"/>
              <a:t>    </a:t>
            </a:r>
            <a:r>
              <a:rPr lang="cs-CZ" sz="2000" b="1" dirty="0" smtClean="0"/>
              <a:t> </a:t>
            </a:r>
            <a:r>
              <a:rPr lang="de-DE" sz="2000" b="1" dirty="0" smtClean="0"/>
              <a:t> 2010</a:t>
            </a:r>
            <a:r>
              <a:rPr lang="de-DE" sz="2000" b="1" dirty="0"/>
              <a:t>, 382 p. Leipziger Studien zur angewandten Linguistik </a:t>
            </a:r>
            <a:r>
              <a:rPr lang="de-DE" sz="2000" b="1" dirty="0" smtClean="0"/>
              <a:t>und </a:t>
            </a:r>
            <a:r>
              <a:rPr lang="cs-CZ" sz="2000" b="1" dirty="0" smtClean="0"/>
              <a:t>  </a:t>
            </a:r>
          </a:p>
          <a:p>
            <a:pPr marL="0" indent="0">
              <a:buNone/>
            </a:pPr>
            <a:r>
              <a:rPr lang="cs-CZ" sz="2000" b="1" dirty="0"/>
              <a:t> </a:t>
            </a:r>
            <a:r>
              <a:rPr lang="cs-CZ" sz="2000" b="1" dirty="0" smtClean="0"/>
              <a:t>     </a:t>
            </a:r>
            <a:r>
              <a:rPr lang="de-DE" sz="2000" b="1" dirty="0" err="1" smtClean="0"/>
              <a:t>Translatologie</a:t>
            </a:r>
            <a:r>
              <a:rPr lang="de-DE" sz="2000" b="1" dirty="0"/>
              <a:t>, 8</a:t>
            </a:r>
            <a:r>
              <a:rPr lang="de-DE" sz="2000" b="1" dirty="0" smtClean="0"/>
              <a:t>.</a:t>
            </a:r>
            <a:endParaRPr lang="cs-CZ" sz="2000" b="1" dirty="0" smtClean="0"/>
          </a:p>
          <a:p>
            <a:r>
              <a:rPr lang="de-DE" sz="2000" b="1" dirty="0"/>
              <a:t>KOLLER, Werner. </a:t>
            </a:r>
            <a:r>
              <a:rPr lang="de-DE" sz="2000" b="1" i="1" dirty="0"/>
              <a:t>Einführung in die Übersetzungswissenschaft</a:t>
            </a:r>
            <a:r>
              <a:rPr lang="de-DE" sz="2000" b="1" dirty="0"/>
              <a:t>. 7., aktualisierte </a:t>
            </a:r>
            <a:r>
              <a:rPr lang="de-DE" sz="2000" b="1" dirty="0" smtClean="0"/>
              <a:t>Aufl.</a:t>
            </a:r>
            <a:r>
              <a:rPr lang="cs-CZ" sz="2000" b="1" dirty="0" smtClean="0"/>
              <a:t> </a:t>
            </a:r>
            <a:r>
              <a:rPr lang="cs-CZ" sz="2000" b="1" dirty="0" err="1" smtClean="0"/>
              <a:t>Wiebelsheim</a:t>
            </a:r>
            <a:r>
              <a:rPr lang="cs-CZ" sz="2000" b="1" dirty="0"/>
              <a:t>: </a:t>
            </a:r>
            <a:r>
              <a:rPr lang="cs-CZ" sz="2000" b="1" dirty="0" err="1"/>
              <a:t>Quelle</a:t>
            </a:r>
            <a:r>
              <a:rPr lang="cs-CZ" sz="2000" b="1" dirty="0"/>
              <a:t>, 2004.</a:t>
            </a:r>
            <a:endParaRPr lang="cs-CZ" sz="2000" b="1" dirty="0" smtClean="0"/>
          </a:p>
          <a:p>
            <a:pPr marL="0" indent="0">
              <a:buNone/>
            </a:pPr>
            <a:endParaRPr lang="cs-CZ" b="1" dirty="0"/>
          </a:p>
        </p:txBody>
      </p:sp>
    </p:spTree>
    <p:extLst>
      <p:ext uri="{BB962C8B-B14F-4D97-AF65-F5344CB8AC3E}">
        <p14:creationId xmlns:p14="http://schemas.microsoft.com/office/powerpoint/2010/main" val="27146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solidFill>
                  <a:srgbClr val="C00000"/>
                </a:solidFill>
              </a:rPr>
              <a:t>Beispiel 2: </a:t>
            </a:r>
            <a:r>
              <a:rPr lang="cs-CZ" b="1" dirty="0" smtClean="0">
                <a:solidFill>
                  <a:srgbClr val="C00000"/>
                </a:solidFill>
              </a:rPr>
              <a:t>Ingo Schulze: Adam </a:t>
            </a:r>
            <a:r>
              <a:rPr lang="cs-CZ" b="1" dirty="0" err="1" smtClean="0">
                <a:solidFill>
                  <a:srgbClr val="C00000"/>
                </a:solidFill>
              </a:rPr>
              <a:t>und</a:t>
            </a:r>
            <a:r>
              <a:rPr lang="cs-CZ" b="1" dirty="0" smtClean="0">
                <a:solidFill>
                  <a:srgbClr val="C00000"/>
                </a:solidFill>
              </a:rPr>
              <a:t> Evelyn</a:t>
            </a:r>
            <a:endParaRPr lang="cs-CZ" b="1" dirty="0">
              <a:solidFill>
                <a:srgbClr val="C00000"/>
              </a:solidFill>
            </a:endParaRPr>
          </a:p>
        </p:txBody>
      </p:sp>
      <p:sp>
        <p:nvSpPr>
          <p:cNvPr id="3" name="Zástupný symbol pro obsah 2"/>
          <p:cNvSpPr>
            <a:spLocks noGrp="1"/>
          </p:cNvSpPr>
          <p:nvPr>
            <p:ph idx="1"/>
          </p:nvPr>
        </p:nvSpPr>
        <p:spPr/>
        <p:txBody>
          <a:bodyPr/>
          <a:lstStyle/>
          <a:p>
            <a:r>
              <a:rPr lang="de-DE" b="1" dirty="0" smtClean="0"/>
              <a:t>Übersetzung: </a:t>
            </a:r>
            <a:r>
              <a:rPr lang="de-DE" b="1" dirty="0" err="1" smtClean="0"/>
              <a:t>To</a:t>
            </a:r>
            <a:r>
              <a:rPr lang="cs-CZ" b="1" dirty="0" smtClean="0"/>
              <a:t>máš </a:t>
            </a:r>
            <a:r>
              <a:rPr lang="cs-CZ" b="1" dirty="0" err="1" smtClean="0"/>
              <a:t>Dimter</a:t>
            </a:r>
            <a:r>
              <a:rPr lang="cs-CZ" b="1" dirty="0" smtClean="0"/>
              <a:t> (</a:t>
            </a:r>
            <a:r>
              <a:rPr lang="cs-CZ" b="1" dirty="0" err="1" smtClean="0"/>
              <a:t>geb</a:t>
            </a:r>
            <a:r>
              <a:rPr lang="cs-CZ" b="1" dirty="0" smtClean="0"/>
              <a:t>. 1974)</a:t>
            </a:r>
            <a:endParaRPr lang="de-DE" b="1" dirty="0" smtClean="0"/>
          </a:p>
          <a:p>
            <a:r>
              <a:rPr lang="cs-CZ" b="1" dirty="0" err="1" smtClean="0"/>
              <a:t>Dialoge</a:t>
            </a:r>
            <a:endParaRPr lang="cs-CZ" b="1" dirty="0" smtClean="0"/>
          </a:p>
          <a:p>
            <a:r>
              <a:rPr lang="cs-CZ" b="1" dirty="0" smtClean="0"/>
              <a:t>„</a:t>
            </a:r>
            <a:r>
              <a:rPr lang="cs-CZ" b="1" dirty="0" err="1" smtClean="0"/>
              <a:t>moderne</a:t>
            </a:r>
            <a:r>
              <a:rPr lang="cs-CZ" b="1" dirty="0" smtClean="0"/>
              <a:t>“ </a:t>
            </a:r>
            <a:r>
              <a:rPr lang="cs-CZ" b="1" dirty="0" err="1" smtClean="0"/>
              <a:t>Sprache</a:t>
            </a:r>
            <a:r>
              <a:rPr lang="de-DE" b="1" dirty="0" smtClean="0"/>
              <a:t>, Alltagssprache, </a:t>
            </a:r>
            <a:r>
              <a:rPr lang="de-DE" b="1" dirty="0"/>
              <a:t>J</a:t>
            </a:r>
            <a:r>
              <a:rPr lang="de-DE" b="1" dirty="0" smtClean="0"/>
              <a:t>ugendsprache</a:t>
            </a:r>
            <a:endParaRPr lang="cs-CZ" b="1" dirty="0" smtClean="0"/>
          </a:p>
          <a:p>
            <a:r>
              <a:rPr lang="cs-CZ" b="1" dirty="0" err="1" smtClean="0"/>
              <a:t>Stilschichten</a:t>
            </a:r>
            <a:r>
              <a:rPr lang="cs-CZ" b="1" dirty="0" smtClean="0"/>
              <a:t>: </a:t>
            </a:r>
            <a:r>
              <a:rPr lang="cs-CZ" b="1" dirty="0" err="1" smtClean="0"/>
              <a:t>umg</a:t>
            </a:r>
            <a:r>
              <a:rPr lang="cs-CZ" b="1" dirty="0" smtClean="0"/>
              <a:t>., </a:t>
            </a:r>
            <a:r>
              <a:rPr lang="cs-CZ" b="1" dirty="0" err="1" smtClean="0"/>
              <a:t>salopp</a:t>
            </a:r>
            <a:r>
              <a:rPr lang="cs-CZ" b="1" dirty="0" smtClean="0"/>
              <a:t>, </a:t>
            </a:r>
            <a:r>
              <a:rPr lang="cs-CZ" b="1" dirty="0" err="1" smtClean="0"/>
              <a:t>vulg</a:t>
            </a:r>
            <a:r>
              <a:rPr lang="de-DE" b="1" dirty="0" err="1" smtClean="0"/>
              <a:t>är</a:t>
            </a:r>
            <a:endParaRPr lang="de-DE" b="1" dirty="0" smtClean="0"/>
          </a:p>
          <a:p>
            <a:r>
              <a:rPr lang="de-DE" b="1" dirty="0" smtClean="0"/>
              <a:t>Stilfärbungen</a:t>
            </a:r>
          </a:p>
          <a:p>
            <a:r>
              <a:rPr lang="de-DE" b="1" dirty="0" err="1"/>
              <a:t>u</a:t>
            </a:r>
            <a:r>
              <a:rPr lang="de-DE" b="1" dirty="0" err="1" smtClean="0"/>
              <a:t>mg</a:t>
            </a:r>
            <a:r>
              <a:rPr lang="de-DE" b="1" dirty="0" smtClean="0"/>
              <a:t>. Idiomatik, kommunikative Formeln</a:t>
            </a:r>
            <a:r>
              <a:rPr lang="cs-CZ" b="1" dirty="0" smtClean="0"/>
              <a:t>/</a:t>
            </a:r>
            <a:r>
              <a:rPr lang="cs-CZ" b="1" dirty="0" err="1" smtClean="0"/>
              <a:t>Floskeln</a:t>
            </a:r>
            <a:r>
              <a:rPr lang="de-DE" b="1" dirty="0" smtClean="0"/>
              <a:t> u.a. </a:t>
            </a:r>
            <a:r>
              <a:rPr lang="de-DE" b="1" dirty="0" err="1" smtClean="0"/>
              <a:t>Phraseme</a:t>
            </a:r>
            <a:endParaRPr lang="de-DE" b="1" dirty="0" smtClean="0"/>
          </a:p>
          <a:p>
            <a:endParaRPr lang="de-DE" b="1" dirty="0" smtClean="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 </a:t>
            </a:r>
            <a:r>
              <a:rPr lang="de-DE" sz="1800" dirty="0"/>
              <a:t>„Wenn sie mir schon im August Urlaub geben, muss ich den nehmen. - Die </a:t>
            </a:r>
            <a:r>
              <a:rPr lang="de-DE" sz="1800" b="1" dirty="0" smtClean="0"/>
              <a:t>spinnt </a:t>
            </a:r>
            <a:r>
              <a:rPr lang="de-DE" sz="1800" dirty="0" smtClean="0"/>
              <a:t>wohl</a:t>
            </a:r>
            <a:r>
              <a:rPr lang="de-DE" sz="1800" dirty="0"/>
              <a:t>.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smtClean="0"/>
              <a:t>        </a:t>
            </a:r>
            <a:r>
              <a:rPr lang="cs-CZ" sz="1800" dirty="0" smtClean="0"/>
              <a:t>Pojedeme</a:t>
            </a:r>
            <a:r>
              <a:rPr lang="cs-CZ" sz="1800" dirty="0"/>
              <a:t>,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a:t>
            </a:r>
            <a:r>
              <a:rPr lang="de-DE" sz="1800" dirty="0" smtClean="0"/>
              <a:t>se“ übersetzt</a:t>
            </a:r>
            <a:r>
              <a:rPr lang="de-DE" sz="1800" dirty="0"/>
              <a:t>. Man kann es noch mit anderen Wörtern übersetzen, zum Beispiel: </a:t>
            </a:r>
            <a:r>
              <a:rPr lang="de-DE" sz="1800" dirty="0" err="1" smtClean="0"/>
              <a:t>zbláznit</a:t>
            </a:r>
            <a:r>
              <a:rPr lang="de-DE" sz="1800" dirty="0"/>
              <a:t> </a:t>
            </a:r>
            <a:r>
              <a:rPr lang="de-DE" sz="1800" dirty="0" smtClean="0"/>
              <a:t>se</a:t>
            </a:r>
            <a:r>
              <a:rPr lang="de-DE" sz="1800" dirty="0"/>
              <a:t>, </a:t>
            </a:r>
            <a:r>
              <a:rPr lang="de-DE" sz="1800" dirty="0" err="1"/>
              <a:t>zhloupnout</a:t>
            </a:r>
            <a:r>
              <a:rPr lang="de-DE" sz="1800" dirty="0"/>
              <a:t>. Der Ausdruck ist übertrieben, hyperbolisch. Im </a:t>
            </a:r>
            <a:r>
              <a:rPr lang="de-DE" sz="1800" dirty="0" smtClean="0"/>
              <a:t>deutschen Originalsatz </a:t>
            </a:r>
            <a:r>
              <a:rPr lang="de-DE" sz="1800" dirty="0"/>
              <a:t>handelt es sich um eine Konstatierung. In der </a:t>
            </a:r>
            <a:r>
              <a:rPr lang="de-DE" sz="1800" dirty="0" smtClean="0"/>
              <a:t>tschechischen Übersetzung </a:t>
            </a:r>
            <a:r>
              <a:rPr lang="de-DE" sz="1800" dirty="0"/>
              <a:t>hat der Übersetzter den Satz als eine rhetorische Frage geäußert. </a:t>
            </a:r>
            <a:r>
              <a:rPr lang="de-DE" sz="1800" dirty="0" err="1" smtClean="0"/>
              <a:t>Esgelang</a:t>
            </a:r>
            <a:r>
              <a:rPr lang="de-DE" sz="1800" dirty="0" smtClean="0"/>
              <a:t> </a:t>
            </a:r>
            <a:r>
              <a:rPr lang="de-DE" sz="1800" dirty="0"/>
              <a:t>ihm diesen Ausdruck ins Tschechische gut zu übersetzen</a:t>
            </a:r>
            <a:r>
              <a:rPr lang="de-DE" sz="1800" dirty="0" smtClean="0"/>
              <a:t>.</a:t>
            </a:r>
          </a:p>
          <a:p>
            <a:r>
              <a:rPr lang="de-DE" sz="1800" dirty="0" smtClean="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smtClean="0"/>
              <a:t>       </a:t>
            </a:r>
            <a:r>
              <a:rPr lang="de-DE" sz="1800" dirty="0" smtClean="0"/>
              <a:t>zur </a:t>
            </a:r>
            <a:r>
              <a:rPr lang="de-DE" sz="1800" dirty="0"/>
              <a:t>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smtClean="0"/>
              <a:t>       </a:t>
            </a:r>
            <a:r>
              <a:rPr lang="de-DE" sz="1800" dirty="0" smtClean="0"/>
              <a:t>dass </a:t>
            </a:r>
            <a:r>
              <a:rPr lang="de-DE" sz="1800" dirty="0"/>
              <a:t>August zu Ende ist. Das </a:t>
            </a:r>
            <a:r>
              <a:rPr lang="de-DE" sz="1800" dirty="0" err="1"/>
              <a:t>Phrasem</a:t>
            </a:r>
            <a:r>
              <a:rPr lang="de-DE" sz="1800" dirty="0"/>
              <a:t> hat auch mehrere Bedeutungen. Man </a:t>
            </a:r>
            <a:r>
              <a:rPr lang="de-DE" sz="1800" dirty="0" smtClean="0"/>
              <a:t>benutzt</a:t>
            </a:r>
            <a:r>
              <a:rPr lang="cs-CZ" sz="1800" dirty="0" smtClean="0"/>
              <a:t> </a:t>
            </a:r>
            <a:r>
              <a:rPr lang="de-DE" sz="1800" dirty="0" smtClean="0"/>
              <a:t>es </a:t>
            </a:r>
            <a:r>
              <a:rPr lang="cs-CZ" sz="1800" dirty="0" smtClean="0"/>
              <a:t>  </a:t>
            </a:r>
          </a:p>
          <a:p>
            <a:pPr marL="0" indent="0">
              <a:buNone/>
            </a:pPr>
            <a:r>
              <a:rPr lang="cs-CZ" sz="1800" dirty="0"/>
              <a:t> </a:t>
            </a:r>
            <a:r>
              <a:rPr lang="cs-CZ" sz="1800" dirty="0" smtClean="0"/>
              <a:t>      </a:t>
            </a:r>
            <a:r>
              <a:rPr lang="de-DE" sz="1800" dirty="0" smtClean="0"/>
              <a:t>auch</a:t>
            </a:r>
            <a:r>
              <a:rPr lang="de-DE" sz="1800" dirty="0"/>
              <a:t>, wenn etwas schlecht endet, wenn etwas anders gelingt, als man erwartet</a:t>
            </a:r>
          </a:p>
          <a:p>
            <a:pPr marL="0" indent="0">
              <a:buNone/>
            </a:pPr>
            <a:r>
              <a:rPr lang="cs-CZ" sz="1800" dirty="0" smtClean="0"/>
              <a:t>      </a:t>
            </a:r>
            <a:r>
              <a:rPr lang="de-DE" sz="1800" dirty="0" smtClean="0"/>
              <a:t>oder </a:t>
            </a:r>
            <a:r>
              <a:rPr lang="de-DE" sz="1800" dirty="0"/>
              <a:t>will. Auch in diesem Beispiel gelang es den Ausdruck sehr geschickt und </a:t>
            </a:r>
            <a:r>
              <a:rPr lang="de-DE" sz="1800" dirty="0" smtClean="0"/>
              <a:t>gut</a:t>
            </a:r>
            <a:r>
              <a:rPr lang="cs-CZ" sz="1800" dirty="0" smtClean="0"/>
              <a:t> </a:t>
            </a:r>
            <a:r>
              <a:rPr lang="cs-CZ" sz="1800" dirty="0" err="1" smtClean="0"/>
              <a:t>zu</a:t>
            </a:r>
            <a:endParaRPr lang="de-DE" sz="1800" dirty="0"/>
          </a:p>
          <a:p>
            <a:pPr marL="0" indent="0">
              <a:buNone/>
            </a:pPr>
            <a:r>
              <a:rPr lang="cs-CZ" sz="1800" dirty="0" smtClean="0"/>
              <a:t>       </a:t>
            </a:r>
            <a:r>
              <a:rPr lang="cs-CZ" sz="1800" dirty="0" err="1" smtClean="0"/>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smtClean="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smtClean="0">
                <a:solidFill>
                  <a:srgbClr val="FF0000"/>
                </a:solidFill>
              </a:rPr>
              <a:t>4</a:t>
            </a:r>
            <a:r>
              <a:rPr lang="de-DE" b="1" dirty="0">
                <a:solidFill>
                  <a:srgbClr val="FF0000"/>
                </a:solidFill>
              </a:rPr>
              <a:t>.</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smtClean="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a:t>
            </a:r>
            <a:r>
              <a:rPr lang="de-DE" dirty="0" smtClean="0"/>
              <a:t>der Haut</a:t>
            </a:r>
            <a:r>
              <a:rPr lang="de-DE" dirty="0"/>
              <a:t>, so fein ist das.“ (Seite 16)</a:t>
            </a:r>
          </a:p>
          <a:p>
            <a:r>
              <a:rPr lang="pl-PL" dirty="0"/>
              <a:t>„To muselo stát </a:t>
            </a:r>
            <a:r>
              <a:rPr lang="pl-PL" b="1" dirty="0"/>
              <a:t>balík </a:t>
            </a:r>
            <a:r>
              <a:rPr lang="pl-PL" dirty="0"/>
              <a:t>i na Západě, ale na kůži to vůbec necítíš, tak je to jemný.“ (</a:t>
            </a:r>
            <a:r>
              <a:rPr lang="pl-PL" dirty="0" smtClean="0"/>
              <a:t>Seite</a:t>
            </a:r>
            <a:r>
              <a:rPr lang="de-DE" dirty="0" smtClean="0"/>
              <a:t> </a:t>
            </a:r>
            <a:r>
              <a:rPr lang="cs-CZ" dirty="0" smtClean="0"/>
              <a:t>13</a:t>
            </a:r>
            <a:r>
              <a:rPr lang="cs-CZ" dirty="0"/>
              <a:t>)</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r>
              <a:rPr lang="cs-CZ" sz="1800" dirty="0" smtClean="0"/>
              <a:t>)</a:t>
            </a:r>
            <a:endParaRPr lang="de-DE" sz="1800" dirty="0" smtClean="0"/>
          </a:p>
          <a:p>
            <a:r>
              <a:rPr lang="de-DE" sz="1800" dirty="0" smtClean="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r>
              <a:rPr lang="cs-CZ" sz="1800" dirty="0" smtClean="0"/>
              <a:t>)</a:t>
            </a:r>
            <a:endParaRPr lang="de-DE" sz="1800" dirty="0" smtClean="0"/>
          </a:p>
          <a:p>
            <a:r>
              <a:rPr lang="de-DE" sz="1800" dirty="0" smtClean="0">
                <a:solidFill>
                  <a:srgbClr val="FF0000"/>
                </a:solidFill>
              </a:rPr>
              <a:t>8. </a:t>
            </a:r>
            <a:r>
              <a:rPr lang="de-DE" sz="1800" dirty="0" smtClean="0"/>
              <a:t>„</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smtClean="0">
                <a:solidFill>
                  <a:srgbClr val="FF0000"/>
                </a:solidFill>
              </a:rPr>
              <a:t>9.</a:t>
            </a:r>
            <a:r>
              <a:rPr lang="de-DE" sz="1800" dirty="0" smtClean="0"/>
              <a:t>„</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smtClean="0">
                <a:solidFill>
                  <a:srgbClr val="FF0000"/>
                </a:solidFill>
              </a:rPr>
              <a:t>10. </a:t>
            </a:r>
            <a:r>
              <a:rPr lang="de-DE" sz="1800" dirty="0"/>
              <a:t>„Kannst du den </a:t>
            </a:r>
            <a:r>
              <a:rPr lang="de-DE" sz="1800" b="1" dirty="0"/>
              <a:t>Stinkestumpen </a:t>
            </a:r>
            <a:r>
              <a:rPr lang="de-DE" sz="1800" dirty="0"/>
              <a:t>nicht mal wegtun. Du kriegst noch Lungenkrebs</a:t>
            </a:r>
            <a:r>
              <a:rPr lang="de-DE" sz="1800" dirty="0" smtClean="0"/>
              <a:t>.“ </a:t>
            </a:r>
            <a:r>
              <a:rPr lang="cs-CZ" sz="1800" dirty="0" smtClean="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smtClean="0"/>
              <a:t>        </a:t>
            </a:r>
            <a:r>
              <a:rPr lang="cs-CZ" sz="1800" dirty="0" smtClean="0"/>
              <a:t>plic</a:t>
            </a:r>
            <a:r>
              <a:rPr lang="cs-CZ" sz="1800" dirty="0"/>
              <a:t>.“ (</a:t>
            </a:r>
            <a:r>
              <a:rPr lang="cs-CZ" sz="1800" dirty="0" err="1"/>
              <a:t>Seite</a:t>
            </a:r>
            <a:r>
              <a:rPr lang="cs-CZ" sz="1800" dirty="0"/>
              <a:t> 17</a:t>
            </a:r>
            <a:r>
              <a:rPr lang="cs-CZ" sz="1800" dirty="0" smtClean="0"/>
              <a:t>)</a:t>
            </a:r>
            <a:endParaRPr lang="de-DE" sz="1800" dirty="0" smtClean="0"/>
          </a:p>
          <a:p>
            <a:r>
              <a:rPr lang="de-DE" sz="1800" dirty="0" smtClean="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de-DE" b="1" dirty="0" smtClean="0"/>
              <a:t>1</a:t>
            </a:r>
            <a:r>
              <a:rPr lang="de-DE" b="1" dirty="0"/>
              <a:t>.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smtClean="0"/>
              <a:t>Sprachsystem</a:t>
            </a:r>
            <a:endParaRPr lang="cs-CZ" altLang="cs-CZ" sz="2400" b="1" dirty="0" smtClean="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a:t>
            </a:r>
            <a:r>
              <a:rPr lang="de-DE" sz="1800" dirty="0" smtClean="0"/>
              <a:t>…“ </a:t>
            </a:r>
            <a:r>
              <a:rPr lang="cs-CZ" sz="1800" dirty="0" smtClean="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r>
              <a:rPr lang="pl-PL" sz="1800" dirty="0" smtClean="0"/>
              <a:t>)</a:t>
            </a:r>
            <a:endParaRPr lang="de-DE" sz="1800" dirty="0" smtClean="0"/>
          </a:p>
          <a:p>
            <a:r>
              <a:rPr lang="de-DE" sz="1800" dirty="0" smtClean="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smtClean="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16. </a:t>
            </a:r>
            <a:r>
              <a:rPr lang="de-DE" sz="1800" dirty="0"/>
              <a:t>„Sie hat verlangt, dass ich bis zum Schichtende arbeite und morgen auch noch, </a:t>
            </a:r>
            <a:r>
              <a:rPr lang="de-DE" sz="1800" dirty="0" smtClean="0"/>
              <a:t>da hab </a:t>
            </a:r>
            <a:r>
              <a:rPr lang="de-DE" sz="1800" dirty="0"/>
              <a:t>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a:t>
            </a:r>
            <a:r>
              <a:rPr lang="cs-CZ" sz="1800" dirty="0" smtClean="0"/>
              <a:t>hotovo,</a:t>
            </a:r>
            <a:r>
              <a:rPr lang="de-DE" sz="1800" dirty="0" smtClean="0"/>
              <a:t> </a:t>
            </a:r>
            <a:r>
              <a:rPr lang="cs-CZ" sz="1800" b="1" dirty="0" smtClean="0"/>
              <a:t>šlus</a:t>
            </a:r>
            <a:r>
              <a:rPr lang="cs-CZ" sz="1800" dirty="0"/>
              <a:t>.“ (</a:t>
            </a:r>
            <a:r>
              <a:rPr lang="cs-CZ" sz="1800" dirty="0" err="1"/>
              <a:t>Seite</a:t>
            </a:r>
            <a:r>
              <a:rPr lang="cs-CZ" sz="1800" dirty="0"/>
              <a:t> 26)</a:t>
            </a:r>
          </a:p>
          <a:p>
            <a:r>
              <a:rPr lang="de-DE" sz="1800" dirty="0" smtClean="0">
                <a:solidFill>
                  <a:srgbClr val="FF0000"/>
                </a:solidFill>
              </a:rPr>
              <a:t>17.</a:t>
            </a:r>
            <a:r>
              <a:rPr lang="de-DE" sz="1800" dirty="0">
                <a:solidFill>
                  <a:srgbClr val="FF0000"/>
                </a:solidFill>
              </a:rPr>
              <a:t> </a:t>
            </a:r>
            <a:r>
              <a:rPr lang="de-DE" sz="1800" dirty="0" smtClean="0"/>
              <a:t>Doch </a:t>
            </a:r>
            <a:r>
              <a:rPr lang="de-DE" sz="1800" dirty="0"/>
              <a:t>die Vorstellung, irgendwann wieder aufstehen zu müssen, </a:t>
            </a:r>
            <a:r>
              <a:rPr lang="de-DE" sz="1800" b="1" dirty="0"/>
              <a:t>hielt ihn auf </a:t>
            </a:r>
            <a:r>
              <a:rPr lang="de-DE" sz="1800" b="1" dirty="0" smtClean="0"/>
              <a:t>den </a:t>
            </a:r>
            <a:r>
              <a:rPr lang="cs-CZ" sz="1800" b="1" dirty="0" err="1" smtClean="0"/>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smtClean="0"/>
              <a:t>.</a:t>
            </a:r>
            <a:r>
              <a:rPr lang="de-DE" sz="1800" dirty="0" smtClean="0"/>
              <a:t> </a:t>
            </a:r>
            <a:endParaRPr lang="de-DE" sz="1800" dirty="0"/>
          </a:p>
          <a:p>
            <a:r>
              <a:rPr lang="de-DE" sz="1800" dirty="0" smtClean="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r>
              <a:rPr lang="pl-PL" sz="1800" dirty="0" smtClean="0"/>
              <a:t>)</a:t>
            </a:r>
            <a:endParaRPr lang="de-DE" sz="1800" dirty="0" smtClean="0"/>
          </a:p>
          <a:p>
            <a:r>
              <a:rPr lang="de-DE" sz="1800" dirty="0" smtClean="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r>
              <a:rPr lang="cs-CZ" sz="1800" dirty="0" smtClean="0"/>
              <a:t>)</a:t>
            </a:r>
            <a:endParaRPr lang="de-DE" sz="1800" dirty="0" smtClean="0"/>
          </a:p>
          <a:p>
            <a:r>
              <a:rPr lang="de-DE" sz="1800" dirty="0" smtClean="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smtClean="0">
                <a:solidFill>
                  <a:srgbClr val="FF0000"/>
                </a:solidFill>
              </a:rPr>
              <a:t>21. </a:t>
            </a:r>
            <a:r>
              <a:rPr lang="de-DE" sz="1800" dirty="0"/>
              <a:t>„Ich hab ein Kostüm entworfen. Und bei der Hitze … </a:t>
            </a:r>
            <a:r>
              <a:rPr lang="de-DE" sz="1800" b="1" dirty="0"/>
              <a:t>Evi ist völlig durchgedreht</a:t>
            </a:r>
            <a:r>
              <a:rPr lang="de-DE" sz="1800" dirty="0" smtClean="0"/>
              <a:t>.“ </a:t>
            </a:r>
            <a:r>
              <a:rPr lang="cs-CZ" sz="1800" dirty="0" smtClean="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r>
              <a:rPr lang="cs-CZ" sz="1800" dirty="0" smtClean="0"/>
              <a:t>)</a:t>
            </a:r>
            <a:endParaRPr lang="de-DE" sz="1800" dirty="0" smtClean="0"/>
          </a:p>
          <a:p>
            <a:r>
              <a:rPr lang="de-DE" sz="1800" dirty="0" smtClean="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smtClean="0"/>
              <a:t>Seite</a:t>
            </a:r>
            <a:r>
              <a:rPr lang="de-DE" sz="1800" dirty="0"/>
              <a:t> </a:t>
            </a:r>
            <a:r>
              <a:rPr lang="cs-CZ" sz="1800" dirty="0" smtClean="0"/>
              <a:t>45)</a:t>
            </a:r>
            <a:endParaRPr lang="de-DE" sz="1800" dirty="0" smtClean="0"/>
          </a:p>
          <a:p>
            <a:r>
              <a:rPr lang="de-DE" sz="1800" dirty="0" smtClean="0">
                <a:solidFill>
                  <a:srgbClr val="FF0000"/>
                </a:solidFill>
              </a:rPr>
              <a:t>23. </a:t>
            </a:r>
            <a:r>
              <a:rPr lang="de-DE" sz="1800" dirty="0"/>
              <a:t>„Aus der Deutschen Demokratischen Republik. Sie haben </a:t>
            </a:r>
            <a:r>
              <a:rPr lang="de-DE" sz="1800" dirty="0" smtClean="0"/>
              <a:t>Michael </a:t>
            </a:r>
            <a:r>
              <a:rPr lang="de-DE" sz="1800" b="1" dirty="0" smtClean="0"/>
              <a:t>rausgefischt.“ „</a:t>
            </a:r>
            <a:r>
              <a:rPr lang="de-DE" sz="1800" b="1" dirty="0"/>
              <a:t>Schweine, Schweine, Schweine!“ </a:t>
            </a:r>
            <a:r>
              <a:rPr lang="de-DE" sz="1800" dirty="0"/>
              <a:t>rief Simone. (Seite 59)</a:t>
            </a:r>
          </a:p>
          <a:p>
            <a:r>
              <a:rPr lang="cs-CZ" sz="1800" dirty="0" smtClean="0"/>
              <a:t>„</a:t>
            </a:r>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r>
              <a:rPr lang="it-IT" sz="1800" dirty="0" smtClean="0"/>
              <a:t>)</a:t>
            </a:r>
          </a:p>
          <a:p>
            <a:r>
              <a:rPr lang="it-IT" sz="1800" dirty="0" smtClean="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25. </a:t>
            </a:r>
            <a:r>
              <a:rPr lang="de-DE" sz="1800" dirty="0"/>
              <a:t>„Ich auch“, sagte Katja und beugte sich zu ihm hinüber, um in den </a:t>
            </a:r>
            <a:r>
              <a:rPr lang="de-DE" sz="1800" dirty="0" smtClean="0"/>
              <a:t>Rückspiegel zu sehen</a:t>
            </a:r>
            <a:r>
              <a:rPr lang="de-DE" sz="1800" dirty="0"/>
              <a:t>.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r>
              <a:rPr lang="pl-PL" sz="1800" dirty="0" smtClean="0"/>
              <a:t>)</a:t>
            </a:r>
            <a:endParaRPr lang="de-DE" sz="1800" dirty="0" smtClean="0"/>
          </a:p>
          <a:p>
            <a:r>
              <a:rPr lang="de-DE" sz="1800" dirty="0" smtClean="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r>
              <a:rPr lang="cs-CZ" sz="1800" dirty="0" smtClean="0"/>
              <a:t>)</a:t>
            </a:r>
            <a:endParaRPr lang="de-DE" sz="1800" dirty="0" smtClean="0"/>
          </a:p>
          <a:p>
            <a:r>
              <a:rPr lang="de-DE" sz="1800" dirty="0" smtClean="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smtClean="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r>
              <a:rPr lang="cs-CZ" sz="1800" dirty="0" smtClean="0"/>
              <a:t>)</a:t>
            </a:r>
            <a:endParaRPr lang="de-DE" sz="1800" dirty="0" smtClean="0"/>
          </a:p>
          <a:p>
            <a:r>
              <a:rPr lang="de-DE" sz="1800" dirty="0" smtClean="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Elfriede</a:t>
            </a:r>
            <a:r>
              <a:rPr lang="cs-CZ" dirty="0" smtClean="0">
                <a:solidFill>
                  <a:srgbClr val="FF0000"/>
                </a:solidFill>
              </a:rPr>
              <a:t> </a:t>
            </a:r>
            <a:r>
              <a:rPr lang="cs-CZ" dirty="0" err="1" smtClean="0">
                <a:solidFill>
                  <a:srgbClr val="FF0000"/>
                </a:solidFill>
              </a:rPr>
              <a:t>Jelinek</a:t>
            </a:r>
            <a:endParaRPr lang="cs-CZ" dirty="0">
              <a:solidFill>
                <a:srgbClr val="FF0000"/>
              </a:solidFill>
            </a:endParaRPr>
          </a:p>
        </p:txBody>
      </p:sp>
      <p:sp>
        <p:nvSpPr>
          <p:cNvPr id="3" name="Zástupný symbol pro obsah 2"/>
          <p:cNvSpPr>
            <a:spLocks noGrp="1"/>
          </p:cNvSpPr>
          <p:nvPr>
            <p:ph idx="1"/>
          </p:nvPr>
        </p:nvSpPr>
        <p:spPr/>
        <p:txBody>
          <a:bodyPr>
            <a:normAutofit fontScale="40000" lnSpcReduction="20000"/>
          </a:bodyPr>
          <a:lstStyle/>
          <a:p>
            <a:r>
              <a:rPr lang="cs-CZ" sz="4000" b="1" dirty="0" err="1" smtClean="0"/>
              <a:t>Leben</a:t>
            </a:r>
            <a:r>
              <a:rPr lang="cs-CZ" sz="4000" b="1" dirty="0" smtClean="0"/>
              <a:t> </a:t>
            </a:r>
            <a:r>
              <a:rPr lang="cs-CZ" sz="4000" b="1" dirty="0" err="1" smtClean="0"/>
              <a:t>und</a:t>
            </a:r>
            <a:r>
              <a:rPr lang="cs-CZ" sz="4000" b="1" dirty="0" smtClean="0"/>
              <a:t> </a:t>
            </a:r>
            <a:r>
              <a:rPr lang="cs-CZ" sz="4000" b="1" dirty="0" err="1" smtClean="0"/>
              <a:t>Werk</a:t>
            </a:r>
            <a:endParaRPr lang="cs-CZ" sz="4000" b="1" dirty="0" smtClean="0"/>
          </a:p>
          <a:p>
            <a:pPr marL="0" indent="0">
              <a:buNone/>
            </a:pPr>
            <a:endParaRPr lang="cs-CZ" b="1" dirty="0" smtClean="0"/>
          </a:p>
          <a:p>
            <a:r>
              <a:rPr lang="de-DE" b="1" dirty="0" smtClean="0"/>
              <a:t>In </a:t>
            </a:r>
            <a:r>
              <a:rPr lang="de-DE" b="1" dirty="0"/>
              <a:t>ihren Werken untersucht Elfriede Jelinek, wie die vorherrschende kapitalistische Lebensauffassung das Verhalten prägt. Sie setzt sich für die unterprivilegierten Schichten ein und versucht, das Bewusstsein der Benachteiligten zu verändern, ihnen die Augen zu öffnen für die Manipulation, der sie ausgesetzt sind. Die </a:t>
            </a:r>
            <a:r>
              <a:rPr lang="de-DE" b="1" dirty="0">
                <a:solidFill>
                  <a:srgbClr val="FF0000"/>
                </a:solidFill>
              </a:rPr>
              <a:t>Unterdrückung der Frau </a:t>
            </a:r>
            <a:r>
              <a:rPr lang="de-DE" b="1" dirty="0"/>
              <a:t>betrachtet sie als Teil dieses größeren Zusammenhangs. Ihre </a:t>
            </a:r>
            <a:r>
              <a:rPr lang="de-DE" b="1" dirty="0">
                <a:solidFill>
                  <a:srgbClr val="FF0000"/>
                </a:solidFill>
              </a:rPr>
              <a:t>provokante Kritik </a:t>
            </a:r>
            <a:r>
              <a:rPr lang="de-DE" b="1" dirty="0"/>
              <a:t>macht sie vor allem am Beispiel der österreichischen Gesellschaft fest und verbot aus Protest gegen die politischen Verhältnisse sogar einige Zeit die Aufführung ihrer Stücke in Österreich. </a:t>
            </a:r>
            <a:endParaRPr lang="cs-CZ" b="1" dirty="0" smtClean="0"/>
          </a:p>
          <a:p>
            <a:endParaRPr lang="de-DE" b="1" dirty="0"/>
          </a:p>
          <a:p>
            <a:r>
              <a:rPr lang="de-DE" b="1" dirty="0"/>
              <a:t>Elfriede Jelinek ist </a:t>
            </a:r>
            <a:r>
              <a:rPr lang="de-DE" b="1" dirty="0">
                <a:solidFill>
                  <a:srgbClr val="FF0000"/>
                </a:solidFill>
              </a:rPr>
              <a:t>virtuos</a:t>
            </a:r>
            <a:r>
              <a:rPr lang="de-DE" b="1" dirty="0"/>
              <a:t>, so virtuos, dass die schwedische Akademie bei ihr zurecht den "musikalischen Fluss von Stimmen und Gegenstimmen" lobt. </a:t>
            </a:r>
            <a:r>
              <a:rPr lang="de-DE" b="1" dirty="0">
                <a:solidFill>
                  <a:srgbClr val="FF0000"/>
                </a:solidFill>
              </a:rPr>
              <a:t>Sie beherrscht die Sprache in all ihren Registern</a:t>
            </a:r>
            <a:r>
              <a:rPr lang="de-DE" b="1" dirty="0"/>
              <a:t>, sie kann </a:t>
            </a:r>
            <a:r>
              <a:rPr lang="de-DE" b="1" dirty="0">
                <a:solidFill>
                  <a:srgbClr val="FF0000"/>
                </a:solidFill>
              </a:rPr>
              <a:t>tückisch</a:t>
            </a:r>
            <a:r>
              <a:rPr lang="de-DE" b="1" dirty="0"/>
              <a:t> und </a:t>
            </a:r>
            <a:r>
              <a:rPr lang="de-DE" b="1" dirty="0">
                <a:solidFill>
                  <a:srgbClr val="FF0000"/>
                </a:solidFill>
              </a:rPr>
              <a:t>grob</a:t>
            </a:r>
            <a:r>
              <a:rPr lang="de-DE" b="1" dirty="0"/>
              <a:t>, </a:t>
            </a:r>
            <a:r>
              <a:rPr lang="de-DE" b="1" dirty="0">
                <a:solidFill>
                  <a:srgbClr val="FF0000"/>
                </a:solidFill>
              </a:rPr>
              <a:t>zart</a:t>
            </a:r>
            <a:r>
              <a:rPr lang="de-DE" b="1" dirty="0"/>
              <a:t> und </a:t>
            </a:r>
            <a:r>
              <a:rPr lang="de-DE" b="1" dirty="0">
                <a:solidFill>
                  <a:srgbClr val="FF0000"/>
                </a:solidFill>
              </a:rPr>
              <a:t>feierlich </a:t>
            </a:r>
            <a:r>
              <a:rPr lang="de-DE"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b="1" dirty="0" err="1">
                <a:solidFill>
                  <a:srgbClr val="FF0000"/>
                </a:solidFill>
              </a:rPr>
              <a:t>kakophones</a:t>
            </a:r>
            <a:r>
              <a:rPr lang="de-DE" b="1" dirty="0">
                <a:solidFill>
                  <a:srgbClr val="FF0000"/>
                </a:solidFill>
              </a:rPr>
              <a:t> Meisterorchester </a:t>
            </a:r>
            <a:r>
              <a:rPr lang="de-DE" b="1" dirty="0"/>
              <a:t>[...]</a:t>
            </a:r>
            <a:br>
              <a:rPr lang="de-DE" b="1" dirty="0"/>
            </a:br>
            <a:r>
              <a:rPr lang="de-DE" b="1" dirty="0"/>
              <a:t>(Thomas Steinfeld über Elfriede Jelineks Prosa, Süddeutsche Zeitung, 8. Oktober 2004)</a:t>
            </a:r>
            <a:br>
              <a:rPr lang="de-DE" b="1" dirty="0"/>
            </a:br>
            <a:r>
              <a:rPr lang="de-DE" b="1" dirty="0"/>
              <a:t/>
            </a:r>
            <a:br>
              <a:rPr lang="de-DE" b="1" dirty="0"/>
            </a:br>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 ihren Ekel, ihre Kritik in eine musikalische Sprachform zu bringen </a:t>
            </a:r>
            <a:r>
              <a:rPr lang="de-DE" b="1" dirty="0"/>
              <a:t>[...] das Sprechen sucht [dann] eine Hülle [...]</a:t>
            </a:r>
            <a:br>
              <a:rPr lang="de-DE" b="1" dirty="0"/>
            </a:br>
            <a:r>
              <a:rPr lang="de-DE" b="1" dirty="0"/>
              <a:t>(C. Bernd Sucher, a. a. O.) </a:t>
            </a:r>
          </a:p>
          <a:p>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Elfriede</a:t>
            </a:r>
            <a:r>
              <a:rPr lang="cs-CZ" dirty="0" smtClean="0"/>
              <a:t> </a:t>
            </a:r>
            <a:r>
              <a:rPr lang="cs-CZ" dirty="0" err="1" smtClean="0"/>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r>
              <a:rPr lang="cs-CZ" sz="3700" b="1" dirty="0">
                <a:solidFill>
                  <a:srgbClr val="FF0000"/>
                </a:solidFill>
              </a:rPr>
              <a:t>Próza:</a:t>
            </a:r>
          </a:p>
          <a:p>
            <a:r>
              <a:rPr lang="cs-CZ" sz="3700" b="1" dirty="0" err="1"/>
              <a:t>bukolit</a:t>
            </a:r>
            <a:r>
              <a:rPr lang="cs-CZ" sz="3700" b="1" dirty="0"/>
              <a:t>. </a:t>
            </a:r>
            <a:r>
              <a:rPr lang="cs-CZ" sz="3700" b="1" dirty="0" err="1"/>
              <a:t>ein</a:t>
            </a:r>
            <a:r>
              <a:rPr lang="cs-CZ" sz="3700" b="1" dirty="0"/>
              <a:t> </a:t>
            </a:r>
            <a:r>
              <a:rPr lang="cs-CZ" sz="3700" b="1" dirty="0" err="1"/>
              <a:t>hörroman</a:t>
            </a:r>
            <a:r>
              <a:rPr lang="cs-CZ" sz="3700" b="1" dirty="0"/>
              <a:t> (</a:t>
            </a:r>
            <a:r>
              <a:rPr lang="cs-CZ" sz="3700" b="1" dirty="0" err="1"/>
              <a:t>bukolit</a:t>
            </a:r>
            <a:r>
              <a:rPr lang="cs-CZ" sz="3700" b="1" dirty="0"/>
              <a:t>. Román k poslechu) 1968</a:t>
            </a:r>
          </a:p>
          <a:p>
            <a:r>
              <a:rPr lang="cs-CZ" sz="3700" b="1" dirty="0" err="1"/>
              <a:t>wir</a:t>
            </a:r>
            <a:r>
              <a:rPr lang="cs-CZ" sz="3700" b="1" dirty="0"/>
              <a:t> </a:t>
            </a:r>
            <a:r>
              <a:rPr lang="cs-CZ" sz="3700" b="1" dirty="0" err="1"/>
              <a:t>sind</a:t>
            </a:r>
            <a:r>
              <a:rPr lang="cs-CZ" sz="3700" b="1" dirty="0"/>
              <a:t> </a:t>
            </a:r>
            <a:r>
              <a:rPr lang="cs-CZ" sz="3700" b="1" dirty="0" err="1"/>
              <a:t>lockwögel</a:t>
            </a:r>
            <a:r>
              <a:rPr lang="cs-CZ" sz="3700" b="1" dirty="0"/>
              <a:t>, baby! (jsme volavky, baby!) 1970</a:t>
            </a:r>
          </a:p>
          <a:p>
            <a:r>
              <a:rPr lang="cs-CZ" sz="3700" b="1" dirty="0"/>
              <a:t>Michael: </a:t>
            </a:r>
            <a:r>
              <a:rPr lang="cs-CZ" sz="3700" b="1" dirty="0" err="1"/>
              <a:t>Ein</a:t>
            </a:r>
            <a:r>
              <a:rPr lang="cs-CZ" sz="3700" b="1" dirty="0"/>
              <a:t> </a:t>
            </a:r>
            <a:r>
              <a:rPr lang="cs-CZ" sz="3700" b="1" dirty="0" err="1"/>
              <a:t>Jugendbuch</a:t>
            </a:r>
            <a:r>
              <a:rPr lang="cs-CZ" sz="3700" b="1" dirty="0"/>
              <a:t> </a:t>
            </a:r>
            <a:r>
              <a:rPr lang="cs-CZ" sz="3700" b="1" dirty="0" err="1"/>
              <a:t>für</a:t>
            </a:r>
            <a:r>
              <a:rPr lang="cs-CZ" sz="3700" b="1" dirty="0"/>
              <a:t> </a:t>
            </a:r>
            <a:r>
              <a:rPr lang="cs-CZ" sz="3700" b="1" dirty="0" err="1"/>
              <a:t>die</a:t>
            </a:r>
            <a:r>
              <a:rPr lang="cs-CZ" sz="3700" b="1" dirty="0"/>
              <a:t> </a:t>
            </a:r>
            <a:r>
              <a:rPr lang="cs-CZ" sz="3700" b="1" dirty="0" err="1"/>
              <a:t>Infantilgesellschaft</a:t>
            </a:r>
            <a:r>
              <a:rPr lang="cs-CZ" sz="3700" b="1" dirty="0"/>
              <a:t> (</a:t>
            </a:r>
            <a:r>
              <a:rPr lang="cs-CZ" sz="3700" b="1" dirty="0" err="1"/>
              <a:t>Michael:Mládežnická</a:t>
            </a:r>
            <a:r>
              <a:rPr lang="cs-CZ" sz="3700" b="1" dirty="0"/>
              <a:t> kniha pro infantilní společnost 1972</a:t>
            </a:r>
          </a:p>
          <a:p>
            <a:r>
              <a:rPr lang="cs-CZ" sz="3700" b="1" dirty="0"/>
              <a:t>Die </a:t>
            </a:r>
            <a:r>
              <a:rPr lang="cs-CZ" sz="3700" b="1" dirty="0" err="1"/>
              <a:t>Liebhaberinnen</a:t>
            </a:r>
            <a:r>
              <a:rPr lang="cs-CZ" sz="3700" b="1" dirty="0"/>
              <a:t> (Milovnice) 1975</a:t>
            </a:r>
          </a:p>
          <a:p>
            <a:r>
              <a:rPr lang="cs-CZ" sz="3700" b="1" dirty="0"/>
              <a:t>Die </a:t>
            </a:r>
            <a:r>
              <a:rPr lang="cs-CZ" sz="3700" b="1" dirty="0" err="1"/>
              <a:t>Ausgesperrten</a:t>
            </a:r>
            <a:r>
              <a:rPr lang="cs-CZ" sz="3700" b="1" dirty="0"/>
              <a:t> (Vyvrhelové) 1980, přel. Jitka Jílková, Mladá fronta 2010</a:t>
            </a:r>
          </a:p>
          <a:p>
            <a:r>
              <a:rPr lang="cs-CZ" sz="3700" b="1" dirty="0">
                <a:hlinkClick r:id="rId2" action="ppaction://hlinkfile" tooltip="Die Klavierspielerin (Pianistka) (stránka neexistuje)"/>
              </a:rPr>
              <a:t>Die </a:t>
            </a:r>
            <a:r>
              <a:rPr lang="cs-CZ" sz="3700" b="1" dirty="0" err="1">
                <a:hlinkClick r:id="rId2" action="ppaction://hlinkfile" tooltip="Die Klavierspielerin (Pianistka) (stránka neexistuje)"/>
              </a:rPr>
              <a:t>Klavierspielerin</a:t>
            </a:r>
            <a:r>
              <a:rPr lang="cs-CZ" sz="3700" b="1" dirty="0">
                <a:hlinkClick r:id="rId2" action="ppaction://hlinkfile" tooltip="Die Klavierspielerin (Pianistka) (stránka neexistuje)"/>
              </a:rPr>
              <a:t> (Pianistka)</a:t>
            </a:r>
            <a:r>
              <a:rPr lang="cs-CZ" sz="3700" b="1" dirty="0"/>
              <a:t> 1983</a:t>
            </a:r>
          </a:p>
          <a:p>
            <a:r>
              <a:rPr lang="cs-CZ" sz="3700" b="1" dirty="0" err="1"/>
              <a:t>Lust</a:t>
            </a:r>
            <a:r>
              <a:rPr lang="cs-CZ" sz="3700" b="1" dirty="0"/>
              <a:t> (Slast) 1989</a:t>
            </a:r>
          </a:p>
          <a:p>
            <a:r>
              <a:rPr lang="cs-CZ" sz="3700" b="1" dirty="0" err="1"/>
              <a:t>Oh</a:t>
            </a:r>
            <a:r>
              <a:rPr lang="cs-CZ" sz="3700" b="1" dirty="0"/>
              <a:t> </a:t>
            </a:r>
            <a:r>
              <a:rPr lang="cs-CZ" sz="3700" b="1" dirty="0" err="1"/>
              <a:t>wildnis</a:t>
            </a:r>
            <a:r>
              <a:rPr lang="cs-CZ" sz="3700" b="1" dirty="0"/>
              <a:t>, </a:t>
            </a:r>
            <a:r>
              <a:rPr lang="cs-CZ" sz="3700" b="1" dirty="0" err="1"/>
              <a:t>oh</a:t>
            </a:r>
            <a:r>
              <a:rPr lang="cs-CZ" sz="3700" b="1" dirty="0"/>
              <a:t> </a:t>
            </a:r>
            <a:r>
              <a:rPr lang="cs-CZ" sz="3700" b="1" dirty="0" err="1"/>
              <a:t>Schutz</a:t>
            </a:r>
            <a:r>
              <a:rPr lang="cs-CZ" sz="3700" b="1" dirty="0"/>
              <a:t> vor </a:t>
            </a:r>
            <a:r>
              <a:rPr lang="cs-CZ" sz="3700" b="1" dirty="0" err="1"/>
              <a:t>ihr</a:t>
            </a:r>
            <a:r>
              <a:rPr lang="cs-CZ" sz="3700" b="1" dirty="0"/>
              <a:t> (Ó divočino, ó ochrano před ní) 1985</a:t>
            </a:r>
          </a:p>
          <a:p>
            <a:r>
              <a:rPr lang="cs-CZ" sz="3700" b="1" dirty="0" err="1"/>
              <a:t>Kinder</a:t>
            </a:r>
            <a:r>
              <a:rPr lang="cs-CZ" sz="3700" b="1" dirty="0"/>
              <a:t>, der Toten (Děti mrtvých) 1995</a:t>
            </a:r>
          </a:p>
          <a:p>
            <a:r>
              <a:rPr lang="cs-CZ" sz="3700" b="1" dirty="0" err="1"/>
              <a:t>Gier</a:t>
            </a:r>
            <a:r>
              <a:rPr lang="cs-CZ" sz="3700" b="1" dirty="0"/>
              <a:t> (Lačnost)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
                                            <p:txEl>
                                              <p:pRg st="18" end="18"/>
                                            </p:txEl>
                                          </p:spTgt>
                                        </p:tgtEl>
                                        <p:attrNameLst>
                                          <p:attrName>style.visibility</p:attrName>
                                        </p:attrNameLst>
                                      </p:cBhvr>
                                      <p:to>
                                        <p:strVal val="visible"/>
                                      </p:to>
                                    </p:set>
                                    <p:anim calcmode="lin" valueType="num">
                                      <p:cBhvr additive="base">
                                        <p:cTn id="115"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
                                            <p:txEl>
                                              <p:pRg st="19" end="19"/>
                                            </p:txEl>
                                          </p:spTgt>
                                        </p:tgtEl>
                                        <p:attrNameLst>
                                          <p:attrName>style.visibility</p:attrName>
                                        </p:attrNameLst>
                                      </p:cBhvr>
                                      <p:to>
                                        <p:strVal val="visible"/>
                                      </p:to>
                                    </p:set>
                                    <p:anim calcmode="lin" valueType="num">
                                      <p:cBhvr additive="base">
                                        <p:cTn id="121"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
                                            <p:txEl>
                                              <p:pRg st="20" end="20"/>
                                            </p:txEl>
                                          </p:spTgt>
                                        </p:tgtEl>
                                        <p:attrNameLst>
                                          <p:attrName>style.visibility</p:attrName>
                                        </p:attrNameLst>
                                      </p:cBhvr>
                                      <p:to>
                                        <p:strVal val="visible"/>
                                      </p:to>
                                    </p:set>
                                    <p:anim calcmode="lin" valueType="num">
                                      <p:cBhvr additive="base">
                                        <p:cTn id="127"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3">
                                            <p:txEl>
                                              <p:pRg st="21" end="21"/>
                                            </p:txEl>
                                          </p:spTgt>
                                        </p:tgtEl>
                                        <p:attrNameLst>
                                          <p:attrName>style.visibility</p:attrName>
                                        </p:attrNameLst>
                                      </p:cBhvr>
                                      <p:to>
                                        <p:strVal val="visible"/>
                                      </p:to>
                                    </p:set>
                                    <p:anim calcmode="lin" valueType="num">
                                      <p:cBhvr additive="base">
                                        <p:cTn id="133" dur="500" fill="hold"/>
                                        <p:tgtEl>
                                          <p:spTgt spid="3">
                                            <p:txEl>
                                              <p:pRg st="21" end="21"/>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25000" lnSpcReduction="20000"/>
          </a:bodyPr>
          <a:lstStyle/>
          <a:p>
            <a:r>
              <a:rPr lang="cs-CZ" sz="4000" b="1" dirty="0"/>
              <a:t>Ožehavá témata 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smtClean="0"/>
              <a:t>Zlom </a:t>
            </a:r>
            <a:r>
              <a:rPr lang="cs-CZ" sz="4000" b="1" dirty="0"/>
              <a:t>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(Die </a:t>
            </a:r>
            <a:r>
              <a:rPr lang="cs-CZ" sz="4000" b="1" dirty="0" err="1"/>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r>
              <a:rPr lang="cs-CZ" sz="4000" b="1" dirty="0"/>
              <a:t>Po jeho vydání v Rakousku byl některými kritiky označen za pornografii. </a:t>
            </a:r>
            <a:r>
              <a:rPr lang="cs-CZ" sz="4000" b="1" dirty="0" err="1"/>
              <a:t>Elfriede</a:t>
            </a:r>
            <a:r>
              <a:rPr lang="cs-CZ" sz="4000"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sz="4000" b="1" dirty="0"/>
              <a:t>I v dalších dílech se objevuje sveřepý a ostrý boj proti klišé, která produkuje zábavní průmysl a která prosakují do lidského vědomí, staví se proti nespravedlnosti, podmaňování a utiskování žen. Takovým výjimečným dílem je i kontroverzní bestseller </a:t>
            </a:r>
            <a:r>
              <a:rPr lang="cs-CZ" sz="4000" b="1" i="1" dirty="0" err="1"/>
              <a:t>Lust</a:t>
            </a:r>
            <a:r>
              <a:rPr lang="cs-CZ" sz="4000" b="1" dirty="0"/>
              <a:t> (Lačnost), ve kterém se Jelineková vypořádává s feministickou debatou o </a:t>
            </a:r>
            <a:r>
              <a:rPr lang="cs-CZ" sz="4000" b="1" dirty="0">
                <a:hlinkClick r:id="rId10" action="ppaction://hlinkfile" tooltip="Pornografie"/>
              </a:rPr>
              <a:t>pornografii</a:t>
            </a:r>
            <a:r>
              <a:rPr lang="cs-CZ" sz="4000"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sz="4000" b="1" dirty="0" smtClean="0"/>
              <a:t>Jelineková </a:t>
            </a:r>
            <a:r>
              <a:rPr lang="cs-CZ" sz="4000" b="1" dirty="0"/>
              <a:t>se ve svých dílech zabývá postavením žen ve společnosti, ženskou sexualitou, zvrácenou sexualitou, nerovnoprávným vztahem muže a ženy, ale třeba i problémy politickými, např. neschopností Rakouska přiznat vlastní minulost (např. díla </a:t>
            </a:r>
            <a:r>
              <a:rPr lang="cs-CZ" sz="4000" b="1" dirty="0" err="1"/>
              <a:t>Burgtheater</a:t>
            </a:r>
            <a:r>
              <a:rPr lang="cs-CZ" sz="4000" b="1" dirty="0"/>
              <a:t> a </a:t>
            </a:r>
            <a:r>
              <a:rPr lang="cs-CZ" sz="4000" b="1" dirty="0" err="1"/>
              <a:t>Das</a:t>
            </a:r>
            <a:r>
              <a:rPr lang="cs-CZ" sz="4000" b="1" dirty="0"/>
              <a:t> </a:t>
            </a:r>
            <a:r>
              <a:rPr lang="cs-CZ" sz="4000" b="1" dirty="0" err="1"/>
              <a:t>Lebewohl</a:t>
            </a:r>
            <a:r>
              <a:rPr lang="cs-CZ" sz="4000" b="1" dirty="0"/>
              <a:t>). V 80. letech, konkrétně v r. 86 otevřeně vystoupila proti prezidentovi </a:t>
            </a:r>
            <a:r>
              <a:rPr lang="cs-CZ" sz="4000" b="1" dirty="0" err="1"/>
              <a:t>Kurtovi</a:t>
            </a:r>
            <a:r>
              <a:rPr lang="cs-CZ" sz="4000" b="1" dirty="0"/>
              <a:t> </a:t>
            </a:r>
            <a:r>
              <a:rPr lang="cs-CZ" sz="4000" b="1" dirty="0" err="1"/>
              <a:t>Waldheimovi</a:t>
            </a:r>
            <a:r>
              <a:rPr lang="cs-CZ" sz="4000"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rPr>
              <a:t/>
            </a:r>
            <a:br>
              <a:rPr lang="cs-CZ" b="1" dirty="0" smtClean="0">
                <a:solidFill>
                  <a:srgbClr val="FF0000"/>
                </a:solidFill>
              </a:rPr>
            </a:br>
            <a:r>
              <a:rPr lang="cs-CZ" b="1" dirty="0" smtClean="0">
                <a:solidFill>
                  <a:srgbClr val="FF0000"/>
                </a:solidFill>
              </a:rPr>
              <a:t/>
            </a:r>
            <a:br>
              <a:rPr lang="cs-CZ" b="1" dirty="0" smtClean="0">
                <a:solidFill>
                  <a:srgbClr val="FF0000"/>
                </a:solidFill>
              </a:rPr>
            </a:br>
            <a:r>
              <a:rPr lang="cs-CZ" sz="4000" b="1" dirty="0" err="1" smtClean="0">
                <a:solidFill>
                  <a:srgbClr val="FF0000"/>
                </a:solidFill>
              </a:rPr>
              <a:t>Gier</a:t>
            </a:r>
            <a:r>
              <a:rPr lang="cs-CZ" sz="4000" b="1" dirty="0" smtClean="0">
                <a:solidFill>
                  <a:srgbClr val="FF0000"/>
                </a:solidFill>
              </a:rPr>
              <a:t> </a:t>
            </a:r>
            <a:r>
              <a:rPr lang="cs-CZ" sz="4000" b="1" dirty="0">
                <a:solidFill>
                  <a:srgbClr val="FF0000"/>
                </a:solidFill>
              </a:rPr>
              <a:t>(Lačnost) </a:t>
            </a:r>
            <a:r>
              <a:rPr lang="cs-CZ" sz="4000" b="1" dirty="0" smtClean="0"/>
              <a:t>2000</a:t>
            </a:r>
            <a:br>
              <a:rPr lang="cs-CZ" sz="4000" b="1" dirty="0" smtClean="0"/>
            </a:br>
            <a:r>
              <a:rPr lang="cs-CZ" sz="4000" b="1" dirty="0" smtClean="0"/>
              <a:t>překlad Jitka Jílková</a:t>
            </a:r>
            <a:r>
              <a:rPr lang="cs-CZ" b="1" dirty="0" smtClean="0"/>
              <a:t/>
            </a:r>
            <a:br>
              <a:rPr lang="cs-CZ" b="1" dirty="0" smtClean="0"/>
            </a:br>
            <a:r>
              <a:rPr lang="cs-CZ" b="1" dirty="0"/>
              <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smtClean="0"/>
              <a:t>Kontrastive</a:t>
            </a:r>
            <a:r>
              <a:rPr lang="cs-CZ" sz="2400" b="1" dirty="0" smtClean="0"/>
              <a:t> Analyse: DA Bc. Kateřina Čermáková</a:t>
            </a:r>
            <a:endParaRPr lang="cs-CZ" sz="2400" dirty="0"/>
          </a:p>
          <a:p>
            <a:r>
              <a:rPr lang="de-DE" sz="2400" b="1" dirty="0" smtClean="0"/>
              <a:t>Phraseologismen</a:t>
            </a:r>
            <a:r>
              <a:rPr lang="cs-CZ" sz="2400" b="1" dirty="0" smtClean="0"/>
              <a:t>/Idiome, </a:t>
            </a:r>
            <a:r>
              <a:rPr lang="de-DE" sz="2400" b="1" dirty="0" smtClean="0"/>
              <a:t>Vergleiche </a:t>
            </a:r>
            <a:r>
              <a:rPr lang="de-DE" sz="2400" b="1" dirty="0"/>
              <a:t>und Metaphern </a:t>
            </a:r>
            <a:r>
              <a:rPr lang="cs-CZ" sz="2400" b="1" dirty="0" err="1" smtClean="0"/>
              <a:t>bzw</a:t>
            </a:r>
            <a:r>
              <a:rPr lang="cs-CZ" sz="2400" b="1" dirty="0" smtClean="0"/>
              <a:t>. </a:t>
            </a:r>
            <a:r>
              <a:rPr lang="cs-CZ" sz="2400" b="1" dirty="0" err="1"/>
              <a:t>a</a:t>
            </a:r>
            <a:r>
              <a:rPr lang="cs-CZ" sz="2400" b="1" dirty="0" err="1" smtClean="0"/>
              <a:t>ndere</a:t>
            </a:r>
            <a:r>
              <a:rPr lang="cs-CZ" sz="2400" b="1" dirty="0" smtClean="0"/>
              <a:t> </a:t>
            </a:r>
            <a:r>
              <a:rPr lang="de-DE" sz="2400" b="1" dirty="0" err="1" smtClean="0"/>
              <a:t>Stilfguren</a:t>
            </a:r>
            <a:endParaRPr lang="cs-CZ" sz="2400" b="1" dirty="0" smtClean="0"/>
          </a:p>
          <a:p>
            <a:r>
              <a:rPr lang="cs-CZ" sz="2400" b="1" dirty="0" smtClean="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smtClean="0"/>
              <a:t>- </a:t>
            </a:r>
            <a:r>
              <a:rPr lang="cs-CZ" sz="2400" b="1" dirty="0" err="1" smtClean="0">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a:t>
            </a:r>
            <a:r>
              <a:rPr lang="cs-CZ" b="1" dirty="0" smtClean="0">
                <a:solidFill>
                  <a:srgbClr val="FF0000"/>
                </a:solidFill>
              </a:rPr>
              <a:t>Idiome:</a:t>
            </a:r>
            <a:endParaRPr lang="cs-CZ" b="1" dirty="0">
              <a:solidFill>
                <a:srgbClr val="FF0000"/>
              </a:solidFill>
            </a:endParaRP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a:t>
            </a:r>
            <a:r>
              <a:rPr lang="cs-CZ" dirty="0" smtClean="0">
                <a:solidFill>
                  <a:srgbClr val="FF0000"/>
                </a:solidFill>
              </a:rPr>
              <a:t>. </a:t>
            </a:r>
            <a:endParaRPr lang="cs-CZ" dirty="0">
              <a:solidFill>
                <a:srgbClr val="FF0000"/>
              </a:solidFill>
            </a:endParaRP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Der </a:t>
            </a:r>
            <a:r>
              <a:rPr lang="cs-CZ" b="1" dirty="0" err="1" smtClean="0"/>
              <a:t>Stil</a:t>
            </a:r>
            <a:endParaRPr lang="cs-CZ" b="1" dirty="0"/>
          </a:p>
        </p:txBody>
      </p:sp>
      <p:sp>
        <p:nvSpPr>
          <p:cNvPr id="3" name="Zástupný symbol pro obsah 2"/>
          <p:cNvSpPr>
            <a:spLocks noGrp="1"/>
          </p:cNvSpPr>
          <p:nvPr>
            <p:ph idx="1"/>
          </p:nvPr>
        </p:nvSpPr>
        <p:spPr/>
        <p:txBody>
          <a:bodyPr>
            <a:normAutofit fontScale="775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smtClean="0"/>
              <a:t>die</a:t>
            </a:r>
            <a:r>
              <a:rPr lang="cs-CZ" altLang="cs-CZ" b="1" dirty="0" smtClean="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smtClean="0"/>
              <a:t>hat</a:t>
            </a:r>
            <a:r>
              <a:rPr lang="cs-CZ" altLang="cs-CZ" b="1" i="1" dirty="0" smtClean="0"/>
              <a:t> </a:t>
            </a:r>
            <a:r>
              <a:rPr lang="cs-CZ" altLang="cs-CZ" b="1" i="1" dirty="0" err="1" smtClean="0"/>
              <a:t>Stil</a:t>
            </a:r>
            <a:r>
              <a:rPr lang="cs-CZ" altLang="cs-CZ" b="1" i="1" dirty="0" smtClean="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endParaRPr lang="cs-CZ" altLang="cs-CZ" b="1" dirty="0" smtClean="0"/>
          </a:p>
          <a:p>
            <a:pPr>
              <a:lnSpc>
                <a:spcPct val="80000"/>
              </a:lnSpc>
            </a:pPr>
            <a:r>
              <a:rPr lang="cs-CZ" altLang="cs-CZ" b="1" dirty="0" smtClean="0"/>
              <a:t>Kunst  </a:t>
            </a:r>
            <a:r>
              <a:rPr lang="cs-CZ" altLang="cs-CZ" b="1" dirty="0"/>
              <a:t>(Architektur, </a:t>
            </a:r>
            <a:r>
              <a:rPr lang="cs-CZ" altLang="cs-CZ" b="1" dirty="0" err="1"/>
              <a:t>bildende</a:t>
            </a:r>
            <a:r>
              <a:rPr lang="cs-CZ" altLang="cs-CZ" b="1" dirty="0"/>
              <a:t> Kunst, </a:t>
            </a:r>
            <a:r>
              <a:rPr lang="cs-CZ" altLang="cs-CZ" b="1" dirty="0" err="1"/>
              <a:t>Musik</a:t>
            </a:r>
            <a:r>
              <a:rPr lang="cs-CZ" altLang="cs-CZ" b="1" dirty="0"/>
              <a:t>, </a:t>
            </a:r>
            <a:endParaRPr lang="cs-CZ" altLang="cs-CZ" b="1" dirty="0" smtClean="0"/>
          </a:p>
          <a:p>
            <a:pPr marL="609600" indent="-609600">
              <a:lnSpc>
                <a:spcPct val="80000"/>
              </a:lnSpc>
              <a:buFontTx/>
              <a:buNone/>
            </a:pPr>
            <a:r>
              <a:rPr lang="cs-CZ" altLang="cs-CZ" b="1" dirty="0"/>
              <a:t> </a:t>
            </a:r>
            <a:r>
              <a:rPr lang="cs-CZ" altLang="cs-CZ" b="1" dirty="0" smtClean="0"/>
              <a:t>                Literatur</a:t>
            </a:r>
            <a:r>
              <a:rPr lang="cs-CZ" altLang="cs-CZ" b="1" dirty="0"/>
              <a:t>)</a:t>
            </a:r>
          </a:p>
          <a:p>
            <a:pPr marL="609600" indent="-609600">
              <a:lnSpc>
                <a:spcPct val="80000"/>
              </a:lnSpc>
              <a:buFontTx/>
              <a:buNone/>
            </a:pPr>
            <a:endParaRPr lang="de-DE" altLang="cs-CZ" b="1" dirty="0"/>
          </a:p>
          <a:p>
            <a:pPr>
              <a:lnSpc>
                <a:spcPct val="80000"/>
              </a:lnSpc>
            </a:pPr>
            <a:r>
              <a:rPr lang="cs-CZ" altLang="cs-CZ" b="1" dirty="0" err="1"/>
              <a:t>Epochenstil</a:t>
            </a:r>
            <a:r>
              <a:rPr lang="cs-CZ" altLang="cs-CZ" b="1" dirty="0"/>
              <a:t> </a:t>
            </a:r>
            <a:r>
              <a:rPr lang="cs-CZ" altLang="cs-CZ" b="1" dirty="0" smtClean="0"/>
              <a:t>– Gotik, </a:t>
            </a:r>
            <a:r>
              <a:rPr lang="cs-CZ" altLang="cs-CZ" b="1" dirty="0" err="1" smtClean="0"/>
              <a:t>Renaissance,Barock</a:t>
            </a:r>
            <a:r>
              <a:rPr lang="cs-CZ" altLang="cs-CZ" b="1" dirty="0"/>
              <a:t>, </a:t>
            </a:r>
            <a:r>
              <a:rPr lang="cs-CZ" altLang="cs-CZ" b="1" dirty="0" err="1" smtClean="0">
                <a:solidFill>
                  <a:prstClr val="black"/>
                </a:solidFill>
              </a:rPr>
              <a:t>Jugendstil</a:t>
            </a:r>
            <a:r>
              <a:rPr lang="cs-CZ" altLang="cs-CZ" b="1" dirty="0" smtClean="0">
                <a:solidFill>
                  <a:prstClr val="black"/>
                </a:solidFill>
              </a:rPr>
              <a:t>…</a:t>
            </a:r>
            <a:endParaRPr lang="cs-CZ" altLang="cs-CZ" b="1" dirty="0"/>
          </a:p>
          <a:p>
            <a:pPr>
              <a:lnSpc>
                <a:spcPct val="80000"/>
              </a:lnSpc>
            </a:pPr>
            <a:r>
              <a:rPr lang="cs-CZ" altLang="cs-CZ" b="1" dirty="0" err="1"/>
              <a:t>Individualstil</a:t>
            </a:r>
            <a:r>
              <a:rPr lang="cs-CZ" altLang="cs-CZ" b="1" dirty="0"/>
              <a:t> -  </a:t>
            </a:r>
            <a:r>
              <a:rPr lang="cs-CZ" altLang="cs-CZ" b="1" dirty="0" err="1" smtClean="0"/>
              <a:t>Schriftsteller</a:t>
            </a:r>
            <a:r>
              <a:rPr lang="cs-CZ" altLang="cs-CZ" b="1" dirty="0" smtClean="0"/>
              <a:t>: Goethe, </a:t>
            </a:r>
            <a:r>
              <a:rPr lang="cs-CZ" altLang="cs-CZ" b="1" dirty="0" err="1" smtClean="0"/>
              <a:t>Novalis</a:t>
            </a:r>
            <a:r>
              <a:rPr lang="cs-CZ" altLang="cs-CZ" b="1" dirty="0" smtClean="0"/>
              <a:t>, G. Grass</a:t>
            </a:r>
            <a:r>
              <a:rPr lang="de-DE" altLang="cs-CZ" b="1" dirty="0" smtClean="0"/>
              <a:t>; Maler: </a:t>
            </a:r>
            <a:r>
              <a:rPr lang="cs-CZ" altLang="cs-CZ" b="1" dirty="0" err="1" smtClean="0"/>
              <a:t>Picassso</a:t>
            </a:r>
            <a:r>
              <a:rPr lang="de-DE" altLang="cs-CZ" b="1" dirty="0" smtClean="0"/>
              <a:t>; Komponisten: Mozart, Debussy…</a:t>
            </a:r>
            <a:endParaRPr lang="cs-CZ" altLang="cs-CZ" b="1" dirty="0"/>
          </a:p>
          <a:p>
            <a:pPr marL="609600" indent="-609600">
              <a:lnSpc>
                <a:spcPct val="80000"/>
              </a:lnSpc>
              <a:buFontTx/>
              <a:buNone/>
            </a:pPr>
            <a:r>
              <a:rPr lang="cs-CZ" altLang="cs-CZ" b="1" dirty="0"/>
              <a:t>         </a:t>
            </a:r>
          </a:p>
          <a:p>
            <a:pPr>
              <a:lnSpc>
                <a:spcPct val="80000"/>
              </a:lnSpc>
            </a:pPr>
            <a:r>
              <a:rPr lang="cs-CZ" altLang="cs-CZ" b="1" dirty="0" err="1" smtClean="0"/>
              <a:t>Sprachstil</a:t>
            </a:r>
            <a:r>
              <a:rPr lang="cs-CZ" altLang="cs-CZ" b="1" dirty="0" smtClean="0"/>
              <a:t> </a:t>
            </a:r>
            <a:r>
              <a:rPr lang="cs-CZ" altLang="cs-CZ" b="1" dirty="0"/>
              <a:t>–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smtClean="0"/>
              <a:t>im</a:t>
            </a:r>
            <a:r>
              <a:rPr lang="cs-CZ" altLang="cs-CZ" b="1" dirty="0" smtClean="0"/>
              <a:t> </a:t>
            </a:r>
            <a:r>
              <a:rPr lang="cs-CZ" altLang="cs-CZ" b="1" dirty="0"/>
              <a:t>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smtClean="0"/>
              <a:t>kompromis</a:t>
            </a:r>
            <a:r>
              <a:rPr lang="cs-CZ" dirty="0" smtClean="0"/>
              <a:t>s</a:t>
            </a:r>
            <a:r>
              <a:rPr lang="de-DE" dirty="0" smtClean="0"/>
              <a:t>los </a:t>
            </a:r>
            <a:r>
              <a:rPr lang="de-DE" dirty="0"/>
              <a:t>von den Menschen das Geld für die Verzugszinsen“, „fremde Christbäume, die, trügerisch, nur eine Woche brannten = viele Menschen haben sich einen Kredit für die </a:t>
            </a:r>
            <a:r>
              <a:rPr lang="de-DE" dirty="0" smtClean="0"/>
              <a:t>Weihnacht</a:t>
            </a:r>
            <a:r>
              <a:rPr lang="cs-CZ" dirty="0" smtClean="0"/>
              <a:t>s</a:t>
            </a:r>
            <a:r>
              <a:rPr lang="de-DE" dirty="0" err="1" smtClean="0"/>
              <a:t>geschenke</a:t>
            </a:r>
            <a:r>
              <a:rPr lang="de-DE" dirty="0" smtClean="0"/>
              <a:t> </a:t>
            </a:r>
            <a:r>
              <a:rPr lang="de-DE" dirty="0"/>
              <a:t>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a:t>
            </a:r>
            <a:r>
              <a:rPr lang="cs-CZ" b="1" dirty="0" smtClean="0">
                <a:solidFill>
                  <a:srgbClr val="FF0000"/>
                </a:solidFill>
              </a:rPr>
              <a:t>. </a:t>
            </a:r>
            <a:endParaRPr lang="cs-CZ" b="1" dirty="0">
              <a:solidFill>
                <a:srgbClr val="FF0000"/>
              </a:solidFill>
            </a:endParaRP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solidFill>
                  <a:srgbClr val="FF0000"/>
                </a:solidFill>
              </a:rPr>
              <a:t>5</a:t>
            </a:r>
            <a:r>
              <a:rPr lang="cs-CZ" b="1" dirty="0">
                <a:solidFill>
                  <a:srgbClr val="FF0000"/>
                </a:solidFill>
              </a:rPr>
              <a:t>.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smtClean="0">
                <a:solidFill>
                  <a:srgbClr val="FF0000"/>
                </a:solidFill>
              </a:rPr>
              <a:t>Stützen</a:t>
            </a:r>
            <a:r>
              <a:rPr lang="de-DE" sz="2400" b="1" dirty="0" smtClean="0">
                <a:solidFill>
                  <a:srgbClr val="FF0000"/>
                </a:solidFill>
              </a:rPr>
              <a:t> </a:t>
            </a:r>
            <a:r>
              <a:rPr lang="cs-CZ" sz="2400" b="1" dirty="0" smtClean="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smtClean="0"/>
              <a:t>1977</a:t>
            </a:r>
            <a:endParaRPr lang="cs-CZ" sz="2400" dirty="0"/>
          </a:p>
        </p:txBody>
      </p:sp>
      <p:sp>
        <p:nvSpPr>
          <p:cNvPr id="3" name="Zástupný symbol pro obsah 2"/>
          <p:cNvSpPr>
            <a:spLocks noGrp="1"/>
          </p:cNvSpPr>
          <p:nvPr>
            <p:ph idx="1"/>
          </p:nvPr>
        </p:nvSpPr>
        <p:spPr/>
        <p:txBody>
          <a:bodyPr>
            <a:normAutofit/>
          </a:bodyPr>
          <a:lstStyle/>
          <a:p>
            <a:r>
              <a:rPr lang="de-DE" sz="2800" b="1" dirty="0" smtClean="0"/>
              <a:t>Übersetzung von Jitka J</a:t>
            </a:r>
            <a:r>
              <a:rPr lang="cs-CZ" sz="2800" b="1" dirty="0" err="1" smtClean="0"/>
              <a:t>ílková</a:t>
            </a:r>
            <a:endParaRPr lang="cs-CZ" sz="2800" b="1" dirty="0" smtClean="0"/>
          </a:p>
          <a:p>
            <a:r>
              <a:rPr lang="cs-CZ" sz="2800" b="1" dirty="0" err="1" smtClean="0"/>
              <a:t>Anspielung</a:t>
            </a:r>
            <a:r>
              <a:rPr lang="cs-CZ" sz="2800" b="1" dirty="0" smtClean="0"/>
              <a:t> </a:t>
            </a:r>
            <a:r>
              <a:rPr lang="cs-CZ" sz="2800" b="1" dirty="0" err="1" smtClean="0"/>
              <a:t>auf</a:t>
            </a:r>
            <a:r>
              <a:rPr lang="cs-CZ" sz="2800" b="1" dirty="0" smtClean="0"/>
              <a:t> Henrik Ibsen</a:t>
            </a:r>
          </a:p>
          <a:p>
            <a:r>
              <a:rPr lang="cs-CZ" sz="1800" b="1" dirty="0"/>
              <a:t>1</a:t>
            </a:r>
            <a:r>
              <a:rPr lang="cs-CZ" sz="1800" b="1" dirty="0" smtClean="0"/>
              <a:t>) </a:t>
            </a:r>
            <a:endParaRPr lang="cs-CZ" sz="1800" b="1" dirty="0"/>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r>
              <a:rPr lang="cs-CZ" sz="1800" b="1" dirty="0" smtClean="0"/>
              <a:t>)</a:t>
            </a:r>
          </a:p>
          <a:p>
            <a:r>
              <a:rPr lang="cs-CZ" sz="1800" b="1" dirty="0" smtClean="0"/>
              <a:t>2)</a:t>
            </a:r>
          </a:p>
          <a:p>
            <a:r>
              <a:rPr lang="cs-CZ" sz="1800" b="1" dirty="0" smtClean="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solidFill>
                  <a:srgbClr val="FF0000"/>
                </a:solidFill>
              </a:rPr>
              <a:t>Judith Hermann</a:t>
            </a:r>
            <a:endParaRPr lang="cs-CZ"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dirty="0"/>
              <a:t>j</a:t>
            </a:r>
            <a:r>
              <a:rPr lang="de-DE" b="1" dirty="0" smtClean="0"/>
              <a:t>unge </a:t>
            </a:r>
            <a:r>
              <a:rPr lang="cs-CZ" b="1" dirty="0" err="1" smtClean="0"/>
              <a:t>Generation</a:t>
            </a:r>
            <a:r>
              <a:rPr lang="cs-CZ" b="1" dirty="0" smtClean="0"/>
              <a:t> </a:t>
            </a:r>
            <a:r>
              <a:rPr lang="de-DE" b="1" dirty="0" smtClean="0"/>
              <a:t>- </a:t>
            </a:r>
            <a:r>
              <a:rPr lang="cs-CZ" b="1" dirty="0" smtClean="0"/>
              <a:t>„</a:t>
            </a:r>
            <a:r>
              <a:rPr lang="cs-CZ" b="1" dirty="0" err="1" smtClean="0"/>
              <a:t>schreibende</a:t>
            </a:r>
            <a:r>
              <a:rPr lang="cs-CZ" b="1" dirty="0" smtClean="0"/>
              <a:t> Fr</a:t>
            </a:r>
            <a:r>
              <a:rPr lang="de-DE" b="1" dirty="0" err="1" smtClean="0"/>
              <a:t>äulein</a:t>
            </a:r>
            <a:r>
              <a:rPr lang="de-DE" b="1" dirty="0" smtClean="0"/>
              <a:t>“</a:t>
            </a:r>
          </a:p>
          <a:p>
            <a:r>
              <a:rPr lang="de-DE" b="1" dirty="0"/>
              <a:t>l</a:t>
            </a:r>
            <a:r>
              <a:rPr lang="de-DE" b="1" dirty="0" smtClean="0"/>
              <a:t>akonischer, distanzierter, einfacher Stil</a:t>
            </a:r>
          </a:p>
          <a:p>
            <a:r>
              <a:rPr lang="de-DE" b="1" dirty="0"/>
              <a:t>m</a:t>
            </a:r>
            <a:r>
              <a:rPr lang="de-DE" b="1" dirty="0" smtClean="0"/>
              <a:t>inimalistisch-melancholisch</a:t>
            </a:r>
          </a:p>
          <a:p>
            <a:r>
              <a:rPr lang="de-DE" b="1" dirty="0"/>
              <a:t>o</a:t>
            </a:r>
            <a:r>
              <a:rPr lang="de-DE" b="1" dirty="0" smtClean="0"/>
              <a:t>hne „kräftige“ Metaphern (im Gegensatz zu E. Jelinek), dennoch wirksam</a:t>
            </a:r>
          </a:p>
          <a:p>
            <a:r>
              <a:rPr lang="de-DE" b="1" dirty="0"/>
              <a:t>h</a:t>
            </a:r>
            <a:r>
              <a:rPr lang="de-DE" b="1" dirty="0" smtClean="0"/>
              <a:t>andlungsarme Kurzgeschichten</a:t>
            </a:r>
          </a:p>
          <a:p>
            <a:r>
              <a:rPr lang="de-DE" b="1" dirty="0" smtClean="0"/>
              <a:t>Beispiel: </a:t>
            </a:r>
            <a:r>
              <a:rPr lang="de-DE" b="1" i="1" dirty="0" smtClean="0"/>
              <a:t>„Wohin des Wegs“</a:t>
            </a:r>
          </a:p>
          <a:p>
            <a:r>
              <a:rPr lang="de-DE" b="1" dirty="0" smtClean="0"/>
              <a:t>Tsch. </a:t>
            </a:r>
            <a:r>
              <a:rPr lang="de-DE" b="1" i="1" dirty="0" smtClean="0"/>
              <a:t>„</a:t>
            </a:r>
            <a:r>
              <a:rPr lang="de-DE" b="1" i="1" dirty="0" err="1" smtClean="0"/>
              <a:t>Kudy</a:t>
            </a:r>
            <a:r>
              <a:rPr lang="de-DE" b="1" i="1" dirty="0" smtClean="0"/>
              <a:t> kam“</a:t>
            </a:r>
            <a:endParaRPr lang="cs-CZ" b="1" i="1" dirty="0"/>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normAutofit lnSpcReduction="10000"/>
          </a:bodyPr>
          <a:lstStyle/>
          <a:p>
            <a:r>
              <a:rPr lang="cs-CZ" b="1" dirty="0" err="1"/>
              <a:t>g</a:t>
            </a:r>
            <a:r>
              <a:rPr lang="cs-CZ" b="1" dirty="0" err="1" smtClean="0"/>
              <a:t>eb</a:t>
            </a:r>
            <a:r>
              <a:rPr lang="cs-CZ" b="1" dirty="0" smtClean="0"/>
              <a:t>. 1970 in </a:t>
            </a:r>
            <a:r>
              <a:rPr lang="cs-CZ" b="1" dirty="0" err="1" smtClean="0"/>
              <a:t>Berlin</a:t>
            </a:r>
            <a:endParaRPr lang="cs-CZ" b="1" dirty="0" smtClean="0"/>
          </a:p>
          <a:p>
            <a:r>
              <a:rPr lang="cs-CZ" b="1" dirty="0" smtClean="0"/>
              <a:t>Studium der Germanistik </a:t>
            </a:r>
            <a:r>
              <a:rPr lang="cs-CZ" b="1" dirty="0" err="1" smtClean="0"/>
              <a:t>und</a:t>
            </a:r>
            <a:r>
              <a:rPr lang="cs-CZ" b="1" dirty="0" smtClean="0"/>
              <a:t> </a:t>
            </a:r>
            <a:r>
              <a:rPr lang="cs-CZ" b="1" dirty="0" err="1" smtClean="0"/>
              <a:t>Philosophie</a:t>
            </a:r>
            <a:endParaRPr lang="cs-CZ" b="1" dirty="0" smtClean="0"/>
          </a:p>
          <a:p>
            <a:r>
              <a:rPr lang="cs-CZ" b="1" dirty="0" smtClean="0"/>
              <a:t>Praktikum in </a:t>
            </a:r>
            <a:r>
              <a:rPr lang="cs-CZ" b="1" dirty="0"/>
              <a:t>N</a:t>
            </a:r>
            <a:r>
              <a:rPr lang="cs-CZ" b="1" dirty="0" smtClean="0"/>
              <a:t>ew York </a:t>
            </a:r>
            <a:r>
              <a:rPr lang="cs-CZ" b="1" dirty="0" err="1" smtClean="0"/>
              <a:t>als</a:t>
            </a:r>
            <a:r>
              <a:rPr lang="cs-CZ" b="1" dirty="0" smtClean="0"/>
              <a:t> </a:t>
            </a:r>
            <a:r>
              <a:rPr lang="cs-CZ" b="1" dirty="0" err="1" smtClean="0"/>
              <a:t>Journalistin</a:t>
            </a:r>
            <a:endParaRPr lang="cs-CZ" b="1" dirty="0" smtClean="0"/>
          </a:p>
          <a:p>
            <a:r>
              <a:rPr lang="cs-CZ" b="1" dirty="0" err="1" smtClean="0"/>
              <a:t>Werke</a:t>
            </a:r>
            <a:r>
              <a:rPr lang="cs-CZ" b="1" dirty="0" smtClean="0"/>
              <a:t>: „Sommer</a:t>
            </a:r>
            <a:r>
              <a:rPr lang="de-DE" b="1" dirty="0" smtClean="0"/>
              <a:t>haus, später“ 1998</a:t>
            </a:r>
          </a:p>
          <a:p>
            <a:r>
              <a:rPr lang="de-DE" b="1" smtClean="0"/>
              <a:t>„Nichts als Gespenster“ </a:t>
            </a:r>
            <a:r>
              <a:rPr lang="de-DE" b="1" dirty="0" smtClean="0"/>
              <a:t>2003</a:t>
            </a:r>
          </a:p>
          <a:p>
            <a:r>
              <a:rPr lang="de-DE" b="1" dirty="0" smtClean="0"/>
              <a:t>Erzählungen und Kurzgeschichten</a:t>
            </a:r>
          </a:p>
          <a:p>
            <a:r>
              <a:rPr lang="de-DE" b="1" dirty="0" smtClean="0"/>
              <a:t>„Fräuleinwunder-Literatur“ (Juli Zeh, Julia Frank, Felicitas Hoppe, Jenny </a:t>
            </a:r>
            <a:r>
              <a:rPr lang="de-DE" b="1" dirty="0" err="1" smtClean="0"/>
              <a:t>Erpenbeck</a:t>
            </a:r>
            <a:r>
              <a:rPr lang="de-DE" b="1" dirty="0"/>
              <a:t>)</a:t>
            </a:r>
            <a:endParaRPr lang="cs-CZ"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Juli</a:t>
            </a:r>
            <a:r>
              <a:rPr lang="cs-CZ" b="1" dirty="0" smtClean="0">
                <a:solidFill>
                  <a:srgbClr val="FF0000"/>
                </a:solidFill>
              </a:rPr>
              <a:t> </a:t>
            </a:r>
            <a:r>
              <a:rPr lang="cs-CZ" b="1" dirty="0" err="1" smtClean="0">
                <a:solidFill>
                  <a:srgbClr val="FF0000"/>
                </a:solidFill>
              </a:rPr>
              <a:t>Zeh</a:t>
            </a:r>
            <a:endParaRPr lang="cs-CZ" b="1" dirty="0">
              <a:solidFill>
                <a:srgbClr val="FF0000"/>
              </a:solidFill>
            </a:endParaRPr>
          </a:p>
        </p:txBody>
      </p:sp>
      <p:sp>
        <p:nvSpPr>
          <p:cNvPr id="3" name="Zástupný symbol pro obsah 2"/>
          <p:cNvSpPr>
            <a:spLocks noGrp="1"/>
          </p:cNvSpPr>
          <p:nvPr>
            <p:ph idx="1"/>
          </p:nvPr>
        </p:nvSpPr>
        <p:spPr/>
        <p:txBody>
          <a:bodyPr/>
          <a:lstStyle/>
          <a:p>
            <a:r>
              <a:rPr lang="cs-CZ" b="1" dirty="0" err="1"/>
              <a:t>g</a:t>
            </a:r>
            <a:r>
              <a:rPr lang="cs-CZ" b="1" dirty="0" err="1" smtClean="0"/>
              <a:t>eb</a:t>
            </a:r>
            <a:r>
              <a:rPr lang="cs-CZ" b="1" dirty="0" smtClean="0"/>
              <a:t>. 1974 in Bonn</a:t>
            </a:r>
          </a:p>
          <a:p>
            <a:r>
              <a:rPr lang="cs-CZ" b="1" dirty="0" err="1" smtClean="0"/>
              <a:t>Jurastudium</a:t>
            </a:r>
            <a:r>
              <a:rPr lang="cs-CZ" b="1" dirty="0" smtClean="0"/>
              <a:t> in </a:t>
            </a:r>
            <a:r>
              <a:rPr lang="cs-CZ" b="1" dirty="0" err="1" smtClean="0"/>
              <a:t>Passau</a:t>
            </a:r>
            <a:r>
              <a:rPr lang="cs-CZ" b="1" dirty="0" smtClean="0"/>
              <a:t> </a:t>
            </a:r>
            <a:r>
              <a:rPr lang="cs-CZ" b="1" dirty="0" err="1" smtClean="0"/>
              <a:t>und</a:t>
            </a:r>
            <a:r>
              <a:rPr lang="cs-CZ" b="1" dirty="0" smtClean="0"/>
              <a:t> </a:t>
            </a:r>
            <a:r>
              <a:rPr lang="cs-CZ" b="1" dirty="0" err="1" smtClean="0"/>
              <a:t>Leipzig</a:t>
            </a:r>
            <a:endParaRPr lang="cs-CZ" b="1" dirty="0" smtClean="0"/>
          </a:p>
          <a:p>
            <a:r>
              <a:rPr lang="de-DE" b="1" dirty="0" smtClean="0"/>
              <a:t>Längere Aufenthalte in New York und Krakau</a:t>
            </a:r>
          </a:p>
          <a:p>
            <a:r>
              <a:rPr lang="de-DE" b="1" dirty="0" smtClean="0"/>
              <a:t>Romane: Adler und Engel (2001) – Welterfolg</a:t>
            </a:r>
          </a:p>
          <a:p>
            <a:r>
              <a:rPr lang="de-DE" b="1" dirty="0" smtClean="0"/>
              <a:t>„Spieltrieb“, „Corpus Delicti“, „Schilf“</a:t>
            </a:r>
          </a:p>
          <a:p>
            <a:r>
              <a:rPr lang="de-DE" b="1" dirty="0" smtClean="0"/>
              <a:t>„</a:t>
            </a:r>
            <a:r>
              <a:rPr lang="de-DE" b="1" dirty="0" err="1" smtClean="0"/>
              <a:t>Nullzeit</a:t>
            </a:r>
            <a:r>
              <a:rPr lang="de-DE" b="1" dirty="0" smtClean="0"/>
              <a:t>“ – „</a:t>
            </a:r>
            <a:r>
              <a:rPr lang="de-DE" b="1" dirty="0" err="1" smtClean="0"/>
              <a:t>Pod</a:t>
            </a:r>
            <a:r>
              <a:rPr lang="de-DE" b="1" dirty="0" smtClean="0"/>
              <a:t> </a:t>
            </a:r>
            <a:r>
              <a:rPr lang="de-DE" b="1" dirty="0" err="1" smtClean="0"/>
              <a:t>vodou</a:t>
            </a:r>
            <a:r>
              <a:rPr lang="de-DE" b="1" dirty="0" smtClean="0"/>
              <a:t>“ </a:t>
            </a:r>
            <a:r>
              <a:rPr lang="cs-CZ" b="1" dirty="0" smtClean="0"/>
              <a:t>(Jana Zoubková)</a:t>
            </a:r>
          </a:p>
          <a:p>
            <a:r>
              <a:rPr lang="cs-CZ" b="1" smtClean="0"/>
              <a:t>Psychothriller</a:t>
            </a:r>
            <a:endParaRPr lang="cs-CZ" b="1" dirty="0"/>
          </a:p>
        </p:txBody>
      </p:sp>
    </p:spTree>
    <p:extLst>
      <p:ext uri="{BB962C8B-B14F-4D97-AF65-F5344CB8AC3E}">
        <p14:creationId xmlns:p14="http://schemas.microsoft.com/office/powerpoint/2010/main" val="22271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Nullzeit</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sz="2800" b="1" dirty="0" err="1" smtClean="0">
                <a:solidFill>
                  <a:srgbClr val="00B050"/>
                </a:solidFill>
              </a:rPr>
              <a:t>Figurenkonstellation</a:t>
            </a:r>
            <a:r>
              <a:rPr lang="cs-CZ" sz="2800" b="1" dirty="0" smtClean="0">
                <a:solidFill>
                  <a:srgbClr val="00B050"/>
                </a:solidFill>
              </a:rPr>
              <a:t>:</a:t>
            </a:r>
          </a:p>
          <a:p>
            <a:r>
              <a:rPr lang="cs-CZ" sz="2800" b="1" dirty="0" smtClean="0"/>
              <a:t>Sven: </a:t>
            </a:r>
            <a:r>
              <a:rPr lang="de-DE" sz="2800" b="1" dirty="0" smtClean="0"/>
              <a:t>Hauptfigur, Ich-Erzähler</a:t>
            </a:r>
          </a:p>
          <a:p>
            <a:r>
              <a:rPr lang="de-DE" sz="2800" b="1" dirty="0" smtClean="0"/>
              <a:t>(Antje): seine Partnerin</a:t>
            </a:r>
          </a:p>
          <a:p>
            <a:r>
              <a:rPr lang="de-DE" sz="2800" b="1" dirty="0" err="1" smtClean="0"/>
              <a:t>Jola</a:t>
            </a:r>
            <a:r>
              <a:rPr lang="de-DE" sz="2800" b="1" dirty="0" smtClean="0"/>
              <a:t>: Schauspielerin – Tagebuch</a:t>
            </a:r>
          </a:p>
          <a:p>
            <a:r>
              <a:rPr lang="de-DE" sz="2800" b="1" dirty="0" smtClean="0"/>
              <a:t>Theo: </a:t>
            </a:r>
            <a:r>
              <a:rPr lang="de-DE" sz="2800" b="1" dirty="0" err="1" smtClean="0"/>
              <a:t>Schrifsteller</a:t>
            </a:r>
            <a:endParaRPr lang="cs-CZ" sz="2800" b="1" dirty="0" smtClean="0"/>
          </a:p>
          <a:p>
            <a:r>
              <a:rPr lang="cs-CZ" sz="2800" b="1" dirty="0" smtClean="0">
                <a:solidFill>
                  <a:srgbClr val="00B050"/>
                </a:solidFill>
              </a:rPr>
              <a:t>Er</a:t>
            </a:r>
            <a:r>
              <a:rPr lang="de-DE" sz="2800" b="1" dirty="0" smtClean="0">
                <a:solidFill>
                  <a:srgbClr val="00B050"/>
                </a:solidFill>
              </a:rPr>
              <a:t>zählweise:</a:t>
            </a:r>
          </a:p>
          <a:p>
            <a:r>
              <a:rPr lang="de-DE" sz="2800" b="1" dirty="0" smtClean="0"/>
              <a:t>Ich-Erzähler: Erzählen, Naturschilderungen, Charakterisierungen von Personen, Fachwortschatz-Fachjargon (Tauchsport)?</a:t>
            </a:r>
          </a:p>
          <a:p>
            <a:r>
              <a:rPr lang="de-DE" sz="2800" b="1" dirty="0" smtClean="0"/>
              <a:t>Szenische Darstellungen: Dialoge der handelnden Personen</a:t>
            </a:r>
          </a:p>
          <a:p>
            <a:r>
              <a:rPr lang="de-DE" sz="2800" b="1" dirty="0" smtClean="0"/>
              <a:t>Tagebucheintragungen von </a:t>
            </a:r>
            <a:r>
              <a:rPr lang="de-DE" sz="2800" b="1" smtClean="0"/>
              <a:t>Jola</a:t>
            </a:r>
            <a:endParaRPr lang="de-DE" sz="2800" b="1" dirty="0" smtClean="0"/>
          </a:p>
          <a:p>
            <a:endParaRPr lang="cs-CZ" b="1" dirty="0" smtClean="0"/>
          </a:p>
        </p:txBody>
      </p:sp>
    </p:spTree>
    <p:extLst>
      <p:ext uri="{BB962C8B-B14F-4D97-AF65-F5344CB8AC3E}">
        <p14:creationId xmlns:p14="http://schemas.microsoft.com/office/powerpoint/2010/main" val="29463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smtClean="0">
                <a:solidFill>
                  <a:srgbClr val="00B0F0"/>
                </a:solidFill>
              </a:rPr>
              <a:t>Nullzeit</a:t>
            </a:r>
            <a:r>
              <a:rPr lang="de-DE" b="1" dirty="0" smtClean="0">
                <a:solidFill>
                  <a:srgbClr val="00B0F0"/>
                </a:solidFill>
              </a:rPr>
              <a:t> – </a:t>
            </a:r>
            <a:r>
              <a:rPr lang="de-DE" b="1" dirty="0" err="1" smtClean="0">
                <a:solidFill>
                  <a:srgbClr val="00B0F0"/>
                </a:solidFill>
              </a:rPr>
              <a:t>Pod</a:t>
            </a:r>
            <a:r>
              <a:rPr lang="de-DE" b="1" dirty="0" smtClean="0">
                <a:solidFill>
                  <a:srgbClr val="00B0F0"/>
                </a:solidFill>
              </a:rPr>
              <a:t> </a:t>
            </a:r>
            <a:r>
              <a:rPr lang="de-DE" b="1" dirty="0" err="1" smtClean="0">
                <a:solidFill>
                  <a:srgbClr val="00B0F0"/>
                </a:solidFill>
              </a:rPr>
              <a:t>vodou</a:t>
            </a:r>
            <a:endParaRPr lang="cs-CZ" b="1" dirty="0">
              <a:solidFill>
                <a:srgbClr val="00B0F0"/>
              </a:solidFill>
            </a:endParaRPr>
          </a:p>
        </p:txBody>
      </p:sp>
      <p:sp>
        <p:nvSpPr>
          <p:cNvPr id="3" name="Zástupný symbol pro obsah 2"/>
          <p:cNvSpPr>
            <a:spLocks noGrp="1"/>
          </p:cNvSpPr>
          <p:nvPr>
            <p:ph idx="1"/>
          </p:nvPr>
        </p:nvSpPr>
        <p:spPr/>
        <p:txBody>
          <a:bodyPr>
            <a:normAutofit fontScale="92500"/>
          </a:bodyPr>
          <a:lstStyle/>
          <a:p>
            <a:r>
              <a:rPr lang="de-DE" b="1" dirty="0" smtClean="0"/>
              <a:t>„Im Auto fragte ich, was </a:t>
            </a:r>
            <a:r>
              <a:rPr lang="de-DE" b="1" dirty="0" err="1" smtClean="0">
                <a:solidFill>
                  <a:srgbClr val="00B0F0"/>
                </a:solidFill>
              </a:rPr>
              <a:t>Nullzeit</a:t>
            </a:r>
            <a:r>
              <a:rPr lang="de-DE" b="1" dirty="0" smtClean="0"/>
              <a:t> sei. </a:t>
            </a:r>
            <a:r>
              <a:rPr lang="de-DE" b="1" dirty="0" err="1" smtClean="0"/>
              <a:t>Jola</a:t>
            </a:r>
            <a:r>
              <a:rPr lang="de-DE" b="1" dirty="0" smtClean="0"/>
              <a:t> antwortete, </a:t>
            </a:r>
            <a:r>
              <a:rPr lang="de-DE" b="1" dirty="0" err="1" smtClean="0">
                <a:solidFill>
                  <a:srgbClr val="00B0F0"/>
                </a:solidFill>
              </a:rPr>
              <a:t>Nullzeit</a:t>
            </a:r>
            <a:r>
              <a:rPr lang="de-DE" b="1" dirty="0" smtClean="0">
                <a:solidFill>
                  <a:srgbClr val="00B0F0"/>
                </a:solidFill>
              </a:rPr>
              <a:t> </a:t>
            </a:r>
            <a:r>
              <a:rPr lang="de-DE" b="1" dirty="0" smtClean="0"/>
              <a:t>sei die Anzahl von Minuten, die man </a:t>
            </a:r>
            <a:r>
              <a:rPr lang="de-DE" b="1" dirty="0" smtClean="0">
                <a:solidFill>
                  <a:srgbClr val="00B0F0"/>
                </a:solidFill>
              </a:rPr>
              <a:t>unter Wasser </a:t>
            </a:r>
            <a:r>
              <a:rPr lang="de-DE" b="1" dirty="0" smtClean="0"/>
              <a:t>verbringen dürfe. Theo ergänzte, es habe etwas mit Stickstoff zu tun.“ (S. 42)</a:t>
            </a:r>
          </a:p>
          <a:p>
            <a:r>
              <a:rPr lang="cs-CZ" b="1" dirty="0" smtClean="0"/>
              <a:t>„V autě jsem se jich zeptal, co to je </a:t>
            </a:r>
            <a:r>
              <a:rPr lang="cs-CZ" b="1" dirty="0" smtClean="0">
                <a:solidFill>
                  <a:srgbClr val="00B0F0"/>
                </a:solidFill>
              </a:rPr>
              <a:t>čas bez dekomprese</a:t>
            </a:r>
            <a:r>
              <a:rPr lang="cs-CZ" b="1" dirty="0" smtClean="0"/>
              <a:t>. Jola odpověděla, že je to počet minut, kter</a:t>
            </a:r>
            <a:r>
              <a:rPr lang="cs-CZ" b="1" dirty="0"/>
              <a:t>é</a:t>
            </a:r>
            <a:r>
              <a:rPr lang="cs-CZ" b="1" dirty="0" smtClean="0"/>
              <a:t> se můžou strávit </a:t>
            </a:r>
            <a:r>
              <a:rPr lang="cs-CZ" b="1" dirty="0" smtClean="0">
                <a:solidFill>
                  <a:srgbClr val="00B0F0"/>
                </a:solidFill>
              </a:rPr>
              <a:t>pod vodou</a:t>
            </a:r>
            <a:r>
              <a:rPr lang="cs-CZ" b="1" dirty="0" smtClean="0"/>
              <a:t>. </a:t>
            </a:r>
            <a:r>
              <a:rPr lang="cs-CZ" b="1" dirty="0" err="1" smtClean="0"/>
              <a:t>Theo</a:t>
            </a:r>
            <a:r>
              <a:rPr lang="cs-CZ" b="1" dirty="0" smtClean="0"/>
              <a:t> doplnil, že to nějak souvisí s dusíkem.“ (s. 41)</a:t>
            </a:r>
            <a:endParaRPr lang="cs-CZ" b="1" dirty="0"/>
          </a:p>
        </p:txBody>
      </p:sp>
    </p:spTree>
    <p:extLst>
      <p:ext uri="{BB962C8B-B14F-4D97-AF65-F5344CB8AC3E}">
        <p14:creationId xmlns:p14="http://schemas.microsoft.com/office/powerpoint/2010/main" val="18424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Jaroslav </a:t>
            </a:r>
            <a:r>
              <a:rPr lang="cs-CZ" b="1" dirty="0" err="1" smtClean="0">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smtClean="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Journalist-</a:t>
            </a:r>
            <a:r>
              <a:rPr lang="de-DE" sz="7200" b="1" dirty="0" err="1"/>
              <a:t>Stipendant</a:t>
            </a:r>
            <a:r>
              <a:rPr lang="de-DE" sz="7200" b="1" dirty="0"/>
              <a:t> 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Deutschland Maurer,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a:t>U-Bahn</a:t>
            </a:r>
            <a:r>
              <a:rPr lang="de-DE" sz="7200" b="1" dirty="0"/>
              <a:t> und </a:t>
            </a:r>
            <a:r>
              <a:rPr lang="de-DE" sz="7200" b="1" i="1" dirty="0" err="1"/>
              <a:t>Jaromír</a:t>
            </a:r>
            <a:r>
              <a:rPr lang="de-DE" sz="7200" b="1" i="1" dirty="0"/>
              <a:t> &amp; The Bombers</a:t>
            </a:r>
            <a:r>
              <a:rPr lang="de-DE" sz="7200" b="1" dirty="0"/>
              <a:t> 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r>
              <a:rPr lang="cs-CZ" altLang="cs-CZ" b="1" dirty="0" err="1"/>
              <a:t>schließt</a:t>
            </a:r>
            <a:r>
              <a:rPr lang="cs-CZ" altLang="cs-CZ" b="1" dirty="0"/>
              <a:t> </a:t>
            </a:r>
            <a:r>
              <a:rPr lang="cs-CZ" altLang="cs-CZ" b="1" dirty="0" err="1"/>
              <a:t>die</a:t>
            </a:r>
            <a:r>
              <a:rPr lang="cs-CZ" altLang="cs-CZ" b="1" dirty="0"/>
              <a:t> </a:t>
            </a:r>
            <a:r>
              <a:rPr lang="cs-CZ" altLang="cs-CZ" b="1" dirty="0" err="1"/>
              <a:t>Tatsache</a:t>
            </a:r>
            <a:r>
              <a:rPr lang="cs-CZ" altLang="cs-CZ" b="1" dirty="0"/>
              <a:t> der </a:t>
            </a:r>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Anordungsmöglichkeiten</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err="1"/>
              <a:t>ein</a:t>
            </a:r>
            <a:r>
              <a:rPr lang="cs-CZ" altLang="cs-CZ" b="1" dirty="0"/>
              <a:t>. Die </a:t>
            </a:r>
            <a:r>
              <a:rPr lang="cs-CZ" altLang="cs-CZ" b="1" dirty="0" err="1"/>
              <a:t>sprachlichen</a:t>
            </a:r>
            <a:r>
              <a:rPr lang="cs-CZ" altLang="cs-CZ" b="1" dirty="0"/>
              <a:t> </a:t>
            </a:r>
            <a:r>
              <a:rPr lang="cs-CZ" altLang="cs-CZ" b="1" dirty="0" err="1"/>
              <a:t>Mittel</a:t>
            </a:r>
            <a:r>
              <a:rPr lang="cs-CZ" altLang="cs-CZ" b="1" dirty="0"/>
              <a:t> </a:t>
            </a:r>
            <a:r>
              <a:rPr lang="cs-CZ" altLang="cs-CZ" b="1" dirty="0" err="1"/>
              <a:t>und</a:t>
            </a:r>
            <a:r>
              <a:rPr lang="cs-CZ" altLang="cs-CZ" b="1" dirty="0"/>
              <a:t> </a:t>
            </a:r>
            <a:r>
              <a:rPr lang="cs-CZ" altLang="cs-CZ" b="1" dirty="0" err="1"/>
              <a:t>Konstruktionen</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r>
              <a:rPr lang="cs-CZ" altLang="cs-CZ" b="1" dirty="0"/>
              <a:t> </a:t>
            </a:r>
            <a:r>
              <a:rPr lang="cs-CZ" altLang="cs-CZ" b="1" dirty="0" err="1">
                <a:solidFill>
                  <a:srgbClr val="7030A0"/>
                </a:solidFill>
              </a:rPr>
              <a:t>äußeren</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r>
              <a:rPr lang="cs-CZ" altLang="cs-CZ" b="1" dirty="0" err="1"/>
              <a:t>und</a:t>
            </a:r>
            <a:r>
              <a:rPr lang="cs-CZ" altLang="cs-CZ" b="1" dirty="0"/>
              <a:t> durch </a:t>
            </a:r>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r>
              <a:rPr lang="cs-CZ" altLang="cs-CZ" b="1" dirty="0" err="1"/>
              <a:t>determiniert</a:t>
            </a:r>
            <a:r>
              <a:rPr lang="cs-CZ" altLang="cs-CZ" b="1" dirty="0"/>
              <a:t>.</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r>
              <a:rPr lang="cs-CZ" altLang="cs-CZ" b="1" dirty="0"/>
              <a: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Jaroslav </a:t>
            </a:r>
            <a:r>
              <a:rPr lang="cs-CZ" b="1" dirty="0" err="1" smtClean="0">
                <a:solidFill>
                  <a:srgbClr val="FF0000"/>
                </a:solidFill>
              </a:rPr>
              <a:t>Rudiš</a:t>
            </a:r>
            <a:r>
              <a:rPr lang="cs-CZ" b="1" dirty="0" smtClean="0">
                <a:solidFill>
                  <a:srgbClr val="FF0000"/>
                </a:solidFill>
              </a:rPr>
              <a:t> - </a:t>
            </a:r>
            <a:r>
              <a:rPr lang="cs-CZ" b="1" dirty="0" err="1" smtClean="0">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Konec punku v Helsinkách (Labyrint, 2010)</a:t>
            </a:r>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smtClean="0"/>
              <a:t/>
            </a:r>
            <a:br>
              <a:rPr lang="cs-CZ" b="1" dirty="0" smtClean="0"/>
            </a:br>
            <a:r>
              <a:rPr lang="de-DE" b="1" dirty="0" smtClean="0"/>
              <a:t>Die Übersetzungen</a:t>
            </a:r>
            <a:r>
              <a:rPr lang="cs-CZ" b="1" dirty="0" smtClean="0"/>
              <a:t> </a:t>
            </a:r>
            <a:r>
              <a:rPr lang="cs-CZ" b="1" dirty="0" err="1" smtClean="0"/>
              <a:t>aus</a:t>
            </a:r>
            <a:r>
              <a:rPr lang="cs-CZ" b="1" dirty="0" smtClean="0"/>
              <a:t> dem </a:t>
            </a:r>
            <a:r>
              <a:rPr lang="cs-CZ" b="1" dirty="0" err="1" smtClean="0"/>
              <a:t>Tschechischen</a:t>
            </a:r>
            <a:r>
              <a:rPr lang="cs-CZ" b="1" dirty="0"/>
              <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smtClean="0"/>
              <a:t>Tereza </a:t>
            </a:r>
            <a:r>
              <a:rPr lang="cs-CZ" sz="7200" b="1" u="sng" dirty="0"/>
              <a:t>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a:t>
            </a:r>
            <a:r>
              <a:rPr lang="cs-CZ" sz="7200" b="1" dirty="0" smtClean="0"/>
              <a:t>1996</a:t>
            </a:r>
            <a:r>
              <a:rPr lang="cs-CZ" sz="7200" b="1" dirty="0"/>
              <a:t>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a:t>
            </a:r>
            <a:r>
              <a:rPr lang="cs-CZ" sz="7200" b="1" dirty="0" smtClean="0"/>
              <a:t>2009</a:t>
            </a:r>
            <a:r>
              <a:rPr lang="cs-CZ" sz="7200" b="1" dirty="0"/>
              <a:t>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a:t>
            </a:r>
            <a:r>
              <a:rPr lang="cs-CZ" sz="7200" b="1" dirty="0" smtClean="0"/>
              <a:t>2011</a:t>
            </a:r>
            <a:r>
              <a:rPr lang="cs-CZ" sz="7200" b="1" dirty="0"/>
              <a:t>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a:t>
            </a:r>
            <a:r>
              <a:rPr lang="cs-CZ" sz="7200" b="1" dirty="0" smtClean="0"/>
              <a:t>2003</a:t>
            </a:r>
            <a:r>
              <a:rPr lang="cs-CZ" sz="7200" b="1" dirty="0"/>
              <a:t>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a:t>
            </a:r>
            <a:r>
              <a:rPr lang="cs-CZ" sz="7200" b="1" dirty="0" smtClean="0"/>
              <a:t>2001</a:t>
            </a:r>
            <a:r>
              <a:rPr lang="cs-CZ" sz="7200" b="1" dirty="0"/>
              <a:t>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Nebe pod Berlínem</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Der </a:t>
            </a:r>
            <a:r>
              <a:rPr lang="de-DE" sz="1800" b="1" dirty="0" smtClean="0"/>
              <a:t>Musik</a:t>
            </a:r>
            <a:r>
              <a:rPr lang="cs-CZ" sz="1800" b="1" dirty="0" smtClean="0"/>
              <a:t>-</a:t>
            </a:r>
            <a:r>
              <a:rPr lang="de-DE" sz="1800" b="1" dirty="0" smtClean="0"/>
              <a:t>Gruppe </a:t>
            </a:r>
            <a:r>
              <a:rPr lang="de-DE" sz="1800" b="1" dirty="0"/>
              <a:t>realisiert </a:t>
            </a:r>
            <a:r>
              <a:rPr lang="cs-CZ" sz="1800" b="1" dirty="0" err="1" smtClean="0"/>
              <a:t>ihre</a:t>
            </a:r>
            <a:r>
              <a:rPr lang="cs-CZ" sz="1800" b="1" dirty="0" smtClean="0"/>
              <a:t> </a:t>
            </a:r>
            <a:r>
              <a:rPr lang="de-DE" sz="1800" b="1" dirty="0" smtClean="0"/>
              <a:t>ersten </a:t>
            </a:r>
            <a:r>
              <a:rPr lang="de-DE" sz="1800" b="1" dirty="0"/>
              <a:t>Konzerte, die ziemlich erfolgreich werden</a:t>
            </a:r>
            <a:r>
              <a:rPr lang="de-DE" sz="1800" b="1" dirty="0" smtClean="0"/>
              <a:t>.</a:t>
            </a:r>
            <a:endParaRPr lang="cs-CZ" sz="1800" b="1" dirty="0"/>
          </a:p>
        </p:txBody>
      </p:sp>
    </p:spTree>
    <p:extLst>
      <p:ext uri="{BB962C8B-B14F-4D97-AF65-F5344CB8AC3E}">
        <p14:creationId xmlns:p14="http://schemas.microsoft.com/office/powerpoint/2010/main" val="7644970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Textbeispiele</a:t>
            </a:r>
            <a:r>
              <a:rPr lang="cs-CZ" b="1" dirty="0" smtClean="0">
                <a:solidFill>
                  <a:srgbClr val="FF0000"/>
                </a:solidFill>
              </a:rPr>
              <a:t>: Idiome</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r>
              <a:rPr lang="de-DE" sz="2800" b="1" dirty="0" smtClean="0"/>
              <a:t>)</a:t>
            </a:r>
            <a:endParaRPr lang="cs-CZ" sz="2800" b="1" dirty="0" smtClean="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smtClean="0"/>
              <a:t>:</a:t>
            </a:r>
            <a:endParaRPr lang="de-DE" altLang="cs-CZ" sz="2000" b="1" dirty="0" smtClean="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000" b="1" dirty="0" err="1">
                <a:solidFill>
                  <a:srgbClr val="00B050"/>
                </a:solidFill>
              </a:rPr>
              <a:t>Belletristik</a:t>
            </a:r>
            <a:endParaRPr lang="cs-CZ" altLang="cs-CZ" sz="2000" b="1" dirty="0">
              <a:solidFill>
                <a:srgbClr val="00B050"/>
              </a:solidFill>
            </a:endParaRPr>
          </a:p>
          <a:p>
            <a:r>
              <a:rPr lang="cs-CZ" altLang="cs-CZ" sz="2000" b="1" dirty="0" smtClean="0">
                <a:solidFill>
                  <a:srgbClr val="0070C0"/>
                </a:solidFill>
              </a:rPr>
              <a:t>TEXTSORTE</a:t>
            </a:r>
            <a:r>
              <a:rPr lang="de-DE" altLang="cs-CZ" sz="2000" b="1" dirty="0" smtClean="0">
                <a:solidFill>
                  <a:srgbClr val="0070C0"/>
                </a:solidFill>
              </a:rPr>
              <a:t>: </a:t>
            </a:r>
          </a:p>
          <a:p>
            <a:r>
              <a:rPr lang="de-DE" altLang="cs-CZ" sz="2000" b="1" dirty="0" smtClean="0">
                <a:solidFill>
                  <a:srgbClr val="0070C0"/>
                </a:solidFill>
              </a:rPr>
              <a:t>Literarische Genres – Gattungen: Epik, Lyrik, Dramatik</a:t>
            </a:r>
          </a:p>
          <a:p>
            <a:r>
              <a:rPr lang="de-DE" altLang="cs-CZ" sz="2000" b="1" dirty="0" smtClean="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smtClean="0"/>
              <a:t>:</a:t>
            </a:r>
            <a:r>
              <a:rPr lang="de-DE" altLang="cs-CZ" sz="2000" b="1" dirty="0" smtClean="0"/>
              <a:t> informativ, </a:t>
            </a:r>
            <a:r>
              <a:rPr lang="de-DE" altLang="cs-CZ" sz="2000" b="1" dirty="0" err="1" smtClean="0"/>
              <a:t>appellativ</a:t>
            </a:r>
            <a:r>
              <a:rPr lang="de-DE" altLang="cs-CZ" sz="2000" b="1" dirty="0" smtClean="0"/>
              <a:t>, </a:t>
            </a:r>
            <a:r>
              <a:rPr lang="de-DE" altLang="cs-CZ" sz="2000" b="1" dirty="0" err="1" smtClean="0"/>
              <a:t>obligativ</a:t>
            </a:r>
            <a:r>
              <a:rPr lang="de-DE" altLang="cs-CZ" sz="2000" b="1" dirty="0" smtClean="0"/>
              <a:t>, kontakt-, deklarativ, </a:t>
            </a:r>
            <a:r>
              <a:rPr lang="de-DE" altLang="cs-CZ" sz="2000" b="1" dirty="0" smtClean="0">
                <a:solidFill>
                  <a:srgbClr val="00B050"/>
                </a:solidFill>
              </a:rPr>
              <a:t>poetische Funktion</a:t>
            </a:r>
          </a:p>
          <a:p>
            <a:r>
              <a:rPr lang="de-DE" altLang="cs-CZ" sz="2000" b="1" dirty="0" smtClean="0">
                <a:solidFill>
                  <a:srgbClr val="00B050"/>
                </a:solidFill>
              </a:rPr>
              <a:t>Literarische Werke - Fiktion</a:t>
            </a:r>
            <a:endParaRPr lang="cs-CZ" altLang="cs-CZ" sz="20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smtClean="0"/>
              <a:t>:</a:t>
            </a:r>
            <a:r>
              <a:rPr lang="de-DE" altLang="cs-CZ" sz="2400" b="1" dirty="0" smtClean="0"/>
              <a:t> mündlich – </a:t>
            </a:r>
            <a:r>
              <a:rPr lang="de-DE" altLang="cs-CZ" sz="2400" b="1" dirty="0" smtClean="0">
                <a:solidFill>
                  <a:srgbClr val="00B0F0"/>
                </a:solidFill>
              </a:rPr>
              <a:t>schriftlich</a:t>
            </a:r>
            <a:r>
              <a:rPr lang="de-DE" altLang="cs-CZ" sz="2400" b="1" dirty="0" smtClean="0"/>
              <a:t>;</a:t>
            </a:r>
            <a:r>
              <a:rPr lang="de-DE" altLang="cs-CZ" sz="2400" b="1" dirty="0" smtClean="0">
                <a:solidFill>
                  <a:srgbClr val="00B0F0"/>
                </a:solidFill>
              </a:rPr>
              <a:t> gedruckt – </a:t>
            </a:r>
            <a:r>
              <a:rPr lang="de-DE" altLang="cs-CZ" sz="2400" b="1" dirty="0" smtClean="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smtClean="0">
                <a:solidFill>
                  <a:srgbClr val="0070C0"/>
                </a:solidFill>
              </a:rPr>
              <a:t>Publikationen</a:t>
            </a:r>
            <a:endParaRPr lang="de-DE" altLang="cs-CZ" sz="2400" b="1" dirty="0" smtClean="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smtClean="0"/>
              <a:t>Textkomposition</a:t>
            </a:r>
            <a:r>
              <a:rPr lang="de-DE" altLang="cs-CZ" sz="2400" b="1" dirty="0" smtClean="0"/>
              <a:t> (Textaufbau)</a:t>
            </a:r>
          </a:p>
          <a:p>
            <a:r>
              <a:rPr lang="cs-CZ" altLang="cs-CZ" sz="2400" b="1" dirty="0" smtClean="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smtClean="0"/>
              <a:t>semantische</a:t>
            </a:r>
            <a:r>
              <a:rPr lang="de-DE" altLang="cs-CZ" sz="2400" b="1" dirty="0" smtClean="0"/>
              <a:t> </a:t>
            </a:r>
            <a:r>
              <a:rPr lang="cs-CZ" altLang="cs-CZ" sz="2400" b="1" dirty="0" err="1" smtClean="0"/>
              <a:t>Felder</a:t>
            </a:r>
            <a:endParaRPr lang="de-DE" altLang="cs-CZ" sz="2400" b="1" dirty="0" smtClean="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smtClean="0"/>
              <a:t>  </a:t>
            </a:r>
            <a:r>
              <a:rPr lang="cs-CZ" altLang="cs-CZ" sz="2400" b="1" dirty="0" smtClean="0"/>
              <a:t> </a:t>
            </a:r>
            <a:r>
              <a:rPr lang="cs-CZ" altLang="cs-CZ" sz="2400" b="1" dirty="0" err="1"/>
              <a:t>Berichten</a:t>
            </a:r>
            <a:r>
              <a:rPr lang="cs-CZ" altLang="cs-CZ" sz="2400" b="1" dirty="0"/>
              <a:t>, </a:t>
            </a:r>
            <a:r>
              <a:rPr lang="cs-CZ" altLang="cs-CZ" sz="2400" b="1" dirty="0" err="1">
                <a:solidFill>
                  <a:srgbClr val="FF0000"/>
                </a:solidFill>
              </a:rPr>
              <a:t>Erzählen</a:t>
            </a:r>
            <a:r>
              <a:rPr lang="cs-CZ" altLang="cs-CZ" sz="2400" b="1" dirty="0">
                <a:solidFill>
                  <a:srgbClr val="FF0000"/>
                </a:solidFill>
              </a:rPr>
              <a:t>, </a:t>
            </a:r>
            <a:r>
              <a:rPr lang="cs-CZ" altLang="cs-CZ" sz="2400" b="1" dirty="0" err="1"/>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smtClean="0"/>
              <a:t>:</a:t>
            </a:r>
            <a:endParaRPr lang="de-DE" altLang="cs-CZ" sz="2400" b="1" dirty="0" smtClean="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sz="2400" b="1" dirty="0" err="1"/>
              <a:t>lexikalische</a:t>
            </a:r>
            <a:r>
              <a:rPr lang="cs-CZ" altLang="cs-CZ" sz="2400" b="1" dirty="0"/>
              <a:t> SE </a:t>
            </a:r>
            <a:r>
              <a:rPr lang="cs-CZ" altLang="cs-CZ" sz="2400" b="1" dirty="0" err="1"/>
              <a:t>unter</a:t>
            </a:r>
            <a:r>
              <a:rPr lang="cs-CZ" altLang="cs-CZ" sz="2400" b="1" dirty="0"/>
              <a:t>  </a:t>
            </a:r>
            <a:r>
              <a:rPr lang="cs-CZ" altLang="cs-CZ" sz="2400" b="1" dirty="0" err="1" smtClean="0"/>
              <a:t>verschiedenen</a:t>
            </a:r>
            <a:r>
              <a:rPr lang="cs-CZ" altLang="cs-CZ" sz="2400" b="1" dirty="0" smtClean="0"/>
              <a:t> </a:t>
            </a:r>
            <a:r>
              <a:rPr lang="cs-CZ" altLang="cs-CZ" sz="2400" b="1" dirty="0" err="1" smtClean="0"/>
              <a:t>Aspekten</a:t>
            </a:r>
            <a:r>
              <a:rPr lang="de-DE" altLang="cs-CZ" sz="2400" b="1" dirty="0" smtClean="0"/>
              <a:t>;</a:t>
            </a:r>
            <a:endParaRPr lang="cs-CZ" altLang="cs-CZ" sz="2400" b="1" dirty="0"/>
          </a:p>
          <a:p>
            <a:pPr>
              <a:lnSpc>
                <a:spcPct val="90000"/>
              </a:lnSpc>
            </a:pPr>
            <a:r>
              <a:rPr lang="cs-CZ" altLang="cs-CZ" sz="2400" b="1" dirty="0" err="1" smtClean="0"/>
              <a:t>grammatische</a:t>
            </a:r>
            <a:r>
              <a:rPr lang="cs-CZ" altLang="cs-CZ" sz="2400" b="1" dirty="0" smtClean="0"/>
              <a:t> </a:t>
            </a:r>
            <a:r>
              <a:rPr lang="cs-CZ" altLang="cs-CZ" sz="2400" b="1" dirty="0"/>
              <a:t>SE (</a:t>
            </a:r>
            <a:r>
              <a:rPr lang="cs-CZ" altLang="cs-CZ" sz="2400" b="1" dirty="0" err="1"/>
              <a:t>morphologisch</a:t>
            </a:r>
            <a:r>
              <a:rPr lang="cs-CZ" altLang="cs-CZ" sz="2400" b="1" dirty="0"/>
              <a:t>,  </a:t>
            </a:r>
            <a:r>
              <a:rPr lang="cs-CZ" altLang="cs-CZ" sz="2400" b="1" dirty="0" err="1" smtClean="0"/>
              <a:t>syntaktisch</a:t>
            </a:r>
            <a:r>
              <a:rPr lang="cs-CZ" altLang="cs-CZ" sz="2400" b="1" dirty="0"/>
              <a:t>): </a:t>
            </a:r>
            <a:r>
              <a:rPr lang="cs-CZ" altLang="cs-CZ" sz="2400" b="1" dirty="0" err="1"/>
              <a:t>direkte</a:t>
            </a:r>
            <a:r>
              <a:rPr lang="cs-CZ" altLang="cs-CZ" sz="2400" b="1" dirty="0"/>
              <a:t> </a:t>
            </a:r>
            <a:r>
              <a:rPr lang="cs-CZ" altLang="cs-CZ" sz="2400" b="1" dirty="0" err="1"/>
              <a:t>Rede</a:t>
            </a:r>
            <a:r>
              <a:rPr lang="cs-CZ" altLang="cs-CZ" sz="2400" b="1" dirty="0"/>
              <a:t>, </a:t>
            </a:r>
            <a:r>
              <a:rPr lang="cs-CZ" altLang="cs-CZ" sz="2400" b="1" dirty="0" err="1" smtClean="0"/>
              <a:t>Doppelpunktstruktur</a:t>
            </a:r>
            <a:r>
              <a:rPr lang="cs-CZ" altLang="cs-CZ" sz="2400" b="1" dirty="0"/>
              <a:t>, Parenthese</a:t>
            </a:r>
          </a:p>
          <a:p>
            <a:pPr>
              <a:lnSpc>
                <a:spcPct val="90000"/>
              </a:lnSpc>
            </a:pPr>
            <a:r>
              <a:rPr lang="cs-CZ" altLang="cs-CZ" sz="2400" b="1" dirty="0" err="1"/>
              <a:t>phonetische</a:t>
            </a:r>
            <a:r>
              <a:rPr lang="cs-CZ" altLang="cs-CZ" sz="2400" b="1" dirty="0"/>
              <a:t> SE: </a:t>
            </a:r>
            <a:r>
              <a:rPr lang="cs-CZ" altLang="cs-CZ" sz="2400" b="1" dirty="0" err="1"/>
              <a:t>Alliteration</a:t>
            </a:r>
            <a:endParaRPr lang="cs-CZ" altLang="cs-CZ" sz="2400" b="1" dirty="0"/>
          </a:p>
          <a:p>
            <a:pPr>
              <a:lnSpc>
                <a:spcPct val="90000"/>
              </a:lnSpc>
            </a:pPr>
            <a:r>
              <a:rPr lang="cs-CZ" altLang="cs-CZ" sz="2400" b="1" dirty="0"/>
              <a:t>Tropen </a:t>
            </a:r>
            <a:r>
              <a:rPr lang="cs-CZ" altLang="cs-CZ" sz="2400" b="1" dirty="0" err="1"/>
              <a:t>und</a:t>
            </a:r>
            <a:r>
              <a:rPr lang="cs-CZ" altLang="cs-CZ" sz="2400" b="1" dirty="0"/>
              <a:t> </a:t>
            </a:r>
            <a:r>
              <a:rPr lang="cs-CZ" altLang="cs-CZ" sz="2400" b="1" dirty="0" err="1"/>
              <a:t>Stilfiguren</a:t>
            </a:r>
            <a:r>
              <a:rPr lang="cs-CZ" altLang="cs-CZ" sz="2400" b="1" dirty="0"/>
              <a:t>: </a:t>
            </a:r>
            <a:r>
              <a:rPr lang="cs-CZ" altLang="cs-CZ" sz="2400" b="1" dirty="0" err="1"/>
              <a:t>Metapher</a:t>
            </a:r>
            <a:r>
              <a:rPr lang="cs-CZ" altLang="cs-CZ" sz="2400" b="1" dirty="0" smtClean="0"/>
              <a:t>…</a:t>
            </a:r>
            <a:endParaRPr lang="de-DE" altLang="cs-CZ" sz="2400" b="1" dirty="0" smtClean="0"/>
          </a:p>
          <a:p>
            <a:pPr marL="0" indent="0">
              <a:lnSpc>
                <a:spcPct val="90000"/>
              </a:lnSpc>
              <a:buNone/>
            </a:pPr>
            <a:endParaRPr lang="cs-CZ" altLang="cs-CZ" sz="2400" b="1" dirty="0"/>
          </a:p>
          <a:p>
            <a:pPr>
              <a:lnSpc>
                <a:spcPct val="90000"/>
              </a:lnSpc>
            </a:pPr>
            <a:r>
              <a:rPr lang="cs-CZ" altLang="cs-CZ" sz="2400" b="1" dirty="0" err="1">
                <a:solidFill>
                  <a:srgbClr val="0070C0"/>
                </a:solidFill>
              </a:rPr>
              <a:t>Stilzüge</a:t>
            </a:r>
            <a:r>
              <a:rPr lang="cs-CZ" altLang="cs-CZ" sz="2400" b="1" dirty="0">
                <a:solidFill>
                  <a:srgbClr val="0070C0"/>
                </a:solidFill>
              </a:rPr>
              <a:t> </a:t>
            </a:r>
            <a:r>
              <a:rPr lang="cs-CZ" altLang="cs-CZ" sz="2400" b="1" dirty="0"/>
              <a:t>– </a:t>
            </a:r>
            <a:r>
              <a:rPr lang="cs-CZ" altLang="cs-CZ" sz="2400" b="1" dirty="0" err="1"/>
              <a:t>Wirkung</a:t>
            </a:r>
            <a:r>
              <a:rPr lang="cs-CZ" altLang="cs-CZ" sz="2400" b="1" dirty="0"/>
              <a:t> des </a:t>
            </a:r>
            <a:r>
              <a:rPr lang="cs-CZ" altLang="cs-CZ" sz="2400" b="1" dirty="0" err="1"/>
              <a:t>Textes</a:t>
            </a: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8109</Words>
  <Application>Microsoft Office PowerPoint</Application>
  <PresentationFormat>Předvádění na obrazovce (4:3)</PresentationFormat>
  <Paragraphs>552</Paragraphs>
  <Slides>72</Slides>
  <Notes>0</Notes>
  <HiddenSlides>0</HiddenSlides>
  <MMClips>0</MMClips>
  <ScaleCrop>false</ScaleCrop>
  <HeadingPairs>
    <vt:vector size="4" baseType="variant">
      <vt:variant>
        <vt:lpstr>Motiv</vt:lpstr>
      </vt:variant>
      <vt:variant>
        <vt:i4>1</vt:i4>
      </vt:variant>
      <vt:variant>
        <vt:lpstr>Nadpisy snímků</vt:lpstr>
      </vt:variant>
      <vt:variant>
        <vt:i4>72</vt:i4>
      </vt:variant>
    </vt:vector>
  </HeadingPairs>
  <TitlesOfParts>
    <vt:vector size="73" baseType="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Stilschichten (-ebenen)</vt:lpstr>
      <vt:lpstr>Stilfärbungen zusätzliche gefühlsmäßige (emotionale) Nuancierungen: stilistische Markierungen (WB)</vt:lpstr>
      <vt:lpstr> Stilistische Spezifik literarischer Texte Belletristik </vt:lpstr>
      <vt:lpstr>Belletristik</vt:lpstr>
      <vt:lpstr>Epik</vt:lpstr>
      <vt:lpstr>Der Erzähler</vt:lpstr>
      <vt:lpstr>Redewiedergabe</vt:lpstr>
      <vt:lpstr>Phraseologismen - Idiome</vt:lpstr>
      <vt:lpstr>Phraseologismen als lexikalische Stilelemente</vt:lpstr>
      <vt:lpstr>Beispiel 1:</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 4. Einführung in die Translatologie/Übersetzungswissenschaft </vt:lpstr>
      <vt:lpstr>Entwicklung der Translatologie</vt:lpstr>
      <vt:lpstr>Übersetzungstheorie</vt:lpstr>
      <vt:lpstr>Übersetzungstheorie</vt:lpstr>
      <vt:lpstr>Übersetzungsprozess</vt:lpstr>
      <vt:lpstr>Äquivalenz in der Überstetzung</vt:lpstr>
      <vt:lpstr>Fachliteratur</vt:lpstr>
      <vt:lpstr>Beispiel 2: Ingo Schulze: Adam und Evelyn</vt:lpstr>
      <vt:lpstr>Beispiele:</vt:lpstr>
      <vt:lpstr>Beispiele</vt:lpstr>
      <vt:lpstr>Beispiele</vt:lpstr>
      <vt:lpstr>Beispiele</vt:lpstr>
      <vt:lpstr>Beispiele</vt:lpstr>
      <vt:lpstr>Beispiele</vt:lpstr>
      <vt:lpstr>Beispiele</vt:lpstr>
      <vt:lpstr>Beispiele</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Judith Hermann</vt:lpstr>
      <vt:lpstr>Judith Hermann</vt:lpstr>
      <vt:lpstr>Juli Zeh</vt:lpstr>
      <vt:lpstr>Nullzeit</vt:lpstr>
      <vt:lpstr>Nullzeit – Pod vodou</vt:lpstr>
      <vt:lpstr>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75</cp:revision>
  <dcterms:created xsi:type="dcterms:W3CDTF">2013-09-25T11:41:16Z</dcterms:created>
  <dcterms:modified xsi:type="dcterms:W3CDTF">2016-12-07T09:29:16Z</dcterms:modified>
</cp:coreProperties>
</file>