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59" r:id="rId4"/>
    <p:sldId id="263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0080"/>
    <a:srgbClr val="FFFFFF"/>
    <a:srgbClr val="5D7E9D"/>
    <a:srgbClr val="191919"/>
    <a:srgbClr val="8000FF"/>
    <a:srgbClr val="666666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2" autoAdjust="0"/>
    <p:restoredTop sz="91734" autoAdjust="0"/>
  </p:normalViewPr>
  <p:slideViewPr>
    <p:cSldViewPr snapToObjects="1">
      <p:cViewPr>
        <p:scale>
          <a:sx n="70" d="100"/>
          <a:sy n="70" d="100"/>
        </p:scale>
        <p:origin x="-112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2C81347-F499-4826-81E9-B626594541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63519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54120BA-683D-4D30-A4B4-A4C3B5DC2E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1108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32A314-43C5-42D4-9588-313149C27674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6654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DD2DCD-C18A-4DB6-871E-F6B801437D97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6706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DD2DCD-C18A-4DB6-871E-F6B801437D97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6706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DD2DCD-C18A-4DB6-871E-F6B801437D97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6706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DD2DCD-C18A-4DB6-871E-F6B801437D97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6706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DD2DCD-C18A-4DB6-871E-F6B801437D97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6706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DD2DCD-C18A-4DB6-871E-F6B801437D97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6706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DD2DCD-C18A-4DB6-871E-F6B801437D97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670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952C4E-8990-48E6-B230-C556356003BC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280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DD2DCD-C18A-4DB6-871E-F6B801437D97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670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DD2DCD-C18A-4DB6-871E-F6B801437D97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670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DD2DCD-C18A-4DB6-871E-F6B801437D97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6706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DD2DCD-C18A-4DB6-871E-F6B801437D97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6706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DD2DCD-C18A-4DB6-871E-F6B801437D97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6706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DD2DCD-C18A-4DB6-871E-F6B801437D97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6706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DD2DCD-C18A-4DB6-871E-F6B801437D97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670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4" descr="bluebackgor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6" t="1057" r="4581" b="179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2D9F3F8-F33C-43E3-859B-D20CD0E05C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6201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2D3AB-39B4-4452-AAE7-7FB2D7C785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624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026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026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7883C-AFF0-4CFB-9887-14FE3220DB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85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0FE1A-FB8A-4BC8-ABA1-C1F567D4FF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29765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3A999-AAE1-4B78-841A-2096A310CF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6276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10197-2870-4F15-B82C-94FD3B9E5B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7243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3BFF8D-FC27-4E12-B06E-5E24C899C6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939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E637B-D99C-413D-B93E-238FB7956F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7280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F0CAE-5797-4FD3-B733-96DF02C46C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275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E49B5-F2B1-403B-86A2-A1087E464C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069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D71F2-6538-45BB-8BAB-FAADE4C452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1279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03399-A493-42BC-82B2-CF85C0A98A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674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CD88D-4811-40B2-9A5E-08C77C33E7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4732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8" descr="bluebackgorund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6" t="1057" r="4581" b="179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0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C6F2734D-480E-47C1-8598-5032E4EC40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19263"/>
            <a:ext cx="7772400" cy="1470025"/>
          </a:xfrm>
          <a:extLst>
            <a:ext uri="{909E8E84-426E-40DD-AFC4-6F175D3DCCD1}">
              <a14:hiddenFill xmlns:a14="http://schemas.microsoft.com/office/drawing/2010/main">
                <a:solidFill>
                  <a:srgbClr val="FF0080">
                    <a:alpha val="34117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8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en-US" sz="7200" dirty="0" smtClean="0">
                <a:solidFill>
                  <a:srgbClr val="FFFFFF"/>
                </a:solidFill>
                <a:latin typeface="Calibri" panose="020F0502020204030204" pitchFamily="34" charset="0"/>
              </a:rPr>
              <a:t>Syndrom vyhoření</a:t>
            </a:r>
            <a:br>
              <a:rPr lang="cs-CZ" altLang="en-US" sz="7200" dirty="0" smtClean="0">
                <a:solidFill>
                  <a:srgbClr val="FFFFFF"/>
                </a:solidFill>
                <a:latin typeface="Calibri" panose="020F0502020204030204" pitchFamily="34" charset="0"/>
              </a:rPr>
            </a:br>
            <a:r>
              <a:rPr lang="cs-CZ" altLang="en-US" sz="7200" dirty="0" err="1" smtClean="0">
                <a:solidFill>
                  <a:srgbClr val="FFFFFF"/>
                </a:solidFill>
                <a:latin typeface="Calibri" panose="020F0502020204030204" pitchFamily="34" charset="0"/>
              </a:rPr>
              <a:t>Burn-out</a:t>
            </a:r>
            <a:endParaRPr lang="en-US" altLang="en-US" dirty="0" smtClean="0">
              <a:latin typeface="Calibri" panose="020F0502020204030204" pitchFamily="34" charset="0"/>
            </a:endParaRPr>
          </a:p>
        </p:txBody>
      </p:sp>
      <p:sp>
        <p:nvSpPr>
          <p:cNvPr id="5123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2" name="TextovéPole 1"/>
          <p:cNvSpPr txBox="1"/>
          <p:nvPr/>
        </p:nvSpPr>
        <p:spPr>
          <a:xfrm>
            <a:off x="6048164" y="436510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" panose="020F0502020204030204" pitchFamily="34" charset="0"/>
              </a:rPr>
              <a:t>Lenka </a:t>
            </a:r>
            <a:r>
              <a:rPr lang="cs-CZ" dirty="0" err="1" smtClean="0">
                <a:latin typeface="Calibri" panose="020F0502020204030204" pitchFamily="34" charset="0"/>
              </a:rPr>
              <a:t>Tenklová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174178" y="4833156"/>
            <a:ext cx="1620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" panose="020F0502020204030204" pitchFamily="34" charset="0"/>
              </a:rPr>
              <a:t>8.11.2016</a:t>
            </a:r>
            <a:endParaRPr lang="cs-CZ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 smtClean="0">
                <a:latin typeface="Calibri" panose="020F0502020204030204" pitchFamily="34" charset="0"/>
              </a:rPr>
              <a:t>Vývoj procesu BOS</a:t>
            </a:r>
            <a:endParaRPr lang="en-US" altLang="en-US" dirty="0" smtClean="0">
              <a:latin typeface="Calibri" panose="020F050202020403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75556" y="1520788"/>
            <a:ext cx="8111245" cy="460542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BOS je dlouhodobý proces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sz="80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Fáze procesu BOS: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1. Idealistické nadšení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- ideály a energie, nereálné nároky kladené na sebe a okolí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2. Stagnace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- realita, zklamání -&gt; přehodnocení ideálů, ztráta nadšení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3. Frustrace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- co můžu X co chci -&gt; bezmocnost, pochyby o smyslu práce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4. Apatie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- vnitřní rezignace jako obrana, zoufalství</a:t>
            </a:r>
            <a:endParaRPr lang="cs-CZ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41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 smtClean="0">
                <a:latin typeface="Calibri" panose="020F0502020204030204" pitchFamily="34" charset="0"/>
              </a:rPr>
              <a:t>Prevence BOS</a:t>
            </a:r>
            <a:endParaRPr lang="en-US" altLang="en-US" dirty="0" smtClean="0">
              <a:latin typeface="Calibri" panose="020F050202020403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75556" y="1304764"/>
            <a:ext cx="8111245" cy="482144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vyváženost stresorů a </a:t>
            </a:r>
            <a:r>
              <a:rPr lang="cs-CZ" sz="28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salutorů</a:t>
            </a:r>
            <a:endParaRPr lang="cs-CZ" sz="28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time-managment</a:t>
            </a:r>
            <a:endParaRPr lang="cs-CZ" sz="280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sociální opora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kultivace mezilidských vztahů (doma i v práci)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relaxace a cvičení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změna postojů, trénink asertivity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formulace cílů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kladné hodnocení druhých lidí (evalvace)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úprava pracovních podmínek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humor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endParaRPr lang="cs-CZ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Šipka doprava 2">
            <a:hlinkClick r:id="rId3" action="ppaction://hlinksldjump"/>
          </p:cNvPr>
          <p:cNvSpPr/>
          <p:nvPr/>
        </p:nvSpPr>
        <p:spPr>
          <a:xfrm>
            <a:off x="8352420" y="6211020"/>
            <a:ext cx="61836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04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 smtClean="0">
                <a:latin typeface="Calibri" panose="020F0502020204030204" pitchFamily="34" charset="0"/>
              </a:rPr>
              <a:t>Jak zvládnout BOS</a:t>
            </a:r>
            <a:endParaRPr lang="en-US" altLang="en-US" dirty="0" smtClean="0">
              <a:latin typeface="Calibri" panose="020F050202020403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75556" y="1772816"/>
            <a:ext cx="8111245" cy="4353397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cs-CZ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důležitá role rodiny a blízkých (opěrná sociální síť)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cs-CZ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relaxační metody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cs-CZ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změna prostředí, případně profese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cs-CZ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odborná pomoc (psychoterapie, psycholog)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endParaRPr lang="cs-CZ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58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 smtClean="0">
                <a:latin typeface="Calibri" panose="020F0502020204030204" pitchFamily="34" charset="0"/>
              </a:rPr>
              <a:t>Zdroje</a:t>
            </a:r>
            <a:endParaRPr lang="en-US" altLang="en-US" dirty="0" smtClean="0">
              <a:latin typeface="Calibri" panose="020F050202020403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75556" y="1772816"/>
            <a:ext cx="8111245" cy="4353397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800" dirty="0">
                <a:solidFill>
                  <a:schemeClr val="bg1"/>
                </a:solidFill>
                <a:latin typeface="Calibri" panose="020F0502020204030204" pitchFamily="34" charset="0"/>
              </a:rPr>
              <a:t>CHRISTIAN, </a:t>
            </a:r>
            <a:r>
              <a:rPr lang="cs-CZ" sz="2800" dirty="0" err="1">
                <a:solidFill>
                  <a:schemeClr val="bg1"/>
                </a:solidFill>
                <a:latin typeface="Calibri" panose="020F0502020204030204" pitchFamily="34" charset="0"/>
              </a:rPr>
              <a:t>Stock</a:t>
            </a:r>
            <a:r>
              <a:rPr lang="cs-CZ" sz="2800" dirty="0">
                <a:solidFill>
                  <a:schemeClr val="bg1"/>
                </a:solidFill>
                <a:latin typeface="Calibri" panose="020F0502020204030204" pitchFamily="34" charset="0"/>
              </a:rPr>
              <a:t>. Syndrom vyhoření a jak jej zvládnout. Praha: </a:t>
            </a:r>
            <a:r>
              <a:rPr lang="cs-CZ" sz="2800" dirty="0" err="1">
                <a:solidFill>
                  <a:schemeClr val="bg1"/>
                </a:solidFill>
                <a:latin typeface="Calibri" panose="020F0502020204030204" pitchFamily="34" charset="0"/>
              </a:rPr>
              <a:t>Grada</a:t>
            </a:r>
            <a:r>
              <a:rPr lang="cs-CZ" sz="28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cs-CZ" sz="2800" dirty="0" err="1">
                <a:solidFill>
                  <a:schemeClr val="bg1"/>
                </a:solidFill>
                <a:latin typeface="Calibri" panose="020F0502020204030204" pitchFamily="34" charset="0"/>
              </a:rPr>
              <a:t>Publishing</a:t>
            </a:r>
            <a:r>
              <a:rPr lang="cs-CZ" sz="2800" dirty="0">
                <a:solidFill>
                  <a:schemeClr val="bg1"/>
                </a:solidFill>
                <a:latin typeface="Calibri" panose="020F0502020204030204" pitchFamily="34" charset="0"/>
              </a:rPr>
              <a:t>, 2010</a:t>
            </a:r>
            <a:r>
              <a:rPr lang="cs-CZ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KŘIVOHLAVÝ, Jaro. Jak neztratit nadšení. Praha: </a:t>
            </a:r>
            <a:r>
              <a:rPr lang="cs-CZ" sz="28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Grada</a:t>
            </a:r>
            <a:r>
              <a:rPr lang="cs-CZ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Publishing</a:t>
            </a:r>
            <a:r>
              <a:rPr lang="cs-CZ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, 1998.</a:t>
            </a: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cs-CZ" sz="2800" dirty="0">
                <a:solidFill>
                  <a:srgbClr val="FFFFFF"/>
                </a:solidFill>
                <a:latin typeface="Calibri" panose="020F0502020204030204" pitchFamily="34" charset="0"/>
              </a:rPr>
              <a:t>KŘIVOHLAVÝ, Jaro. </a:t>
            </a:r>
            <a:r>
              <a:rPr lang="cs-CZ" sz="2800" dirty="0" smtClean="0">
                <a:solidFill>
                  <a:srgbClr val="FFFFFF"/>
                </a:solidFill>
                <a:latin typeface="Calibri" panose="020F0502020204030204" pitchFamily="34" charset="0"/>
              </a:rPr>
              <a:t>Psychologie zdraví. </a:t>
            </a:r>
            <a:r>
              <a:rPr lang="cs-CZ" sz="2800" dirty="0">
                <a:solidFill>
                  <a:srgbClr val="FFFFFF"/>
                </a:solidFill>
                <a:latin typeface="Calibri" panose="020F0502020204030204" pitchFamily="34" charset="0"/>
              </a:rPr>
              <a:t>Praha: </a:t>
            </a:r>
            <a:r>
              <a:rPr lang="cs-CZ" sz="2800" dirty="0" smtClean="0">
                <a:solidFill>
                  <a:srgbClr val="FFFFFF"/>
                </a:solidFill>
                <a:latin typeface="Calibri" panose="020F0502020204030204" pitchFamily="34" charset="0"/>
              </a:rPr>
              <a:t>Portál, 2009.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VENGLÁŘOVÁ, </a:t>
            </a:r>
            <a:r>
              <a:rPr lang="cs-CZ" sz="2800" dirty="0">
                <a:solidFill>
                  <a:schemeClr val="bg1"/>
                </a:solidFill>
                <a:latin typeface="Calibri" panose="020F0502020204030204" pitchFamily="34" charset="0"/>
              </a:rPr>
              <a:t>Martina a </a:t>
            </a:r>
            <a:r>
              <a:rPr lang="cs-CZ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kol. Sestry v nouzi: Syndrom vyhoření, </a:t>
            </a:r>
            <a:r>
              <a:rPr lang="cs-CZ" sz="28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mobbing</a:t>
            </a:r>
            <a:r>
              <a:rPr lang="cs-CZ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, </a:t>
            </a:r>
            <a:r>
              <a:rPr lang="cs-CZ" sz="28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bossing</a:t>
            </a:r>
            <a:r>
              <a:rPr lang="cs-CZ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. Praha: </a:t>
            </a:r>
            <a:r>
              <a:rPr lang="cs-CZ" sz="28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Grada</a:t>
            </a:r>
            <a:r>
              <a:rPr lang="cs-CZ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Publishing</a:t>
            </a:r>
            <a:r>
              <a:rPr lang="cs-CZ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, 2011.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cs-CZ" sz="280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02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 smtClean="0">
                <a:latin typeface="Calibri" panose="020F0502020204030204" pitchFamily="34" charset="0"/>
              </a:rPr>
              <a:t>A závěrem...</a:t>
            </a:r>
            <a:endParaRPr lang="en-US" altLang="en-US" dirty="0" smtClean="0">
              <a:latin typeface="Calibri" panose="020F050202020403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75556" y="1772816"/>
            <a:ext cx="8111245" cy="4353397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3600" dirty="0">
                <a:solidFill>
                  <a:schemeClr val="bg1"/>
                </a:solidFill>
                <a:latin typeface="Calibri" panose="020F0502020204030204" pitchFamily="34" charset="0"/>
              </a:rPr>
              <a:t>T</a:t>
            </a:r>
            <a:r>
              <a:rPr lang="cs-CZ" sz="3600" dirty="0" smtClean="0">
                <a:solidFill>
                  <a:schemeClr val="bg1"/>
                </a:solidFill>
                <a:latin typeface="Calibri" panose="020F0502020204030204" pitchFamily="34" charset="0"/>
              </a:rPr>
              <a:t>ohle ještě není konec, protože…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sz="36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3600" dirty="0" smtClean="0">
                <a:solidFill>
                  <a:schemeClr val="bg1"/>
                </a:solidFill>
                <a:latin typeface="Calibri" panose="020F0502020204030204" pitchFamily="34" charset="0"/>
              </a:rPr>
              <a:t>…opakování je matka moudrosti!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sz="36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sz="360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088" y="4194185"/>
            <a:ext cx="15598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194185"/>
            <a:ext cx="17907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132" y="4194186"/>
            <a:ext cx="2144477" cy="1909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5627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 smtClean="0">
                <a:latin typeface="Calibri" panose="020F0502020204030204" pitchFamily="34" charset="0"/>
              </a:rPr>
              <a:t>Co si pamatujete?</a:t>
            </a:r>
            <a:endParaRPr lang="en-US" altLang="en-US" dirty="0" smtClean="0">
              <a:latin typeface="Calibri" panose="020F050202020403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75556" y="1520788"/>
            <a:ext cx="8111245" cy="4605425"/>
          </a:xfrm>
        </p:spPr>
        <p:txBody>
          <a:bodyPr/>
          <a:lstStyle/>
          <a:p>
            <a:pPr marL="742950" indent="-742950">
              <a:spcBef>
                <a:spcPts val="0"/>
              </a:spcBef>
              <a:spcAft>
                <a:spcPts val="600"/>
              </a:spcAft>
              <a:buAutoNum type="arabicParenR"/>
            </a:pPr>
            <a:r>
              <a:rPr lang="cs-CZ" sz="3600" dirty="0" smtClean="0">
                <a:solidFill>
                  <a:schemeClr val="bg1"/>
                </a:solidFill>
                <a:latin typeface="Calibri" panose="020F0502020204030204" pitchFamily="34" charset="0"/>
                <a:hlinkClick r:id="rId3" action="ppaction://hlinksldjump"/>
              </a:rPr>
              <a:t>Co je to BOS?</a:t>
            </a:r>
            <a:endParaRPr lang="cs-CZ" sz="360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742950" indent="-742950">
              <a:spcBef>
                <a:spcPts val="0"/>
              </a:spcBef>
              <a:spcAft>
                <a:spcPts val="600"/>
              </a:spcAft>
              <a:buAutoNum type="arabicParenR"/>
            </a:pPr>
            <a:r>
              <a:rPr lang="cs-CZ" sz="3600" dirty="0" smtClean="0">
                <a:solidFill>
                  <a:schemeClr val="bg1"/>
                </a:solidFill>
                <a:latin typeface="Calibri" panose="020F0502020204030204" pitchFamily="34" charset="0"/>
                <a:hlinkClick r:id="rId4" action="ppaction://hlinksldjump"/>
              </a:rPr>
              <a:t>Jaké jsou jeho příznaky?</a:t>
            </a:r>
            <a:endParaRPr lang="cs-CZ" sz="360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742950" indent="-742950">
              <a:spcBef>
                <a:spcPts val="0"/>
              </a:spcBef>
              <a:spcAft>
                <a:spcPts val="600"/>
              </a:spcAft>
              <a:buAutoNum type="arabicParenR"/>
            </a:pPr>
            <a:r>
              <a:rPr lang="cs-CZ" sz="3600" dirty="0" smtClean="0">
                <a:solidFill>
                  <a:schemeClr val="bg1"/>
                </a:solidFill>
                <a:latin typeface="Calibri" panose="020F0502020204030204" pitchFamily="34" charset="0"/>
                <a:hlinkClick r:id="rId5" action="ppaction://hlinksldjump"/>
              </a:rPr>
              <a:t>Jmenuj alespoň tři faktory přispívající ke vzniku BOS.</a:t>
            </a:r>
            <a:endParaRPr lang="cs-CZ" sz="360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742950" indent="-742950">
              <a:spcBef>
                <a:spcPts val="0"/>
              </a:spcBef>
              <a:spcAft>
                <a:spcPts val="600"/>
              </a:spcAft>
              <a:buAutoNum type="arabicParenR"/>
            </a:pPr>
            <a:r>
              <a:rPr lang="cs-CZ" sz="3600" dirty="0" smtClean="0">
                <a:solidFill>
                  <a:schemeClr val="bg1"/>
                </a:solidFill>
                <a:latin typeface="Calibri" panose="020F0502020204030204" pitchFamily="34" charset="0"/>
                <a:hlinkClick r:id="rId6" action="ppaction://hlinksldjump"/>
              </a:rPr>
              <a:t>U jakých profesí se nejčastěji vyskytuje BOS?</a:t>
            </a:r>
            <a:endParaRPr lang="cs-CZ" sz="360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742950" indent="-742950">
              <a:spcBef>
                <a:spcPts val="0"/>
              </a:spcBef>
              <a:spcAft>
                <a:spcPts val="600"/>
              </a:spcAft>
              <a:buAutoNum type="arabicParenR"/>
            </a:pPr>
            <a:r>
              <a:rPr lang="cs-CZ" sz="3600" dirty="0" smtClean="0">
                <a:solidFill>
                  <a:schemeClr val="bg1"/>
                </a:solidFill>
                <a:latin typeface="Calibri" panose="020F0502020204030204" pitchFamily="34" charset="0"/>
                <a:hlinkClick r:id="rId7" action="ppaction://hlinksldjump"/>
              </a:rPr>
              <a:t>Co můžeme dělat, abychom se BOS vyvarovali?</a:t>
            </a:r>
            <a:endParaRPr lang="cs-CZ" sz="360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742950" indent="-742950">
              <a:spcBef>
                <a:spcPts val="0"/>
              </a:spcBef>
              <a:spcAft>
                <a:spcPts val="600"/>
              </a:spcAft>
              <a:buAutoNum type="arabicParenR"/>
            </a:pPr>
            <a:endParaRPr lang="cs-CZ" sz="360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sz="36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sz="360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53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dirty="0" smtClean="0">
              <a:latin typeface="Calibri" panose="020F050202020403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75556" y="1520788"/>
            <a:ext cx="8111245" cy="4605425"/>
          </a:xfrm>
        </p:spPr>
        <p:txBody>
          <a:bodyPr/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endParaRPr lang="cs-CZ" sz="360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endParaRPr lang="cs-CZ" sz="36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4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Díky za pozornost!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sz="36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sz="360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39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 smtClean="0">
                <a:latin typeface="Calibri" panose="020F0502020204030204" pitchFamily="34" charset="0"/>
              </a:rPr>
              <a:t>Obsah prezentace</a:t>
            </a:r>
            <a:endParaRPr lang="en-US" altLang="en-US" dirty="0" smtClean="0">
              <a:latin typeface="Calibri" panose="020F050202020403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en-US" dirty="0" smtClean="0">
                <a:solidFill>
                  <a:schemeClr val="bg1"/>
                </a:solidFill>
                <a:latin typeface="Calibri" panose="020F0502020204030204" pitchFamily="34" charset="0"/>
              </a:rPr>
              <a:t>Co je to BOS</a:t>
            </a:r>
          </a:p>
          <a:p>
            <a:pPr eaLnBrk="1" hangingPunct="1"/>
            <a:r>
              <a:rPr lang="cs-CZ" altLang="en-US" dirty="0" smtClean="0">
                <a:solidFill>
                  <a:schemeClr val="bg1"/>
                </a:solidFill>
                <a:latin typeface="Calibri" panose="020F0502020204030204" pitchFamily="34" charset="0"/>
              </a:rPr>
              <a:t>Příznaky</a:t>
            </a:r>
          </a:p>
          <a:p>
            <a:pPr eaLnBrk="1" hangingPunct="1"/>
            <a:r>
              <a:rPr lang="cs-CZ" altLang="en-US" dirty="0" smtClean="0">
                <a:solidFill>
                  <a:schemeClr val="bg1"/>
                </a:solidFill>
                <a:latin typeface="Calibri" panose="020F0502020204030204" pitchFamily="34" charset="0"/>
              </a:rPr>
              <a:t>Co nejčastěji vede k BOS</a:t>
            </a:r>
          </a:p>
          <a:p>
            <a:pPr eaLnBrk="1" hangingPunct="1"/>
            <a:r>
              <a:rPr lang="cs-CZ" altLang="en-US" dirty="0" smtClean="0">
                <a:solidFill>
                  <a:schemeClr val="bg1"/>
                </a:solidFill>
                <a:latin typeface="Calibri" panose="020F0502020204030204" pitchFamily="34" charset="0"/>
              </a:rPr>
              <a:t>Kde se nejčastěji objevuje BOS</a:t>
            </a:r>
          </a:p>
          <a:p>
            <a:pPr eaLnBrk="1" hangingPunct="1"/>
            <a:r>
              <a:rPr lang="cs-CZ" altLang="en-US" smtClean="0">
                <a:solidFill>
                  <a:schemeClr val="bg1"/>
                </a:solidFill>
                <a:latin typeface="Calibri" panose="020F0502020204030204" pitchFamily="34" charset="0"/>
              </a:rPr>
              <a:t>Vývoj </a:t>
            </a:r>
            <a:r>
              <a:rPr lang="cs-CZ" altLang="en-US" dirty="0" smtClean="0">
                <a:solidFill>
                  <a:schemeClr val="bg1"/>
                </a:solidFill>
                <a:latin typeface="Calibri" panose="020F0502020204030204" pitchFamily="34" charset="0"/>
              </a:rPr>
              <a:t>procesu BOS</a:t>
            </a:r>
            <a:endParaRPr lang="en-GB" altLang="en-US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cs-CZ" altLang="en-US" dirty="0" smtClean="0">
                <a:solidFill>
                  <a:schemeClr val="bg1"/>
                </a:solidFill>
                <a:latin typeface="Calibri" panose="020F0502020204030204" pitchFamily="34" charset="0"/>
              </a:rPr>
              <a:t>Prevence</a:t>
            </a:r>
          </a:p>
          <a:p>
            <a:pPr eaLnBrk="1" hangingPunct="1"/>
            <a:r>
              <a:rPr lang="cs-CZ" altLang="en-US" dirty="0" smtClean="0">
                <a:solidFill>
                  <a:schemeClr val="bg1"/>
                </a:solidFill>
                <a:latin typeface="Calibri" panose="020F0502020204030204" pitchFamily="34" charset="0"/>
              </a:rPr>
              <a:t>Jak jej zvládnout</a:t>
            </a:r>
            <a:endParaRPr lang="en-GB" altLang="en-US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 smtClean="0">
                <a:latin typeface="Calibri" panose="020F0502020204030204" pitchFamily="34" charset="0"/>
              </a:rPr>
              <a:t>Co je to </a:t>
            </a:r>
            <a:r>
              <a:rPr lang="cs-CZ" altLang="en-US" dirty="0" err="1" smtClean="0">
                <a:latin typeface="Calibri" panose="020F0502020204030204" pitchFamily="34" charset="0"/>
              </a:rPr>
              <a:t>Burn-out</a:t>
            </a:r>
            <a:r>
              <a:rPr lang="cs-CZ" altLang="en-US" dirty="0" smtClean="0">
                <a:latin typeface="Calibri" panose="020F0502020204030204" pitchFamily="34" charset="0"/>
              </a:rPr>
              <a:t> syndrom</a:t>
            </a:r>
            <a:endParaRPr lang="en-US" altLang="en-US" dirty="0" smtClean="0">
              <a:latin typeface="Calibri" panose="020F050202020403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8629" y="4113076"/>
            <a:ext cx="8229600" cy="2296307"/>
          </a:xfrm>
        </p:spPr>
        <p:txBody>
          <a:bodyPr/>
          <a:lstStyle/>
          <a:p>
            <a:pPr marL="0" indent="0">
              <a:spcAft>
                <a:spcPts val="1800"/>
              </a:spcAft>
              <a:buNone/>
            </a:pP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= syndrom vyhoření, vyprahlosti, vypálení</a:t>
            </a:r>
          </a:p>
          <a:p>
            <a:pPr>
              <a:spcAft>
                <a:spcPts val="1200"/>
              </a:spcAft>
            </a:pP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Hendrich 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</a:rPr>
              <a:t>Freudenberger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1974</a:t>
            </a:r>
          </a:p>
          <a:p>
            <a:pPr>
              <a:spcAft>
                <a:spcPts val="1200"/>
              </a:spcAft>
            </a:pP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projev 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</a:rPr>
              <a:t>dlouhotrvajícího a nadměrného stresu</a:t>
            </a:r>
          </a:p>
          <a:p>
            <a:pPr>
              <a:spcAft>
                <a:spcPts val="1200"/>
              </a:spcAft>
            </a:pPr>
            <a:endParaRPr lang="cs-CZ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0" indent="0">
              <a:spcAft>
                <a:spcPts val="1200"/>
              </a:spcAft>
              <a:buNone/>
            </a:pPr>
            <a:endParaRPr lang="cs-CZ" i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07504" y="1417638"/>
            <a:ext cx="88569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600"/>
              </a:spcBef>
              <a:spcAft>
                <a:spcPts val="600"/>
              </a:spcAft>
            </a:pPr>
            <a:r>
              <a:rPr lang="cs-CZ" sz="2800" i="1" kern="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„BOS je situací totálního (úplného) vyčerpání sil“</a:t>
            </a:r>
          </a:p>
          <a:p>
            <a:pPr lvl="0" algn="ctr">
              <a:spcBef>
                <a:spcPts val="600"/>
              </a:spcBef>
              <a:spcAft>
                <a:spcPts val="600"/>
              </a:spcAft>
            </a:pPr>
            <a:r>
              <a:rPr lang="cs-CZ" sz="2800" i="1" kern="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„BOS je stav, kdy člověk ztratil naději, že se ještě něco může změnit“</a:t>
            </a:r>
          </a:p>
          <a:p>
            <a:pPr lvl="0" algn="ctr">
              <a:spcBef>
                <a:spcPts val="600"/>
              </a:spcBef>
              <a:spcAft>
                <a:spcPts val="600"/>
              </a:spcAft>
            </a:pPr>
            <a:r>
              <a:rPr lang="cs-CZ" sz="2800" i="1" kern="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„BOS je stav totální ztráty představy, že jsem „někdo“ a že to, co dělám, má nějakou hodnotu.“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 smtClean="0">
                <a:latin typeface="Calibri" panose="020F0502020204030204" pitchFamily="34" charset="0"/>
              </a:rPr>
              <a:t>Co je to </a:t>
            </a:r>
            <a:r>
              <a:rPr lang="cs-CZ" altLang="en-US" dirty="0" err="1" smtClean="0">
                <a:latin typeface="Calibri" panose="020F0502020204030204" pitchFamily="34" charset="0"/>
              </a:rPr>
              <a:t>Burn-out</a:t>
            </a:r>
            <a:r>
              <a:rPr lang="cs-CZ" altLang="en-US" dirty="0" smtClean="0">
                <a:latin typeface="Calibri" panose="020F0502020204030204" pitchFamily="34" charset="0"/>
              </a:rPr>
              <a:t> syndrom II</a:t>
            </a:r>
            <a:endParaRPr lang="en-US" altLang="en-US" dirty="0" smtClean="0">
              <a:latin typeface="Calibri" panose="020F050202020403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8629" y="1628800"/>
            <a:ext cx="8229600" cy="4780583"/>
          </a:xfrm>
        </p:spPr>
        <p:txBody>
          <a:bodyPr/>
          <a:lstStyle/>
          <a:p>
            <a:pPr marL="0" indent="0">
              <a:spcAft>
                <a:spcPts val="1800"/>
              </a:spcAft>
              <a:buNone/>
            </a:pP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= psychosomatické onemocnění:</a:t>
            </a:r>
          </a:p>
          <a:p>
            <a:pPr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stav 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</a:rPr>
              <a:t>tělesného, citového a duševního 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vyčerpání</a:t>
            </a:r>
          </a:p>
          <a:p>
            <a:pPr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dlouhodobé pobývání 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</a:rPr>
              <a:t>v situacích, které jsou emocionálně mimořádně 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náročné</a:t>
            </a:r>
          </a:p>
          <a:p>
            <a:pPr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spojení 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</a:rPr>
              <a:t>velkého očekávání s chronickými situačními 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stresy</a:t>
            </a:r>
            <a:endParaRPr lang="cs-CZ" dirty="0"/>
          </a:p>
        </p:txBody>
      </p:sp>
      <p:sp>
        <p:nvSpPr>
          <p:cNvPr id="3" name="Šipka doprava 2">
            <a:hlinkClick r:id="rId3" action="ppaction://hlinksldjump"/>
          </p:cNvPr>
          <p:cNvSpPr/>
          <p:nvPr/>
        </p:nvSpPr>
        <p:spPr>
          <a:xfrm>
            <a:off x="8442198" y="6165304"/>
            <a:ext cx="4892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6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 smtClean="0">
                <a:latin typeface="Calibri" panose="020F0502020204030204" pitchFamily="34" charset="0"/>
              </a:rPr>
              <a:t>Příznaky</a:t>
            </a:r>
            <a:endParaRPr lang="en-US" altLang="en-US" dirty="0" smtClean="0">
              <a:latin typeface="Calibri" panose="020F050202020403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8629" y="1417638"/>
            <a:ext cx="8229600" cy="4991745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cs-CZ" dirty="0" smtClean="0">
                <a:solidFill>
                  <a:schemeClr val="bg1"/>
                </a:solidFill>
              </a:rPr>
              <a:t>zpočátku v psychice jedince, později navenek </a:t>
            </a:r>
          </a:p>
          <a:p>
            <a:pPr>
              <a:spcAft>
                <a:spcPts val="0"/>
              </a:spcAft>
            </a:pPr>
            <a:r>
              <a:rPr lang="cs-CZ" dirty="0" smtClean="0">
                <a:solidFill>
                  <a:schemeClr val="bg1"/>
                </a:solidFill>
              </a:rPr>
              <a:t>první </a:t>
            </a:r>
            <a:r>
              <a:rPr lang="cs-CZ" dirty="0">
                <a:solidFill>
                  <a:schemeClr val="bg1"/>
                </a:solidFill>
              </a:rPr>
              <a:t>varovné </a:t>
            </a:r>
            <a:r>
              <a:rPr lang="cs-CZ" dirty="0" smtClean="0">
                <a:solidFill>
                  <a:schemeClr val="bg1"/>
                </a:solidFill>
              </a:rPr>
              <a:t>příznaky:</a:t>
            </a:r>
            <a:endParaRPr lang="cs-CZ" dirty="0">
              <a:solidFill>
                <a:schemeClr val="bg1"/>
              </a:solidFill>
            </a:endParaRPr>
          </a:p>
          <a:p>
            <a:pPr marL="72000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3000" dirty="0" smtClean="0">
                <a:solidFill>
                  <a:schemeClr val="bg1"/>
                </a:solidFill>
              </a:rPr>
              <a:t>pocit, že nezvládám </a:t>
            </a:r>
            <a:r>
              <a:rPr lang="cs-CZ" sz="3000" dirty="0">
                <a:solidFill>
                  <a:schemeClr val="bg1"/>
                </a:solidFill>
              </a:rPr>
              <a:t>práci, zpochybnění smyslu a významu své práce</a:t>
            </a:r>
          </a:p>
          <a:p>
            <a:pPr marL="72000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3000" dirty="0" smtClean="0">
                <a:solidFill>
                  <a:schemeClr val="bg1"/>
                </a:solidFill>
              </a:rPr>
              <a:t>působí </a:t>
            </a:r>
            <a:r>
              <a:rPr lang="cs-CZ" sz="3000" dirty="0">
                <a:solidFill>
                  <a:schemeClr val="bg1"/>
                </a:solidFill>
              </a:rPr>
              <a:t>nervózním, nespokojeným a podrážděným dojmem</a:t>
            </a:r>
          </a:p>
          <a:p>
            <a:pPr marL="72000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3000" dirty="0" smtClean="0">
                <a:solidFill>
                  <a:schemeClr val="bg1"/>
                </a:solidFill>
              </a:rPr>
              <a:t>tělesné </a:t>
            </a:r>
            <a:r>
              <a:rPr lang="cs-CZ" sz="3000" dirty="0">
                <a:solidFill>
                  <a:schemeClr val="bg1"/>
                </a:solidFill>
              </a:rPr>
              <a:t>stížnosti </a:t>
            </a:r>
            <a:r>
              <a:rPr lang="cs-CZ" sz="3000" dirty="0" smtClean="0">
                <a:solidFill>
                  <a:schemeClr val="bg1"/>
                </a:solidFill>
              </a:rPr>
              <a:t>– spánek, </a:t>
            </a:r>
            <a:r>
              <a:rPr lang="cs-CZ" sz="3000" dirty="0">
                <a:solidFill>
                  <a:schemeClr val="bg1"/>
                </a:solidFill>
              </a:rPr>
              <a:t>bolesti hlavy, břicha, ztuhlý krk, bolesti zad, </a:t>
            </a:r>
            <a:r>
              <a:rPr lang="cs-CZ" sz="3000" dirty="0" smtClean="0">
                <a:solidFill>
                  <a:schemeClr val="bg1"/>
                </a:solidFill>
              </a:rPr>
              <a:t>…</a:t>
            </a:r>
          </a:p>
          <a:p>
            <a:pPr>
              <a:spcAft>
                <a:spcPts val="1800"/>
              </a:spcAf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5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 smtClean="0">
                <a:latin typeface="Calibri" panose="020F0502020204030204" pitchFamily="34" charset="0"/>
              </a:rPr>
              <a:t>Příznaky II</a:t>
            </a:r>
            <a:endParaRPr lang="en-US" altLang="en-US" dirty="0" smtClean="0">
              <a:latin typeface="Calibri" panose="020F050202020403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8629" y="1417638"/>
            <a:ext cx="8229600" cy="4991745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800" b="1" u="sng" dirty="0" smtClean="0">
                <a:solidFill>
                  <a:schemeClr val="bg1"/>
                </a:solidFill>
              </a:rPr>
              <a:t>1) Vyčerpání:</a:t>
            </a:r>
          </a:p>
          <a:p>
            <a:pPr marL="0">
              <a:spcBef>
                <a:spcPts val="0"/>
              </a:spcBef>
              <a:spcAft>
                <a:spcPts val="1200"/>
              </a:spcAft>
              <a:buFontTx/>
              <a:buChar char="-"/>
            </a:pPr>
            <a:r>
              <a:rPr lang="cs-CZ" sz="2800" dirty="0" smtClean="0">
                <a:solidFill>
                  <a:schemeClr val="bg1"/>
                </a:solidFill>
              </a:rPr>
              <a:t>tělesné, emocionální, mentální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800" b="1" u="sng" dirty="0" smtClean="0">
                <a:solidFill>
                  <a:schemeClr val="bg1"/>
                </a:solidFill>
              </a:rPr>
              <a:t>2) Odcizení: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800" dirty="0" smtClean="0">
                <a:solidFill>
                  <a:schemeClr val="bg1"/>
                </a:solidFill>
              </a:rPr>
              <a:t> - </a:t>
            </a:r>
            <a:r>
              <a:rPr lang="cs-CZ" sz="2800" dirty="0">
                <a:solidFill>
                  <a:schemeClr val="bg1"/>
                </a:solidFill>
              </a:rPr>
              <a:t>negativní postoj k </a:t>
            </a:r>
            <a:r>
              <a:rPr lang="cs-CZ" sz="2800" dirty="0" smtClean="0">
                <a:solidFill>
                  <a:schemeClr val="bg1"/>
                </a:solidFill>
              </a:rPr>
              <a:t>sobě, k práci, k druhým lidem  i k životu</a:t>
            </a:r>
            <a:r>
              <a:rPr lang="cs-CZ" sz="2800" dirty="0">
                <a:solidFill>
                  <a:schemeClr val="bg1"/>
                </a:solidFill>
              </a:rPr>
              <a:t> </a:t>
            </a:r>
            <a:r>
              <a:rPr lang="cs-CZ" sz="2800" dirty="0" smtClean="0">
                <a:solidFill>
                  <a:schemeClr val="bg1"/>
                </a:solidFill>
              </a:rPr>
              <a:t>-&gt; ztráta </a:t>
            </a:r>
            <a:r>
              <a:rPr lang="cs-CZ" sz="2800" dirty="0">
                <a:solidFill>
                  <a:schemeClr val="bg1"/>
                </a:solidFill>
              </a:rPr>
              <a:t>sebeúcty, </a:t>
            </a:r>
            <a:r>
              <a:rPr lang="cs-CZ" sz="2800" dirty="0" smtClean="0">
                <a:solidFill>
                  <a:schemeClr val="bg1"/>
                </a:solidFill>
              </a:rPr>
              <a:t>pocit </a:t>
            </a:r>
            <a:r>
              <a:rPr lang="cs-CZ" sz="2800" dirty="0">
                <a:solidFill>
                  <a:schemeClr val="bg1"/>
                </a:solidFill>
              </a:rPr>
              <a:t>méněcennosti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800" b="1" u="sng" dirty="0" smtClean="0">
                <a:solidFill>
                  <a:schemeClr val="bg1"/>
                </a:solidFill>
              </a:rPr>
              <a:t>3) Pokles výkonnosti: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800" dirty="0" smtClean="0">
                <a:solidFill>
                  <a:schemeClr val="bg1"/>
                </a:solidFill>
              </a:rPr>
              <a:t>- nespokojenost </a:t>
            </a:r>
            <a:r>
              <a:rPr lang="cs-CZ" sz="2800" dirty="0">
                <a:solidFill>
                  <a:schemeClr val="bg1"/>
                </a:solidFill>
              </a:rPr>
              <a:t>s vlastním výkonem, nižší </a:t>
            </a:r>
            <a:r>
              <a:rPr lang="cs-CZ" sz="2800" dirty="0" smtClean="0">
                <a:solidFill>
                  <a:schemeClr val="bg1"/>
                </a:solidFill>
              </a:rPr>
              <a:t>produktivita, </a:t>
            </a:r>
            <a:r>
              <a:rPr lang="cs-CZ" sz="2800" dirty="0">
                <a:solidFill>
                  <a:schemeClr val="bg1"/>
                </a:solidFill>
              </a:rPr>
              <a:t>ztráta </a:t>
            </a:r>
            <a:r>
              <a:rPr lang="cs-CZ" sz="2800" dirty="0" smtClean="0">
                <a:solidFill>
                  <a:schemeClr val="bg1"/>
                </a:solidFill>
              </a:rPr>
              <a:t>nadšení a motivace</a:t>
            </a:r>
            <a:r>
              <a:rPr lang="cs-CZ" sz="2800" dirty="0">
                <a:solidFill>
                  <a:schemeClr val="bg1"/>
                </a:solidFill>
              </a:rPr>
              <a:t>, pocit selhání</a:t>
            </a:r>
          </a:p>
          <a:p>
            <a:pPr>
              <a:spcAft>
                <a:spcPts val="1800"/>
              </a:spcAft>
            </a:pPr>
            <a:endParaRPr lang="cs-CZ" dirty="0"/>
          </a:p>
        </p:txBody>
      </p:sp>
      <p:sp>
        <p:nvSpPr>
          <p:cNvPr id="3" name="Šipka doprava 2">
            <a:hlinkClick r:id="rId3" action="ppaction://hlinksldjump"/>
          </p:cNvPr>
          <p:cNvSpPr/>
          <p:nvPr/>
        </p:nvSpPr>
        <p:spPr>
          <a:xfrm>
            <a:off x="8208404" y="6167067"/>
            <a:ext cx="61836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5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 smtClean="0">
                <a:latin typeface="Calibri" panose="020F0502020204030204" pitchFamily="34" charset="0"/>
              </a:rPr>
              <a:t>Co nejčastěji vede k BOS</a:t>
            </a:r>
            <a:endParaRPr lang="en-US" altLang="en-US" dirty="0" smtClean="0">
              <a:latin typeface="Calibri" panose="020F050202020403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15516" y="2456892"/>
            <a:ext cx="8820979" cy="395249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bg1"/>
                </a:solidFill>
              </a:rPr>
              <a:t>dlouhodobý </a:t>
            </a:r>
            <a:r>
              <a:rPr lang="cs-CZ" sz="2800" dirty="0">
                <a:solidFill>
                  <a:schemeClr val="bg1"/>
                </a:solidFill>
              </a:rPr>
              <a:t>bezprostřední, osobní styk s </a:t>
            </a:r>
            <a:r>
              <a:rPr lang="cs-CZ" sz="2800" dirty="0" smtClean="0">
                <a:solidFill>
                  <a:schemeClr val="bg1"/>
                </a:solidFill>
              </a:rPr>
              <a:t>lidmi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bg1"/>
                </a:solidFill>
              </a:rPr>
              <a:t>dlouhodobé neúspěšné či málo úspěšné </a:t>
            </a:r>
            <a:r>
              <a:rPr lang="cs-CZ" sz="2800" dirty="0">
                <a:solidFill>
                  <a:schemeClr val="bg1"/>
                </a:solidFill>
              </a:rPr>
              <a:t>jednání s lidmi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bg1"/>
                </a:solidFill>
              </a:rPr>
              <a:t>dlouhodobé </a:t>
            </a:r>
            <a:r>
              <a:rPr lang="cs-CZ" sz="2800" dirty="0">
                <a:solidFill>
                  <a:schemeClr val="bg1"/>
                </a:solidFill>
              </a:rPr>
              <a:t>trvající pracovní </a:t>
            </a:r>
            <a:r>
              <a:rPr lang="cs-CZ" sz="2800" dirty="0" smtClean="0">
                <a:solidFill>
                  <a:schemeClr val="bg1"/>
                </a:solidFill>
              </a:rPr>
              <a:t>přetížení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bg1"/>
                </a:solidFill>
              </a:rPr>
              <a:t>mimořádné požadavky, přehnané nároky</a:t>
            </a:r>
            <a:endParaRPr lang="cs-CZ" sz="2800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bg1"/>
                </a:solidFill>
              </a:rPr>
              <a:t>strohý </a:t>
            </a:r>
            <a:r>
              <a:rPr lang="cs-CZ" sz="2800" dirty="0">
                <a:solidFill>
                  <a:schemeClr val="bg1"/>
                </a:solidFill>
              </a:rPr>
              <a:t>pracovní režim, přísná pravidla, diktátorský </a:t>
            </a:r>
            <a:r>
              <a:rPr lang="cs-CZ" sz="2800" dirty="0" smtClean="0">
                <a:solidFill>
                  <a:schemeClr val="bg1"/>
                </a:solidFill>
              </a:rPr>
              <a:t>režim, soupeřivost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bg1"/>
                </a:solidFill>
              </a:rPr>
              <a:t>bezohledné jednání (chybí respekt a úcta) 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58629" y="1366377"/>
            <a:ext cx="80018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tx1">
                    <a:lumMod val="60000"/>
                    <a:lumOff val="40000"/>
                  </a:schemeClr>
                </a:solidFill>
              </a:rPr>
              <a:t>„</a:t>
            </a:r>
            <a:r>
              <a:rPr lang="cs-CZ" sz="2800" i="1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Nejnadšenější lidé upadají do nejtěžších forem </a:t>
            </a:r>
            <a:r>
              <a:rPr lang="cs-CZ" sz="2800" i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vyhoření </a:t>
            </a:r>
            <a:r>
              <a:rPr lang="cs-CZ" sz="2800" i="1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nejčastěji</a:t>
            </a:r>
            <a:r>
              <a:rPr lang="cs-CZ" sz="2800" i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.“ </a:t>
            </a:r>
            <a:endParaRPr lang="cs-CZ" sz="2800" i="1" dirty="0">
              <a:solidFill>
                <a:schemeClr val="tx1">
                  <a:lumMod val="60000"/>
                  <a:lumOff val="4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96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>
                <a:latin typeface="Calibri" panose="020F0502020204030204" pitchFamily="34" charset="0"/>
              </a:rPr>
              <a:t>Co nejčastěji vede k </a:t>
            </a:r>
            <a:r>
              <a:rPr lang="cs-CZ" altLang="en-US" dirty="0" smtClean="0">
                <a:latin typeface="Calibri" panose="020F0502020204030204" pitchFamily="34" charset="0"/>
              </a:rPr>
              <a:t>BOS II</a:t>
            </a:r>
            <a:endParaRPr lang="en-US" altLang="en-US" dirty="0" smtClean="0">
              <a:latin typeface="Calibri" panose="020F050202020403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15516" y="1304764"/>
            <a:ext cx="8820979" cy="510461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velké nadšení, vysoká motivace, smysl života v </a:t>
            </a:r>
            <a:r>
              <a:rPr lang="cs-CZ" sz="2800" dirty="0" smtClean="0">
                <a:solidFill>
                  <a:schemeClr val="bg1"/>
                </a:solidFill>
              </a:rPr>
              <a:t>práci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bg1"/>
                </a:solidFill>
              </a:rPr>
              <a:t>velký rozdíl mezi představami a realitou</a:t>
            </a:r>
            <a:endParaRPr lang="cs-CZ" sz="2800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bg1"/>
                </a:solidFill>
              </a:rPr>
              <a:t>perfekcionismus, workoholismus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bg1"/>
                </a:solidFill>
              </a:rPr>
              <a:t>neúspěch prožívaný </a:t>
            </a:r>
            <a:r>
              <a:rPr lang="cs-CZ" sz="2800" dirty="0">
                <a:solidFill>
                  <a:schemeClr val="bg1"/>
                </a:solidFill>
              </a:rPr>
              <a:t>jako osobní </a:t>
            </a:r>
            <a:r>
              <a:rPr lang="cs-CZ" sz="2800" dirty="0" smtClean="0">
                <a:solidFill>
                  <a:schemeClr val="bg1"/>
                </a:solidFill>
              </a:rPr>
              <a:t>porážka</a:t>
            </a:r>
            <a:endParaRPr lang="cs-CZ" sz="2800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bg1"/>
                </a:solidFill>
              </a:rPr>
              <a:t>neschopnost </a:t>
            </a:r>
            <a:r>
              <a:rPr lang="cs-CZ" sz="2800" dirty="0">
                <a:solidFill>
                  <a:schemeClr val="bg1"/>
                </a:solidFill>
              </a:rPr>
              <a:t>přiměřeně odpočívat, </a:t>
            </a:r>
            <a:r>
              <a:rPr lang="cs-CZ" sz="2800" dirty="0" smtClean="0">
                <a:solidFill>
                  <a:schemeClr val="bg1"/>
                </a:solidFill>
              </a:rPr>
              <a:t>relaxovat</a:t>
            </a:r>
            <a:endParaRPr lang="cs-CZ" sz="2800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bg1"/>
                </a:solidFill>
              </a:rPr>
              <a:t>dlouhotrvající mezilidské konflikty</a:t>
            </a:r>
            <a:endParaRPr lang="cs-CZ" sz="2800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bg1"/>
                </a:solidFill>
              </a:rPr>
              <a:t>nízká úroveň </a:t>
            </a:r>
            <a:r>
              <a:rPr lang="cs-CZ" sz="2800" dirty="0">
                <a:solidFill>
                  <a:schemeClr val="bg1"/>
                </a:solidFill>
              </a:rPr>
              <a:t>zdravé asertivity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bg1"/>
                </a:solidFill>
              </a:rPr>
              <a:t>uspěchanost, život </a:t>
            </a:r>
            <a:r>
              <a:rPr lang="cs-CZ" sz="2800" dirty="0">
                <a:solidFill>
                  <a:schemeClr val="bg1"/>
                </a:solidFill>
              </a:rPr>
              <a:t>v neustálém časovém stresu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bg1"/>
                </a:solidFill>
              </a:rPr>
              <a:t>nemožnost </a:t>
            </a:r>
            <a:r>
              <a:rPr lang="cs-CZ" sz="2800" dirty="0">
                <a:solidFill>
                  <a:schemeClr val="bg1"/>
                </a:solidFill>
              </a:rPr>
              <a:t>ZV na svou </a:t>
            </a:r>
            <a:r>
              <a:rPr lang="cs-CZ" sz="2800" dirty="0" smtClean="0">
                <a:solidFill>
                  <a:schemeClr val="bg1"/>
                </a:solidFill>
              </a:rPr>
              <a:t>práci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bg1"/>
                </a:solidFill>
              </a:rPr>
              <a:t>nepřítomnost kladného ocenění práce</a:t>
            </a:r>
            <a:endParaRPr lang="cs-CZ" sz="2800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endParaRPr lang="cs-CZ" sz="2800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endParaRPr lang="cs-CZ" dirty="0"/>
          </a:p>
        </p:txBody>
      </p:sp>
      <p:sp>
        <p:nvSpPr>
          <p:cNvPr id="3" name="Šipka doprava 2">
            <a:hlinkClick r:id="rId3" action="ppaction://hlinksldjump"/>
          </p:cNvPr>
          <p:cNvSpPr/>
          <p:nvPr/>
        </p:nvSpPr>
        <p:spPr>
          <a:xfrm>
            <a:off x="8424427" y="6167067"/>
            <a:ext cx="61206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1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 smtClean="0">
                <a:latin typeface="Calibri" panose="020F0502020204030204" pitchFamily="34" charset="0"/>
              </a:rPr>
              <a:t>Kde se nejčastěji objevuje BOS</a:t>
            </a:r>
            <a:endParaRPr lang="en-US" altLang="en-US" dirty="0" smtClean="0">
              <a:latin typeface="Calibri" panose="020F050202020403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11560" y="1417638"/>
            <a:ext cx="8424935" cy="470857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 smtClean="0">
                <a:solidFill>
                  <a:schemeClr val="bg1"/>
                </a:solidFill>
              </a:rPr>
              <a:t>zdravotnictví (lékaři, sestry)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 smtClean="0">
                <a:solidFill>
                  <a:schemeClr val="bg1"/>
                </a:solidFill>
              </a:rPr>
              <a:t>školství (učitelé)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 smtClean="0">
                <a:solidFill>
                  <a:schemeClr val="bg1"/>
                </a:solidFill>
              </a:rPr>
              <a:t>psychologové a psychoterapeuti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 smtClean="0">
                <a:solidFill>
                  <a:schemeClr val="bg1"/>
                </a:solidFill>
              </a:rPr>
              <a:t>hospodářství </a:t>
            </a:r>
            <a:r>
              <a:rPr lang="cs-CZ" dirty="0">
                <a:solidFill>
                  <a:schemeClr val="bg1"/>
                </a:solidFill>
              </a:rPr>
              <a:t>a </a:t>
            </a:r>
            <a:r>
              <a:rPr lang="cs-CZ" dirty="0" smtClean="0">
                <a:solidFill>
                  <a:schemeClr val="bg1"/>
                </a:solidFill>
              </a:rPr>
              <a:t>administrativa (úředníci)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 smtClean="0">
                <a:solidFill>
                  <a:schemeClr val="bg1"/>
                </a:solidFill>
              </a:rPr>
              <a:t>sociální péče </a:t>
            </a:r>
            <a:r>
              <a:rPr lang="cs-CZ" dirty="0">
                <a:solidFill>
                  <a:schemeClr val="bg1"/>
                </a:solidFill>
              </a:rPr>
              <a:t>a </a:t>
            </a:r>
            <a:r>
              <a:rPr lang="cs-CZ" dirty="0" smtClean="0">
                <a:solidFill>
                  <a:schemeClr val="bg1"/>
                </a:solidFill>
              </a:rPr>
              <a:t>služby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 smtClean="0">
                <a:solidFill>
                  <a:schemeClr val="bg1"/>
                </a:solidFill>
              </a:rPr>
              <a:t>rodina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endParaRPr lang="cs-CZ" dirty="0"/>
          </a:p>
        </p:txBody>
      </p:sp>
      <p:sp>
        <p:nvSpPr>
          <p:cNvPr id="3" name="Šipka doprava 2">
            <a:hlinkClick r:id="rId3" action="ppaction://hlinksldjump"/>
          </p:cNvPr>
          <p:cNvSpPr/>
          <p:nvPr/>
        </p:nvSpPr>
        <p:spPr>
          <a:xfrm>
            <a:off x="8244408" y="6154219"/>
            <a:ext cx="61836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24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66CCFF"/>
      </a:dk1>
      <a:lt1>
        <a:srgbClr val="FFFFFF"/>
      </a:lt1>
      <a:dk2>
        <a:srgbClr val="FFFFFF"/>
      </a:dk2>
      <a:lt2>
        <a:srgbClr val="004080"/>
      </a:lt2>
      <a:accent1>
        <a:srgbClr val="FFFFFF"/>
      </a:accent1>
      <a:accent2>
        <a:srgbClr val="66CCFF"/>
      </a:accent2>
      <a:accent3>
        <a:srgbClr val="FFFFFF"/>
      </a:accent3>
      <a:accent4>
        <a:srgbClr val="56AEDA"/>
      </a:accent4>
      <a:accent5>
        <a:srgbClr val="FFFFFF"/>
      </a:accent5>
      <a:accent6>
        <a:srgbClr val="5CB9E7"/>
      </a:accent6>
      <a:hlink>
        <a:srgbClr val="CC66FF"/>
      </a:hlink>
      <a:folHlink>
        <a:srgbClr val="6666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1678</TotalTime>
  <Words>665</Words>
  <Application>Microsoft Office PowerPoint</Application>
  <PresentationFormat>Předvádění na obrazovce (4:3)</PresentationFormat>
  <Paragraphs>126</Paragraphs>
  <Slides>16</Slides>
  <Notes>16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Default Design</vt:lpstr>
      <vt:lpstr>Syndrom vyhoření Burn-out</vt:lpstr>
      <vt:lpstr>Obsah prezentace</vt:lpstr>
      <vt:lpstr>Co je to Burn-out syndrom</vt:lpstr>
      <vt:lpstr>Co je to Burn-out syndrom II</vt:lpstr>
      <vt:lpstr>Příznaky</vt:lpstr>
      <vt:lpstr>Příznaky II</vt:lpstr>
      <vt:lpstr>Co nejčastěji vede k BOS</vt:lpstr>
      <vt:lpstr>Co nejčastěji vede k BOS II</vt:lpstr>
      <vt:lpstr>Kde se nejčastěji objevuje BOS</vt:lpstr>
      <vt:lpstr>Vývoj procesu BOS</vt:lpstr>
      <vt:lpstr>Prevence BOS</vt:lpstr>
      <vt:lpstr>Jak zvládnout BOS</vt:lpstr>
      <vt:lpstr>Zdroje</vt:lpstr>
      <vt:lpstr>A závěrem...</vt:lpstr>
      <vt:lpstr>Co si pamatujete?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Subtle Waves Template</dc:title>
  <dc:creator>Presentation Magazine</dc:creator>
  <cp:lastModifiedBy>Lenka</cp:lastModifiedBy>
  <cp:revision>110</cp:revision>
  <dcterms:modified xsi:type="dcterms:W3CDTF">2016-11-08T04:21:34Z</dcterms:modified>
</cp:coreProperties>
</file>