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3" r:id="rId4"/>
    <p:sldId id="264" r:id="rId5"/>
    <p:sldId id="265" r:id="rId6"/>
    <p:sldId id="258" r:id="rId7"/>
    <p:sldId id="267" r:id="rId8"/>
    <p:sldId id="266" r:id="rId9"/>
    <p:sldId id="268" r:id="rId10"/>
    <p:sldId id="259" r:id="rId11"/>
    <p:sldId id="260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ECAED3-F199-4020-9F08-1E59B8FBD58B}" type="datetimeFigureOut">
              <a:rPr lang="en-GB"/>
              <a:pPr>
                <a:defRPr/>
              </a:pPr>
              <a:t>10/10/2016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9435BF-B443-4893-A669-DDB08DF682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3155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4766-C16F-41B0-91B9-0A3AC19E0195}" type="datetimeFigureOut">
              <a:rPr lang="en-GB"/>
              <a:pPr>
                <a:defRPr/>
              </a:pPr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24858-DCD2-48C7-ACD6-0D6855D5E1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405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EF96C-942A-449E-A77D-B8CE8D465A41}" type="datetimeFigureOut">
              <a:rPr lang="en-GB"/>
              <a:pPr>
                <a:defRPr/>
              </a:pPr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DCD9F-B7C3-495F-B3FA-70A7AB9A70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789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7F44-7B65-4429-AEF6-819D355E4B72}" type="datetimeFigureOut">
              <a:rPr lang="en-GB"/>
              <a:pPr>
                <a:defRPr/>
              </a:pPr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0976F-B231-4728-BC86-AED1302FC4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33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031E-0185-4B62-8768-BFAA289A7EF0}" type="datetimeFigureOut">
              <a:rPr lang="en-GB"/>
              <a:pPr>
                <a:defRPr/>
              </a:pPr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39F8C-32B0-4404-9D82-1B4A9ECEC6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5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DF15B-62D3-4CA1-919A-F35CEF8E6319}" type="datetimeFigureOut">
              <a:rPr lang="en-GB"/>
              <a:pPr>
                <a:defRPr/>
              </a:pPr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62218-4E89-4151-9FF5-6A1E3D199C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622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7E07C-9A12-41B4-A483-CD29C3082FFD}" type="datetimeFigureOut">
              <a:rPr lang="en-GB"/>
              <a:pPr>
                <a:defRPr/>
              </a:pPr>
              <a:t>10/10/2016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D58DC-3AFD-4969-866C-6282A899BD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473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CB0F-72A7-4844-AE97-CBBF917ED46E}" type="datetimeFigureOut">
              <a:rPr lang="en-GB"/>
              <a:pPr>
                <a:defRPr/>
              </a:pPr>
              <a:t>10/10/2016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F0948-5E04-445F-B261-5D771B898A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800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E8987-D6E0-4D4D-9027-EE5ADC553D66}" type="datetimeFigureOut">
              <a:rPr lang="en-GB"/>
              <a:pPr>
                <a:defRPr/>
              </a:pPr>
              <a:t>10/10/2016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8C693-25E8-45F3-911B-C0549F28DD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959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2BF58-0F7F-4DFD-BDDF-43DA7A42E84D}" type="datetimeFigureOut">
              <a:rPr lang="en-GB"/>
              <a:pPr>
                <a:defRPr/>
              </a:pPr>
              <a:t>10/10/2016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D8934-D5A5-4703-B287-D903A71DB2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223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B4611-6900-4726-8921-43F7B4602B82}" type="datetimeFigureOut">
              <a:rPr lang="en-GB"/>
              <a:pPr>
                <a:defRPr/>
              </a:pPr>
              <a:t>10/10/2016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A19F-2C33-43F1-9085-16D1B24C88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533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47F50-5A05-408E-810A-040F5AD8E086}" type="datetimeFigureOut">
              <a:rPr lang="en-GB"/>
              <a:pPr>
                <a:defRPr/>
              </a:pPr>
              <a:t>10/10/2016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B7FC-22A3-489D-B1CC-844742CE23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394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541A66-CB21-4A59-AAE3-B590945DAEC6}" type="datetimeFigureOut">
              <a:rPr lang="en-GB"/>
              <a:pPr>
                <a:defRPr/>
              </a:pPr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C25C37F-9E9A-4B5B-8127-0B140F6BA8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3728" y="3472713"/>
            <a:ext cx="5760640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Panická porucha</a:t>
            </a:r>
            <a:endParaRPr lang="en-G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0" name="Picture 2" descr="Výsledek obrázku pro panická poruc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49" y="471133"/>
            <a:ext cx="5711155" cy="295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512168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Praško</a:t>
            </a:r>
            <a:r>
              <a:rPr lang="cs-CZ" dirty="0" smtClean="0"/>
              <a:t> </a:t>
            </a:r>
            <a:r>
              <a:rPr lang="cs-CZ" dirty="0"/>
              <a:t>J., Vyskočilová J., Adamcová K. a </a:t>
            </a:r>
            <a:r>
              <a:rPr lang="cs-CZ" dirty="0" err="1"/>
              <a:t>Prašková</a:t>
            </a:r>
            <a:r>
              <a:rPr lang="cs-CZ" dirty="0"/>
              <a:t> H.. Agorafobie a panická porucha: </a:t>
            </a:r>
            <a:r>
              <a:rPr lang="cs-CZ" dirty="0" smtClean="0"/>
              <a:t>jak je překonat. </a:t>
            </a:r>
            <a:r>
              <a:rPr lang="cs-CZ" dirty="0"/>
              <a:t>Praha: Portál, </a:t>
            </a:r>
            <a:r>
              <a:rPr lang="cs-CZ" dirty="0" smtClean="0"/>
              <a:t>2014. 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229600" cy="3370386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Děkuji za pozornost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344816" cy="1228998"/>
          </a:xfrm>
        </p:spPr>
        <p:txBody>
          <a:bodyPr/>
          <a:lstStyle/>
          <a:p>
            <a:r>
              <a:rPr lang="cs-CZ" sz="6000" dirty="0" smtClean="0"/>
              <a:t>Obsah</a:t>
            </a:r>
            <a:endParaRPr lang="cs-CZ" sz="6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259632" y="2204864"/>
            <a:ext cx="7427168" cy="3921299"/>
          </a:xfrm>
        </p:spPr>
        <p:txBody>
          <a:bodyPr/>
          <a:lstStyle/>
          <a:p>
            <a:r>
              <a:rPr lang="cs-CZ" sz="4000" dirty="0" smtClean="0"/>
              <a:t>Co to je panická porucha</a:t>
            </a:r>
          </a:p>
          <a:p>
            <a:r>
              <a:rPr lang="cs-CZ" sz="4000" dirty="0" smtClean="0"/>
              <a:t>Hlavní rysy</a:t>
            </a:r>
          </a:p>
          <a:p>
            <a:r>
              <a:rPr lang="cs-CZ" sz="4000" dirty="0" smtClean="0"/>
              <a:t>Základní fakta</a:t>
            </a:r>
          </a:p>
          <a:p>
            <a:r>
              <a:rPr lang="cs-CZ" sz="4000" dirty="0" smtClean="0"/>
              <a:t>Průběh a projevy</a:t>
            </a:r>
          </a:p>
          <a:p>
            <a:r>
              <a:rPr lang="cs-CZ" sz="4000" dirty="0" smtClean="0"/>
              <a:t>Léčba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80920" cy="1440160"/>
          </a:xfrm>
        </p:spPr>
        <p:txBody>
          <a:bodyPr/>
          <a:lstStyle/>
          <a:p>
            <a:r>
              <a:rPr lang="cs-CZ" dirty="0" smtClean="0"/>
              <a:t>Co to </a:t>
            </a:r>
            <a:r>
              <a:rPr lang="cs-CZ" dirty="0" smtClean="0"/>
              <a:t>je </a:t>
            </a:r>
            <a:r>
              <a:rPr lang="cs-CZ" dirty="0" smtClean="0"/>
              <a:t>Panická porucha?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55576" y="1916832"/>
            <a:ext cx="7488832" cy="4680520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cs-CZ" sz="2800" b="1" i="1" dirty="0" smtClean="0"/>
              <a:t>PP je stav </a:t>
            </a:r>
            <a:r>
              <a:rPr lang="cs-CZ" sz="2800" b="1" i="1" dirty="0"/>
              <a:t>vystupňované úzkosti a strachu, který se projevuje i v tělesném </a:t>
            </a:r>
            <a:r>
              <a:rPr lang="cs-CZ" sz="2800" b="1" i="1" dirty="0" smtClean="0"/>
              <a:t>prožívání a </a:t>
            </a:r>
            <a:r>
              <a:rPr lang="cs-CZ" sz="2800" b="1" i="1" dirty="0"/>
              <a:t>chování</a:t>
            </a:r>
            <a:r>
              <a:rPr lang="cs-CZ" sz="2800" b="1" i="1" dirty="0" smtClean="0"/>
              <a:t>.</a:t>
            </a:r>
          </a:p>
          <a:p>
            <a:pPr marL="0" indent="0" algn="ctr">
              <a:spcAft>
                <a:spcPts val="600"/>
              </a:spcAft>
              <a:buNone/>
            </a:pPr>
            <a:endParaRPr lang="cs-CZ" sz="800" b="1" i="1" dirty="0" smtClean="0"/>
          </a:p>
          <a:p>
            <a:pPr>
              <a:spcAft>
                <a:spcPts val="600"/>
              </a:spcAft>
            </a:pPr>
            <a:r>
              <a:rPr lang="cs-CZ" sz="2800" dirty="0"/>
              <a:t>s</a:t>
            </a:r>
            <a:r>
              <a:rPr lang="cs-CZ" sz="2800" dirty="0" smtClean="0"/>
              <a:t>trach X úzkost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ú</a:t>
            </a:r>
            <a:r>
              <a:rPr lang="cs-CZ" sz="2800" dirty="0" smtClean="0"/>
              <a:t>zkost a strach jako adaptivní funkce X nadměrná míra úzkosti a strachu -&gt; negativně zasahuje do života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p</a:t>
            </a:r>
            <a:r>
              <a:rPr lang="cs-CZ" sz="2800" dirty="0" smtClean="0"/>
              <a:t>anika – řecký Bůh Pan</a:t>
            </a:r>
          </a:p>
          <a:p>
            <a:pPr>
              <a:spcAft>
                <a:spcPts val="600"/>
              </a:spcAft>
            </a:pPr>
            <a:endParaRPr lang="cs-CZ" sz="2800" dirty="0" smtClean="0"/>
          </a:p>
          <a:p>
            <a:pPr>
              <a:spcAft>
                <a:spcPts val="600"/>
              </a:spcAft>
            </a:pP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0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6912768" cy="1224136"/>
          </a:xfrm>
        </p:spPr>
        <p:txBody>
          <a:bodyPr/>
          <a:lstStyle/>
          <a:p>
            <a:r>
              <a:rPr lang="cs-CZ" dirty="0" smtClean="0"/>
              <a:t>Hlavní rysy PP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4857403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endParaRPr lang="cs-CZ" sz="800" b="1" i="1" dirty="0" smtClean="0"/>
          </a:p>
          <a:p>
            <a:pPr marL="0" indent="0" algn="ctr">
              <a:spcAft>
                <a:spcPts val="600"/>
              </a:spcAft>
              <a:buNone/>
            </a:pPr>
            <a:r>
              <a:rPr lang="cs-CZ" sz="2400" b="1" i="1" dirty="0">
                <a:ea typeface="Times New Roman"/>
              </a:rPr>
              <a:t>Hlavním rysem jsou opakované záchvaty masivní </a:t>
            </a:r>
            <a:r>
              <a:rPr lang="cs-CZ" sz="2400" b="1" i="1" dirty="0" smtClean="0">
                <a:ea typeface="Times New Roman"/>
              </a:rPr>
              <a:t>úzkosti = paniky.</a:t>
            </a:r>
            <a:endParaRPr lang="cs-CZ" sz="2400" dirty="0" smtClean="0"/>
          </a:p>
          <a:p>
            <a:pPr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cs-CZ" sz="2400" dirty="0" smtClean="0"/>
              <a:t>náhlé, neočekávané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cs-CZ" sz="2400" dirty="0" smtClean="0"/>
              <a:t>většinou </a:t>
            </a:r>
            <a:r>
              <a:rPr lang="cs-CZ" sz="2400" dirty="0"/>
              <a:t>bez zjevné </a:t>
            </a:r>
            <a:r>
              <a:rPr lang="cs-CZ" sz="2400" dirty="0" smtClean="0"/>
              <a:t>příčiny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cs-CZ" sz="2400" dirty="0"/>
              <a:t>n</a:t>
            </a:r>
            <a:r>
              <a:rPr lang="cs-CZ" sz="2400" dirty="0" smtClean="0"/>
              <a:t>ejsou omezeny na žádnou konkrétní situaci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cs-CZ" sz="2400" dirty="0" smtClean="0"/>
              <a:t>doprovázeny </a:t>
            </a:r>
            <a:r>
              <a:rPr lang="cs-CZ" sz="2400" dirty="0"/>
              <a:t>výraznými </a:t>
            </a:r>
            <a:r>
              <a:rPr lang="cs-CZ" sz="2400" dirty="0" smtClean="0"/>
              <a:t>nepříjemnými tělesnými </a:t>
            </a:r>
            <a:r>
              <a:rPr lang="cs-CZ" sz="2400" dirty="0"/>
              <a:t>příznaky </a:t>
            </a:r>
            <a:endParaRPr lang="cs-CZ" sz="2400" dirty="0" smtClean="0"/>
          </a:p>
          <a:p>
            <a:pPr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cs-CZ" sz="2400" dirty="0" smtClean="0"/>
              <a:t>vliv </a:t>
            </a:r>
            <a:r>
              <a:rPr lang="cs-CZ" sz="2400" dirty="0"/>
              <a:t>na následné chování </a:t>
            </a:r>
            <a:endParaRPr lang="cs-CZ" sz="2400" dirty="0" smtClean="0"/>
          </a:p>
          <a:p>
            <a:pPr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cs-CZ" sz="2400" dirty="0" smtClean="0"/>
              <a:t>pocit </a:t>
            </a:r>
            <a:r>
              <a:rPr lang="cs-CZ" sz="2400" dirty="0"/>
              <a:t>ztráty </a:t>
            </a:r>
            <a:r>
              <a:rPr lang="cs-CZ" sz="2400" dirty="0" smtClean="0"/>
              <a:t>kontroly (pocit, že se nelze bránit)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cs-CZ" sz="2400" dirty="0"/>
              <a:t>o</a:t>
            </a:r>
            <a:r>
              <a:rPr lang="cs-CZ" sz="2400" dirty="0" smtClean="0"/>
              <a:t>bvykle 5 – 30 minut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cs-CZ" sz="2400" dirty="0"/>
              <a:t>z</a:t>
            </a:r>
            <a:r>
              <a:rPr lang="cs-CZ" sz="2400" dirty="0" smtClean="0"/>
              <a:t>ůstává třes, napětí, vyčerpání X dojde k uvolnění, ochabnutí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  <a:buChar char="→"/>
            </a:pPr>
            <a:endParaRPr lang="cs-CZ" sz="2400" dirty="0" smtClean="0"/>
          </a:p>
          <a:p>
            <a:pPr>
              <a:spcAft>
                <a:spcPts val="600"/>
              </a:spcAft>
            </a:pP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57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6912768" cy="1728192"/>
          </a:xfrm>
        </p:spPr>
        <p:txBody>
          <a:bodyPr/>
          <a:lstStyle/>
          <a:p>
            <a:r>
              <a:rPr lang="cs-CZ" dirty="0" smtClean="0"/>
              <a:t>Základní fakta o PP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27584" y="1844824"/>
            <a:ext cx="7859216" cy="4281339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endParaRPr lang="cs-CZ" sz="800" b="1" i="1" dirty="0" smtClean="0"/>
          </a:p>
          <a:p>
            <a:pPr>
              <a:spcAft>
                <a:spcPts val="600"/>
              </a:spcAft>
            </a:pPr>
            <a:r>
              <a:rPr lang="cs-CZ" sz="2800" dirty="0" smtClean="0"/>
              <a:t>nejčastěji </a:t>
            </a:r>
            <a:r>
              <a:rPr lang="cs-CZ" sz="2800" dirty="0"/>
              <a:t>mezi 23. a 29. </a:t>
            </a:r>
            <a:r>
              <a:rPr lang="cs-CZ" sz="2800" dirty="0" smtClean="0"/>
              <a:t>rokem</a:t>
            </a:r>
          </a:p>
          <a:p>
            <a:pPr>
              <a:spcAft>
                <a:spcPts val="600"/>
              </a:spcAft>
            </a:pPr>
            <a:r>
              <a:rPr lang="cs-CZ" sz="2800" dirty="0" smtClean="0"/>
              <a:t>PP </a:t>
            </a:r>
            <a:r>
              <a:rPr lang="cs-CZ" sz="2800" dirty="0"/>
              <a:t>trpí 1-2% populace</a:t>
            </a:r>
          </a:p>
          <a:p>
            <a:pPr>
              <a:spcAft>
                <a:spcPts val="600"/>
              </a:spcAft>
            </a:pPr>
            <a:r>
              <a:rPr lang="cs-CZ" sz="2800" dirty="0" smtClean="0"/>
              <a:t>v</a:t>
            </a:r>
            <a:r>
              <a:rPr lang="cs-CZ" sz="2800" dirty="0"/>
              <a:t> průběhu života zažije </a:t>
            </a:r>
            <a:r>
              <a:rPr lang="cs-CZ" sz="2800" dirty="0" smtClean="0"/>
              <a:t>panický záchvat </a:t>
            </a:r>
            <a:r>
              <a:rPr lang="cs-CZ" sz="2800" dirty="0"/>
              <a:t>až 80% </a:t>
            </a:r>
            <a:r>
              <a:rPr lang="cs-CZ" sz="2800" dirty="0" smtClean="0"/>
              <a:t>lidí</a:t>
            </a:r>
          </a:p>
          <a:p>
            <a:pPr>
              <a:spcAft>
                <a:spcPts val="600"/>
              </a:spcAft>
            </a:pPr>
            <a:r>
              <a:rPr lang="cs-CZ" sz="2800" dirty="0" smtClean="0"/>
              <a:t>častěji </a:t>
            </a:r>
            <a:r>
              <a:rPr lang="cs-CZ" sz="2800" dirty="0"/>
              <a:t>u žen než u mužů</a:t>
            </a:r>
          </a:p>
          <a:p>
            <a:pPr>
              <a:spcAft>
                <a:spcPts val="600"/>
              </a:spcAft>
            </a:pPr>
            <a:r>
              <a:rPr lang="cs-CZ" sz="2800" dirty="0" smtClean="0"/>
              <a:t>lidé </a:t>
            </a:r>
            <a:r>
              <a:rPr lang="cs-CZ" sz="2800" dirty="0"/>
              <a:t>s PP </a:t>
            </a:r>
            <a:r>
              <a:rPr lang="cs-CZ" sz="2800" dirty="0" smtClean="0"/>
              <a:t>často vyhledávají lékařskou pomoc (interna, kardiologie, neurologie, …)</a:t>
            </a:r>
          </a:p>
          <a:p>
            <a:pPr>
              <a:spcAft>
                <a:spcPts val="600"/>
              </a:spcAft>
            </a:pP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0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116631"/>
            <a:ext cx="8229600" cy="1209327"/>
          </a:xfrm>
        </p:spPr>
        <p:txBody>
          <a:bodyPr/>
          <a:lstStyle/>
          <a:p>
            <a:r>
              <a:rPr lang="cs-CZ" dirty="0" smtClean="0"/>
              <a:t>Projevy a             průběh PP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251520" y="2132856"/>
            <a:ext cx="4244280" cy="424847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b="1" dirty="0" smtClean="0">
                <a:ea typeface="Times New Roman"/>
              </a:rPr>
              <a:t>myšlenky </a:t>
            </a:r>
            <a:r>
              <a:rPr lang="cs-CZ" b="1" dirty="0">
                <a:ea typeface="Times New Roman"/>
              </a:rPr>
              <a:t>a </a:t>
            </a:r>
            <a:r>
              <a:rPr lang="cs-CZ" b="1" dirty="0" smtClean="0">
                <a:ea typeface="Times New Roman"/>
              </a:rPr>
              <a:t>představy</a:t>
            </a:r>
            <a:endParaRPr lang="cs-CZ" dirty="0">
              <a:ea typeface="Times New Roman"/>
            </a:endParaRPr>
          </a:p>
          <a:p>
            <a:pPr>
              <a:spcAft>
                <a:spcPts val="0"/>
              </a:spcAft>
              <a:buFontTx/>
              <a:buChar char="-"/>
            </a:pPr>
            <a:r>
              <a:rPr lang="cs-CZ" sz="2200" dirty="0" smtClean="0">
                <a:ea typeface="Times New Roman"/>
              </a:rPr>
              <a:t>katastrofický scénář 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sz="2200" i="1" dirty="0" smtClean="0">
                <a:ea typeface="Times New Roman"/>
              </a:rPr>
              <a:t>„A co když dostanu infarkt?“, „Co když nad sebou ztratím kontrolu?“, „Všichni to na mě vidí.“, „Musím rychle pryč!“, „Nikdo mi nepomůže.“, …</a:t>
            </a:r>
          </a:p>
          <a:p>
            <a:pPr>
              <a:spcAft>
                <a:spcPts val="0"/>
              </a:spcAft>
            </a:pPr>
            <a:r>
              <a:rPr lang="cs-CZ" b="1" dirty="0" smtClean="0">
                <a:ea typeface="Times New Roman"/>
              </a:rPr>
              <a:t>emoce</a:t>
            </a:r>
            <a:endParaRPr lang="cs-CZ" dirty="0">
              <a:ea typeface="Times New Roman"/>
            </a:endParaRPr>
          </a:p>
          <a:p>
            <a:pPr>
              <a:spcAft>
                <a:spcPts val="0"/>
              </a:spcAft>
              <a:buFontTx/>
              <a:buChar char="-"/>
            </a:pPr>
            <a:r>
              <a:rPr lang="cs-CZ" sz="2200" dirty="0" smtClean="0">
                <a:ea typeface="Times New Roman"/>
              </a:rPr>
              <a:t>intenzivní strach a úzkost 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cs-CZ" sz="2200" dirty="0" smtClean="0">
                <a:ea typeface="Times New Roman"/>
              </a:rPr>
              <a:t>pocit neskutečna (depersonalizace a derealizace</a:t>
            </a:r>
            <a:r>
              <a:rPr lang="cs-CZ" sz="2200" dirty="0">
                <a:ea typeface="Times New Roman"/>
              </a:rPr>
              <a:t>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417646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b="1" dirty="0">
                <a:ea typeface="Times New Roman"/>
              </a:rPr>
              <a:t>tělesné </a:t>
            </a:r>
            <a:r>
              <a:rPr lang="cs-CZ" b="1" dirty="0" smtClean="0">
                <a:ea typeface="Times New Roman"/>
              </a:rPr>
              <a:t>prožívání</a:t>
            </a:r>
            <a:endParaRPr lang="cs-CZ" dirty="0">
              <a:ea typeface="Times New Roman"/>
            </a:endParaRPr>
          </a:p>
          <a:p>
            <a:pPr>
              <a:spcAft>
                <a:spcPts val="0"/>
              </a:spcAft>
              <a:buFontTx/>
              <a:buChar char="-"/>
            </a:pPr>
            <a:r>
              <a:rPr lang="cs-CZ" sz="2200" dirty="0" smtClean="0">
                <a:ea typeface="Times New Roman"/>
              </a:rPr>
              <a:t>řada </a:t>
            </a:r>
            <a:r>
              <a:rPr lang="cs-CZ" sz="2200" dirty="0">
                <a:ea typeface="Times New Roman"/>
              </a:rPr>
              <a:t>nepříjemných tělesných příznaků </a:t>
            </a:r>
            <a:r>
              <a:rPr lang="cs-CZ" sz="2200" dirty="0" smtClean="0">
                <a:ea typeface="Times New Roman"/>
              </a:rPr>
              <a:t>(bušení </a:t>
            </a:r>
            <a:r>
              <a:rPr lang="cs-CZ" sz="2200" dirty="0">
                <a:ea typeface="Times New Roman"/>
              </a:rPr>
              <a:t>srdce, bolesti na </a:t>
            </a:r>
            <a:r>
              <a:rPr lang="cs-CZ" sz="2200" dirty="0" smtClean="0">
                <a:ea typeface="Times New Roman"/>
              </a:rPr>
              <a:t>hrudi, </a:t>
            </a:r>
            <a:r>
              <a:rPr lang="cs-CZ" sz="2200" dirty="0">
                <a:ea typeface="Times New Roman"/>
              </a:rPr>
              <a:t>závratě, pocit dušení, křeče v břiše, pocení, návaly horka a </a:t>
            </a:r>
            <a:r>
              <a:rPr lang="cs-CZ" sz="2200" dirty="0" smtClean="0">
                <a:ea typeface="Times New Roman"/>
              </a:rPr>
              <a:t>chladu, …)</a:t>
            </a:r>
          </a:p>
          <a:p>
            <a:pPr>
              <a:spcAft>
                <a:spcPts val="0"/>
              </a:spcAft>
            </a:pPr>
            <a:r>
              <a:rPr lang="cs-CZ" b="1" dirty="0" smtClean="0">
                <a:ea typeface="Times New Roman"/>
              </a:rPr>
              <a:t>chování</a:t>
            </a:r>
            <a:endParaRPr lang="cs-CZ" dirty="0">
              <a:ea typeface="Times New Roman"/>
            </a:endParaRPr>
          </a:p>
          <a:p>
            <a:pPr>
              <a:spcAft>
                <a:spcPts val="0"/>
              </a:spcAft>
              <a:buFontTx/>
              <a:buChar char="-"/>
            </a:pPr>
            <a:r>
              <a:rPr lang="cs-CZ" sz="2200" dirty="0" smtClean="0">
                <a:ea typeface="Times New Roman"/>
              </a:rPr>
              <a:t>únikové chování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cs-CZ" sz="2200" dirty="0" smtClean="0">
                <a:ea typeface="Times New Roman"/>
              </a:rPr>
              <a:t>vyhýbavé chování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cs-CZ" sz="2200" dirty="0" smtClean="0">
                <a:ea typeface="Times New Roman"/>
              </a:rPr>
              <a:t>zabezpečovací chování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cs-CZ" sz="2200" dirty="0" smtClean="0">
                <a:ea typeface="Times New Roman"/>
              </a:rPr>
              <a:t>vyhledávání </a:t>
            </a:r>
            <a:r>
              <a:rPr lang="cs-CZ" sz="2200" dirty="0">
                <a:ea typeface="Times New Roman"/>
              </a:rPr>
              <a:t>pomoci a ujištění </a:t>
            </a:r>
            <a:endParaRPr lang="cs-CZ" sz="2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2306" y="1196752"/>
            <a:ext cx="8928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100" b="1" i="1" dirty="0" smtClean="0">
                <a:latin typeface="+mn-lt"/>
                <a:ea typeface="Times New Roman"/>
              </a:rPr>
              <a:t>Nejde </a:t>
            </a:r>
            <a:r>
              <a:rPr lang="cs-CZ" sz="2100" b="1" i="1" dirty="0">
                <a:latin typeface="+mn-lt"/>
                <a:ea typeface="Times New Roman"/>
              </a:rPr>
              <a:t>jen o jeden psychický </a:t>
            </a:r>
            <a:r>
              <a:rPr lang="cs-CZ" sz="2100" b="1" i="1" dirty="0" smtClean="0">
                <a:latin typeface="+mn-lt"/>
                <a:ea typeface="Times New Roman"/>
              </a:rPr>
              <a:t>či tělesný fenomén</a:t>
            </a:r>
            <a:r>
              <a:rPr lang="cs-CZ" sz="2100" b="1" i="1" dirty="0">
                <a:latin typeface="+mn-lt"/>
                <a:ea typeface="Times New Roman"/>
              </a:rPr>
              <a:t>, ale zapojuje </a:t>
            </a:r>
            <a:r>
              <a:rPr lang="cs-CZ" sz="2100" b="1" i="1" dirty="0" smtClean="0">
                <a:latin typeface="+mn-lt"/>
                <a:ea typeface="Times New Roman"/>
              </a:rPr>
              <a:t>se do </a:t>
            </a:r>
            <a:r>
              <a:rPr lang="cs-CZ" sz="2100" b="1" i="1" dirty="0">
                <a:latin typeface="+mn-lt"/>
                <a:ea typeface="Times New Roman"/>
              </a:rPr>
              <a:t>něj </a:t>
            </a:r>
            <a:r>
              <a:rPr lang="cs-CZ" sz="2100" b="1" i="1" dirty="0" smtClean="0">
                <a:latin typeface="+mn-lt"/>
                <a:ea typeface="Times New Roman"/>
              </a:rPr>
              <a:t>celé                prožívání</a:t>
            </a:r>
            <a:r>
              <a:rPr lang="cs-CZ" sz="2100" b="1" i="1" dirty="0">
                <a:latin typeface="+mn-lt"/>
                <a:ea typeface="Times New Roman"/>
              </a:rPr>
              <a:t>, </a:t>
            </a:r>
            <a:r>
              <a:rPr lang="cs-CZ" sz="2100" b="1" i="1" dirty="0" smtClean="0">
                <a:latin typeface="+mn-lt"/>
                <a:ea typeface="Times New Roman"/>
              </a:rPr>
              <a:t>ke kterému patří </a:t>
            </a:r>
            <a:r>
              <a:rPr lang="cs-CZ" sz="2100" b="1" i="1" dirty="0">
                <a:latin typeface="+mn-lt"/>
                <a:ea typeface="Times New Roman"/>
              </a:rPr>
              <a:t>řada </a:t>
            </a:r>
            <a:r>
              <a:rPr lang="cs-CZ" sz="2100" b="1" i="1" dirty="0" smtClean="0">
                <a:latin typeface="+mn-lt"/>
                <a:ea typeface="Times New Roman"/>
              </a:rPr>
              <a:t>komponent</a:t>
            </a:r>
            <a:r>
              <a:rPr lang="cs-CZ" sz="2100" b="1" i="1" dirty="0">
                <a:latin typeface="+mn-lt"/>
                <a:ea typeface="Times New Roman"/>
              </a:rPr>
              <a:t>, jež se </a:t>
            </a:r>
            <a:r>
              <a:rPr lang="cs-CZ" sz="2100" b="1" i="1" dirty="0" smtClean="0">
                <a:latin typeface="+mn-lt"/>
                <a:ea typeface="Times New Roman"/>
              </a:rPr>
              <a:t>vzájemně ovlivňují.</a:t>
            </a:r>
            <a:endParaRPr lang="cs-CZ" sz="2100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848872" cy="1224136"/>
          </a:xfrm>
        </p:spPr>
        <p:txBody>
          <a:bodyPr/>
          <a:lstStyle/>
          <a:p>
            <a:r>
              <a:rPr lang="cs-CZ" dirty="0" smtClean="0"/>
              <a:t>Bludný kruh úzkosti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78609" y="1412776"/>
            <a:ext cx="8219256" cy="1512168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endParaRPr lang="cs-CZ" sz="800" b="1" i="1" dirty="0" smtClean="0"/>
          </a:p>
          <a:p>
            <a:pPr marL="0" indent="0" algn="ctr">
              <a:spcAft>
                <a:spcPts val="600"/>
              </a:spcAft>
              <a:buNone/>
            </a:pPr>
            <a:r>
              <a:rPr lang="cs-CZ" sz="2800" b="1" i="1" dirty="0" smtClean="0"/>
              <a:t>Při vzniku </a:t>
            </a:r>
            <a:r>
              <a:rPr lang="cs-CZ" sz="2800" b="1" i="1" dirty="0"/>
              <a:t>paniky rychle dochází k uzavření tzv. bludného </a:t>
            </a:r>
            <a:r>
              <a:rPr lang="cs-CZ" sz="2800" b="1" i="1" dirty="0" smtClean="0"/>
              <a:t>kruhu.</a:t>
            </a:r>
            <a:endParaRPr lang="cs-CZ" sz="2800" b="1" i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18120"/>
            <a:ext cx="6732748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5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-540568" y="116631"/>
            <a:ext cx="5904656" cy="864097"/>
          </a:xfrm>
        </p:spPr>
        <p:txBody>
          <a:bodyPr/>
          <a:lstStyle/>
          <a:p>
            <a:r>
              <a:rPr lang="cs-CZ" sz="4000" dirty="0" smtClean="0"/>
              <a:t>Léčba PP</a:t>
            </a:r>
            <a:endParaRPr lang="cs-CZ" sz="40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244280" cy="5256584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1) Psychofarmaka</a:t>
            </a:r>
          </a:p>
          <a:p>
            <a:pPr>
              <a:buFontTx/>
              <a:buChar char="-"/>
            </a:pPr>
            <a:r>
              <a:rPr lang="cs-CZ" sz="2400" dirty="0" smtClean="0"/>
              <a:t>snižují </a:t>
            </a:r>
            <a:r>
              <a:rPr lang="cs-CZ" sz="2400" dirty="0"/>
              <a:t>hladinu </a:t>
            </a:r>
            <a:r>
              <a:rPr lang="cs-CZ" sz="2400" dirty="0" smtClean="0"/>
              <a:t>napětí </a:t>
            </a:r>
          </a:p>
          <a:p>
            <a:pPr>
              <a:buFontTx/>
              <a:buChar char="-"/>
            </a:pPr>
            <a:r>
              <a:rPr lang="cs-CZ" sz="2400" dirty="0" smtClean="0"/>
              <a:t>nejčastěji </a:t>
            </a:r>
            <a:r>
              <a:rPr lang="cs-CZ" sz="2400" dirty="0"/>
              <a:t>antidepresiva</a:t>
            </a:r>
          </a:p>
          <a:p>
            <a:pPr>
              <a:buFontTx/>
              <a:buChar char="-"/>
            </a:pPr>
            <a:r>
              <a:rPr lang="cs-CZ" sz="2400" dirty="0" smtClean="0"/>
              <a:t>velmi </a:t>
            </a:r>
            <a:r>
              <a:rPr lang="cs-CZ" sz="2400" dirty="0"/>
              <a:t>účinné </a:t>
            </a:r>
            <a:endParaRPr lang="cs-CZ" sz="2400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b="1" dirty="0" smtClean="0"/>
              <a:t>2) Psychoterapie</a:t>
            </a:r>
          </a:p>
          <a:p>
            <a:pPr>
              <a:buFontTx/>
              <a:buChar char="-"/>
            </a:pPr>
            <a:r>
              <a:rPr lang="cs-CZ" sz="2400" dirty="0" smtClean="0"/>
              <a:t>porozumění onemocnění</a:t>
            </a:r>
          </a:p>
          <a:p>
            <a:pPr>
              <a:buFontTx/>
              <a:buChar char="-"/>
            </a:pPr>
            <a:r>
              <a:rPr lang="cs-CZ" sz="2400" dirty="0" smtClean="0"/>
              <a:t>trénink dovedností a vyrovnávání se s příznaky</a:t>
            </a:r>
          </a:p>
          <a:p>
            <a:pPr>
              <a:buFontTx/>
              <a:buChar char="-"/>
            </a:pPr>
            <a:r>
              <a:rPr lang="cs-CZ" sz="2400" dirty="0" smtClean="0"/>
              <a:t>hledání příčin</a:t>
            </a:r>
          </a:p>
          <a:p>
            <a:pPr>
              <a:buFontTx/>
              <a:buChar char="-"/>
            </a:pPr>
            <a:r>
              <a:rPr lang="cs-CZ" sz="2400" dirty="0" smtClean="0"/>
              <a:t>změna vztahů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1052736"/>
            <a:ext cx="4464496" cy="5073427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 smtClean="0"/>
              <a:t>a) psychodynamicky </a:t>
            </a:r>
            <a:r>
              <a:rPr lang="cs-CZ" sz="2400" b="1" dirty="0"/>
              <a:t>orientované psychoterapie, psychoanalýza</a:t>
            </a:r>
          </a:p>
          <a:p>
            <a:pPr>
              <a:buFontTx/>
              <a:buChar char="-"/>
            </a:pPr>
            <a:r>
              <a:rPr lang="cs-CZ" sz="2400" dirty="0" smtClean="0"/>
              <a:t>budování </a:t>
            </a:r>
            <a:r>
              <a:rPr lang="cs-CZ" sz="2400" dirty="0"/>
              <a:t>osobnosti, </a:t>
            </a:r>
            <a:r>
              <a:rPr lang="cs-CZ" sz="2400" dirty="0" err="1"/>
              <a:t>kt</a:t>
            </a:r>
            <a:r>
              <a:rPr lang="cs-CZ" sz="2400" dirty="0"/>
              <a:t> má dobrou schopnost snášet </a:t>
            </a:r>
            <a:r>
              <a:rPr lang="cs-CZ" sz="2400" dirty="0" smtClean="0"/>
              <a:t>úzkost -&gt; </a:t>
            </a:r>
            <a:r>
              <a:rPr lang="cs-CZ" sz="2400" dirty="0"/>
              <a:t>budování </a:t>
            </a:r>
            <a:r>
              <a:rPr lang="cs-CZ" sz="2400" dirty="0" smtClean="0"/>
              <a:t>sebevědomí</a:t>
            </a:r>
          </a:p>
          <a:p>
            <a:pPr marL="0" indent="0">
              <a:buNone/>
            </a:pPr>
            <a:r>
              <a:rPr lang="cs-CZ" sz="2400" b="1" dirty="0" smtClean="0"/>
              <a:t>b) KBT</a:t>
            </a:r>
            <a:endParaRPr lang="cs-CZ" sz="2400" b="1" dirty="0"/>
          </a:p>
          <a:p>
            <a:pPr marL="0" indent="0">
              <a:buNone/>
            </a:pPr>
            <a:r>
              <a:rPr lang="cs-CZ" sz="2400" dirty="0" smtClean="0"/>
              <a:t>- přímé </a:t>
            </a:r>
            <a:r>
              <a:rPr lang="cs-CZ" sz="2400" dirty="0"/>
              <a:t>odstranění vyhýbavého chování, panických záchvatů i strachu 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b="1" dirty="0" smtClean="0"/>
              <a:t>3) Kombinace psychofarmak</a:t>
            </a:r>
          </a:p>
          <a:p>
            <a:pPr marL="0" indent="0">
              <a:buNone/>
            </a:pPr>
            <a:r>
              <a:rPr lang="cs-CZ" b="1" dirty="0" smtClean="0"/>
              <a:t> a psychoterapie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769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-396552" y="116631"/>
            <a:ext cx="5760640" cy="1224137"/>
          </a:xfrm>
        </p:spPr>
        <p:txBody>
          <a:bodyPr/>
          <a:lstStyle/>
          <a:p>
            <a:r>
              <a:rPr lang="cs-CZ" sz="4000" dirty="0" smtClean="0"/>
              <a:t>Léčba PP – techniky</a:t>
            </a:r>
            <a:endParaRPr lang="cs-CZ" sz="40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4244280" cy="4680520"/>
          </a:xfrm>
        </p:spPr>
        <p:txBody>
          <a:bodyPr/>
          <a:lstStyle/>
          <a:p>
            <a:r>
              <a:rPr lang="cs-CZ" b="1" dirty="0" err="1" smtClean="0"/>
              <a:t>psychoedukace</a:t>
            </a:r>
            <a:r>
              <a:rPr lang="cs-CZ" b="1" dirty="0" smtClean="0"/>
              <a:t> </a:t>
            </a:r>
          </a:p>
          <a:p>
            <a:pPr>
              <a:buFontTx/>
              <a:buChar char="-"/>
            </a:pPr>
            <a:r>
              <a:rPr lang="cs-CZ" sz="2400" dirty="0" smtClean="0"/>
              <a:t>porozumění </a:t>
            </a:r>
            <a:r>
              <a:rPr lang="cs-CZ" sz="2400" dirty="0"/>
              <a:t>projevům paniky a jejich </a:t>
            </a:r>
            <a:r>
              <a:rPr lang="cs-CZ" sz="2400" dirty="0" smtClean="0"/>
              <a:t>souvislostem</a:t>
            </a:r>
          </a:p>
          <a:p>
            <a:pPr marL="0" indent="0">
              <a:buNone/>
            </a:pPr>
            <a:endParaRPr lang="cs-CZ" sz="1200" dirty="0"/>
          </a:p>
          <a:p>
            <a:r>
              <a:rPr lang="cs-CZ" b="1" dirty="0" smtClean="0"/>
              <a:t>kognitivní </a:t>
            </a:r>
            <a:r>
              <a:rPr lang="cs-CZ" b="1" dirty="0"/>
              <a:t>restrukturalizace </a:t>
            </a:r>
            <a:endParaRPr lang="cs-CZ" b="1" dirty="0" smtClean="0"/>
          </a:p>
          <a:p>
            <a:pPr marL="0" indent="0">
              <a:buNone/>
            </a:pPr>
            <a:r>
              <a:rPr lang="cs-CZ" sz="2400" dirty="0"/>
              <a:t>-</a:t>
            </a:r>
            <a:r>
              <a:rPr lang="cs-CZ" sz="2400" dirty="0" smtClean="0"/>
              <a:t> přeměna </a:t>
            </a:r>
            <a:r>
              <a:rPr lang="cs-CZ" sz="2400" dirty="0"/>
              <a:t>katastrofických myšlenek </a:t>
            </a:r>
            <a:r>
              <a:rPr lang="cs-CZ" sz="2400" dirty="0" smtClean="0"/>
              <a:t>a představ -&gt; klidné </a:t>
            </a:r>
            <a:r>
              <a:rPr lang="cs-CZ" sz="2400" dirty="0"/>
              <a:t>zhodnocení situace, správná interpretace pocitů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/>
          <a:lstStyle/>
          <a:p>
            <a:pPr lvl="0"/>
            <a:r>
              <a:rPr lang="cs-CZ" b="1" dirty="0">
                <a:solidFill>
                  <a:prstClr val="black"/>
                </a:solidFill>
              </a:rPr>
              <a:t>nácvik kontroly dechu </a:t>
            </a:r>
          </a:p>
          <a:p>
            <a:pPr marL="0" lvl="0" indent="0">
              <a:buNone/>
            </a:pPr>
            <a:r>
              <a:rPr lang="cs-CZ" sz="2400" dirty="0">
                <a:solidFill>
                  <a:prstClr val="black"/>
                </a:solidFill>
              </a:rPr>
              <a:t>- rychlé snížení napětí v situacích vyvolávajících úzkost </a:t>
            </a:r>
          </a:p>
          <a:p>
            <a:pPr lvl="0"/>
            <a:endParaRPr lang="cs-CZ" sz="800" b="1" dirty="0" smtClean="0">
              <a:solidFill>
                <a:prstClr val="black"/>
              </a:solidFill>
            </a:endParaRPr>
          </a:p>
          <a:p>
            <a:pPr lvl="0"/>
            <a:r>
              <a:rPr lang="cs-CZ" b="1" dirty="0" smtClean="0">
                <a:solidFill>
                  <a:prstClr val="black"/>
                </a:solidFill>
              </a:rPr>
              <a:t>nácvik </a:t>
            </a:r>
            <a:r>
              <a:rPr lang="cs-CZ" b="1" dirty="0">
                <a:solidFill>
                  <a:prstClr val="black"/>
                </a:solidFill>
              </a:rPr>
              <a:t>relaxace </a:t>
            </a:r>
          </a:p>
          <a:p>
            <a:pPr marL="0" lvl="0" indent="0">
              <a:buNone/>
            </a:pPr>
            <a:r>
              <a:rPr lang="cs-CZ" sz="2400" dirty="0">
                <a:solidFill>
                  <a:prstClr val="black"/>
                </a:solidFill>
              </a:rPr>
              <a:t>- rychlé uvolnění v jakékoli situaci </a:t>
            </a:r>
          </a:p>
          <a:p>
            <a:pPr marL="0" lvl="0" indent="0">
              <a:buNone/>
            </a:pPr>
            <a:r>
              <a:rPr lang="cs-CZ" sz="2400" dirty="0">
                <a:solidFill>
                  <a:prstClr val="black"/>
                </a:solidFill>
              </a:rPr>
              <a:t>- progresivní relaxace, autogenní trénink, …</a:t>
            </a:r>
          </a:p>
          <a:p>
            <a:endParaRPr lang="cs-CZ" sz="800" b="1" dirty="0" smtClean="0"/>
          </a:p>
          <a:p>
            <a:r>
              <a:rPr lang="cs-CZ" b="1" dirty="0" smtClean="0"/>
              <a:t>expozice </a:t>
            </a:r>
          </a:p>
          <a:p>
            <a:pPr marL="0" indent="0">
              <a:buNone/>
            </a:pPr>
            <a:r>
              <a:rPr lang="cs-CZ" sz="2400" dirty="0" smtClean="0"/>
              <a:t>- opakované </a:t>
            </a:r>
            <a:r>
              <a:rPr lang="cs-CZ" sz="2400" dirty="0"/>
              <a:t>vystavení obávané situaci </a:t>
            </a:r>
            <a:r>
              <a:rPr lang="cs-CZ" sz="2400" dirty="0" smtClean="0"/>
              <a:t>-&gt; postupné </a:t>
            </a:r>
            <a:r>
              <a:rPr lang="cs-CZ" sz="2400" dirty="0"/>
              <a:t>vymizení </a:t>
            </a:r>
            <a:r>
              <a:rPr lang="cs-CZ" sz="2400" dirty="0" smtClean="0"/>
              <a:t>úzkosti</a:t>
            </a:r>
          </a:p>
          <a:p>
            <a:pPr>
              <a:buFontTx/>
              <a:buChar char="-"/>
            </a:pPr>
            <a:r>
              <a:rPr lang="cs-CZ" sz="2400" dirty="0" smtClean="0"/>
              <a:t>interoceptivní/vnitřní </a:t>
            </a:r>
          </a:p>
          <a:p>
            <a:pPr>
              <a:buFontTx/>
              <a:buChar char="-"/>
            </a:pPr>
            <a:r>
              <a:rPr lang="cs-CZ" sz="2400" dirty="0" smtClean="0"/>
              <a:t>in </a:t>
            </a:r>
            <a:r>
              <a:rPr lang="cs-CZ" sz="2400" dirty="0" err="1" smtClean="0"/>
              <a:t>vivo</a:t>
            </a:r>
            <a:r>
              <a:rPr lang="cs-CZ" sz="2400" dirty="0" smtClean="0"/>
              <a:t>/vnější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385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400</Words>
  <Application>Microsoft Office PowerPoint</Application>
  <PresentationFormat>Předvádění na obrazovce (4:3)</PresentationFormat>
  <Paragraphs>90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Office Theme</vt:lpstr>
      <vt:lpstr>Prezentace aplikace PowerPoint</vt:lpstr>
      <vt:lpstr>Obsah</vt:lpstr>
      <vt:lpstr>Co to je Panická porucha?</vt:lpstr>
      <vt:lpstr>Hlavní rysy PP</vt:lpstr>
      <vt:lpstr>Základní fakta o PP</vt:lpstr>
      <vt:lpstr>Projevy a             průběh PP</vt:lpstr>
      <vt:lpstr>Bludný kruh úzkosti</vt:lpstr>
      <vt:lpstr>Léčba PP</vt:lpstr>
      <vt:lpstr>Léčba PP – techniky</vt:lpstr>
      <vt:lpstr>Zdroje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PowerPoint Presentation</dc:title>
  <dc:creator>Windows User</dc:creator>
  <cp:lastModifiedBy>Lenka</cp:lastModifiedBy>
  <cp:revision>28</cp:revision>
  <dcterms:created xsi:type="dcterms:W3CDTF">2011-05-25T13:55:52Z</dcterms:created>
  <dcterms:modified xsi:type="dcterms:W3CDTF">2016-10-10T20:15:10Z</dcterms:modified>
</cp:coreProperties>
</file>