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9" r:id="rId4"/>
    <p:sldId id="272" r:id="rId5"/>
    <p:sldId id="270" r:id="rId6"/>
    <p:sldId id="274" r:id="rId7"/>
    <p:sldId id="273" r:id="rId8"/>
    <p:sldId id="271" r:id="rId9"/>
    <p:sldId id="276" r:id="rId10"/>
    <p:sldId id="275" r:id="rId11"/>
    <p:sldId id="278" r:id="rId12"/>
    <p:sldId id="277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29" autoAdjust="0"/>
  </p:normalViewPr>
  <p:slideViewPr>
    <p:cSldViewPr>
      <p:cViewPr>
        <p:scale>
          <a:sx n="73" d="100"/>
          <a:sy n="73" d="100"/>
        </p:scale>
        <p:origin x="-142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1C0CC31-15BF-4407-874F-12419C012F98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5B0EA3D-6D87-466B-9E25-0A76C5FB0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2538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D8B523-46F5-4BEF-9E32-B39E5C85D18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93305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3DDD-BF8E-4459-91B9-F30D76FCB8DA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BAF33-386E-4BBB-BA3B-23D8DDDC80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814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1BE1-422A-4200-AD4F-40B08911BF66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706E8-B96E-4809-BE0B-1E21E36075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90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ED23E-B485-4CE4-A5DB-2F1CCD76CCDB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DDDAF-A53B-4B47-AE7B-BF3227B959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0565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52559-3EAC-48DD-A4D5-2C9FDC9B2EDE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BD6A9-68DB-49AF-B399-E3147BBC0C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32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A5803-106D-4C6E-8A34-6870992FFA16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709C2-A68C-409E-B6EE-C23A300441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733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16B7E-0E27-4827-8FE8-C5D4991E49B8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D399E-FF29-4FA6-8978-5A123B1CA7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1599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1DD8C-C42C-4292-AB77-9143F22747E9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D9B6B-FC58-49B0-9C8E-F8F6183990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547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01544-BB78-46FB-BF27-9331402C3F4A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C270C-1079-472E-B3A6-7C619C5C0F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66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601D-1DDB-402B-AC62-4195BE16B08C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3F9CE-B563-4787-BB76-F945D30750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65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F2785-2187-4FBA-B5E9-4C109BAFC700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72D9B-820E-4886-BE55-8301B4E373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438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F238C-FB99-44A1-B713-9559C82D8954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4DE50-5EE3-44B7-811A-BA258F5290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6274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E8D8C"/>
                </a:solidFill>
                <a:cs typeface="Arial" charset="0"/>
              </a:defRPr>
            </a:lvl1pPr>
          </a:lstStyle>
          <a:p>
            <a:pPr>
              <a:defRPr/>
            </a:pPr>
            <a:fld id="{449B3C24-F53E-43A5-BAC8-1E667F6D8E6A}" type="datetimeFigureOut">
              <a:rPr lang="en-GB"/>
              <a:pPr>
                <a:defRPr/>
              </a:pPr>
              <a:t>10/10/2016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E8D8C"/>
                </a:solidFill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E8D8C"/>
                </a:solidFill>
              </a:defRPr>
            </a:lvl1pPr>
          </a:lstStyle>
          <a:p>
            <a:pPr>
              <a:defRPr/>
            </a:pPr>
            <a:fld id="{E18AD51E-2236-4A58-ADDB-23B75A0887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1"/>
          <p:cNvSpPr txBox="1">
            <a:spLocks noChangeArrowheads="1"/>
          </p:cNvSpPr>
          <p:nvPr/>
        </p:nvSpPr>
        <p:spPr bwMode="auto">
          <a:xfrm>
            <a:off x="1043608" y="874455"/>
            <a:ext cx="586640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Psychické trauma</a:t>
            </a:r>
            <a:endParaRPr lang="en-GB" altLang="en-US" sz="8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  <p:pic>
        <p:nvPicPr>
          <p:cNvPr id="1026" name="Picture 2" descr="Výsledek obrázku pro psychické traum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458534"/>
            <a:ext cx="5029757" cy="2827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Posttraumatická stresová porucha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0445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chemeClr val="bg1"/>
                </a:solidFill>
              </a:rPr>
              <a:t>psychopatologická odezva </a:t>
            </a:r>
            <a:endParaRPr lang="cs-CZ" sz="26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chemeClr val="bg1"/>
                </a:solidFill>
              </a:rPr>
              <a:t>déle </a:t>
            </a:r>
            <a:r>
              <a:rPr lang="cs-CZ" sz="2600" dirty="0" smtClean="0">
                <a:solidFill>
                  <a:schemeClr val="bg1"/>
                </a:solidFill>
              </a:rPr>
              <a:t>než 1 měsíc (akutní X chronická X s odloženým začátkem)</a:t>
            </a:r>
          </a:p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bg1"/>
                </a:solidFill>
              </a:rPr>
              <a:t>p</a:t>
            </a:r>
            <a:r>
              <a:rPr lang="cs-CZ" sz="2600" dirty="0" smtClean="0">
                <a:solidFill>
                  <a:schemeClr val="bg1"/>
                </a:solidFill>
              </a:rPr>
              <a:t>říznaky </a:t>
            </a:r>
            <a:r>
              <a:rPr lang="cs-CZ" sz="2600" dirty="0" smtClean="0">
                <a:solidFill>
                  <a:schemeClr val="bg1"/>
                </a:solidFill>
              </a:rPr>
              <a:t>s </a:t>
            </a:r>
            <a:r>
              <a:rPr lang="cs-CZ" sz="2600" dirty="0" smtClean="0">
                <a:solidFill>
                  <a:schemeClr val="bg1"/>
                </a:solidFill>
              </a:rPr>
              <a:t>latencí několika týdnů až měsíců</a:t>
            </a:r>
          </a:p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chemeClr val="bg1"/>
                </a:solidFill>
              </a:rPr>
              <a:t>významné </a:t>
            </a:r>
            <a:r>
              <a:rPr lang="cs-CZ" sz="2600" dirty="0" smtClean="0">
                <a:solidFill>
                  <a:schemeClr val="bg1"/>
                </a:solidFill>
              </a:rPr>
              <a:t>obtíže v běžném fungování – narušení sociálních, pracovních nebo jiných aspektů běžného života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1235" y="1698169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chemeClr val="bg1"/>
                </a:solidFill>
              </a:rPr>
              <a:t>= protrahovaná odezva na stresové události</a:t>
            </a:r>
            <a:endParaRPr lang="cs-CZ" sz="24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89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Posttraumatická stresová porucha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7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1) opakované </a:t>
            </a:r>
            <a:r>
              <a:rPr lang="cs-CZ" sz="2800" dirty="0" smtClean="0">
                <a:solidFill>
                  <a:schemeClr val="bg1"/>
                </a:solidFill>
              </a:rPr>
              <a:t>znovuprožívání </a:t>
            </a:r>
            <a:r>
              <a:rPr lang="cs-CZ" sz="2800" dirty="0" smtClean="0">
                <a:solidFill>
                  <a:schemeClr val="bg1"/>
                </a:solidFill>
              </a:rPr>
              <a:t>traumatu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2) vyhýbání </a:t>
            </a:r>
            <a:r>
              <a:rPr lang="cs-CZ" sz="2800" dirty="0" smtClean="0">
                <a:solidFill>
                  <a:schemeClr val="bg1"/>
                </a:solidFill>
              </a:rPr>
              <a:t>se podnětům spojeným s </a:t>
            </a:r>
            <a:r>
              <a:rPr lang="cs-CZ" sz="2800" dirty="0" smtClean="0">
                <a:solidFill>
                  <a:schemeClr val="bg1"/>
                </a:solidFill>
              </a:rPr>
              <a:t>traumatem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3) nervová </a:t>
            </a:r>
            <a:r>
              <a:rPr lang="cs-CZ" sz="2800" dirty="0" err="1" smtClean="0">
                <a:solidFill>
                  <a:schemeClr val="bg1"/>
                </a:solidFill>
              </a:rPr>
              <a:t>labilizace</a:t>
            </a:r>
            <a:r>
              <a:rPr lang="cs-CZ" sz="2800" dirty="0" smtClean="0">
                <a:solidFill>
                  <a:schemeClr val="bg1"/>
                </a:solidFill>
              </a:rPr>
              <a:t>/zvýšená </a:t>
            </a:r>
            <a:r>
              <a:rPr lang="cs-CZ" sz="2800" dirty="0" smtClean="0">
                <a:solidFill>
                  <a:schemeClr val="bg1"/>
                </a:solidFill>
              </a:rPr>
              <a:t>dráždivost</a:t>
            </a:r>
          </a:p>
          <a:p>
            <a:pPr>
              <a:spcBef>
                <a:spcPts val="1200"/>
              </a:spcBef>
            </a:pPr>
            <a:endParaRPr lang="cs-CZ" sz="26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chemeClr val="bg1"/>
                </a:solidFill>
              </a:rPr>
              <a:t>mohou odeznít spontánně</a:t>
            </a:r>
          </a:p>
          <a:p>
            <a:pPr>
              <a:spcBef>
                <a:spcPts val="1200"/>
              </a:spcBef>
            </a:pPr>
            <a:r>
              <a:rPr lang="cs-CZ" sz="2600" dirty="0" smtClean="0">
                <a:solidFill>
                  <a:schemeClr val="bg1"/>
                </a:solidFill>
              </a:rPr>
              <a:t>u 30% přetrvávají s osobnostními změnami (deprese, narušení vztahů, sebevražedné sklony, beznaděj, nepřátelský postoj ke světu, …)</a:t>
            </a:r>
            <a:endParaRPr lang="cs-CZ" sz="2600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253951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i="1" dirty="0" smtClean="0">
                <a:solidFill>
                  <a:schemeClr val="bg1"/>
                </a:solidFill>
              </a:rPr>
              <a:t>Projevy:</a:t>
            </a:r>
            <a:endParaRPr lang="cs-CZ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4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208912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Zdroje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20481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600" dirty="0">
                <a:solidFill>
                  <a:schemeClr val="bg1"/>
                </a:solidFill>
              </a:rPr>
              <a:t>VIZINOVÁ, Daniela a Marek PREISS. Psychické trauma a jeho terapie (PTSD</a:t>
            </a:r>
            <a:r>
              <a:rPr lang="cs-CZ" sz="2600" dirty="0" smtClean="0">
                <a:solidFill>
                  <a:schemeClr val="bg1"/>
                </a:solidFill>
              </a:rPr>
              <a:t>): psychologická </a:t>
            </a:r>
            <a:r>
              <a:rPr lang="cs-CZ" sz="2600" dirty="0">
                <a:solidFill>
                  <a:schemeClr val="bg1"/>
                </a:solidFill>
              </a:rPr>
              <a:t>pomoc obětem válek a katastrof. Vyd. 1. Praha: Portál, 1999. 158 s. ISBN 807178284X.</a:t>
            </a:r>
            <a:endParaRPr lang="cs-CZ" sz="26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26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72328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en-US" dirty="0" smtClean="0">
                <a:solidFill>
                  <a:schemeClr val="bg1"/>
                </a:solidFill>
              </a:rPr>
              <a:t>Děkuji za pozornost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Obsah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Co je Psychické trauma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 Vznik PT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Podněty </a:t>
            </a:r>
            <a:r>
              <a:rPr lang="cs-CZ" dirty="0" smtClean="0">
                <a:solidFill>
                  <a:schemeClr val="bg1"/>
                </a:solidFill>
              </a:rPr>
              <a:t>vyvolávající </a:t>
            </a:r>
            <a:r>
              <a:rPr lang="cs-CZ" dirty="0" smtClean="0">
                <a:solidFill>
                  <a:schemeClr val="bg1"/>
                </a:solidFill>
              </a:rPr>
              <a:t>PT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Traumatická </a:t>
            </a:r>
            <a:r>
              <a:rPr lang="cs-CZ" dirty="0" smtClean="0">
                <a:solidFill>
                  <a:schemeClr val="bg1"/>
                </a:solidFill>
              </a:rPr>
              <a:t>zkušenost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Akutní reakce na stres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Posttraumatická </a:t>
            </a:r>
            <a:r>
              <a:rPr lang="cs-CZ" dirty="0" smtClean="0">
                <a:solidFill>
                  <a:schemeClr val="bg1"/>
                </a:solidFill>
              </a:rPr>
              <a:t>reakce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Zpracování traumatické události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Posttraumatická </a:t>
            </a:r>
            <a:r>
              <a:rPr lang="cs-CZ" dirty="0" smtClean="0">
                <a:solidFill>
                  <a:schemeClr val="bg1"/>
                </a:solidFill>
              </a:rPr>
              <a:t>stresová porucha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87208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Co je to Psychické trauma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0445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= </a:t>
            </a:r>
            <a:r>
              <a:rPr lang="cs-CZ" sz="2800" dirty="0">
                <a:solidFill>
                  <a:schemeClr val="bg1"/>
                </a:solidFill>
              </a:rPr>
              <a:t>náhlá zevní událost, která svým působením na organismus vyvolá jeho poškození </a:t>
            </a:r>
            <a:endParaRPr lang="cs-CZ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cs-CZ" sz="2800" dirty="0">
                <a:solidFill>
                  <a:schemeClr val="bg1"/>
                </a:solidFill>
              </a:rPr>
              <a:t>„trauma“ v řečtině „úraz</a:t>
            </a:r>
            <a:r>
              <a:rPr lang="cs-CZ" sz="2800" dirty="0" smtClean="0">
                <a:solidFill>
                  <a:schemeClr val="bg1"/>
                </a:solidFill>
              </a:rPr>
              <a:t>“</a:t>
            </a:r>
          </a:p>
          <a:p>
            <a:pPr>
              <a:spcBef>
                <a:spcPts val="0"/>
              </a:spcBef>
            </a:pPr>
            <a:r>
              <a:rPr lang="cs-CZ" sz="2800" i="1" dirty="0" smtClean="0">
                <a:solidFill>
                  <a:schemeClr val="bg1"/>
                </a:solidFill>
              </a:rPr>
              <a:t>„Už </a:t>
            </a:r>
            <a:r>
              <a:rPr lang="cs-CZ" sz="2800" i="1" dirty="0">
                <a:solidFill>
                  <a:schemeClr val="bg1"/>
                </a:solidFill>
              </a:rPr>
              <a:t>nikdy nic nebude jako </a:t>
            </a:r>
            <a:r>
              <a:rPr lang="cs-CZ" sz="2800" i="1" dirty="0" smtClean="0">
                <a:solidFill>
                  <a:schemeClr val="bg1"/>
                </a:solidFill>
              </a:rPr>
              <a:t>předtím.“</a:t>
            </a:r>
          </a:p>
          <a:p>
            <a:pPr>
              <a:spcBef>
                <a:spcPts val="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působení </a:t>
            </a:r>
            <a:r>
              <a:rPr lang="cs-CZ" sz="2800" dirty="0">
                <a:solidFill>
                  <a:schemeClr val="bg1"/>
                </a:solidFill>
              </a:rPr>
              <a:t>vnějšího činitele -&gt; vnitřní a vnější zdroje </a:t>
            </a:r>
            <a:r>
              <a:rPr lang="cs-CZ" sz="2800" dirty="0" smtClean="0">
                <a:solidFill>
                  <a:schemeClr val="bg1"/>
                </a:solidFill>
              </a:rPr>
              <a:t>nejsou </a:t>
            </a:r>
            <a:r>
              <a:rPr lang="cs-CZ" sz="2800" dirty="0">
                <a:solidFill>
                  <a:schemeClr val="bg1"/>
                </a:solidFill>
              </a:rPr>
              <a:t>schopny vyrovnat se s ohrožením </a:t>
            </a:r>
            <a:r>
              <a:rPr lang="cs-CZ" sz="2800" dirty="0" smtClean="0">
                <a:solidFill>
                  <a:schemeClr val="bg1"/>
                </a:solidFill>
              </a:rPr>
              <a:t>-&gt; poničeny </a:t>
            </a:r>
            <a:r>
              <a:rPr lang="cs-CZ" sz="2800" dirty="0">
                <a:solidFill>
                  <a:schemeClr val="bg1"/>
                </a:solidFill>
              </a:rPr>
              <a:t>psychické a biologické adaptační mechanismy </a:t>
            </a:r>
            <a:r>
              <a:rPr lang="cs-CZ" sz="2800" dirty="0" smtClean="0">
                <a:solidFill>
                  <a:schemeClr val="bg1"/>
                </a:solidFill>
              </a:rPr>
              <a:t>jedince</a:t>
            </a:r>
          </a:p>
          <a:p>
            <a:pPr>
              <a:spcBef>
                <a:spcPts val="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události </a:t>
            </a:r>
            <a:r>
              <a:rPr lang="cs-CZ" sz="2800" dirty="0">
                <a:solidFill>
                  <a:schemeClr val="bg1"/>
                </a:solidFill>
              </a:rPr>
              <a:t>stresující </a:t>
            </a:r>
            <a:r>
              <a:rPr lang="cs-CZ" sz="2800" dirty="0" smtClean="0">
                <a:solidFill>
                  <a:schemeClr val="bg1"/>
                </a:solidFill>
              </a:rPr>
              <a:t>X události </a:t>
            </a:r>
            <a:r>
              <a:rPr lang="cs-CZ" sz="2800" dirty="0">
                <a:solidFill>
                  <a:schemeClr val="bg1"/>
                </a:solidFill>
              </a:rPr>
              <a:t>traumatizující </a:t>
            </a:r>
            <a:endParaRPr lang="cs-CZ" sz="2800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PT X Krize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5739" y="1268760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sz="2800" b="1" i="1" dirty="0">
                <a:solidFill>
                  <a:srgbClr val="FFFFFF"/>
                </a:solidFill>
                <a:latin typeface="Calibri"/>
                <a:cs typeface="+mn-cs"/>
              </a:rPr>
              <a:t>PT vzniká působením </a:t>
            </a:r>
            <a:r>
              <a:rPr lang="cs-CZ" sz="2800" b="1" i="1" dirty="0" smtClean="0">
                <a:solidFill>
                  <a:srgbClr val="FFFFFF"/>
                </a:solidFill>
                <a:latin typeface="Calibri"/>
                <a:cs typeface="+mn-cs"/>
              </a:rPr>
              <a:t>extrémně </a:t>
            </a:r>
            <a:r>
              <a:rPr lang="cs-CZ" sz="2800" b="1" i="1" dirty="0">
                <a:solidFill>
                  <a:srgbClr val="FFFFFF"/>
                </a:solidFill>
                <a:latin typeface="Calibri"/>
                <a:cs typeface="+mn-cs"/>
              </a:rPr>
              <a:t>stresujícího zážitku nebo dlouhotrvající stresující situace.</a:t>
            </a:r>
          </a:p>
        </p:txBody>
      </p:sp>
    </p:spTree>
    <p:extLst>
      <p:ext uri="{BB962C8B-B14F-4D97-AF65-F5344CB8AC3E}">
        <p14:creationId xmlns:p14="http://schemas.microsoft.com/office/powerpoint/2010/main" val="80752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Vznik PT </a:t>
            </a:r>
            <a:r>
              <a:rPr lang="cs-CZ" b="1" dirty="0" smtClean="0">
                <a:solidFill>
                  <a:schemeClr val="bg1"/>
                </a:solidFill>
              </a:rPr>
              <a:t>– Traumatizující události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08512"/>
          </a:xfrm>
        </p:spPr>
        <p:txBody>
          <a:bodyPr/>
          <a:lstStyle/>
          <a:p>
            <a:r>
              <a:rPr lang="cs-CZ" sz="2800" dirty="0" smtClean="0">
                <a:solidFill>
                  <a:schemeClr val="bg1"/>
                </a:solidFill>
              </a:rPr>
              <a:t>Příčiny </a:t>
            </a:r>
            <a:r>
              <a:rPr lang="cs-CZ" sz="2800" b="1" dirty="0" smtClean="0">
                <a:solidFill>
                  <a:schemeClr val="bg1"/>
                </a:solidFill>
              </a:rPr>
              <a:t>vnější</a:t>
            </a:r>
            <a:r>
              <a:rPr lang="cs-CZ" sz="2800" b="1" dirty="0">
                <a:solidFill>
                  <a:schemeClr val="bg1"/>
                </a:solidFill>
              </a:rPr>
              <a:t>, extrémně </a:t>
            </a:r>
            <a:r>
              <a:rPr lang="cs-CZ" sz="2800" b="1" dirty="0" smtClean="0">
                <a:solidFill>
                  <a:schemeClr val="bg1"/>
                </a:solidFill>
              </a:rPr>
              <a:t>děsivé</a:t>
            </a:r>
            <a:r>
              <a:rPr lang="cs-CZ" sz="2800" dirty="0" smtClean="0">
                <a:solidFill>
                  <a:schemeClr val="bg1"/>
                </a:solidFill>
              </a:rPr>
              <a:t>, znamenají </a:t>
            </a:r>
            <a:r>
              <a:rPr lang="cs-CZ" sz="2800" dirty="0">
                <a:solidFill>
                  <a:schemeClr val="bg1"/>
                </a:solidFill>
              </a:rPr>
              <a:t>bezprostřední </a:t>
            </a:r>
            <a:r>
              <a:rPr lang="cs-CZ" sz="2800" b="1" dirty="0">
                <a:solidFill>
                  <a:schemeClr val="bg1"/>
                </a:solidFill>
              </a:rPr>
              <a:t>ohrožení života </a:t>
            </a:r>
            <a:r>
              <a:rPr lang="cs-CZ" sz="2800" dirty="0">
                <a:solidFill>
                  <a:schemeClr val="bg1"/>
                </a:solidFill>
              </a:rPr>
              <a:t>nebo </a:t>
            </a:r>
            <a:r>
              <a:rPr lang="cs-CZ" sz="2800" b="1" dirty="0">
                <a:solidFill>
                  <a:schemeClr val="bg1"/>
                </a:solidFill>
              </a:rPr>
              <a:t>tělesné integrity</a:t>
            </a:r>
            <a:r>
              <a:rPr lang="cs-CZ" sz="2800" dirty="0">
                <a:solidFill>
                  <a:schemeClr val="bg1"/>
                </a:solidFill>
              </a:rPr>
              <a:t>, vytváří v jedinci </a:t>
            </a:r>
            <a:r>
              <a:rPr lang="cs-CZ" sz="2800" b="1" dirty="0">
                <a:solidFill>
                  <a:schemeClr val="bg1"/>
                </a:solidFill>
              </a:rPr>
              <a:t>pocit bezmocnosti</a:t>
            </a:r>
          </a:p>
          <a:p>
            <a:r>
              <a:rPr lang="cs-CZ" sz="2800" dirty="0" smtClean="0">
                <a:solidFill>
                  <a:schemeClr val="bg1"/>
                </a:solidFill>
              </a:rPr>
              <a:t>přesahují </a:t>
            </a:r>
            <a:r>
              <a:rPr lang="cs-CZ" sz="2800" dirty="0">
                <a:solidFill>
                  <a:schemeClr val="bg1"/>
                </a:solidFill>
              </a:rPr>
              <a:t>běžnou lidskou zkušenost </a:t>
            </a:r>
            <a:endParaRPr lang="cs-CZ" sz="2800" dirty="0" smtClean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chemeClr val="bg1"/>
                </a:solidFill>
              </a:rPr>
              <a:t>reakce </a:t>
            </a:r>
            <a:r>
              <a:rPr lang="cs-CZ" sz="2800" dirty="0">
                <a:solidFill>
                  <a:schemeClr val="bg1"/>
                </a:solidFill>
              </a:rPr>
              <a:t>na ně bývá </a:t>
            </a:r>
            <a:r>
              <a:rPr lang="cs-CZ" sz="2800" dirty="0" smtClean="0">
                <a:solidFill>
                  <a:schemeClr val="bg1"/>
                </a:solidFill>
              </a:rPr>
              <a:t>jednotná</a:t>
            </a:r>
          </a:p>
          <a:p>
            <a:r>
              <a:rPr lang="cs-CZ" sz="2800" dirty="0" smtClean="0">
                <a:solidFill>
                  <a:schemeClr val="bg1"/>
                </a:solidFill>
              </a:rPr>
              <a:t>silnější </a:t>
            </a:r>
            <a:r>
              <a:rPr lang="cs-CZ" sz="2800" dirty="0">
                <a:solidFill>
                  <a:schemeClr val="bg1"/>
                </a:solidFill>
              </a:rPr>
              <a:t>než schopnost člověka </a:t>
            </a:r>
            <a:r>
              <a:rPr lang="cs-CZ" sz="2800" dirty="0" smtClean="0">
                <a:solidFill>
                  <a:schemeClr val="bg1"/>
                </a:solidFill>
              </a:rPr>
              <a:t>je </a:t>
            </a:r>
            <a:r>
              <a:rPr lang="cs-CZ" sz="2800" dirty="0">
                <a:solidFill>
                  <a:schemeClr val="bg1"/>
                </a:solidFill>
              </a:rPr>
              <a:t>zpracovat (jeho obranné mechanismy</a:t>
            </a:r>
            <a:r>
              <a:rPr lang="cs-CZ" sz="2800" dirty="0" smtClean="0">
                <a:solidFill>
                  <a:schemeClr val="bg1"/>
                </a:solidFill>
              </a:rPr>
              <a:t>)</a:t>
            </a:r>
          </a:p>
          <a:p>
            <a:r>
              <a:rPr lang="cs-CZ" sz="2800" dirty="0">
                <a:solidFill>
                  <a:schemeClr val="bg1"/>
                </a:solidFill>
              </a:rPr>
              <a:t>nepředvídatelné a neovladatelné</a:t>
            </a:r>
          </a:p>
        </p:txBody>
      </p:sp>
    </p:spTree>
    <p:extLst>
      <p:ext uri="{BB962C8B-B14F-4D97-AF65-F5344CB8AC3E}">
        <p14:creationId xmlns:p14="http://schemas.microsoft.com/office/powerpoint/2010/main" val="232312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6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Podněty </a:t>
            </a:r>
            <a:r>
              <a:rPr lang="cs-CZ" b="1" dirty="0" smtClean="0">
                <a:solidFill>
                  <a:schemeClr val="bg1"/>
                </a:solidFill>
              </a:rPr>
              <a:t>vyvolávající </a:t>
            </a:r>
            <a:r>
              <a:rPr lang="cs-CZ" b="1" dirty="0" smtClean="0">
                <a:solidFill>
                  <a:schemeClr val="bg1"/>
                </a:solidFill>
              </a:rPr>
              <a:t>PT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mimořádné </a:t>
            </a:r>
            <a:r>
              <a:rPr lang="cs-CZ" sz="2800" dirty="0">
                <a:solidFill>
                  <a:schemeClr val="bg1"/>
                </a:solidFill>
              </a:rPr>
              <a:t>události neobvykle hrozivého </a:t>
            </a:r>
            <a:r>
              <a:rPr lang="cs-CZ" sz="2800" dirty="0" smtClean="0">
                <a:solidFill>
                  <a:schemeClr val="bg1"/>
                </a:solidFill>
              </a:rPr>
              <a:t>rázu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mohou zasáhnout jedince </a:t>
            </a:r>
            <a:r>
              <a:rPr lang="cs-CZ" sz="2800" dirty="0">
                <a:solidFill>
                  <a:schemeClr val="bg1"/>
                </a:solidFill>
              </a:rPr>
              <a:t>(neštěstí či traumatizující události) nebo </a:t>
            </a:r>
            <a:r>
              <a:rPr lang="cs-CZ" sz="2800" dirty="0" smtClean="0">
                <a:solidFill>
                  <a:schemeClr val="bg1"/>
                </a:solidFill>
              </a:rPr>
              <a:t>skupinu </a:t>
            </a:r>
            <a:r>
              <a:rPr lang="cs-CZ" sz="2800" dirty="0">
                <a:solidFill>
                  <a:schemeClr val="bg1"/>
                </a:solidFill>
              </a:rPr>
              <a:t>či větší celky obyvatelstva (hromadná neštěstí a katastrofy</a:t>
            </a:r>
            <a:r>
              <a:rPr lang="cs-CZ" sz="2800" dirty="0" smtClean="0">
                <a:solidFill>
                  <a:schemeClr val="bg1"/>
                </a:solidFill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cs-CZ" sz="2800" dirty="0">
                <a:solidFill>
                  <a:schemeClr val="bg1"/>
                </a:solidFill>
              </a:rPr>
              <a:t>přírodní katastrofy </a:t>
            </a:r>
            <a:r>
              <a:rPr lang="cs-CZ" sz="2800" dirty="0" smtClean="0">
                <a:solidFill>
                  <a:schemeClr val="bg1"/>
                </a:solidFill>
              </a:rPr>
              <a:t>(zemětřesení</a:t>
            </a:r>
            <a:r>
              <a:rPr lang="cs-CZ" sz="2800" dirty="0">
                <a:solidFill>
                  <a:schemeClr val="bg1"/>
                </a:solidFill>
              </a:rPr>
              <a:t>, povodně, požáry, …) a katastrofy způsobené člověkem (havárie a všechny druhy násilí)</a:t>
            </a:r>
          </a:p>
          <a:p>
            <a:pPr>
              <a:spcBef>
                <a:spcPts val="120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nejvíce zraňující </a:t>
            </a:r>
            <a:r>
              <a:rPr lang="cs-CZ" sz="2800" dirty="0">
                <a:solidFill>
                  <a:schemeClr val="bg1"/>
                </a:solidFill>
              </a:rPr>
              <a:t>jsou </a:t>
            </a:r>
            <a:r>
              <a:rPr lang="cs-CZ" sz="2800" dirty="0" smtClean="0">
                <a:solidFill>
                  <a:schemeClr val="bg1"/>
                </a:solidFill>
              </a:rPr>
              <a:t>úmyslně způsobená neštěstí –zasahuje </a:t>
            </a:r>
            <a:r>
              <a:rPr lang="cs-CZ" sz="2800" dirty="0">
                <a:solidFill>
                  <a:schemeClr val="bg1"/>
                </a:solidFill>
              </a:rPr>
              <a:t>základní důvěru člověka v dobro a smysluplnost okolního světa</a:t>
            </a:r>
          </a:p>
          <a:p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540" y="184096"/>
            <a:ext cx="8208912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Traumatická </a:t>
            </a:r>
            <a:r>
              <a:rPr lang="cs-CZ" b="1" dirty="0" smtClean="0">
                <a:solidFill>
                  <a:schemeClr val="bg1"/>
                </a:solidFill>
              </a:rPr>
              <a:t>zkušenost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4536504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znemožnění smysluplné </a:t>
            </a:r>
            <a:r>
              <a:rPr lang="cs-CZ" sz="2400" dirty="0">
                <a:solidFill>
                  <a:schemeClr val="bg1"/>
                </a:solidFill>
              </a:rPr>
              <a:t>akce </a:t>
            </a:r>
            <a:r>
              <a:rPr lang="cs-CZ" sz="2400" dirty="0" smtClean="0">
                <a:solidFill>
                  <a:schemeClr val="bg1"/>
                </a:solidFill>
              </a:rPr>
              <a:t>- stav </a:t>
            </a:r>
            <a:r>
              <a:rPr lang="cs-CZ" sz="2400" dirty="0">
                <a:solidFill>
                  <a:schemeClr val="bg1"/>
                </a:solidFill>
              </a:rPr>
              <a:t>totální bezmoci </a:t>
            </a:r>
            <a:endParaRPr lang="cs-CZ" sz="2400" dirty="0" smtClean="0">
              <a:solidFill>
                <a:schemeClr val="bg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    –&gt; TR </a:t>
            </a:r>
            <a:r>
              <a:rPr lang="cs-CZ" sz="2400" dirty="0">
                <a:solidFill>
                  <a:schemeClr val="bg1"/>
                </a:solidFill>
              </a:rPr>
              <a:t>je vlastně reakcí na </a:t>
            </a:r>
            <a:r>
              <a:rPr lang="cs-CZ" sz="2400" b="1" dirty="0">
                <a:solidFill>
                  <a:schemeClr val="bg1"/>
                </a:solidFill>
              </a:rPr>
              <a:t>bezmocnost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Není možný </a:t>
            </a:r>
            <a:r>
              <a:rPr lang="cs-CZ" sz="2400" dirty="0">
                <a:solidFill>
                  <a:schemeClr val="bg1"/>
                </a:solidFill>
              </a:rPr>
              <a:t>útok ani </a:t>
            </a:r>
            <a:r>
              <a:rPr lang="cs-CZ" sz="2400" dirty="0" smtClean="0">
                <a:solidFill>
                  <a:schemeClr val="bg1"/>
                </a:solidFill>
              </a:rPr>
              <a:t>útěk -&gt; dezorganizace obvyklé </a:t>
            </a:r>
            <a:r>
              <a:rPr lang="cs-CZ" sz="2400" dirty="0">
                <a:solidFill>
                  <a:schemeClr val="bg1"/>
                </a:solidFill>
              </a:rPr>
              <a:t>odpovědi organismu na nebezpečí </a:t>
            </a:r>
            <a:r>
              <a:rPr lang="cs-CZ" sz="2400" dirty="0" smtClean="0">
                <a:solidFill>
                  <a:schemeClr val="bg1"/>
                </a:solidFill>
              </a:rPr>
              <a:t>-&gt; bezúčelné chování -&gt; přetrvává </a:t>
            </a:r>
            <a:r>
              <a:rPr lang="cs-CZ" sz="2400" dirty="0">
                <a:solidFill>
                  <a:schemeClr val="bg1"/>
                </a:solidFill>
              </a:rPr>
              <a:t>dlouho po skončení  stavu skutečného ohrožení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bg1"/>
                </a:solidFill>
              </a:rPr>
              <a:t>t</a:t>
            </a:r>
            <a:r>
              <a:rPr lang="cs-CZ" sz="2400" dirty="0" smtClean="0">
                <a:solidFill>
                  <a:schemeClr val="bg1"/>
                </a:solidFill>
              </a:rPr>
              <a:t>raumatické události vyvolávají </a:t>
            </a:r>
            <a:r>
              <a:rPr lang="cs-CZ" sz="2400" dirty="0">
                <a:solidFill>
                  <a:schemeClr val="bg1"/>
                </a:solidFill>
              </a:rPr>
              <a:t>hluboké a trvalé změny v oblasti fyziologické, emoční i </a:t>
            </a:r>
            <a:r>
              <a:rPr lang="cs-CZ" sz="2400" dirty="0" smtClean="0">
                <a:solidFill>
                  <a:schemeClr val="bg1"/>
                </a:solidFill>
              </a:rPr>
              <a:t>kognitivní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traumatické </a:t>
            </a:r>
            <a:r>
              <a:rPr lang="cs-CZ" sz="2400" dirty="0">
                <a:solidFill>
                  <a:schemeClr val="bg1"/>
                </a:solidFill>
              </a:rPr>
              <a:t>a posttraumatické reakce </a:t>
            </a:r>
            <a:r>
              <a:rPr lang="cs-CZ" sz="2400" dirty="0" smtClean="0">
                <a:solidFill>
                  <a:schemeClr val="bg1"/>
                </a:solidFill>
              </a:rPr>
              <a:t>jsou </a:t>
            </a:r>
            <a:r>
              <a:rPr lang="cs-CZ" sz="2400" dirty="0">
                <a:solidFill>
                  <a:schemeClr val="bg1"/>
                </a:solidFill>
              </a:rPr>
              <a:t>běžné a neznamenají </a:t>
            </a:r>
            <a:r>
              <a:rPr lang="cs-CZ" sz="2400" dirty="0" smtClean="0">
                <a:solidFill>
                  <a:schemeClr val="bg1"/>
                </a:solidFill>
              </a:rPr>
              <a:t>nutně poruchu </a:t>
            </a:r>
            <a:r>
              <a:rPr lang="cs-CZ" sz="2400" dirty="0">
                <a:solidFill>
                  <a:schemeClr val="bg1"/>
                </a:solidFill>
              </a:rPr>
              <a:t>– pouze někdy a u někoho se vyvine </a:t>
            </a:r>
            <a:r>
              <a:rPr lang="cs-CZ" sz="2400" dirty="0" smtClean="0">
                <a:solidFill>
                  <a:schemeClr val="bg1"/>
                </a:solidFill>
              </a:rPr>
              <a:t>porucha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31540" y="1124744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cs-CZ" sz="2800" b="1" i="1" dirty="0" smtClean="0">
                <a:solidFill>
                  <a:srgbClr val="FFFFFF"/>
                </a:solidFill>
                <a:latin typeface="Calibri"/>
                <a:cs typeface="+mn-cs"/>
              </a:rPr>
              <a:t>Člověk </a:t>
            </a:r>
            <a:r>
              <a:rPr lang="cs-CZ" sz="2800" b="1" i="1" dirty="0">
                <a:solidFill>
                  <a:srgbClr val="FFFFFF"/>
                </a:solidFill>
                <a:latin typeface="Calibri"/>
                <a:cs typeface="+mn-cs"/>
              </a:rPr>
              <a:t>se cítí malý, nedůležitý, zbytečný a vydaný věcem </a:t>
            </a:r>
            <a:r>
              <a:rPr lang="cs-CZ" sz="2800" b="1" i="1" dirty="0" smtClean="0">
                <a:solidFill>
                  <a:srgbClr val="FFFFFF"/>
                </a:solidFill>
                <a:latin typeface="Calibri"/>
                <a:cs typeface="+mn-cs"/>
              </a:rPr>
              <a:t>napospas.</a:t>
            </a:r>
            <a:endParaRPr lang="cs-CZ" sz="2800" b="1" i="1" dirty="0">
              <a:solidFill>
                <a:srgbClr val="FFFFFF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39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64896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Akutní reakce na stres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b="1" dirty="0">
                <a:solidFill>
                  <a:schemeClr val="bg1"/>
                </a:solidFill>
              </a:rPr>
              <a:t>přechodná </a:t>
            </a:r>
            <a:r>
              <a:rPr lang="cs-CZ" sz="2400" b="1" dirty="0" smtClean="0">
                <a:solidFill>
                  <a:schemeClr val="bg1"/>
                </a:solidFill>
              </a:rPr>
              <a:t>porucha</a:t>
            </a:r>
            <a:r>
              <a:rPr lang="cs-CZ" sz="2400" dirty="0" smtClean="0">
                <a:solidFill>
                  <a:schemeClr val="bg1"/>
                </a:solidFill>
              </a:rPr>
              <a:t>, </a:t>
            </a:r>
            <a:r>
              <a:rPr lang="cs-CZ" sz="2400" dirty="0">
                <a:solidFill>
                  <a:schemeClr val="bg1"/>
                </a:solidFill>
              </a:rPr>
              <a:t>jejíž symptomy vykazují velkou variabilitu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příznaky hned </a:t>
            </a:r>
            <a:r>
              <a:rPr lang="cs-CZ" sz="2400" dirty="0">
                <a:solidFill>
                  <a:schemeClr val="bg1"/>
                </a:solidFill>
              </a:rPr>
              <a:t>nebo do několika minut od </a:t>
            </a:r>
            <a:r>
              <a:rPr lang="cs-CZ" sz="2400" dirty="0" smtClean="0">
                <a:solidFill>
                  <a:schemeClr val="bg1"/>
                </a:solidFill>
              </a:rPr>
              <a:t>události, odeznívají </a:t>
            </a:r>
            <a:r>
              <a:rPr lang="cs-CZ" sz="2400" dirty="0">
                <a:solidFill>
                  <a:schemeClr val="bg1"/>
                </a:solidFill>
              </a:rPr>
              <a:t>během několika hodin </a:t>
            </a:r>
            <a:endParaRPr lang="cs-CZ" sz="24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stav </a:t>
            </a:r>
            <a:r>
              <a:rPr lang="cs-CZ" sz="2400" dirty="0">
                <a:solidFill>
                  <a:schemeClr val="bg1"/>
                </a:solidFill>
              </a:rPr>
              <a:t>ustrnutí se zúžením vědomí a pozornosti, neschopností chápat podněty a </a:t>
            </a:r>
            <a:r>
              <a:rPr lang="cs-CZ" sz="2400" dirty="0" smtClean="0">
                <a:solidFill>
                  <a:schemeClr val="bg1"/>
                </a:solidFill>
              </a:rPr>
              <a:t>dezorientací, </a:t>
            </a:r>
            <a:r>
              <a:rPr lang="cs-CZ" sz="2400" dirty="0" err="1" smtClean="0">
                <a:solidFill>
                  <a:schemeClr val="bg1"/>
                </a:solidFill>
              </a:rPr>
              <a:t>automacie</a:t>
            </a:r>
            <a:r>
              <a:rPr lang="cs-CZ" sz="2400" dirty="0" smtClean="0">
                <a:solidFill>
                  <a:schemeClr val="bg1"/>
                </a:solidFill>
              </a:rPr>
              <a:t> v chování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může </a:t>
            </a:r>
            <a:r>
              <a:rPr lang="cs-CZ" sz="2400" dirty="0">
                <a:solidFill>
                  <a:schemeClr val="bg1"/>
                </a:solidFill>
              </a:rPr>
              <a:t>navazovat další stažení se, odklon od situace a prostředí </a:t>
            </a:r>
            <a:r>
              <a:rPr lang="cs-CZ" sz="2400" dirty="0" smtClean="0">
                <a:solidFill>
                  <a:schemeClr val="bg1"/>
                </a:solidFill>
              </a:rPr>
              <a:t>až nehybnost </a:t>
            </a:r>
            <a:r>
              <a:rPr lang="cs-CZ" sz="2400" dirty="0">
                <a:solidFill>
                  <a:schemeClr val="bg1"/>
                </a:solidFill>
              </a:rPr>
              <a:t>nebo hyperaktivita, zlost, zoufalství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vše </a:t>
            </a:r>
            <a:r>
              <a:rPr lang="cs-CZ" sz="2400" dirty="0">
                <a:solidFill>
                  <a:schemeClr val="bg1"/>
                </a:solidFill>
              </a:rPr>
              <a:t>provází vegetativní příznaky panické úzkosti: zrychlený tep, pocení, </a:t>
            </a:r>
            <a:r>
              <a:rPr lang="cs-CZ" sz="2400" dirty="0" smtClean="0">
                <a:solidFill>
                  <a:schemeClr val="bg1"/>
                </a:solidFill>
              </a:rPr>
              <a:t>červenání, …</a:t>
            </a:r>
            <a:endParaRPr lang="cs-CZ" sz="2400" dirty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bg1"/>
                </a:solidFill>
              </a:rPr>
              <a:t>v</a:t>
            </a:r>
            <a:r>
              <a:rPr lang="cs-CZ" sz="2400" dirty="0" smtClean="0">
                <a:solidFill>
                  <a:schemeClr val="bg1"/>
                </a:solidFill>
              </a:rPr>
              <a:t>ýskyt a závažnost ARS je individuální - </a:t>
            </a:r>
            <a:r>
              <a:rPr lang="cs-CZ" sz="2400" dirty="0">
                <a:solidFill>
                  <a:schemeClr val="bg1"/>
                </a:solidFill>
              </a:rPr>
              <a:t>ne u všech lidí </a:t>
            </a:r>
            <a:r>
              <a:rPr lang="cs-CZ" sz="2400" dirty="0" smtClean="0">
                <a:solidFill>
                  <a:schemeClr val="bg1"/>
                </a:solidFill>
              </a:rPr>
              <a:t>se </a:t>
            </a:r>
            <a:r>
              <a:rPr lang="cs-CZ" sz="2400" dirty="0">
                <a:solidFill>
                  <a:schemeClr val="bg1"/>
                </a:solidFill>
              </a:rPr>
              <a:t>vyvine </a:t>
            </a:r>
            <a:r>
              <a:rPr lang="cs-CZ" sz="2400" dirty="0" smtClean="0">
                <a:solidFill>
                  <a:schemeClr val="bg1"/>
                </a:solidFill>
              </a:rPr>
              <a:t>porucha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Posttraumatická reakce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vracející se představa události (sny, vzpomínky, noční můry, záblesky/</a:t>
            </a:r>
            <a:r>
              <a:rPr lang="cs-CZ" sz="2400" dirty="0" err="1" smtClean="0">
                <a:solidFill>
                  <a:schemeClr val="bg1"/>
                </a:solidFill>
              </a:rPr>
              <a:t>flashbacks</a:t>
            </a:r>
            <a:r>
              <a:rPr lang="cs-CZ" sz="2400" dirty="0" smtClean="0">
                <a:solidFill>
                  <a:schemeClr val="bg1"/>
                </a:solidFill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nadměrná ostražitost (ztráta jistoty, lekavost, tušení dalších neštěstí, ve všem hledání tajných významů a znamení)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stažení se a zmrtvění (vnitřně i společensky, projevy podobné depresi)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vyhýbání se (místům, předmětům, pachům a zvukům, </a:t>
            </a:r>
            <a:r>
              <a:rPr lang="cs-CZ" sz="2400" dirty="0" err="1" smtClean="0">
                <a:solidFill>
                  <a:schemeClr val="bg1"/>
                </a:solidFill>
              </a:rPr>
              <a:t>kt</a:t>
            </a:r>
            <a:r>
              <a:rPr lang="cs-CZ" sz="2400" dirty="0" smtClean="0">
                <a:solidFill>
                  <a:schemeClr val="bg1"/>
                </a:solidFill>
              </a:rPr>
              <a:t> událost připomínají)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vina </a:t>
            </a:r>
            <a:r>
              <a:rPr lang="cs-CZ" sz="2400" dirty="0">
                <a:solidFill>
                  <a:schemeClr val="bg1"/>
                </a:solidFill>
              </a:rPr>
              <a:t>za přežití nebo chování s přežitím </a:t>
            </a:r>
            <a:r>
              <a:rPr lang="cs-CZ" sz="2400" dirty="0" smtClean="0">
                <a:solidFill>
                  <a:schemeClr val="bg1"/>
                </a:solidFill>
              </a:rPr>
              <a:t>související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změna </a:t>
            </a:r>
            <a:r>
              <a:rPr lang="cs-CZ" sz="2400" dirty="0">
                <a:solidFill>
                  <a:schemeClr val="bg1"/>
                </a:solidFill>
              </a:rPr>
              <a:t>navyklých vzorců chování: </a:t>
            </a:r>
            <a:r>
              <a:rPr lang="cs-CZ" sz="2400" dirty="0" smtClean="0">
                <a:solidFill>
                  <a:schemeClr val="bg1"/>
                </a:solidFill>
              </a:rPr>
              <a:t>spánek, </a:t>
            </a:r>
            <a:r>
              <a:rPr lang="cs-CZ" sz="2400" dirty="0">
                <a:solidFill>
                  <a:schemeClr val="bg1"/>
                </a:solidFill>
              </a:rPr>
              <a:t>stravovací </a:t>
            </a:r>
            <a:r>
              <a:rPr lang="cs-CZ" sz="2400" dirty="0" smtClean="0">
                <a:solidFill>
                  <a:schemeClr val="bg1"/>
                </a:solidFill>
              </a:rPr>
              <a:t>zvyklosti, sexuální touha, </a:t>
            </a:r>
            <a:r>
              <a:rPr lang="cs-CZ" sz="2400" dirty="0">
                <a:solidFill>
                  <a:schemeClr val="bg1"/>
                </a:solidFill>
              </a:rPr>
              <a:t>vzorce </a:t>
            </a:r>
            <a:r>
              <a:rPr lang="cs-CZ" sz="2400" dirty="0" smtClean="0">
                <a:solidFill>
                  <a:schemeClr val="bg1"/>
                </a:solidFill>
              </a:rPr>
              <a:t>rodinné, …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87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2128"/>
            <a:ext cx="8208912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</a:rPr>
              <a:t>Zpracování traumatické události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0445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bg1"/>
                </a:solidFill>
              </a:rPr>
              <a:t>uzavření </a:t>
            </a:r>
            <a:r>
              <a:rPr lang="cs-CZ" sz="2400" dirty="0" smtClean="0">
                <a:solidFill>
                  <a:schemeClr val="bg1"/>
                </a:solidFill>
              </a:rPr>
              <a:t>události a „uzdravení“ 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přesun </a:t>
            </a:r>
            <a:r>
              <a:rPr lang="cs-CZ" sz="2400" dirty="0">
                <a:solidFill>
                  <a:schemeClr val="bg1"/>
                </a:solidFill>
              </a:rPr>
              <a:t>do nezraňujících vzpomínek – událost </a:t>
            </a:r>
            <a:r>
              <a:rPr lang="cs-CZ" sz="2400" dirty="0" smtClean="0">
                <a:solidFill>
                  <a:schemeClr val="bg1"/>
                </a:solidFill>
              </a:rPr>
              <a:t>součástí </a:t>
            </a:r>
            <a:r>
              <a:rPr lang="cs-CZ" sz="2400" dirty="0">
                <a:solidFill>
                  <a:schemeClr val="bg1"/>
                </a:solidFill>
              </a:rPr>
              <a:t>života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do </a:t>
            </a:r>
            <a:r>
              <a:rPr lang="cs-CZ" sz="2400" dirty="0">
                <a:solidFill>
                  <a:schemeClr val="bg1"/>
                </a:solidFill>
              </a:rPr>
              <a:t>3 </a:t>
            </a:r>
            <a:r>
              <a:rPr lang="cs-CZ" sz="2400" dirty="0" smtClean="0">
                <a:solidFill>
                  <a:schemeClr val="bg1"/>
                </a:solidFill>
              </a:rPr>
              <a:t>měsíců od události </a:t>
            </a:r>
            <a:r>
              <a:rPr lang="cs-CZ" sz="2400" dirty="0">
                <a:solidFill>
                  <a:schemeClr val="bg1"/>
                </a:solidFill>
              </a:rPr>
              <a:t>-&gt; </a:t>
            </a:r>
            <a:r>
              <a:rPr lang="cs-CZ" sz="2400" dirty="0" smtClean="0">
                <a:solidFill>
                  <a:schemeClr val="bg1"/>
                </a:solidFill>
              </a:rPr>
              <a:t>projeví/neprojeví </a:t>
            </a:r>
            <a:r>
              <a:rPr lang="cs-CZ" sz="2400" dirty="0">
                <a:solidFill>
                  <a:schemeClr val="bg1"/>
                </a:solidFill>
              </a:rPr>
              <a:t>se </a:t>
            </a:r>
            <a:r>
              <a:rPr lang="cs-CZ" sz="2400" dirty="0" smtClean="0">
                <a:solidFill>
                  <a:schemeClr val="bg1"/>
                </a:solidFill>
              </a:rPr>
              <a:t>porucha </a:t>
            </a:r>
            <a:endParaRPr lang="cs-CZ" sz="2400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může </a:t>
            </a:r>
            <a:r>
              <a:rPr lang="cs-CZ" sz="2400" dirty="0">
                <a:solidFill>
                  <a:schemeClr val="bg1"/>
                </a:solidFill>
              </a:rPr>
              <a:t>být vědomě či nevědomě pouze předstírané -&gt; později odložená traumatická reakce</a:t>
            </a:r>
          </a:p>
          <a:p>
            <a:pPr>
              <a:spcBef>
                <a:spcPts val="1200"/>
              </a:spcBef>
            </a:pPr>
            <a:r>
              <a:rPr lang="cs-CZ" sz="2400" dirty="0" smtClean="0">
                <a:solidFill>
                  <a:schemeClr val="bg1"/>
                </a:solidFill>
              </a:rPr>
              <a:t>u </a:t>
            </a:r>
            <a:r>
              <a:rPr lang="cs-CZ" sz="2400" dirty="0" smtClean="0">
                <a:solidFill>
                  <a:schemeClr val="bg1"/>
                </a:solidFill>
              </a:rPr>
              <a:t>rozsáhlých </a:t>
            </a:r>
            <a:r>
              <a:rPr lang="cs-CZ" sz="2400" dirty="0">
                <a:solidFill>
                  <a:schemeClr val="bg1"/>
                </a:solidFill>
              </a:rPr>
              <a:t>katastrof </a:t>
            </a:r>
            <a:r>
              <a:rPr lang="cs-CZ" sz="2400" dirty="0" smtClean="0">
                <a:solidFill>
                  <a:schemeClr val="bg1"/>
                </a:solidFill>
              </a:rPr>
              <a:t>trvá </a:t>
            </a:r>
            <a:r>
              <a:rPr lang="cs-CZ" sz="2400" dirty="0">
                <a:solidFill>
                  <a:schemeClr val="bg1"/>
                </a:solidFill>
              </a:rPr>
              <a:t>zhruba </a:t>
            </a:r>
            <a:r>
              <a:rPr lang="cs-CZ" sz="2400" dirty="0">
                <a:solidFill>
                  <a:schemeClr val="bg1"/>
                </a:solidFill>
              </a:rPr>
              <a:t>7</a:t>
            </a:r>
            <a:r>
              <a:rPr lang="cs-CZ" sz="2400" dirty="0" smtClean="0">
                <a:solidFill>
                  <a:schemeClr val="bg1"/>
                </a:solidFill>
              </a:rPr>
              <a:t> let</a:t>
            </a:r>
          </a:p>
          <a:p>
            <a:pPr>
              <a:spcBef>
                <a:spcPts val="1200"/>
              </a:spcBef>
            </a:pPr>
            <a:r>
              <a:rPr lang="cs-CZ" sz="2400" dirty="0">
                <a:solidFill>
                  <a:schemeClr val="bg1"/>
                </a:solidFill>
              </a:rPr>
              <a:t>n</a:t>
            </a:r>
            <a:r>
              <a:rPr lang="cs-CZ" sz="2400" dirty="0" smtClean="0">
                <a:solidFill>
                  <a:schemeClr val="bg1"/>
                </a:solidFill>
              </a:rPr>
              <a:t>ěkdy celý život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628800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cs-CZ" sz="2400" b="1" i="1" dirty="0">
                <a:solidFill>
                  <a:srgbClr val="FFFFFF"/>
                </a:solidFill>
                <a:latin typeface="Calibri"/>
                <a:cs typeface="+mn-cs"/>
              </a:rPr>
              <a:t>„Musí se žít dál, nechci se už k tomu vracet“</a:t>
            </a:r>
          </a:p>
        </p:txBody>
      </p:sp>
    </p:spTree>
    <p:extLst>
      <p:ext uri="{BB962C8B-B14F-4D97-AF65-F5344CB8AC3E}">
        <p14:creationId xmlns:p14="http://schemas.microsoft.com/office/powerpoint/2010/main" val="301377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681</Words>
  <Application>Microsoft Office PowerPoint</Application>
  <PresentationFormat>Předvádění na obrazovce (4:3)</PresentationFormat>
  <Paragraphs>76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Office Theme</vt:lpstr>
      <vt:lpstr>Prezentace aplikace PowerPoint</vt:lpstr>
      <vt:lpstr>Obsah</vt:lpstr>
      <vt:lpstr>Co je to Psychické trauma</vt:lpstr>
      <vt:lpstr>Vznik PT – Traumatizující události</vt:lpstr>
      <vt:lpstr>Podněty vyvolávající PT</vt:lpstr>
      <vt:lpstr>Traumatická zkušenost</vt:lpstr>
      <vt:lpstr>Akutní reakce na stres</vt:lpstr>
      <vt:lpstr>Posttraumatická reakce</vt:lpstr>
      <vt:lpstr>Zpracování traumatické události</vt:lpstr>
      <vt:lpstr>Posttraumatická stresová porucha</vt:lpstr>
      <vt:lpstr>Posttraumatická stresová porucha</vt:lpstr>
      <vt:lpstr>Zdroje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Blackboard Template</dc:title>
  <dc:creator>Windows User;Presentation Magazine</dc:creator>
  <cp:lastModifiedBy>Lenka</cp:lastModifiedBy>
  <cp:revision>41</cp:revision>
  <dcterms:created xsi:type="dcterms:W3CDTF">2011-05-07T15:33:03Z</dcterms:created>
  <dcterms:modified xsi:type="dcterms:W3CDTF">2016-10-10T18:25:17Z</dcterms:modified>
</cp:coreProperties>
</file>