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8" r:id="rId7"/>
    <p:sldId id="263" r:id="rId8"/>
    <p:sldId id="258" r:id="rId9"/>
    <p:sldId id="264" r:id="rId10"/>
    <p:sldId id="257" r:id="rId11"/>
    <p:sldId id="265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f Krob" initials="JK" lastIdx="1" clrIdx="0">
    <p:extLst>
      <p:ext uri="{19B8F6BF-5375-455C-9EA6-DF929625EA0E}">
        <p15:presenceInfo xmlns:p15="http://schemas.microsoft.com/office/powerpoint/2012/main" userId="ee1f67d7d8250f2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90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13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50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7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3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8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97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5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16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10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98A4C-DAAB-4DEA-914B-F640FD0ED231}" type="datetimeFigureOut">
              <a:rPr lang="cs-CZ" smtClean="0"/>
              <a:t>9. 12. 2015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63F74-C367-4045-B9CE-734F8C3E5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27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el.cz/5174-buckyballs-ve-vzdalene-mlhovine.html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6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Sémantická</a:t>
            </a:r>
            <a:r>
              <a:rPr lang="cs-CZ" b="1" dirty="0" smtClean="0"/>
              <a:t> </a:t>
            </a:r>
            <a:r>
              <a:rPr lang="cs-CZ" dirty="0" smtClean="0"/>
              <a:t>a strukturní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642" y="1936473"/>
            <a:ext cx="10515600" cy="4351338"/>
          </a:xfrm>
        </p:spPr>
        <p:txBody>
          <a:bodyPr/>
          <a:lstStyle/>
          <a:p>
            <a:r>
              <a:rPr lang="cs-CZ" dirty="0" smtClean="0"/>
              <a:t>I. jako sdělení</a:t>
            </a:r>
          </a:p>
          <a:p>
            <a:endParaRPr lang="cs-CZ" dirty="0"/>
          </a:p>
          <a:p>
            <a:pPr lvl="1"/>
            <a:r>
              <a:rPr lang="cs-CZ" dirty="0" smtClean="0"/>
              <a:t>Zdroj – přenosový kanál – příjemce</a:t>
            </a:r>
          </a:p>
          <a:p>
            <a:pPr lvl="1"/>
            <a:endParaRPr lang="cs-CZ" dirty="0"/>
          </a:p>
        </p:txBody>
      </p:sp>
      <p:pic>
        <p:nvPicPr>
          <p:cNvPr id="4098" name="Picture 2" descr="http://pix.iemoji.com/images/emoji/apple/8.3/256/speaking-head-in-silhouet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52" y="3610093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chroniqueshotessedelair.files.wordpress.com/2011/08/images.jpeg?w=7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5237">
            <a:off x="8944523" y="3016169"/>
            <a:ext cx="1647825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png.clipart.me/previews/7ae/audio-wave-vector-2728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062" y="4112142"/>
            <a:ext cx="5299567" cy="1434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81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Sémantická a </a:t>
            </a:r>
            <a:r>
              <a:rPr lang="cs-CZ" b="1" dirty="0" smtClean="0">
                <a:solidFill>
                  <a:srgbClr val="FF0000"/>
                </a:solidFill>
              </a:rPr>
              <a:t>strukturní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jako uspořádání, struktura o sobě </a:t>
            </a:r>
            <a:endParaRPr lang="cs-CZ" dirty="0"/>
          </a:p>
        </p:txBody>
      </p:sp>
      <p:pic>
        <p:nvPicPr>
          <p:cNvPr id="6" name="Picture 2" descr="http://www.osel.cz/_popisky/127_/12798995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835" y="1542911"/>
            <a:ext cx="4326281" cy="435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749681" y="4037895"/>
            <a:ext cx="66386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Několik příkladů rozmanitosti struktur z atomů uhlíku: a/ diamat, b/ grafit (tuha), c/ minerál </a:t>
            </a:r>
            <a:r>
              <a:rPr lang="cs-CZ" dirty="0" err="1" smtClean="0"/>
              <a:t>lonsdaleit</a:t>
            </a:r>
            <a:r>
              <a:rPr lang="cs-CZ" dirty="0" smtClean="0"/>
              <a:t>, d/ C60 – </a:t>
            </a:r>
            <a:r>
              <a:rPr lang="cs-CZ" dirty="0" err="1" smtClean="0"/>
              <a:t>buckyball</a:t>
            </a:r>
            <a:r>
              <a:rPr lang="cs-CZ" dirty="0" smtClean="0"/>
              <a:t>, e/ sférický fulleren C540, f/ fulleren C70, g/ </a:t>
            </a:r>
            <a:r>
              <a:rPr lang="cs-CZ" dirty="0" err="1" smtClean="0"/>
              <a:t>amorfný</a:t>
            </a:r>
            <a:r>
              <a:rPr lang="cs-CZ" dirty="0" smtClean="0"/>
              <a:t> uhlík, h/ </a:t>
            </a:r>
            <a:r>
              <a:rPr lang="cs-CZ" dirty="0" err="1" smtClean="0"/>
              <a:t>jednovrstenvná</a:t>
            </a:r>
            <a:r>
              <a:rPr lang="cs-CZ" dirty="0" smtClean="0"/>
              <a:t> uhlíková </a:t>
            </a:r>
            <a:r>
              <a:rPr lang="cs-CZ" dirty="0" err="1" smtClean="0"/>
              <a:t>nanotrubička</a:t>
            </a:r>
            <a:r>
              <a:rPr lang="cs-CZ" dirty="0" smtClean="0"/>
              <a:t> (může být i z </a:t>
            </a:r>
            <a:r>
              <a:rPr lang="cs-CZ" dirty="0" err="1" smtClean="0"/>
              <a:t>miliona</a:t>
            </a:r>
            <a:r>
              <a:rPr lang="cs-CZ" dirty="0" smtClean="0"/>
              <a:t> atomů). Kredit: Michael </a:t>
            </a:r>
            <a:r>
              <a:rPr lang="cs-CZ" dirty="0" err="1" smtClean="0"/>
              <a:t>Ströck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012439" y="5661427"/>
            <a:ext cx="66386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hlinkClick r:id="rId3"/>
              </a:rPr>
              <a:t>http://www.osel.cz/5174-buckyballs-ve-vzdalene-mlhovine.html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7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Sémantická a strukturní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Sex po telefonu 			vs. 				sex</a:t>
            </a:r>
            <a:endParaRPr lang="cs-CZ" dirty="0"/>
          </a:p>
        </p:txBody>
      </p:sp>
      <p:pic>
        <p:nvPicPr>
          <p:cNvPr id="4" name="Picture 2" descr="Komische Liebes-vektorillustration des Lächelnfrauengesichtes, das durch pH spricht Lizenzfreie Stock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14" y="2927130"/>
            <a:ext cx="3670738" cy="253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945821" y="2816772"/>
            <a:ext cx="3100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Žádný obrázek, to by také byla opět jenom sémantická informace.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180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Definice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Étienne</a:t>
            </a:r>
            <a:r>
              <a:rPr lang="cs-CZ" dirty="0" smtClean="0"/>
              <a:t> </a:t>
            </a:r>
            <a:r>
              <a:rPr lang="cs-CZ" dirty="0" err="1" smtClean="0"/>
              <a:t>Bonnot</a:t>
            </a:r>
            <a:r>
              <a:rPr lang="cs-CZ" dirty="0" smtClean="0"/>
              <a:t> de </a:t>
            </a:r>
            <a:r>
              <a:rPr lang="cs-CZ" dirty="0" err="1" smtClean="0"/>
              <a:t>Condillac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21" y="865416"/>
            <a:ext cx="2352775" cy="3439655"/>
          </a:xfrm>
          <a:prstGeom prst="rect">
            <a:avLst/>
          </a:prstGeom>
        </p:spPr>
      </p:pic>
      <p:sp>
        <p:nvSpPr>
          <p:cNvPr id="5" name="Oválný bublinový popisek 4"/>
          <p:cNvSpPr/>
          <p:nvPr/>
        </p:nvSpPr>
        <p:spPr>
          <a:xfrm>
            <a:off x="725214" y="2720181"/>
            <a:ext cx="7220607" cy="4014952"/>
          </a:xfrm>
          <a:prstGeom prst="wedgeEllipseCallout">
            <a:avLst>
              <a:gd name="adj1" fmla="val 52966"/>
              <a:gd name="adj2" fmla="val -49018"/>
            </a:avLst>
          </a:prstGeom>
          <a:solidFill>
            <a:schemeClr val="bg1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Systém je to, co umožňuje  lidskému duchu pochopit souvislost</a:t>
            </a:r>
            <a:endParaRPr lang="cs-CZ" sz="40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26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Definice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Ludwig von </a:t>
            </a:r>
            <a:r>
              <a:rPr lang="cs-CZ" b="1" dirty="0" err="1"/>
              <a:t>Bertalanffy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9513" y="719137"/>
            <a:ext cx="2548815" cy="2947067"/>
          </a:xfrm>
          <a:prstGeom prst="rect">
            <a:avLst/>
          </a:prstGeom>
        </p:spPr>
      </p:pic>
      <p:sp>
        <p:nvSpPr>
          <p:cNvPr id="7" name="Oválný bublinový popisek 6"/>
          <p:cNvSpPr/>
          <p:nvPr/>
        </p:nvSpPr>
        <p:spPr>
          <a:xfrm>
            <a:off x="5771664" y="4029386"/>
            <a:ext cx="5002353" cy="1961322"/>
          </a:xfrm>
          <a:prstGeom prst="wedgeEllipseCallout">
            <a:avLst>
              <a:gd name="adj1" fmla="val 27647"/>
              <a:gd name="adj2" fmla="val -1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...ale není redukovatelný na jejich prostý součet, či součet jejich vlastností.</a:t>
            </a:r>
            <a:endParaRPr lang="cs-CZ" sz="2400" dirty="0"/>
          </a:p>
        </p:txBody>
      </p:sp>
      <p:sp>
        <p:nvSpPr>
          <p:cNvPr id="5" name="Oválný bublinový popisek 4"/>
          <p:cNvSpPr/>
          <p:nvPr/>
        </p:nvSpPr>
        <p:spPr>
          <a:xfrm>
            <a:off x="838200" y="2720181"/>
            <a:ext cx="4933464" cy="3084271"/>
          </a:xfrm>
          <a:prstGeom prst="wedgeEllipseCallout">
            <a:avLst>
              <a:gd name="adj1" fmla="val 123075"/>
              <a:gd name="adj2" fmla="val -55033"/>
            </a:avLst>
          </a:prstGeom>
          <a:solidFill>
            <a:schemeClr val="accent1">
              <a:lumMod val="5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Systém je souhrn prvků ve vzájemné interakci...</a:t>
            </a:r>
            <a:endParaRPr lang="cs-CZ" sz="400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8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Podle </a:t>
            </a:r>
          </a:p>
          <a:p>
            <a:r>
              <a:rPr lang="cs-CZ" dirty="0" smtClean="0"/>
              <a:t>časových charakteristik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tatické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ynamické</a:t>
            </a:r>
          </a:p>
          <a:p>
            <a:r>
              <a:rPr lang="cs-CZ" dirty="0" smtClean="0"/>
              <a:t>vazby na okolí</a:t>
            </a:r>
          </a:p>
          <a:p>
            <a:pPr lvl="1"/>
            <a:r>
              <a:rPr lang="cs-CZ" dirty="0" smtClean="0"/>
              <a:t>uzavřené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tevřené</a:t>
            </a:r>
          </a:p>
          <a:p>
            <a:r>
              <a:rPr lang="cs-CZ" dirty="0" smtClean="0"/>
              <a:t>regulačních schopností</a:t>
            </a:r>
          </a:p>
          <a:p>
            <a:pPr lvl="1"/>
            <a:r>
              <a:rPr lang="cs-CZ" dirty="0" smtClean="0"/>
              <a:t>stabilní</a:t>
            </a:r>
          </a:p>
          <a:p>
            <a:pPr lvl="1"/>
            <a:r>
              <a:rPr lang="cs-CZ" dirty="0" smtClean="0"/>
              <a:t>nestabilní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732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Zpětnovazební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ladná</a:t>
            </a:r>
          </a:p>
          <a:p>
            <a:pPr lvl="1"/>
            <a:r>
              <a:rPr lang="cs-CZ" dirty="0" smtClean="0"/>
              <a:t>záporná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</a:t>
            </a:r>
          </a:p>
          <a:p>
            <a:pPr marL="457200" lvl="1" indent="0">
              <a:buNone/>
            </a:pPr>
            <a:r>
              <a:rPr lang="cs-CZ" sz="4800" dirty="0" smtClean="0">
                <a:sym typeface="Wingdings" panose="05000000000000000000" pitchFamily="2" charset="2"/>
              </a:rPr>
              <a:t> Systém s autoregulací</a:t>
            </a:r>
            <a:endParaRPr lang="cs-CZ" sz="4800" dirty="0"/>
          </a:p>
        </p:txBody>
      </p:sp>
      <p:pic>
        <p:nvPicPr>
          <p:cNvPr id="2050" name="Picture 2" descr="http://upload.wikimedia.org/wikipedia/commons/3/36/Feedback_positi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44" y="1880946"/>
            <a:ext cx="5063518" cy="212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72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Podle </a:t>
            </a:r>
          </a:p>
          <a:p>
            <a:r>
              <a:rPr lang="cs-CZ" dirty="0" smtClean="0"/>
              <a:t>časových charakteristik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tatické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ynamické</a:t>
            </a:r>
          </a:p>
          <a:p>
            <a:r>
              <a:rPr lang="cs-CZ" dirty="0" smtClean="0"/>
              <a:t>vazby na okolí</a:t>
            </a:r>
          </a:p>
          <a:p>
            <a:pPr lvl="1"/>
            <a:r>
              <a:rPr lang="cs-CZ" dirty="0" smtClean="0"/>
              <a:t>uzavřené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tevřené</a:t>
            </a:r>
          </a:p>
          <a:p>
            <a:r>
              <a:rPr lang="cs-CZ" dirty="0" smtClean="0"/>
              <a:t>regulačních schopností</a:t>
            </a:r>
          </a:p>
          <a:p>
            <a:pPr lvl="1"/>
            <a:r>
              <a:rPr lang="cs-CZ" dirty="0" smtClean="0"/>
              <a:t>stabilní</a:t>
            </a:r>
          </a:p>
          <a:p>
            <a:pPr lvl="1"/>
            <a:r>
              <a:rPr lang="cs-CZ" dirty="0" smtClean="0"/>
              <a:t>nestabilní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</p:txBody>
      </p:sp>
      <p:sp>
        <p:nvSpPr>
          <p:cNvPr id="4" name="Šipka doleva 3"/>
          <p:cNvSpPr/>
          <p:nvPr/>
        </p:nvSpPr>
        <p:spPr>
          <a:xfrm>
            <a:off x="3347884" y="4114800"/>
            <a:ext cx="1120877" cy="3539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eva 4"/>
          <p:cNvSpPr/>
          <p:nvPr/>
        </p:nvSpPr>
        <p:spPr>
          <a:xfrm>
            <a:off x="3347882" y="5145881"/>
            <a:ext cx="1120877" cy="3539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eva 5"/>
          <p:cNvSpPr/>
          <p:nvPr/>
        </p:nvSpPr>
        <p:spPr>
          <a:xfrm>
            <a:off x="3347882" y="2954812"/>
            <a:ext cx="1120877" cy="35396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á složená závorka 6"/>
          <p:cNvSpPr/>
          <p:nvPr/>
        </p:nvSpPr>
        <p:spPr>
          <a:xfrm>
            <a:off x="5176683" y="2802194"/>
            <a:ext cx="1120877" cy="29054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695767" y="3991707"/>
            <a:ext cx="46580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Evoluce 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(události, nevratnost, čas)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 rot="16200000">
            <a:off x="3680588" y="3910464"/>
            <a:ext cx="25939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smtClean="0"/>
              <a:t>zpětnovazební</a:t>
            </a:r>
            <a:endParaRPr lang="cs-CZ" sz="3200"/>
          </a:p>
        </p:txBody>
      </p:sp>
    </p:spTree>
    <p:extLst>
      <p:ext uri="{BB962C8B-B14F-4D97-AF65-F5344CB8AC3E}">
        <p14:creationId xmlns:p14="http://schemas.microsoft.com/office/powerpoint/2010/main" val="136284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384738" y="4800053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5124" name="Picture 4" descr="http://vite-to.wbs.cz/vznikcsr/evropa18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52197"/>
            <a:ext cx="44386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vcdn.valka.cz/html_images/05_2014/WAG4a7f55_2_BSM_Rakousko_uhersk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414" y="0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vite-to.wbs.cz/vznikcsr/evropa19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941" y="3019097"/>
            <a:ext cx="44386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s://amo.ostrava.cz/cs/vystavy/vystava-mapy-v-promenach-casu/dohodove-plany-na-povalecne-usporadani-evropy-1915/c-documents-and-settings-serkajo-plocha-191v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924" y="4800053"/>
            <a:ext cx="443865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2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Informace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2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Informace ve vědách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systémů – negativní entropie, uspořádanost (termodynamický koncept)</a:t>
            </a:r>
          </a:p>
          <a:p>
            <a:r>
              <a:rPr lang="cs-CZ" dirty="0" smtClean="0"/>
              <a:t>Kybernetika – (auto)organizace, struktura, řízení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Kvantitativní - míra určitosti (jistoty, rozlišení, uspořádanosti) přenášené zprávy (srovnávána s neurčitostí u příjemce) (např. Claude</a:t>
            </a:r>
            <a:r>
              <a:rPr lang="cs-CZ" b="1" dirty="0" smtClean="0"/>
              <a:t> </a:t>
            </a:r>
            <a:r>
              <a:rPr lang="cs-CZ" dirty="0" smtClean="0"/>
              <a:t>Shannon)</a:t>
            </a:r>
          </a:p>
          <a:p>
            <a:pPr marL="0" indent="0">
              <a:buNone/>
            </a:pPr>
            <a:r>
              <a:rPr lang="cs-CZ" dirty="0" smtClean="0"/>
              <a:t>Kvalitativní – strukturovanost systému</a:t>
            </a:r>
          </a:p>
        </p:txBody>
      </p:sp>
    </p:spTree>
    <p:extLst>
      <p:ext uri="{BB962C8B-B14F-4D97-AF65-F5344CB8AC3E}">
        <p14:creationId xmlns:p14="http://schemas.microsoft.com/office/powerpoint/2010/main" val="270209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239</Words>
  <Application>Microsoft Office PowerPoint</Application>
  <PresentationFormat>Širokoúhlá obrazovka</PresentationFormat>
  <Paragraphs>63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Systém</vt:lpstr>
      <vt:lpstr>Definice systému</vt:lpstr>
      <vt:lpstr>Definice systému</vt:lpstr>
      <vt:lpstr>Klasifikace systémů</vt:lpstr>
      <vt:lpstr>Zpětnovazební systémy</vt:lpstr>
      <vt:lpstr>Klasifikace systémů</vt:lpstr>
      <vt:lpstr>Struktura </vt:lpstr>
      <vt:lpstr>Informace</vt:lpstr>
      <vt:lpstr>Informace ve vědách</vt:lpstr>
      <vt:lpstr>Sémantická a strukturní informace</vt:lpstr>
      <vt:lpstr>Sémantická a strukturní informace</vt:lpstr>
      <vt:lpstr>Sémantická a strukturní informace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Krob</dc:creator>
  <cp:lastModifiedBy>Josef Krob</cp:lastModifiedBy>
  <cp:revision>25</cp:revision>
  <dcterms:created xsi:type="dcterms:W3CDTF">2015-09-02T13:24:15Z</dcterms:created>
  <dcterms:modified xsi:type="dcterms:W3CDTF">2015-12-09T12:38:20Z</dcterms:modified>
</cp:coreProperties>
</file>