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58" r:id="rId8"/>
    <p:sldId id="264" r:id="rId9"/>
    <p:sldId id="257" r:id="rId10"/>
    <p:sldId id="265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ef Krob" initials="JK" lastIdx="1" clrIdx="0">
    <p:extLst>
      <p:ext uri="{19B8F6BF-5375-455C-9EA6-DF929625EA0E}">
        <p15:presenceInfo xmlns:p15="http://schemas.microsoft.com/office/powerpoint/2012/main" userId="ee1f67d7d8250f2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108" y="14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98A4C-DAAB-4DEA-914B-F640FD0ED231}" type="datetimeFigureOut">
              <a:rPr lang="cs-CZ" smtClean="0"/>
              <a:t>4. 9. 2015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3F74-C367-4045-B9CE-734F8C3E5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7138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98A4C-DAAB-4DEA-914B-F640FD0ED231}" type="datetimeFigureOut">
              <a:rPr lang="cs-CZ" smtClean="0"/>
              <a:t>4. 9. 2015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3F74-C367-4045-B9CE-734F8C3E5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8504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98A4C-DAAB-4DEA-914B-F640FD0ED231}" type="datetimeFigureOut">
              <a:rPr lang="cs-CZ" smtClean="0"/>
              <a:t>4. 9. 2015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3F74-C367-4045-B9CE-734F8C3E5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4709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98A4C-DAAB-4DEA-914B-F640FD0ED231}" type="datetimeFigureOut">
              <a:rPr lang="cs-CZ" smtClean="0"/>
              <a:t>4. 9. 2015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3F74-C367-4045-B9CE-734F8C3E5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31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98A4C-DAAB-4DEA-914B-F640FD0ED231}" type="datetimeFigureOut">
              <a:rPr lang="cs-CZ" smtClean="0"/>
              <a:t>4. 9. 2015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3F74-C367-4045-B9CE-734F8C3E5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30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98A4C-DAAB-4DEA-914B-F640FD0ED231}" type="datetimeFigureOut">
              <a:rPr lang="cs-CZ" smtClean="0"/>
              <a:t>4. 9. 2015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3F74-C367-4045-B9CE-734F8C3E5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084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98A4C-DAAB-4DEA-914B-F640FD0ED231}" type="datetimeFigureOut">
              <a:rPr lang="cs-CZ" smtClean="0"/>
              <a:t>4. 9. 2015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3F74-C367-4045-B9CE-734F8C3E5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973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98A4C-DAAB-4DEA-914B-F640FD0ED231}" type="datetimeFigureOut">
              <a:rPr lang="cs-CZ" smtClean="0"/>
              <a:t>4. 9. 2015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3F74-C367-4045-B9CE-734F8C3E5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536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98A4C-DAAB-4DEA-914B-F640FD0ED231}" type="datetimeFigureOut">
              <a:rPr lang="cs-CZ" smtClean="0"/>
              <a:t>4. 9. 2015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3F74-C367-4045-B9CE-734F8C3E5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1164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98A4C-DAAB-4DEA-914B-F640FD0ED231}" type="datetimeFigureOut">
              <a:rPr lang="cs-CZ" smtClean="0"/>
              <a:t>4. 9. 2015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3F74-C367-4045-B9CE-734F8C3E5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75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98A4C-DAAB-4DEA-914B-F640FD0ED231}" type="datetimeFigureOut">
              <a:rPr lang="cs-CZ" smtClean="0"/>
              <a:t>4. 9. 2015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3F74-C367-4045-B9CE-734F8C3E5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101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98A4C-DAAB-4DEA-914B-F640FD0ED231}" type="datetimeFigureOut">
              <a:rPr lang="cs-CZ" smtClean="0"/>
              <a:t>4. 9. 2015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63F74-C367-4045-B9CE-734F8C3E5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4274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sel.cz/5174-buckyballs-ve-vzdalene-mlhovine.html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Systém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367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Sémantická a </a:t>
            </a:r>
            <a:r>
              <a:rPr lang="cs-CZ" b="1" dirty="0" smtClean="0">
                <a:solidFill>
                  <a:srgbClr val="FF0000"/>
                </a:solidFill>
              </a:rPr>
              <a:t>strukturní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I. jako uspořádání, struktura o sobě </a:t>
            </a:r>
            <a:endParaRPr lang="cs-CZ" dirty="0"/>
          </a:p>
        </p:txBody>
      </p:sp>
      <p:pic>
        <p:nvPicPr>
          <p:cNvPr id="6" name="Picture 2" descr="http://www.osel.cz/_popisky/127_/12798995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6835" y="1542911"/>
            <a:ext cx="4326281" cy="4353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élník 6"/>
          <p:cNvSpPr/>
          <p:nvPr/>
        </p:nvSpPr>
        <p:spPr>
          <a:xfrm>
            <a:off x="749681" y="4037895"/>
            <a:ext cx="663863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Několik příkladů rozmanitosti struktur z atomů uhlíku: a/ diamat, b/ grafit (tuha), c/ minerál </a:t>
            </a:r>
            <a:r>
              <a:rPr lang="cs-CZ" dirty="0" err="1" smtClean="0"/>
              <a:t>lonsdaleit</a:t>
            </a:r>
            <a:r>
              <a:rPr lang="cs-CZ" dirty="0" smtClean="0"/>
              <a:t>, d/ C60 – </a:t>
            </a:r>
            <a:r>
              <a:rPr lang="cs-CZ" dirty="0" err="1" smtClean="0"/>
              <a:t>buckyball</a:t>
            </a:r>
            <a:r>
              <a:rPr lang="cs-CZ" dirty="0" smtClean="0"/>
              <a:t>, e/ sférický fulleren C540, f/ fulleren C70, g/ </a:t>
            </a:r>
            <a:r>
              <a:rPr lang="cs-CZ" dirty="0" err="1" smtClean="0"/>
              <a:t>amorfný</a:t>
            </a:r>
            <a:r>
              <a:rPr lang="cs-CZ" dirty="0" smtClean="0"/>
              <a:t> uhlík, h/ </a:t>
            </a:r>
            <a:r>
              <a:rPr lang="cs-CZ" dirty="0" err="1" smtClean="0"/>
              <a:t>jednovrstenvná</a:t>
            </a:r>
            <a:r>
              <a:rPr lang="cs-CZ" dirty="0" smtClean="0"/>
              <a:t> uhlíková </a:t>
            </a:r>
            <a:r>
              <a:rPr lang="cs-CZ" dirty="0" err="1" smtClean="0"/>
              <a:t>nanotrubička</a:t>
            </a:r>
            <a:r>
              <a:rPr lang="cs-CZ" dirty="0" smtClean="0"/>
              <a:t> (může být i z </a:t>
            </a:r>
            <a:r>
              <a:rPr lang="cs-CZ" dirty="0" err="1" smtClean="0"/>
              <a:t>miliona</a:t>
            </a:r>
            <a:r>
              <a:rPr lang="cs-CZ" dirty="0" smtClean="0"/>
              <a:t> atomů). Kredit: Michael </a:t>
            </a:r>
            <a:r>
              <a:rPr lang="cs-CZ" dirty="0" err="1" smtClean="0"/>
              <a:t>Ströck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1012439" y="5661427"/>
            <a:ext cx="66386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hlinkClick r:id="rId3"/>
              </a:rPr>
              <a:t>http://www.osel.cz/5174-buckyballs-ve-vzdalene-mlhovine.html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274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Sémantická a strukturní informace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Sex po telefonu 			vs. 				sex</a:t>
            </a:r>
            <a:endParaRPr lang="cs-CZ" dirty="0"/>
          </a:p>
        </p:txBody>
      </p:sp>
      <p:pic>
        <p:nvPicPr>
          <p:cNvPr id="4" name="Picture 2" descr="Komische Liebes-vektorillustration des Lächelnfrauengesichtes, das durch pH spricht Lizenzfreie Stockfot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814" y="2927130"/>
            <a:ext cx="3670738" cy="2531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945821" y="2816772"/>
            <a:ext cx="310055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Žádný obrázek, to by také byla opět jenom sémantická informace.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81801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dirty="0" smtClean="0"/>
              <a:t>Definice systému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Étienne</a:t>
            </a:r>
            <a:r>
              <a:rPr lang="cs-CZ" dirty="0" smtClean="0"/>
              <a:t> </a:t>
            </a:r>
            <a:r>
              <a:rPr lang="cs-CZ" dirty="0" err="1" smtClean="0"/>
              <a:t>Bonnot</a:t>
            </a:r>
            <a:r>
              <a:rPr lang="cs-CZ" dirty="0" smtClean="0"/>
              <a:t> de </a:t>
            </a:r>
            <a:r>
              <a:rPr lang="cs-CZ" dirty="0" err="1" smtClean="0"/>
              <a:t>Condillac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821" y="865416"/>
            <a:ext cx="2352775" cy="3439655"/>
          </a:xfrm>
          <a:prstGeom prst="rect">
            <a:avLst/>
          </a:prstGeom>
        </p:spPr>
      </p:pic>
      <p:sp>
        <p:nvSpPr>
          <p:cNvPr id="5" name="Oválný bublinový popisek 4"/>
          <p:cNvSpPr/>
          <p:nvPr/>
        </p:nvSpPr>
        <p:spPr>
          <a:xfrm>
            <a:off x="725214" y="2720181"/>
            <a:ext cx="7220607" cy="4014952"/>
          </a:xfrm>
          <a:prstGeom prst="wedgeEllipseCallout">
            <a:avLst>
              <a:gd name="adj1" fmla="val 52966"/>
              <a:gd name="adj2" fmla="val -49018"/>
            </a:avLst>
          </a:prstGeom>
          <a:solidFill>
            <a:schemeClr val="bg1"/>
          </a:solidFill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</a:rPr>
              <a:t>Systém je to, co umožňuje  lidskému duchu pochopit souvislost</a:t>
            </a:r>
            <a:endParaRPr lang="cs-CZ" sz="4000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4263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dirty="0" smtClean="0"/>
              <a:t>Definice systému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Ludwig von </a:t>
            </a:r>
            <a:r>
              <a:rPr lang="cs-CZ" b="1" dirty="0" err="1"/>
              <a:t>Bertalanffy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9513" y="719137"/>
            <a:ext cx="2548815" cy="2947067"/>
          </a:xfrm>
          <a:prstGeom prst="rect">
            <a:avLst/>
          </a:prstGeom>
        </p:spPr>
      </p:pic>
      <p:sp>
        <p:nvSpPr>
          <p:cNvPr id="7" name="Oválný bublinový popisek 6"/>
          <p:cNvSpPr/>
          <p:nvPr/>
        </p:nvSpPr>
        <p:spPr>
          <a:xfrm>
            <a:off x="5771664" y="4029386"/>
            <a:ext cx="5002353" cy="1961322"/>
          </a:xfrm>
          <a:prstGeom prst="wedgeEllipseCallout">
            <a:avLst>
              <a:gd name="adj1" fmla="val 27647"/>
              <a:gd name="adj2" fmla="val -1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...ale není redukovatelný na jejich prostý součet, či součet jejich vlastností.</a:t>
            </a:r>
            <a:endParaRPr lang="cs-CZ" sz="2400" dirty="0"/>
          </a:p>
        </p:txBody>
      </p:sp>
      <p:sp>
        <p:nvSpPr>
          <p:cNvPr id="5" name="Oválný bublinový popisek 4"/>
          <p:cNvSpPr/>
          <p:nvPr/>
        </p:nvSpPr>
        <p:spPr>
          <a:xfrm>
            <a:off x="838200" y="2720181"/>
            <a:ext cx="4933464" cy="3084271"/>
          </a:xfrm>
          <a:prstGeom prst="wedgeEllipseCallout">
            <a:avLst>
              <a:gd name="adj1" fmla="val 123075"/>
              <a:gd name="adj2" fmla="val -55033"/>
            </a:avLst>
          </a:prstGeom>
          <a:solidFill>
            <a:schemeClr val="accent1">
              <a:lumMod val="50000"/>
            </a:schemeClr>
          </a:solidFill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/>
              <a:t>Systém je souhrn prvků ve vzájemné interakci...</a:t>
            </a:r>
            <a:endParaRPr lang="cs-CZ" sz="4000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181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Klasifikace systémů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Podle </a:t>
            </a:r>
          </a:p>
          <a:p>
            <a:r>
              <a:rPr lang="cs-CZ" dirty="0" smtClean="0"/>
              <a:t>časových charakteristik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tatické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ynamické</a:t>
            </a:r>
          </a:p>
          <a:p>
            <a:r>
              <a:rPr lang="cs-CZ" dirty="0" smtClean="0"/>
              <a:t>vazby na okolí</a:t>
            </a:r>
          </a:p>
          <a:p>
            <a:pPr lvl="1"/>
            <a:r>
              <a:rPr lang="cs-CZ" dirty="0" smtClean="0"/>
              <a:t>uzavřené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tevřené</a:t>
            </a:r>
          </a:p>
          <a:p>
            <a:r>
              <a:rPr lang="cs-CZ" dirty="0" smtClean="0"/>
              <a:t>regulačních schopností</a:t>
            </a:r>
          </a:p>
          <a:p>
            <a:pPr lvl="1"/>
            <a:r>
              <a:rPr lang="cs-CZ" dirty="0" smtClean="0"/>
              <a:t>stabilní</a:t>
            </a:r>
          </a:p>
          <a:p>
            <a:pPr lvl="1"/>
            <a:r>
              <a:rPr lang="cs-CZ" dirty="0" smtClean="0"/>
              <a:t>nestabilní</a:t>
            </a:r>
          </a:p>
          <a:p>
            <a:pPr marL="0" indent="0">
              <a:buNone/>
            </a:pPr>
            <a:r>
              <a:rPr lang="cs-CZ" dirty="0"/>
              <a:t>	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5732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Zpětnovazební systémy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Zpětná vazba</a:t>
            </a:r>
          </a:p>
          <a:p>
            <a:pPr lvl="1"/>
            <a:r>
              <a:rPr lang="cs-CZ" dirty="0"/>
              <a:t>k</a:t>
            </a:r>
            <a:r>
              <a:rPr lang="cs-CZ" dirty="0" smtClean="0"/>
              <a:t>ladná</a:t>
            </a:r>
          </a:p>
          <a:p>
            <a:pPr lvl="1"/>
            <a:r>
              <a:rPr lang="cs-CZ" dirty="0" smtClean="0"/>
              <a:t>záporná</a:t>
            </a:r>
          </a:p>
          <a:p>
            <a:pPr lvl="1"/>
            <a:endParaRPr lang="cs-CZ" dirty="0" smtClean="0"/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 smtClean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</a:t>
            </a:r>
          </a:p>
          <a:p>
            <a:pPr marL="457200" lvl="1" indent="0">
              <a:buNone/>
            </a:pPr>
            <a:r>
              <a:rPr lang="cs-CZ" sz="4800" dirty="0" smtClean="0">
                <a:sym typeface="Wingdings" panose="05000000000000000000" pitchFamily="2" charset="2"/>
              </a:rPr>
              <a:t> Systém s autoregulací</a:t>
            </a:r>
            <a:endParaRPr lang="cs-CZ" sz="4800" dirty="0"/>
          </a:p>
        </p:txBody>
      </p:sp>
      <p:pic>
        <p:nvPicPr>
          <p:cNvPr id="2050" name="Picture 2" descr="http://upload.wikimedia.org/wikipedia/commons/3/36/Feedback_positiv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1644" y="1880946"/>
            <a:ext cx="5063518" cy="2120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572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b="1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384738" y="4800053"/>
            <a:ext cx="10515600" cy="4351338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pic>
        <p:nvPicPr>
          <p:cNvPr id="5124" name="Picture 4" descr="http://vite-to.wbs.cz/vznikcsr/evropa18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152197"/>
            <a:ext cx="443865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vcdn.valka.cz/html_images/05_2014/WAG4a7f55_2_BSM_Rakousko_uhersk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9414" y="0"/>
            <a:ext cx="3810000" cy="294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://vite-to.wbs.cz/vznikcsr/evropa191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1941" y="3019097"/>
            <a:ext cx="4438650" cy="421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https://amo.ostrava.cz/cs/vystavy/vystava-mapy-v-promenach-casu/dohodove-plany-na-povalecne-usporadani-evropy-1915/c-documents-and-settings-serkajo-plocha-191vv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3924" y="4800053"/>
            <a:ext cx="4438650" cy="2876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929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Informace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128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Informace ve vědách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Teorie systémů – negativní entropie, uspořádanost (termodynamický koncept)</a:t>
            </a:r>
          </a:p>
          <a:p>
            <a:r>
              <a:rPr lang="cs-CZ" dirty="0" smtClean="0"/>
              <a:t>Kybernetika – (auto)organizace, struktura, řízení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Kvantitativní - míra určitosti (jistoty, rozlišení, uspořádanosti) přenášené zprávy (srovnávána s neurčitostí u příjemce) (např. Claude</a:t>
            </a:r>
            <a:r>
              <a:rPr lang="cs-CZ" b="1" dirty="0" smtClean="0"/>
              <a:t> </a:t>
            </a:r>
            <a:r>
              <a:rPr lang="cs-CZ" dirty="0" smtClean="0"/>
              <a:t>Shannon)</a:t>
            </a:r>
          </a:p>
          <a:p>
            <a:pPr marL="0" indent="0">
              <a:buNone/>
            </a:pPr>
            <a:r>
              <a:rPr lang="cs-CZ" dirty="0" smtClean="0"/>
              <a:t>Kvalitativní – strukturovanost systému</a:t>
            </a:r>
          </a:p>
        </p:txBody>
      </p:sp>
    </p:spTree>
    <p:extLst>
      <p:ext uri="{BB962C8B-B14F-4D97-AF65-F5344CB8AC3E}">
        <p14:creationId xmlns:p14="http://schemas.microsoft.com/office/powerpoint/2010/main" val="270209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Sémantická</a:t>
            </a:r>
            <a:r>
              <a:rPr lang="cs-CZ" b="1" dirty="0" smtClean="0"/>
              <a:t> </a:t>
            </a:r>
            <a:r>
              <a:rPr lang="cs-CZ" dirty="0" smtClean="0"/>
              <a:t>a strukturní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0642" y="1936473"/>
            <a:ext cx="10515600" cy="4351338"/>
          </a:xfrm>
        </p:spPr>
        <p:txBody>
          <a:bodyPr/>
          <a:lstStyle/>
          <a:p>
            <a:r>
              <a:rPr lang="cs-CZ" dirty="0" smtClean="0"/>
              <a:t>I. jako sdělení</a:t>
            </a:r>
          </a:p>
          <a:p>
            <a:endParaRPr lang="cs-CZ" dirty="0"/>
          </a:p>
          <a:p>
            <a:pPr lvl="1"/>
            <a:r>
              <a:rPr lang="cs-CZ" dirty="0" smtClean="0"/>
              <a:t>Zdroj – přenosový kanál – příjemce</a:t>
            </a:r>
          </a:p>
          <a:p>
            <a:pPr lvl="1"/>
            <a:endParaRPr lang="cs-CZ" dirty="0"/>
          </a:p>
        </p:txBody>
      </p:sp>
      <p:pic>
        <p:nvPicPr>
          <p:cNvPr id="4098" name="Picture 2" descr="http://pix.iemoji.com/images/emoji/apple/8.3/256/speaking-head-in-silhouett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652" y="3610093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chroniqueshotessedelair.files.wordpress.com/2011/08/images.jpeg?w=7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95237">
            <a:off x="8944523" y="3016169"/>
            <a:ext cx="1647825" cy="2771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png.clipart.me/previews/7ae/audio-wave-vector-2728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1062" y="4112142"/>
            <a:ext cx="5299567" cy="1434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5815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1480</TotalTime>
  <Words>221</Words>
  <Application>Microsoft Office PowerPoint</Application>
  <PresentationFormat>Širokoúhlá obrazovka</PresentationFormat>
  <Paragraphs>49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Motiv Office</vt:lpstr>
      <vt:lpstr>Systém</vt:lpstr>
      <vt:lpstr>Definice systému</vt:lpstr>
      <vt:lpstr>Definice systému</vt:lpstr>
      <vt:lpstr>Klasifikace systémů</vt:lpstr>
      <vt:lpstr>Zpětnovazební systémy</vt:lpstr>
      <vt:lpstr>Struktura </vt:lpstr>
      <vt:lpstr>Informace</vt:lpstr>
      <vt:lpstr>Informace ve vědách</vt:lpstr>
      <vt:lpstr>Sémantická a strukturní informace</vt:lpstr>
      <vt:lpstr>Sémantická a strukturní informace</vt:lpstr>
      <vt:lpstr>Sémantická a strukturní informace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Josef Krob</dc:creator>
  <cp:lastModifiedBy>Josef Krob</cp:lastModifiedBy>
  <cp:revision>20</cp:revision>
  <dcterms:created xsi:type="dcterms:W3CDTF">2015-09-02T13:24:15Z</dcterms:created>
  <dcterms:modified xsi:type="dcterms:W3CDTF">2015-09-04T10:48:29Z</dcterms:modified>
</cp:coreProperties>
</file>