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95" r:id="rId3"/>
    <p:sldId id="292" r:id="rId4"/>
    <p:sldId id="293" r:id="rId5"/>
    <p:sldId id="294" r:id="rId6"/>
    <p:sldId id="257" r:id="rId7"/>
    <p:sldId id="258" r:id="rId8"/>
    <p:sldId id="260" r:id="rId9"/>
    <p:sldId id="261" r:id="rId10"/>
    <p:sldId id="259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7" r:id="rId36"/>
    <p:sldId id="288" r:id="rId37"/>
    <p:sldId id="289" r:id="rId38"/>
    <p:sldId id="290" r:id="rId39"/>
    <p:sldId id="291" r:id="rId40"/>
    <p:sldId id="286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771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D31D2-D4C6-410B-B74F-E32E69A32F25}" type="datetimeFigureOut">
              <a:rPr lang="cs-CZ" smtClean="0"/>
              <a:t>20.9.2016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5CFA2-31E7-429E-B99F-79BDEF514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225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3397-050C-428B-8267-F8C360E190B2}" type="datetime1">
              <a:rPr lang="cs-CZ" smtClean="0"/>
              <a:t>20.9.2016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368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B0CB-9B69-4052-8364-4D14E2C5E0B8}" type="datetime1">
              <a:rPr lang="cs-CZ" smtClean="0"/>
              <a:t>20.9.2016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92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7121-6ACE-4409-B3B5-0EAE12A89728}" type="datetime1">
              <a:rPr lang="cs-CZ" smtClean="0"/>
              <a:t>20.9.2016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FC2D-393B-4A31-8C43-343019318D2E}" type="datetime1">
              <a:rPr lang="cs-CZ" smtClean="0"/>
              <a:t>20.9.2016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36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EFA4-FD9C-49B0-9CCA-65F2FC09537E}" type="datetime1">
              <a:rPr lang="cs-CZ" smtClean="0"/>
              <a:t>20.9.2016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584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1663-98EE-4038-900B-6A7EEFF331AB}" type="datetime1">
              <a:rPr lang="cs-CZ" smtClean="0"/>
              <a:t>20.9.2016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42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BA4BE-293B-40C9-AD33-61AB711CC49E}" type="datetime1">
              <a:rPr lang="cs-CZ" smtClean="0"/>
              <a:t>20.9.2016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855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5D88-85BF-4B9F-81E3-FE22E9CFB9DC}" type="datetime1">
              <a:rPr lang="cs-CZ" smtClean="0"/>
              <a:t>20.9.2016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29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83FA-4ADA-4625-B0F9-BB7E3C519C60}" type="datetime1">
              <a:rPr lang="cs-CZ" smtClean="0"/>
              <a:t>20.9.2016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905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F3F-EB65-4872-BDD0-B46392640BC9}" type="datetime1">
              <a:rPr lang="cs-CZ" smtClean="0"/>
              <a:t>20.9.2016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970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D50A-83BC-48E4-9E29-2D65784EC4D5}" type="datetime1">
              <a:rPr lang="cs-CZ" smtClean="0"/>
              <a:t>20.9.2016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96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48367-9499-40D3-8D59-886B7EED4870}" type="datetime1">
              <a:rPr lang="cs-CZ" smtClean="0"/>
              <a:t>20.9.2016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28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nlp.fi.muni.cz/projekty/ajka/tags.pdf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smerk@mail.muni.cz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PLIN033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i="1" dirty="0" err="1">
                <a:solidFill>
                  <a:srgbClr val="FF0000"/>
                </a:solidFill>
              </a:rPr>
              <a:t>Deriv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dirty="0">
                <a:solidFill>
                  <a:srgbClr val="FF0000"/>
                </a:solidFill>
              </a:rPr>
              <a:t>– nástroj pro testování derivačních vztahů ve strojovém slovníku a v korpusech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910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Vyplnění formuláře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700807"/>
            <a:ext cx="7610475" cy="42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40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Vyhledat a otevřít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</a:rPr>
              <a:t>Seznam slov, která odpovídají zadání a která jsou uvedena ve slovníku morfologického analyzátoru </a:t>
            </a:r>
            <a:r>
              <a:rPr lang="cs-CZ" sz="1600" b="1" i="1" dirty="0" err="1" smtClean="0">
                <a:solidFill>
                  <a:srgbClr val="FF0000"/>
                </a:solidFill>
              </a:rPr>
              <a:t>ajka</a:t>
            </a:r>
            <a:endParaRPr lang="cs-CZ" sz="1600" b="1" i="1" dirty="0" smtClean="0">
              <a:solidFill>
                <a:srgbClr val="FF0000"/>
              </a:solidFill>
            </a:endParaRPr>
          </a:p>
          <a:p>
            <a:endParaRPr lang="cs-CZ" sz="1600" b="1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64" y="2204865"/>
            <a:ext cx="800100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8264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lze dále zjistit?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Otevřít soubor</a:t>
            </a:r>
          </a:p>
          <a:p>
            <a:r>
              <a:rPr lang="cs-CZ" dirty="0" smtClean="0"/>
              <a:t>Upravovat jeho obsah</a:t>
            </a:r>
          </a:p>
          <a:p>
            <a:r>
              <a:rPr lang="cs-CZ" dirty="0" smtClean="0"/>
              <a:t>Prohlížet frekvence</a:t>
            </a:r>
          </a:p>
          <a:p>
            <a:r>
              <a:rPr lang="cs-CZ" dirty="0" smtClean="0"/>
              <a:t>Nahlížet do slovníků</a:t>
            </a:r>
          </a:p>
          <a:p>
            <a:r>
              <a:rPr lang="cs-CZ" dirty="0" smtClean="0"/>
              <a:t>Nahlížet do korpusů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256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Otevření s frekvencemi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938"/>
            <a:ext cx="107061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0339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s</a:t>
            </a:r>
            <a:r>
              <a:rPr lang="cs-CZ" u="sng" dirty="0" smtClean="0"/>
              <a:t>lovo (frekvence)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11887200" cy="459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918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Kliknutím na slovo získáme informace z tištěných slovníků uložených v databázi </a:t>
            </a:r>
            <a:r>
              <a:rPr lang="cs-CZ" sz="2800" dirty="0" err="1" smtClean="0"/>
              <a:t>debdict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686925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03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Kliknutím na slovo získáme informace o výskytu v korpusech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1700807"/>
            <a:ext cx="5686425" cy="373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778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dále 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Méně obvyklá a méně frekventovaná slova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2790825"/>
            <a:ext cx="34480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751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náhlaví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42022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049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Výskyt v korpusu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</a:rPr>
              <a:t>Odpovídá význam výskytů nalezených v korpusu významům, které uvádějí tištěné slovníky ?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2952750"/>
            <a:ext cx="63722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3479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Co dnes chceme?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>
                <a:solidFill>
                  <a:srgbClr val="00B0F0"/>
                </a:solidFill>
              </a:rPr>
              <a:t>představit některé funkce </a:t>
            </a:r>
            <a:r>
              <a:rPr lang="cs-CZ" i="1" smtClean="0">
                <a:solidFill>
                  <a:srgbClr val="00B0F0"/>
                </a:solidFill>
              </a:rPr>
              <a:t>Deriv</a:t>
            </a:r>
          </a:p>
          <a:p>
            <a:r>
              <a:rPr lang="cs-CZ" smtClean="0">
                <a:solidFill>
                  <a:srgbClr val="00B0F0"/>
                </a:solidFill>
              </a:rPr>
              <a:t>ukázat na konkrétním příkladu postup práce při extrakci podkladů pro lingvistickou analýzu slovotvorných formací automaticky získaných prostřednictvím </a:t>
            </a:r>
            <a:r>
              <a:rPr lang="cs-CZ" i="1" smtClean="0">
                <a:solidFill>
                  <a:srgbClr val="00B0F0"/>
                </a:solidFill>
              </a:rPr>
              <a:t>Derivu</a:t>
            </a:r>
          </a:p>
          <a:p>
            <a:r>
              <a:rPr lang="cs-CZ" smtClean="0">
                <a:solidFill>
                  <a:srgbClr val="00B0F0"/>
                </a:solidFill>
              </a:rPr>
              <a:t>zadat úkoly na příště</a:t>
            </a:r>
            <a:r>
              <a:rPr lang="cs-CZ" i="1" smtClean="0">
                <a:solidFill>
                  <a:srgbClr val="00B0F0"/>
                </a:solidFill>
              </a:rPr>
              <a:t> </a:t>
            </a:r>
            <a:endParaRPr lang="cs-CZ">
              <a:solidFill>
                <a:srgbClr val="00B0F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8025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Pohled do zdrojů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Kliknutím na </a:t>
            </a:r>
            <a:r>
              <a:rPr lang="cs-CZ" dirty="0" err="1" smtClean="0"/>
              <a:t>url</a:t>
            </a:r>
            <a:r>
              <a:rPr lang="cs-CZ" dirty="0" smtClean="0"/>
              <a:t> lze získat u velkých korpusů z webu přístup ke zdrojovým textům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2762250"/>
            <a:ext cx="54197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596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Celý text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je to náhlaví?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2319338"/>
            <a:ext cx="66103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399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Lingvistická analýza automaticky vyhledaných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Které jednotky nepatří do seznamu substantiv, neuter tvořených </a:t>
            </a:r>
            <a:r>
              <a:rPr lang="cs-CZ" dirty="0" err="1" smtClean="0"/>
              <a:t>cirkumfixem</a:t>
            </a:r>
            <a:r>
              <a:rPr lang="cs-CZ" dirty="0" smtClean="0"/>
              <a:t> </a:t>
            </a:r>
            <a:r>
              <a:rPr lang="cs-CZ" i="1" dirty="0" err="1" smtClean="0"/>
              <a:t>ná</a:t>
            </a:r>
            <a:r>
              <a:rPr lang="cs-CZ" i="1" dirty="0" smtClean="0"/>
              <a:t>- -í</a:t>
            </a:r>
            <a:r>
              <a:rPr lang="cs-CZ" dirty="0" smtClean="0"/>
              <a:t>?</a:t>
            </a:r>
          </a:p>
          <a:p>
            <a:r>
              <a:rPr lang="cs-CZ" dirty="0" smtClean="0"/>
              <a:t>Projděme seznam (84 jednotek).</a:t>
            </a:r>
          </a:p>
          <a:p>
            <a:r>
              <a:rPr lang="cs-CZ" dirty="0" smtClean="0"/>
              <a:t>Využijme funkce nástroje </a:t>
            </a:r>
            <a:r>
              <a:rPr lang="cs-CZ" i="1" dirty="0" err="1" smtClean="0"/>
              <a:t>Deriv</a:t>
            </a:r>
            <a:r>
              <a:rPr lang="cs-CZ" i="1" dirty="0" smtClean="0"/>
              <a:t> </a:t>
            </a:r>
            <a:r>
              <a:rPr lang="cs-CZ" dirty="0" smtClean="0"/>
              <a:t>označovat nalezené jednotky (okénko mezi pořadovým číslem a slovem).</a:t>
            </a:r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430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Ruční 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je to </a:t>
            </a:r>
            <a:r>
              <a:rPr lang="cs-CZ" i="1" dirty="0" err="1" smtClean="0">
                <a:solidFill>
                  <a:srgbClr val="FF0000"/>
                </a:solidFill>
              </a:rPr>
              <a:t>nádbí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a </a:t>
            </a:r>
            <a:r>
              <a:rPr lang="cs-CZ" i="1" dirty="0" err="1" smtClean="0">
                <a:solidFill>
                  <a:srgbClr val="FF0000"/>
                </a:solidFill>
              </a:rPr>
              <a:t>nádní</a:t>
            </a:r>
            <a:r>
              <a:rPr lang="cs-CZ" dirty="0" smtClean="0"/>
              <a:t>?</a:t>
            </a:r>
            <a:endParaRPr lang="cs-CZ" i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4904"/>
            <a:ext cx="55245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1200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>
                <a:solidFill>
                  <a:srgbClr val="FF0000"/>
                </a:solidFill>
              </a:rPr>
              <a:t>nádbí</a:t>
            </a: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Odpovídá výklad ve slovníku významu korpusových </a:t>
            </a:r>
            <a:r>
              <a:rPr lang="cs-CZ" dirty="0" err="1" smtClean="0"/>
              <a:t>vyhledávek</a:t>
            </a:r>
            <a:r>
              <a:rPr lang="cs-CZ" dirty="0" smtClean="0"/>
              <a:t>?</a:t>
            </a:r>
            <a:endParaRPr lang="cs-C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9388"/>
            <a:ext cx="115347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5104"/>
            <a:ext cx="64865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6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>
                <a:solidFill>
                  <a:srgbClr val="FF0000"/>
                </a:solidFill>
              </a:rPr>
              <a:t>nádní</a:t>
            </a: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196751"/>
            <a:ext cx="8239125" cy="534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369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>
                <a:solidFill>
                  <a:srgbClr val="FF0000"/>
                </a:solidFill>
              </a:rPr>
              <a:t>nádní</a:t>
            </a: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Odpovídá značkování?</a:t>
            </a:r>
            <a:endParaRPr lang="cs-C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86" y="2060848"/>
            <a:ext cx="727094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109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Chyby ve značkách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I adjektivní výskyty jsou označkovány jako substantiva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2128838"/>
            <a:ext cx="72961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08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Zvolme značky a vyznačme případy tzv. </a:t>
            </a:r>
            <a:r>
              <a:rPr lang="cs-CZ" dirty="0" err="1" smtClean="0"/>
              <a:t>přegenerování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XY?</a:t>
            </a:r>
            <a:endParaRPr lang="cs-CZ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1628799"/>
            <a:ext cx="5324475" cy="45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273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Přegenerování</a:t>
            </a:r>
            <a:r>
              <a:rPr lang="cs-CZ" dirty="0" smtClean="0">
                <a:solidFill>
                  <a:srgbClr val="FF0000"/>
                </a:solidFill>
              </a:rPr>
              <a:t> a </a:t>
            </a:r>
            <a:r>
              <a:rPr lang="cs-CZ" dirty="0" err="1" smtClean="0">
                <a:solidFill>
                  <a:srgbClr val="FF0000"/>
                </a:solidFill>
              </a:rPr>
              <a:t>podgenerování</a:t>
            </a:r>
            <a:r>
              <a:rPr lang="cs-CZ" dirty="0" smtClean="0">
                <a:solidFill>
                  <a:srgbClr val="FF0000"/>
                </a:solidFill>
              </a:rPr>
              <a:t> jako obecný problém automatické analýzy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Podmínka v zadání je nutná, nikoli dostačující.</a:t>
            </a:r>
          </a:p>
          <a:p>
            <a:r>
              <a:rPr lang="cs-CZ" dirty="0" smtClean="0"/>
              <a:t>Důsledek – </a:t>
            </a:r>
            <a:r>
              <a:rPr lang="cs-CZ" dirty="0" err="1" smtClean="0"/>
              <a:t>přegenerování</a:t>
            </a:r>
            <a:r>
              <a:rPr lang="cs-CZ" dirty="0" smtClean="0"/>
              <a:t> – výsledek obsahuje data, která jsme vyhledat nezamýšleli.</a:t>
            </a:r>
          </a:p>
          <a:p>
            <a:r>
              <a:rPr lang="cs-CZ" dirty="0" smtClean="0"/>
              <a:t>Důsledek – </a:t>
            </a:r>
            <a:r>
              <a:rPr lang="cs-CZ" dirty="0" err="1" smtClean="0"/>
              <a:t>podgenerování</a:t>
            </a:r>
            <a:r>
              <a:rPr lang="cs-CZ" dirty="0" smtClean="0"/>
              <a:t> – výsledek neobsahuje data, která jsme vyhledat zamýšleli.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899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Co je to </a:t>
            </a:r>
            <a:r>
              <a:rPr lang="cs-CZ" i="1" smtClean="0"/>
              <a:t>Deriv?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webové rozhraní</a:t>
            </a:r>
          </a:p>
          <a:p>
            <a:r>
              <a:rPr lang="cs-CZ" smtClean="0"/>
              <a:t>schopnost pracovat s morfologickým slovníkem analyzátoru </a:t>
            </a:r>
            <a:r>
              <a:rPr lang="cs-CZ" i="1" smtClean="0"/>
              <a:t>(m)ajka </a:t>
            </a:r>
            <a:endParaRPr lang="cs-CZ" smtClean="0"/>
          </a:p>
          <a:p>
            <a:r>
              <a:rPr lang="cs-CZ" smtClean="0"/>
              <a:t>propojení s tištěnými slovníky</a:t>
            </a:r>
            <a:endParaRPr lang="en-US"/>
          </a:p>
          <a:p>
            <a:r>
              <a:rPr lang="en-US" smtClean="0"/>
              <a:t>propojen</a:t>
            </a:r>
            <a:r>
              <a:rPr lang="cs-CZ" smtClean="0"/>
              <a:t>í s korpusy </a:t>
            </a:r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2914650"/>
            <a:ext cx="309634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22736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Přegenerované</a:t>
            </a:r>
            <a:r>
              <a:rPr lang="cs-CZ" dirty="0" smtClean="0"/>
              <a:t> výsledky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Substantiva (kolektiva) na </a:t>
            </a:r>
            <a:r>
              <a:rPr lang="en-US" dirty="0" smtClean="0"/>
              <a:t>[</a:t>
            </a:r>
            <a:r>
              <a:rPr lang="en-US" dirty="0" err="1" smtClean="0"/>
              <a:t>sc</a:t>
            </a:r>
            <a:r>
              <a:rPr lang="en-US" dirty="0" smtClean="0"/>
              <a:t>]</a:t>
            </a:r>
            <a:r>
              <a:rPr lang="en-US" dirty="0" err="1" smtClean="0"/>
              <a:t>tv</a:t>
            </a:r>
            <a:r>
              <a:rPr lang="cs-CZ" dirty="0" smtClean="0"/>
              <a:t>í – X.</a:t>
            </a:r>
          </a:p>
          <a:p>
            <a:r>
              <a:rPr lang="cs-CZ" dirty="0" smtClean="0"/>
              <a:t>Dějová jména od sloves začínajících na </a:t>
            </a:r>
            <a:r>
              <a:rPr lang="cs-CZ" i="1" dirty="0" err="1" smtClean="0"/>
              <a:t>ná</a:t>
            </a:r>
            <a:r>
              <a:rPr lang="cs-CZ" i="1" dirty="0" smtClean="0"/>
              <a:t>- </a:t>
            </a:r>
            <a:r>
              <a:rPr lang="cs-CZ" dirty="0" smtClean="0"/>
              <a:t>– Y.</a:t>
            </a:r>
          </a:p>
          <a:p>
            <a:r>
              <a:rPr lang="cs-CZ" dirty="0" smtClean="0"/>
              <a:t>Další (kompozitum </a:t>
            </a:r>
            <a:r>
              <a:rPr lang="cs-CZ" i="1" dirty="0" smtClean="0"/>
              <a:t>názvosloví</a:t>
            </a:r>
            <a:r>
              <a:rPr lang="cs-CZ" dirty="0" smtClean="0"/>
              <a:t>) </a:t>
            </a:r>
            <a:r>
              <a:rPr lang="cs-CZ" smtClean="0"/>
              <a:t>– </a:t>
            </a:r>
            <a:r>
              <a:rPr lang="cs-CZ"/>
              <a:t>Z</a:t>
            </a:r>
            <a:r>
              <a:rPr lang="cs-CZ" smtClean="0"/>
              <a:t>.</a:t>
            </a:r>
            <a:endParaRPr lang="cs-CZ" dirty="0" smtClean="0"/>
          </a:p>
          <a:p>
            <a:r>
              <a:rPr lang="cs-CZ" smtClean="0"/>
              <a:t>Podezřelé (chyby ve značkování) – !</a:t>
            </a:r>
          </a:p>
          <a:p>
            <a:r>
              <a:rPr lang="cs-CZ" smtClean="0"/>
              <a:t>Podezřelé (překlepy) </a:t>
            </a:r>
            <a:r>
              <a:rPr lang="cs-CZ"/>
              <a:t>– </a:t>
            </a:r>
            <a:r>
              <a:rPr lang="cs-CZ" smtClean="0"/>
              <a:t>?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991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Uložení do nového souboru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Název nového souboru se liší </a:t>
            </a:r>
            <a:r>
              <a:rPr lang="cs-CZ" smtClean="0"/>
              <a:t>od starého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204864"/>
            <a:ext cx="7753350" cy="288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43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Označkovaný soubor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Funkce vybrat pouze slova </a:t>
            </a:r>
            <a:r>
              <a:rPr lang="cs-CZ" smtClean="0">
                <a:solidFill>
                  <a:srgbClr val="FF0000"/>
                </a:solidFill>
              </a:rPr>
              <a:t>označená jako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11353800" cy="360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642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Vybrat slova bez poznámek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Je možné ručně upravit – odstranit </a:t>
            </a:r>
            <a:r>
              <a:rPr lang="cs-CZ" sz="2800" dirty="0" err="1" smtClean="0">
                <a:solidFill>
                  <a:srgbClr val="FF0000"/>
                </a:solidFill>
              </a:rPr>
              <a:t>přegenerovaná</a:t>
            </a:r>
            <a:r>
              <a:rPr lang="cs-CZ" sz="2800" dirty="0" smtClean="0">
                <a:solidFill>
                  <a:srgbClr val="FF0000"/>
                </a:solidFill>
              </a:rPr>
              <a:t> data.</a:t>
            </a:r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6975"/>
            <a:ext cx="101822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6730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Postup odstranění/výběru ručně označkovaných jednotek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smtClean="0"/>
              <a:t>Chceme-li zvolit více poznámek (ručně zvolených značk), pak je třeba zadat volbu pod menu „</a:t>
            </a:r>
            <a:r>
              <a:rPr lang="cs-CZ" sz="2400" i="1" smtClean="0"/>
              <a:t>více poznámek spojit spojkou“.</a:t>
            </a:r>
          </a:p>
          <a:p>
            <a:pPr marL="0" indent="0">
              <a:buNone/>
            </a:pPr>
            <a:endParaRPr lang="cs-CZ" sz="2400" i="1" smtClean="0"/>
          </a:p>
          <a:p>
            <a:endParaRPr lang="cs-CZ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175" y="2924944"/>
            <a:ext cx="11182350" cy="199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46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Soubor bez ručně označených dat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neodstranili jsme podezřelé jednotky</a:t>
            </a:r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147888"/>
            <a:ext cx="66675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89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Soubor uložíme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Nový název souboru je např. ná_í_KO1_?!</a:t>
            </a:r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305050"/>
            <a:ext cx="81343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28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Další zpracování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můžeme např. odstranit „podezřelé“ jednotky stejně, jak bylo uvedeno výše</a:t>
            </a:r>
          </a:p>
          <a:p>
            <a:r>
              <a:rPr lang="cs-CZ" smtClean="0"/>
              <a:t>můžeme práci odložit</a:t>
            </a:r>
          </a:p>
          <a:p>
            <a:r>
              <a:rPr lang="cs-CZ" smtClean="0"/>
              <a:t>můžeme dále kontrolovat, zda jsme někde neudělali chybu</a:t>
            </a:r>
          </a:p>
          <a:p>
            <a:r>
              <a:rPr lang="cs-CZ" smtClean="0"/>
              <a:t>můžeme se věnovat lingvistickému popisu, např. vytvořit následující slovníkové heslo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81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slovníkové heslo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návrh</a:t>
            </a:r>
          </a:p>
          <a:p>
            <a:pPr marL="0" indent="0">
              <a:buNone/>
            </a:pPr>
            <a:endParaRPr lang="cs-CZ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2204864"/>
            <a:ext cx="8051800" cy="373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422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nebo se na data podívat z hlediska frekvenční analýzy 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vybrat slova, která uvadějí slovníky, ale v korpusech se nevyskytují (nebo jde o překlepy)</a:t>
            </a:r>
          </a:p>
          <a:p>
            <a:r>
              <a:rPr lang="cs-CZ" smtClean="0"/>
              <a:t>vybrat slova, která mají velmi nízké frekvence (hapaxy)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32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ajka – tagset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>
                <a:hlinkClick r:id="rId2"/>
              </a:rPr>
              <a:t>http://</a:t>
            </a:r>
            <a:r>
              <a:rPr lang="cs-CZ" smtClean="0">
                <a:hlinkClick r:id="rId2"/>
              </a:rPr>
              <a:t>nlp.fi.muni.cz/projekty/ajka/tags.pdf</a:t>
            </a:r>
            <a:endParaRPr lang="cs-CZ" smtClean="0"/>
          </a:p>
          <a:p>
            <a:endParaRPr lang="cs-CZ" smtClean="0"/>
          </a:p>
          <a:p>
            <a:endParaRPr lang="cs-CZ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348880"/>
            <a:ext cx="5743575" cy="328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0722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na </a:t>
            </a:r>
            <a:r>
              <a:rPr lang="cs-CZ" dirty="0" smtClean="0"/>
              <a:t>28. 9. 2016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/>
              <a:t>P</a:t>
            </a:r>
            <a:r>
              <a:rPr lang="cs-CZ" smtClean="0"/>
              <a:t>rostudovat tagset </a:t>
            </a:r>
            <a:r>
              <a:rPr lang="cs-CZ" smtClean="0">
                <a:solidFill>
                  <a:srgbClr val="FF0000"/>
                </a:solidFill>
              </a:rPr>
              <a:t>ajky</a:t>
            </a:r>
          </a:p>
          <a:p>
            <a:r>
              <a:rPr lang="cs-CZ" smtClean="0"/>
              <a:t>Zajistit si </a:t>
            </a:r>
            <a:r>
              <a:rPr lang="cs-CZ" smtClean="0">
                <a:solidFill>
                  <a:srgbClr val="FF0000"/>
                </a:solidFill>
              </a:rPr>
              <a:t>přístupová práva ke slovníkům pod debdictem</a:t>
            </a:r>
          </a:p>
          <a:p>
            <a:r>
              <a:rPr lang="cs-CZ"/>
              <a:t>Zajistit </a:t>
            </a:r>
            <a:r>
              <a:rPr lang="cs-CZ" smtClean="0"/>
              <a:t>si</a:t>
            </a:r>
            <a:r>
              <a:rPr lang="cs-CZ">
                <a:solidFill>
                  <a:srgbClr val="FF0000"/>
                </a:solidFill>
              </a:rPr>
              <a:t> přístupová práva ke </a:t>
            </a:r>
            <a:r>
              <a:rPr lang="cs-CZ" smtClean="0">
                <a:solidFill>
                  <a:srgbClr val="FF0000"/>
                </a:solidFill>
              </a:rPr>
              <a:t> sketchengine</a:t>
            </a:r>
            <a:endParaRPr lang="cs-CZ">
              <a:solidFill>
                <a:srgbClr val="FF0000"/>
              </a:solidFill>
            </a:endParaRPr>
          </a:p>
          <a:p>
            <a:r>
              <a:rPr lang="cs-CZ">
                <a:solidFill>
                  <a:srgbClr val="FF0000"/>
                </a:solidFill>
              </a:rPr>
              <a:t>Po</a:t>
            </a:r>
            <a:r>
              <a:rPr lang="cs-CZ" smtClean="0">
                <a:solidFill>
                  <a:srgbClr val="FF0000"/>
                </a:solidFill>
              </a:rPr>
              <a:t>dle </a:t>
            </a:r>
            <a:r>
              <a:rPr lang="cs-CZ" dirty="0" smtClean="0">
                <a:solidFill>
                  <a:srgbClr val="FF0000"/>
                </a:solidFill>
              </a:rPr>
              <a:t>návodu zpracujte </a:t>
            </a:r>
            <a:r>
              <a:rPr lang="cs-CZ" dirty="0" smtClean="0"/>
              <a:t>substantiva </a:t>
            </a:r>
            <a:r>
              <a:rPr lang="cs-CZ" smtClean="0"/>
              <a:t>typu mezi- </a:t>
            </a:r>
            <a:r>
              <a:rPr lang="cs-CZ" dirty="0" smtClean="0"/>
              <a:t>-í </a:t>
            </a:r>
            <a:r>
              <a:rPr lang="cs-CZ" smtClean="0"/>
              <a:t>(jako </a:t>
            </a:r>
            <a:r>
              <a:rPr lang="cs-CZ" smtClean="0">
                <a:solidFill>
                  <a:srgbClr val="FF0000"/>
                </a:solidFill>
              </a:rPr>
              <a:t>mezistolí</a:t>
            </a:r>
            <a:r>
              <a:rPr lang="cs-CZ" smtClean="0"/>
              <a:t>).</a:t>
            </a:r>
            <a:endParaRPr lang="cs-CZ" dirty="0" smtClean="0"/>
          </a:p>
          <a:p>
            <a:r>
              <a:rPr lang="cs-CZ" smtClean="0">
                <a:solidFill>
                  <a:srgbClr val="FF0000"/>
                </a:solidFill>
              </a:rPr>
              <a:t>Popište </a:t>
            </a:r>
            <a:r>
              <a:rPr lang="cs-CZ" dirty="0" smtClean="0">
                <a:solidFill>
                  <a:srgbClr val="FF0000"/>
                </a:solidFill>
              </a:rPr>
              <a:t>problémy</a:t>
            </a:r>
            <a:r>
              <a:rPr lang="cs-CZ" dirty="0" smtClean="0"/>
              <a:t>, na které jste při práci narazili a připravte si </a:t>
            </a:r>
            <a:r>
              <a:rPr lang="cs-CZ" dirty="0" smtClean="0">
                <a:solidFill>
                  <a:srgbClr val="FF0000"/>
                </a:solidFill>
              </a:rPr>
              <a:t>dotazy k </a:t>
            </a:r>
            <a:r>
              <a:rPr lang="cs-CZ" smtClean="0">
                <a:solidFill>
                  <a:srgbClr val="FF0000"/>
                </a:solidFill>
              </a:rPr>
              <a:t>technickým problémům.</a:t>
            </a:r>
            <a:endParaRPr lang="cs-CZ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608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debdict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endParaRPr lang="cs-CZ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919288"/>
            <a:ext cx="75914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2662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</a:t>
            </a:r>
            <a:r>
              <a:rPr lang="cs-CZ" b="1" dirty="0" smtClean="0"/>
              <a:t>eb.fi.muni.cz/</a:t>
            </a:r>
            <a:r>
              <a:rPr lang="cs-CZ" b="1" dirty="0" err="1" smtClean="0"/>
              <a:t>deriv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HESLO: </a:t>
            </a:r>
            <a:r>
              <a:rPr lang="cs-CZ" smtClean="0">
                <a:hlinkClick r:id="rId2"/>
              </a:rPr>
              <a:t>smerk@mail.muni.cz</a:t>
            </a:r>
            <a:r>
              <a:rPr lang="cs-CZ" smtClean="0"/>
              <a:t>.</a:t>
            </a:r>
          </a:p>
          <a:p>
            <a:r>
              <a:rPr lang="cs-CZ" smtClean="0"/>
              <a:t>Jméno: </a:t>
            </a:r>
            <a:r>
              <a:rPr lang="cs-CZ" smtClean="0">
                <a:solidFill>
                  <a:srgbClr val="FFC000"/>
                </a:solidFill>
              </a:rPr>
              <a:t>PLIN033</a:t>
            </a:r>
            <a:r>
              <a:rPr lang="cs-CZ" smtClean="0"/>
              <a:t>, heslo: </a:t>
            </a:r>
            <a:r>
              <a:rPr lang="cs-CZ" smtClean="0">
                <a:solidFill>
                  <a:srgbClr val="FFC000"/>
                </a:solidFill>
              </a:rPr>
              <a:t>plin</a:t>
            </a:r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6525"/>
            <a:ext cx="105632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68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7030A0"/>
                </a:solidFill>
              </a:rPr>
              <a:t>Hledání slovních tvarů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/>
              <a:t>Lze hledat dle značky (brněnský systém - http://nlp.fi.muni.cz/projekty/</a:t>
            </a:r>
            <a:r>
              <a:rPr lang="cs-CZ" sz="1600" dirty="0" err="1" smtClean="0"/>
              <a:t>ajka</a:t>
            </a:r>
            <a:r>
              <a:rPr lang="cs-CZ" sz="1600" dirty="0" smtClean="0"/>
              <a:t>/tags.pdf)</a:t>
            </a:r>
            <a:endParaRPr lang="cs-CZ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2109788"/>
            <a:ext cx="56959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575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chceme?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Substantiva typu </a:t>
            </a:r>
            <a:r>
              <a:rPr lang="cs-CZ" i="1" dirty="0" smtClean="0"/>
              <a:t>náměstí</a:t>
            </a:r>
          </a:p>
          <a:p>
            <a:r>
              <a:rPr lang="cs-CZ" dirty="0" smtClean="0"/>
              <a:t>Jaké další známe?</a:t>
            </a:r>
          </a:p>
          <a:p>
            <a:r>
              <a:rPr lang="cs-CZ" dirty="0" smtClean="0"/>
              <a:t>Jak je můžeme popsat?</a:t>
            </a:r>
          </a:p>
          <a:p>
            <a:r>
              <a:rPr lang="cs-CZ" dirty="0" smtClean="0"/>
              <a:t>Jaké mají formální vlastnosti?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624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/>
              <a:t>n</a:t>
            </a:r>
            <a:r>
              <a:rPr lang="cs-CZ" i="1" dirty="0" err="1" smtClean="0"/>
              <a:t>á</a:t>
            </a:r>
            <a:r>
              <a:rPr lang="cs-CZ" i="1" dirty="0" smtClean="0"/>
              <a:t>- -í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Substantiva</a:t>
            </a:r>
          </a:p>
          <a:p>
            <a:r>
              <a:rPr lang="cs-CZ" dirty="0" smtClean="0"/>
              <a:t>Neutra</a:t>
            </a:r>
          </a:p>
          <a:p>
            <a:r>
              <a:rPr lang="cs-CZ" dirty="0" smtClean="0"/>
              <a:t>Lemma začíná na </a:t>
            </a:r>
            <a:r>
              <a:rPr lang="cs-CZ" i="1" dirty="0" err="1" smtClean="0"/>
              <a:t>ná</a:t>
            </a:r>
            <a:r>
              <a:rPr lang="cs-CZ" dirty="0"/>
              <a:t> </a:t>
            </a:r>
            <a:r>
              <a:rPr lang="cs-CZ" dirty="0" smtClean="0"/>
              <a:t>a končí na </a:t>
            </a:r>
            <a:r>
              <a:rPr lang="cs-CZ" i="1" dirty="0" smtClean="0"/>
              <a:t>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20724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672</Words>
  <Application>Microsoft Office PowerPoint</Application>
  <PresentationFormat>Předvádění na obrazovce (4:3)</PresentationFormat>
  <Paragraphs>143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3" baseType="lpstr">
      <vt:lpstr>Arial</vt:lpstr>
      <vt:lpstr>Calibri</vt:lpstr>
      <vt:lpstr>Motiv systému Office</vt:lpstr>
      <vt:lpstr>PLIN033</vt:lpstr>
      <vt:lpstr>Co dnes chceme?</vt:lpstr>
      <vt:lpstr>Co je to Deriv?</vt:lpstr>
      <vt:lpstr>ajka – tagset</vt:lpstr>
      <vt:lpstr>debdict</vt:lpstr>
      <vt:lpstr>deb.fi.muni.cz/deriv</vt:lpstr>
      <vt:lpstr>Hledání slovních tvarů</vt:lpstr>
      <vt:lpstr>Co chceme?</vt:lpstr>
      <vt:lpstr>ná- -í</vt:lpstr>
      <vt:lpstr>Vyplnění formuláře </vt:lpstr>
      <vt:lpstr>Vyhledat a otevřít</vt:lpstr>
      <vt:lpstr>Co lze dále zjistit?</vt:lpstr>
      <vt:lpstr>Otevření s frekvencemi </vt:lpstr>
      <vt:lpstr>slovo (frekvence)</vt:lpstr>
      <vt:lpstr>Kliknutím na slovo získáme informace z tištěných slovníků uložených v databázi debdict</vt:lpstr>
      <vt:lpstr>Kliknutím na slovo získáme informace o výskytu v korpusech</vt:lpstr>
      <vt:lpstr>Jak dále ?</vt:lpstr>
      <vt:lpstr>náhlaví</vt:lpstr>
      <vt:lpstr>Výskyt v korpusu</vt:lpstr>
      <vt:lpstr>Pohled do zdrojů</vt:lpstr>
      <vt:lpstr>Celý text</vt:lpstr>
      <vt:lpstr>Lingvistická analýza automaticky vyhledaných dat</vt:lpstr>
      <vt:lpstr>Ruční  práce</vt:lpstr>
      <vt:lpstr>nádbí</vt:lpstr>
      <vt:lpstr>nádní</vt:lpstr>
      <vt:lpstr>nádní</vt:lpstr>
      <vt:lpstr>Chyby ve značkách</vt:lpstr>
      <vt:lpstr>Zvolme značky a vyznačme případy tzv. přegenerování</vt:lpstr>
      <vt:lpstr>Přegenerování a podgenerování jako obecný problém automatické analýzy</vt:lpstr>
      <vt:lpstr>Přegenerované výsledky</vt:lpstr>
      <vt:lpstr>Uložení do nového souboru</vt:lpstr>
      <vt:lpstr>Označkovaný soubor</vt:lpstr>
      <vt:lpstr>Vybrat slova bez poznámek</vt:lpstr>
      <vt:lpstr>Postup odstranění/výběru ručně označkovaných jednotek</vt:lpstr>
      <vt:lpstr>Soubor bez ručně označených dat</vt:lpstr>
      <vt:lpstr>Soubor uložíme</vt:lpstr>
      <vt:lpstr>Další zpracování</vt:lpstr>
      <vt:lpstr>slovníkové heslo</vt:lpstr>
      <vt:lpstr>nebo se na data podívat z hlediska frekvenční analýzy </vt:lpstr>
      <vt:lpstr>Úkol na 28. 9. 2016</vt:lpstr>
    </vt:vector>
  </TitlesOfParts>
  <Company>UVT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PLIN033</dc:title>
  <dc:creator>Klára Osolsobě</dc:creator>
  <cp:lastModifiedBy>petr</cp:lastModifiedBy>
  <cp:revision>20</cp:revision>
  <dcterms:created xsi:type="dcterms:W3CDTF">2013-09-06T06:51:23Z</dcterms:created>
  <dcterms:modified xsi:type="dcterms:W3CDTF">2016-09-20T15:09:58Z</dcterms:modified>
</cp:coreProperties>
</file>