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58" r:id="rId5"/>
    <p:sldId id="259" r:id="rId6"/>
    <p:sldId id="260" r:id="rId7"/>
    <p:sldId id="277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423F-0D1B-4DBD-B1FD-1E372ADF4D81}" type="datetimeFigureOut">
              <a:rPr lang="cs-CZ" smtClean="0"/>
              <a:t>10.11.2016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56AE0-8947-4489-B889-9C5246E804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1439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423F-0D1B-4DBD-B1FD-1E372ADF4D81}" type="datetimeFigureOut">
              <a:rPr lang="cs-CZ" smtClean="0"/>
              <a:t>10.11.2016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56AE0-8947-4489-B889-9C5246E804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7936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423F-0D1B-4DBD-B1FD-1E372ADF4D81}" type="datetimeFigureOut">
              <a:rPr lang="cs-CZ" smtClean="0"/>
              <a:t>10.11.2016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56AE0-8947-4489-B889-9C5246E804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1228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423F-0D1B-4DBD-B1FD-1E372ADF4D81}" type="datetimeFigureOut">
              <a:rPr lang="cs-CZ" smtClean="0"/>
              <a:t>10.11.2016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56AE0-8947-4489-B889-9C5246E804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7516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423F-0D1B-4DBD-B1FD-1E372ADF4D81}" type="datetimeFigureOut">
              <a:rPr lang="cs-CZ" smtClean="0"/>
              <a:t>10.11.2016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56AE0-8947-4489-B889-9C5246E804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9762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423F-0D1B-4DBD-B1FD-1E372ADF4D81}" type="datetimeFigureOut">
              <a:rPr lang="cs-CZ" smtClean="0"/>
              <a:t>10.11.2016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56AE0-8947-4489-B889-9C5246E804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6155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423F-0D1B-4DBD-B1FD-1E372ADF4D81}" type="datetimeFigureOut">
              <a:rPr lang="cs-CZ" smtClean="0"/>
              <a:t>10.11.2016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56AE0-8947-4489-B889-9C5246E804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4401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423F-0D1B-4DBD-B1FD-1E372ADF4D81}" type="datetimeFigureOut">
              <a:rPr lang="cs-CZ" smtClean="0"/>
              <a:t>10.11.2016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56AE0-8947-4489-B889-9C5246E804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9051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423F-0D1B-4DBD-B1FD-1E372ADF4D81}" type="datetimeFigureOut">
              <a:rPr lang="cs-CZ" smtClean="0"/>
              <a:t>10.11.2016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56AE0-8947-4489-B889-9C5246E804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413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423F-0D1B-4DBD-B1FD-1E372ADF4D81}" type="datetimeFigureOut">
              <a:rPr lang="cs-CZ" smtClean="0"/>
              <a:t>10.11.2016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56AE0-8947-4489-B889-9C5246E804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4082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423F-0D1B-4DBD-B1FD-1E372ADF4D81}" type="datetimeFigureOut">
              <a:rPr lang="cs-CZ" smtClean="0"/>
              <a:t>10.11.2016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56AE0-8947-4489-B889-9C5246E804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9079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D423F-0D1B-4DBD-B1FD-1E372ADF4D81}" type="datetimeFigureOut">
              <a:rPr lang="cs-CZ" smtClean="0"/>
              <a:t>10.11.2016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56AE0-8947-4489-B889-9C5246E804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3582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ujc.cas.cz/sys/galerie-obrazky/mluvnice-cestiny/index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Využití nástrojů pro jevy na hranici tvarosloví a slovotvorby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PLIN033_4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34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adjektiva</a:t>
            </a:r>
            <a:endParaRPr lang="cs-CZ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2515394"/>
            <a:ext cx="756285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125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-</a:t>
            </a:r>
            <a:r>
              <a:rPr lang="cs-CZ" dirty="0" err="1" smtClean="0"/>
              <a:t>nutý</a:t>
            </a:r>
            <a:r>
              <a:rPr lang="cs-CZ" dirty="0" smtClean="0"/>
              <a:t>/-</a:t>
            </a:r>
            <a:r>
              <a:rPr lang="en-US" dirty="0" smtClean="0"/>
              <a:t>[e</a:t>
            </a:r>
            <a:r>
              <a:rPr lang="cs-CZ" dirty="0" smtClean="0"/>
              <a:t>ě</a:t>
            </a:r>
            <a:r>
              <a:rPr lang="en-US" dirty="0" smtClean="0"/>
              <a:t>]</a:t>
            </a:r>
            <a:r>
              <a:rPr lang="cs-CZ" dirty="0" smtClean="0"/>
              <a:t>ný</a:t>
            </a:r>
            <a:endParaRPr lang="cs-CZ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916" y="1600200"/>
            <a:ext cx="180616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681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Dluž a splácej !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s</a:t>
            </a:r>
            <a:r>
              <a:rPr lang="cs-CZ" dirty="0" smtClean="0"/>
              <a:t>plácej/splácet</a:t>
            </a:r>
            <a:endParaRPr lang="fr-CA" dirty="0" smtClean="0"/>
          </a:p>
          <a:p>
            <a:r>
              <a:rPr lang="cs-CZ" dirty="0"/>
              <a:t>s</a:t>
            </a:r>
            <a:r>
              <a:rPr lang="fr-CA" dirty="0" smtClean="0"/>
              <a:t>pl</a:t>
            </a:r>
            <a:r>
              <a:rPr lang="cs-CZ" dirty="0" err="1" smtClean="0"/>
              <a:t>ácej</a:t>
            </a:r>
            <a:r>
              <a:rPr lang="cs-CZ" dirty="0" smtClean="0"/>
              <a:t>/splácat</a:t>
            </a:r>
            <a:endParaRPr lang="cs-CZ" dirty="0"/>
          </a:p>
          <a:p>
            <a:r>
              <a:rPr lang="cs-CZ" dirty="0"/>
              <a:t>d</a:t>
            </a:r>
            <a:r>
              <a:rPr lang="cs-CZ" dirty="0" smtClean="0"/>
              <a:t>luž/dlužit</a:t>
            </a:r>
          </a:p>
          <a:p>
            <a:r>
              <a:rPr lang="cs-CZ" dirty="0" smtClean="0"/>
              <a:t>dluž/dloužit</a:t>
            </a:r>
          </a:p>
          <a:p>
            <a:r>
              <a:rPr lang="cs-CZ" dirty="0" smtClean="0"/>
              <a:t>splacen/splatit</a:t>
            </a:r>
          </a:p>
          <a:p>
            <a:r>
              <a:rPr lang="cs-CZ" dirty="0"/>
              <a:t>s</a:t>
            </a:r>
            <a:r>
              <a:rPr lang="cs-CZ" dirty="0" smtClean="0"/>
              <a:t>plácnut/splácnout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93297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splacen</a:t>
            </a:r>
            <a:endParaRPr lang="cs-CZ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1772816"/>
            <a:ext cx="4667250" cy="312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019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-</a:t>
            </a:r>
            <a:r>
              <a:rPr lang="cs-CZ" dirty="0" err="1" smtClean="0"/>
              <a:t>nulý</a:t>
            </a:r>
            <a:r>
              <a:rPr lang="cs-CZ" dirty="0" smtClean="0"/>
              <a:t>/-</a:t>
            </a:r>
            <a:r>
              <a:rPr lang="cs-CZ" dirty="0" err="1" smtClean="0"/>
              <a:t>lý</a:t>
            </a:r>
            <a:endParaRPr lang="cs-CZ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6" y="1628800"/>
            <a:ext cx="743902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313" y="4797152"/>
            <a:ext cx="23717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171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disjunktní</a:t>
            </a:r>
            <a:endParaRPr lang="cs-CZ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185737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84784"/>
            <a:ext cx="1895475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562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</a:t>
            </a:r>
            <a:r>
              <a:rPr lang="cs-CZ" dirty="0" smtClean="0"/>
              <a:t>edění/sezení</a:t>
            </a:r>
            <a:endParaRPr lang="cs-CZ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050" y="1600200"/>
            <a:ext cx="53259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804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přegenerování</a:t>
            </a:r>
            <a:endParaRPr lang="cs-CZ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162" y="1701006"/>
            <a:ext cx="2733675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406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přegenerování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Křížení alternací (d-z/z-ž)</a:t>
            </a:r>
          </a:p>
          <a:p>
            <a:r>
              <a:rPr lang="cs-CZ" dirty="0" smtClean="0"/>
              <a:t> zadání </a:t>
            </a:r>
            <a:r>
              <a:rPr lang="cs-CZ" dirty="0" err="1" smtClean="0"/>
              <a:t>ení</a:t>
            </a:r>
            <a:r>
              <a:rPr lang="cs-CZ" dirty="0" smtClean="0"/>
              <a:t>/</a:t>
            </a:r>
            <a:r>
              <a:rPr lang="cs-CZ" dirty="0" err="1" smtClean="0"/>
              <a:t>ění</a:t>
            </a:r>
            <a:endParaRPr lang="cs-CZ" dirty="0" smtClean="0"/>
          </a:p>
          <a:p>
            <a:r>
              <a:rPr lang="cs-CZ" dirty="0" smtClean="0"/>
              <a:t>Existuje pravidlo distribuce alternace labiál u slovesných tvarů?</a:t>
            </a:r>
          </a:p>
        </p:txBody>
      </p:sp>
    </p:spTree>
    <p:extLst>
      <p:ext uri="{BB962C8B-B14F-4D97-AF65-F5344CB8AC3E}">
        <p14:creationId xmlns:p14="http://schemas.microsoft.com/office/powerpoint/2010/main" val="353845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MČ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www.ujc.cas.cz/sys/galerie-obrazky/mluvnice-cestiny/index.html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708920"/>
            <a:ext cx="8388424" cy="486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54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Variantní tvary l-</a:t>
            </a:r>
            <a:r>
              <a:rPr lang="cs-CZ" dirty="0" err="1" smtClean="0"/>
              <a:t>ových</a:t>
            </a:r>
            <a:r>
              <a:rPr lang="cs-CZ" dirty="0" smtClean="0"/>
              <a:t> a n/t-</a:t>
            </a:r>
            <a:r>
              <a:rPr lang="cs-CZ" dirty="0" err="1" smtClean="0"/>
              <a:t>ových</a:t>
            </a:r>
            <a:r>
              <a:rPr lang="cs-CZ" dirty="0" smtClean="0"/>
              <a:t> příčestí a odpovídajících adjektiv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Deriv</a:t>
            </a:r>
            <a:endParaRPr lang="cs-CZ" dirty="0" smtClean="0"/>
          </a:p>
          <a:p>
            <a:r>
              <a:rPr lang="cs-CZ" dirty="0" err="1" smtClean="0"/>
              <a:t>Morfio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291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MČ 2, s. 473 n.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alternace pas. part. a dějových jmen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" y="-1828800"/>
            <a:ext cx="8401050" cy="1051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65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na příště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Vyzkoušejtě</a:t>
            </a:r>
            <a:r>
              <a:rPr lang="cs-CZ" dirty="0" smtClean="0"/>
              <a:t> </a:t>
            </a:r>
            <a:r>
              <a:rPr lang="cs-CZ" dirty="0" smtClean="0"/>
              <a:t>jak funguje </a:t>
            </a:r>
            <a:r>
              <a:rPr lang="cs-CZ" dirty="0" err="1" smtClean="0"/>
              <a:t>morfio</a:t>
            </a:r>
            <a:r>
              <a:rPr lang="cs-CZ" dirty="0" smtClean="0"/>
              <a:t> při rozšíření alternací (s-š, st-</a:t>
            </a:r>
            <a:r>
              <a:rPr lang="cs-CZ" dirty="0" err="1" smtClean="0"/>
              <a:t>šť</a:t>
            </a:r>
            <a:r>
              <a:rPr lang="cs-CZ" dirty="0" smtClean="0"/>
              <a:t>, </a:t>
            </a:r>
            <a:r>
              <a:rPr lang="cs-CZ" dirty="0" err="1" smtClean="0"/>
              <a:t>zď-žď</a:t>
            </a:r>
            <a:r>
              <a:rPr lang="cs-CZ" dirty="0" smtClean="0"/>
              <a:t> – pozor, je třeba zadat grafické alternace, tedy st-</a:t>
            </a:r>
            <a:r>
              <a:rPr lang="cs-CZ" dirty="0" err="1" smtClean="0"/>
              <a:t>št</a:t>
            </a:r>
            <a:r>
              <a:rPr lang="cs-CZ" dirty="0" smtClean="0"/>
              <a:t>, … ?</a:t>
            </a:r>
            <a:endParaRPr lang="cs-CZ" dirty="0"/>
          </a:p>
          <a:p>
            <a:r>
              <a:rPr lang="cs-CZ" dirty="0"/>
              <a:t>Jaké další alternace se mohou </a:t>
            </a:r>
            <a:r>
              <a:rPr lang="cs-CZ" dirty="0" smtClean="0"/>
              <a:t>objevit ?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848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</a:t>
            </a:r>
            <a:r>
              <a:rPr lang="cs-CZ" dirty="0" smtClean="0"/>
              <a:t>ištěný/tisknutý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Slovesa na </a:t>
            </a:r>
            <a:r>
              <a:rPr lang="cs-CZ" i="1" dirty="0" smtClean="0"/>
              <a:t>–</a:t>
            </a:r>
            <a:r>
              <a:rPr lang="cs-CZ" i="1" dirty="0" err="1" smtClean="0"/>
              <a:t>nout</a:t>
            </a:r>
            <a:r>
              <a:rPr lang="cs-CZ" dirty="0" smtClean="0"/>
              <a:t> mohou mít dvojí realizaci tvaru pasivního příčestí a tvarů od tohoto tvaru odvozených</a:t>
            </a:r>
          </a:p>
          <a:p>
            <a:r>
              <a:rPr lang="cs-CZ" b="1" i="1" dirty="0" smtClean="0">
                <a:solidFill>
                  <a:srgbClr val="FF0000"/>
                </a:solidFill>
              </a:rPr>
              <a:t>-0-</a:t>
            </a:r>
            <a:r>
              <a:rPr lang="en-US" b="1" i="1" dirty="0" smtClean="0">
                <a:solidFill>
                  <a:srgbClr val="FF0000"/>
                </a:solidFill>
              </a:rPr>
              <a:t>[e</a:t>
            </a:r>
            <a:r>
              <a:rPr lang="cs-CZ" b="1" i="1" dirty="0" smtClean="0">
                <a:solidFill>
                  <a:srgbClr val="FF0000"/>
                </a:solidFill>
              </a:rPr>
              <a:t>ě</a:t>
            </a:r>
            <a:r>
              <a:rPr lang="en-US" b="1" i="1" dirty="0" smtClean="0">
                <a:solidFill>
                  <a:srgbClr val="FF0000"/>
                </a:solidFill>
              </a:rPr>
              <a:t>]</a:t>
            </a:r>
            <a:r>
              <a:rPr lang="cs-CZ" b="1" i="1" dirty="0" smtClean="0">
                <a:solidFill>
                  <a:srgbClr val="FF0000"/>
                </a:solidFill>
              </a:rPr>
              <a:t>n × -nu-t</a:t>
            </a:r>
          </a:p>
          <a:p>
            <a:r>
              <a:rPr lang="cs-CZ" b="1" i="1" dirty="0">
                <a:solidFill>
                  <a:srgbClr val="FF0000"/>
                </a:solidFill>
              </a:rPr>
              <a:t>-0-</a:t>
            </a:r>
            <a:r>
              <a:rPr lang="en-US" b="1" i="1" dirty="0">
                <a:solidFill>
                  <a:srgbClr val="FF0000"/>
                </a:solidFill>
              </a:rPr>
              <a:t>[e</a:t>
            </a:r>
            <a:r>
              <a:rPr lang="cs-CZ" b="1" i="1" dirty="0">
                <a:solidFill>
                  <a:srgbClr val="FF0000"/>
                </a:solidFill>
              </a:rPr>
              <a:t>ě</a:t>
            </a:r>
            <a:r>
              <a:rPr lang="en-US" b="1" i="1" dirty="0">
                <a:solidFill>
                  <a:srgbClr val="FF0000"/>
                </a:solidFill>
              </a:rPr>
              <a:t>]</a:t>
            </a:r>
            <a:r>
              <a:rPr lang="cs-CZ" b="1" i="1" dirty="0" smtClean="0">
                <a:solidFill>
                  <a:srgbClr val="FF0000"/>
                </a:solidFill>
              </a:rPr>
              <a:t>ní </a:t>
            </a:r>
            <a:r>
              <a:rPr lang="cs-CZ" b="1" i="1" dirty="0">
                <a:solidFill>
                  <a:srgbClr val="FF0000"/>
                </a:solidFill>
              </a:rPr>
              <a:t>× -</a:t>
            </a:r>
            <a:r>
              <a:rPr lang="cs-CZ" b="1" i="1" dirty="0" smtClean="0">
                <a:solidFill>
                  <a:srgbClr val="FF0000"/>
                </a:solidFill>
              </a:rPr>
              <a:t>nu-</a:t>
            </a:r>
            <a:r>
              <a:rPr lang="cs-CZ" b="1" i="1" dirty="0" err="1" smtClean="0">
                <a:solidFill>
                  <a:srgbClr val="FF0000"/>
                </a:solidFill>
              </a:rPr>
              <a:t>tí</a:t>
            </a:r>
            <a:endParaRPr lang="cs-CZ" b="1" i="1" dirty="0">
              <a:solidFill>
                <a:srgbClr val="FF0000"/>
              </a:solidFill>
            </a:endParaRPr>
          </a:p>
          <a:p>
            <a:r>
              <a:rPr lang="cs-CZ" b="1" i="1" dirty="0">
                <a:solidFill>
                  <a:srgbClr val="FF0000"/>
                </a:solidFill>
              </a:rPr>
              <a:t>-0-</a:t>
            </a:r>
            <a:r>
              <a:rPr lang="en-US" b="1" i="1" dirty="0">
                <a:solidFill>
                  <a:srgbClr val="FF0000"/>
                </a:solidFill>
              </a:rPr>
              <a:t>[e</a:t>
            </a:r>
            <a:r>
              <a:rPr lang="cs-CZ" b="1" i="1" dirty="0">
                <a:solidFill>
                  <a:srgbClr val="FF0000"/>
                </a:solidFill>
              </a:rPr>
              <a:t>ě</a:t>
            </a:r>
            <a:r>
              <a:rPr lang="en-US" b="1" i="1" dirty="0">
                <a:solidFill>
                  <a:srgbClr val="FF0000"/>
                </a:solidFill>
              </a:rPr>
              <a:t>]</a:t>
            </a:r>
            <a:r>
              <a:rPr lang="cs-CZ" b="1" i="1" dirty="0" smtClean="0">
                <a:solidFill>
                  <a:srgbClr val="FF0000"/>
                </a:solidFill>
              </a:rPr>
              <a:t>ný </a:t>
            </a:r>
            <a:r>
              <a:rPr lang="cs-CZ" b="1" i="1" dirty="0">
                <a:solidFill>
                  <a:srgbClr val="FF0000"/>
                </a:solidFill>
              </a:rPr>
              <a:t>× -</a:t>
            </a:r>
            <a:r>
              <a:rPr lang="cs-CZ" b="1" i="1" dirty="0" smtClean="0">
                <a:solidFill>
                  <a:srgbClr val="FF0000"/>
                </a:solidFill>
              </a:rPr>
              <a:t>nu-</a:t>
            </a:r>
            <a:r>
              <a:rPr lang="cs-CZ" b="1" i="1" dirty="0" err="1" smtClean="0">
                <a:solidFill>
                  <a:srgbClr val="FF0000"/>
                </a:solidFill>
              </a:rPr>
              <a:t>tý</a:t>
            </a:r>
            <a:endParaRPr lang="cs-CZ" b="1" i="1" dirty="0">
              <a:solidFill>
                <a:srgbClr val="FF0000"/>
              </a:solidFill>
            </a:endParaRPr>
          </a:p>
          <a:p>
            <a:endParaRPr lang="cs-CZ" b="1" i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61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Deriv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49080"/>
            <a:ext cx="8229600" cy="133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286000" y="309044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cs-CZ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nout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$/k5.*</a:t>
            </a:r>
            <a:r>
              <a:rPr lang="cs-CZ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mF</a:t>
            </a:r>
            <a:r>
              <a:rPr lang="cs-CZ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&gt;en$/</a:t>
            </a:r>
            <a:r>
              <a:rPr lang="cs-CZ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k5eA</a:t>
            </a:r>
            <a:r>
              <a:rPr lang="cs-CZ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.*</a:t>
            </a:r>
            <a:r>
              <a:rPr lang="cs-CZ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mNgMnS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703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dvojice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405856"/>
            <a:ext cx="36576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85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Proč není </a:t>
            </a:r>
            <a:r>
              <a:rPr lang="en-US" i="1" dirty="0" err="1" smtClean="0"/>
              <a:t>Deriv</a:t>
            </a:r>
            <a:r>
              <a:rPr lang="en-US" i="1" dirty="0" smtClean="0"/>
              <a:t> </a:t>
            </a:r>
            <a:r>
              <a:rPr lang="en-US" dirty="0" err="1" smtClean="0"/>
              <a:t>vhodn</a:t>
            </a:r>
            <a:r>
              <a:rPr lang="cs-CZ" dirty="0" smtClean="0"/>
              <a:t>ý nástroj?</a:t>
            </a:r>
            <a:br>
              <a:rPr lang="cs-CZ" dirty="0" smtClean="0"/>
            </a:br>
            <a:r>
              <a:rPr lang="cs-CZ" dirty="0" err="1" smtClean="0"/>
              <a:t>oblben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399097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1484784"/>
            <a:ext cx="3533775" cy="561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70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přegenerovávání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Infinitiv není na </a:t>
            </a:r>
            <a:r>
              <a:rPr lang="cs-CZ" i="1" dirty="0" smtClean="0"/>
              <a:t>–</a:t>
            </a:r>
            <a:r>
              <a:rPr lang="cs-CZ" i="1" dirty="0" err="1" smtClean="0"/>
              <a:t>nout</a:t>
            </a:r>
            <a:endParaRPr lang="cs-CZ" i="1" dirty="0" smtClean="0"/>
          </a:p>
          <a:p>
            <a:r>
              <a:rPr lang="cs-CZ" dirty="0" smtClean="0"/>
              <a:t>Existuje infinitiv na </a:t>
            </a:r>
            <a:r>
              <a:rPr lang="cs-CZ" i="1" dirty="0" smtClean="0"/>
              <a:t>–</a:t>
            </a:r>
            <a:r>
              <a:rPr lang="cs-CZ" i="1" dirty="0" err="1" smtClean="0"/>
              <a:t>it</a:t>
            </a:r>
            <a:r>
              <a:rPr lang="cs-CZ" i="1" dirty="0" smtClean="0"/>
              <a:t>/-et</a:t>
            </a:r>
            <a:r>
              <a:rPr lang="cs-CZ" dirty="0" smtClean="0"/>
              <a:t> a od něho derivované tvary na </a:t>
            </a:r>
            <a:r>
              <a:rPr lang="cs-CZ" i="1" dirty="0" smtClean="0"/>
              <a:t>–en</a:t>
            </a:r>
            <a:endParaRPr lang="cs-CZ" dirty="0" smtClean="0"/>
          </a:p>
          <a:p>
            <a:r>
              <a:rPr lang="cs-CZ" dirty="0" smtClean="0"/>
              <a:t>Slovesa na </a:t>
            </a:r>
            <a:r>
              <a:rPr lang="cs-CZ" i="1" dirty="0" smtClean="0"/>
              <a:t>–</a:t>
            </a:r>
            <a:r>
              <a:rPr lang="cs-CZ" i="1" dirty="0" err="1" smtClean="0"/>
              <a:t>nout</a:t>
            </a:r>
            <a:r>
              <a:rPr lang="cs-CZ" dirty="0" smtClean="0"/>
              <a:t> a </a:t>
            </a:r>
            <a:r>
              <a:rPr lang="cs-CZ" i="1" dirty="0" smtClean="0"/>
              <a:t>–</a:t>
            </a:r>
            <a:r>
              <a:rPr lang="cs-CZ" i="1" dirty="0" err="1" smtClean="0"/>
              <a:t>it</a:t>
            </a:r>
            <a:r>
              <a:rPr lang="cs-CZ" i="1" dirty="0" smtClean="0"/>
              <a:t>/-et </a:t>
            </a:r>
            <a:r>
              <a:rPr lang="cs-CZ" dirty="0" smtClean="0"/>
              <a:t>jsou příbuzná (většinou je rozdíl ve způsobu slovesného děje)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071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Morfio</a:t>
            </a:r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973" y="1600200"/>
            <a:ext cx="482205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161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dvojice</a:t>
            </a:r>
            <a:endParaRPr lang="cs-C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268760"/>
            <a:ext cx="3528391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700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235</Words>
  <Application>Microsoft Office PowerPoint</Application>
  <PresentationFormat>Předvádění na obrazovce (4:3)</PresentationFormat>
  <Paragraphs>45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Motiv systému Office</vt:lpstr>
      <vt:lpstr>Využití nástrojů pro jevy na hranici tvarosloví a slovotvorby</vt:lpstr>
      <vt:lpstr>Variantní tvary l-ových a n/t-ových příčestí a odpovídajících adjektiv</vt:lpstr>
      <vt:lpstr>tištěný/tisknutý </vt:lpstr>
      <vt:lpstr>Deriv</vt:lpstr>
      <vt:lpstr>dvojice</vt:lpstr>
      <vt:lpstr>Proč není Deriv vhodný nástroj? oblben</vt:lpstr>
      <vt:lpstr>přegenerovávání</vt:lpstr>
      <vt:lpstr>Morfio</vt:lpstr>
      <vt:lpstr>dvojice</vt:lpstr>
      <vt:lpstr>adjektiva</vt:lpstr>
      <vt:lpstr>-nutý/-[eě]ný</vt:lpstr>
      <vt:lpstr>Dluž a splácej !</vt:lpstr>
      <vt:lpstr>splacen</vt:lpstr>
      <vt:lpstr>-nulý/-lý</vt:lpstr>
      <vt:lpstr>disjunktní</vt:lpstr>
      <vt:lpstr>sedění/sezení</vt:lpstr>
      <vt:lpstr>přegenerování</vt:lpstr>
      <vt:lpstr>přegenerování</vt:lpstr>
      <vt:lpstr>MČ</vt:lpstr>
      <vt:lpstr>MČ 2, s. 473 n.</vt:lpstr>
      <vt:lpstr>Úkol na příště</vt:lpstr>
    </vt:vector>
  </TitlesOfParts>
  <Company>UVT 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Využití nástrojů pro jevy na hranici tvarosloví a slovotvorby</dc:title>
  <dc:creator>Klára Osolsobě</dc:creator>
  <cp:lastModifiedBy>petr</cp:lastModifiedBy>
  <cp:revision>15</cp:revision>
  <dcterms:created xsi:type="dcterms:W3CDTF">2014-10-22T10:32:05Z</dcterms:created>
  <dcterms:modified xsi:type="dcterms:W3CDTF">2016-11-10T15:36:35Z</dcterms:modified>
</cp:coreProperties>
</file>