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6" r:id="rId8"/>
    <p:sldId id="264" r:id="rId9"/>
    <p:sldId id="268" r:id="rId10"/>
    <p:sldId id="267" r:id="rId11"/>
    <p:sldId id="269" r:id="rId12"/>
    <p:sldId id="270" r:id="rId13"/>
    <p:sldId id="271" r:id="rId14"/>
    <p:sldId id="263" r:id="rId15"/>
    <p:sldId id="273" r:id="rId16"/>
    <p:sldId id="261" r:id="rId17"/>
    <p:sldId id="274" r:id="rId18"/>
    <p:sldId id="272" r:id="rId19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17.10.2014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17.10.2014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17.10.2014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17.10.2014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17.10.2014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17.10.2014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17.10.2014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17.10.2014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17.10.2014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17.10.2014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17.10.2014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17.10.2014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17.10.2014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17.10.2014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17.10.2014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66FDA73-D07E-E849-98D1-9D74E985EEF0}" type="datetimeFigureOut">
              <a:t>17.10.2014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E1EF9A2-D0F2-A44C-835A-F29AE5612BAD}" type="slidenum"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Výzkumný projekt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06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Metoda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obecný metodologický přístup i podrobný technický plán </a:t>
            </a:r>
          </a:p>
          <a:p>
            <a:r>
              <a:rPr lang="en-US"/>
              <a:t>členění podle konkrétního přístupu</a:t>
            </a:r>
          </a:p>
          <a:p>
            <a:r>
              <a:rPr lang="en-US"/>
              <a:t>metoda musí sloužit výzkumné otázce, ne naopak! </a:t>
            </a:r>
          </a:p>
          <a:p>
            <a:r>
              <a:rPr lang="en-US"/>
              <a:t>popsat postup operacionalizace </a:t>
            </a:r>
          </a:p>
          <a:p>
            <a:r>
              <a:rPr lang="en-US"/>
              <a:t>zdůvodněný výběr metody – ne nahodile, musí odpovídat teoretickým východiskům</a:t>
            </a:r>
          </a:p>
        </p:txBody>
      </p:sp>
    </p:spTree>
    <p:extLst>
      <p:ext uri="{BB962C8B-B14F-4D97-AF65-F5344CB8AC3E}">
        <p14:creationId xmlns:p14="http://schemas.microsoft.com/office/powerpoint/2010/main" val="2750137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Sběr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nástroje, populace/soubor, procedura</a:t>
            </a:r>
          </a:p>
          <a:p>
            <a:r>
              <a:rPr lang="en-US"/>
              <a:t>nástroje - přesný a konkrétní popis nástrojů a procedur</a:t>
            </a:r>
          </a:p>
          <a:p>
            <a:r>
              <a:rPr lang="en-US"/>
              <a:t>populace/soubor</a:t>
            </a:r>
          </a:p>
          <a:p>
            <a:pPr lvl="1"/>
            <a:r>
              <a:rPr lang="en-US"/>
              <a:t>vymezit populaci, kritéria inkluze/exkluze</a:t>
            </a:r>
          </a:p>
          <a:p>
            <a:pPr lvl="1"/>
            <a:r>
              <a:rPr lang="en-US"/>
              <a:t>velikost výzkumného souboru - zdůvodněná</a:t>
            </a:r>
          </a:p>
          <a:p>
            <a:pPr lvl="1"/>
            <a:r>
              <a:rPr lang="en-US"/>
              <a:t>způsob výběru – zajištění reprezentativnosti </a:t>
            </a:r>
          </a:p>
          <a:p>
            <a:r>
              <a:rPr lang="en-US"/>
              <a:t>procedura – postup sběru dat, pořadí nástrojů, podmínky</a:t>
            </a:r>
          </a:p>
          <a:p>
            <a:pPr lvl="1"/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42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Zpracování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postupy </a:t>
            </a:r>
          </a:p>
          <a:p>
            <a:pPr lvl="1"/>
            <a:r>
              <a:rPr lang="en-US"/>
              <a:t>skórování</a:t>
            </a:r>
          </a:p>
          <a:p>
            <a:pPr marL="685800" lvl="2" indent="0">
              <a:buNone/>
            </a:pPr>
            <a:r>
              <a:rPr lang="en-US"/>
              <a:t>kódování</a:t>
            </a:r>
          </a:p>
          <a:p>
            <a:pPr marL="685800" lvl="2" indent="0">
              <a:buNone/>
            </a:pPr>
            <a:r>
              <a:rPr lang="en-US"/>
              <a:t>statistické analýzy kvantitativních dat – stručně, ale konkrétně</a:t>
            </a:r>
          </a:p>
          <a:p>
            <a:pPr marL="685800" lvl="2" indent="0">
              <a:buNone/>
            </a:pPr>
            <a:endParaRPr lang="en-US"/>
          </a:p>
          <a:p>
            <a:r>
              <a:rPr lang="en-US"/>
              <a:t>postup analýzy kvalitativních dat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44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370668"/>
            <a:ext cx="7610476" cy="3895662"/>
          </a:xfrm>
        </p:spPr>
        <p:txBody>
          <a:bodyPr>
            <a:normAutofit lnSpcReduction="10000"/>
          </a:bodyPr>
          <a:lstStyle/>
          <a:p>
            <a:r>
              <a:rPr lang="en-US"/>
              <a:t>potencionální přínos výzkumu</a:t>
            </a:r>
          </a:p>
          <a:p>
            <a:r>
              <a:rPr lang="en-US"/>
              <a:t>faktory, které potencionálně mohou ovlivnit validitu našeho výzkumu (interní i externí)</a:t>
            </a:r>
          </a:p>
          <a:p>
            <a:r>
              <a:rPr lang="en-US"/>
              <a:t>tyto úvahy možno uvést také postupně na příslušných místech projektu (např. přínos výzkumu v sekci Výzkumná otázka, faktory validity – např. postupy znáhodnění/vyrovnání výzkumných skupin, údaje o reliabilitě a validitě nástrojů v sekci Metoda)</a:t>
            </a:r>
          </a:p>
          <a:p>
            <a:r>
              <a:rPr lang="en-US"/>
              <a:t>zamyslet se i nad etickými aspekty výzkumného projektu – opět buď v diskusi nebo v příslušném oddíle (např. Soubor)</a:t>
            </a:r>
          </a:p>
        </p:txBody>
      </p:sp>
    </p:spTree>
    <p:extLst>
      <p:ext uri="{BB962C8B-B14F-4D97-AF65-F5344CB8AC3E}">
        <p14:creationId xmlns:p14="http://schemas.microsoft.com/office/powerpoint/2010/main" val="129666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Etické aspekty výzkumu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kompetence výzkumníka – nástroje; možná dvojí role</a:t>
            </a:r>
          </a:p>
          <a:p>
            <a:r>
              <a:rPr lang="en-US"/>
              <a:t>informovaný souhlas, klamání, odměny…</a:t>
            </a:r>
          </a:p>
          <a:p>
            <a:r>
              <a:rPr lang="en-US"/>
              <a:t>možná rizika pro účastníky (včetně výzkumníka)</a:t>
            </a:r>
          </a:p>
          <a:p>
            <a:r>
              <a:rPr lang="en-US"/>
              <a:t>důvěrnost informací, anonymita, využití dat</a:t>
            </a:r>
          </a:p>
          <a:p>
            <a:r>
              <a:rPr lang="en-US"/>
              <a:t>politicky korektní výrazy – účastníci vs. zkoumané osoby/subjekty (doporučení APA)</a:t>
            </a:r>
          </a:p>
        </p:txBody>
      </p:sp>
    </p:spTree>
    <p:extLst>
      <p:ext uri="{BB962C8B-B14F-4D97-AF65-F5344CB8AC3E}">
        <p14:creationId xmlns:p14="http://schemas.microsoft.com/office/powerpoint/2010/main" val="2844512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Seznam zdrojů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neuvádíme všechny, které jsme při studiu literatury prošli - jen ty vybrané, na které v projektu skutečně odkazujeme</a:t>
            </a:r>
          </a:p>
          <a:p>
            <a:pPr lvl="1"/>
            <a:r>
              <a:rPr lang="en-US"/>
              <a:t>tj. ty nejdůležitejší, nejvlivnější v dané oblasti výzkumu</a:t>
            </a:r>
          </a:p>
          <a:p>
            <a:pPr lvl="1"/>
            <a:r>
              <a:rPr lang="en-US"/>
              <a:t>nejrelevantnější k tématu</a:t>
            </a:r>
          </a:p>
          <a:p>
            <a:pPr lvl="1"/>
            <a:r>
              <a:rPr lang="en-US"/>
              <a:t>aktuální</a:t>
            </a:r>
          </a:p>
          <a:p>
            <a:r>
              <a:rPr lang="en-US"/>
              <a:t>jednotný formát – podle zvolené citační normy, např.</a:t>
            </a:r>
          </a:p>
          <a:p>
            <a:pPr lvl="1"/>
            <a:r>
              <a:rPr lang="en-US"/>
              <a:t>APA</a:t>
            </a:r>
          </a:p>
          <a:p>
            <a:pPr lvl="1"/>
            <a:r>
              <a:rPr lang="en-US"/>
              <a:t>citační norma ‪ČSN ISO 690:2011‬(</a:t>
            </a:r>
            <a:r>
              <a:rPr lang="en-US">
                <a:hlinkClick r:id="rId2"/>
              </a:rPr>
              <a:t>www.citace.com</a:t>
            </a:r>
            <a:r>
              <a:rPr lang="en-US"/>
              <a:t>)</a:t>
            </a:r>
          </a:p>
          <a:p>
            <a:pPr marL="349250" lvl="1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21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Časté chyby v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příliš obecný název projektu</a:t>
            </a:r>
          </a:p>
          <a:p>
            <a:r>
              <a:rPr lang="en-US"/>
              <a:t>nerozpracovaná východiska projektu – výzkumná otázka málo zakotvená (či působící zcela nahodile)</a:t>
            </a:r>
          </a:p>
          <a:p>
            <a:r>
              <a:rPr lang="en-US"/>
              <a:t>nepodložené hypotézy</a:t>
            </a:r>
          </a:p>
          <a:p>
            <a:r>
              <a:rPr lang="en-US"/>
              <a:t>nezdůvodněná metoda – vzhledem k výzkumné otázce</a:t>
            </a:r>
          </a:p>
          <a:p>
            <a:r>
              <a:rPr lang="en-US"/>
              <a:t>metoda málo konkrétní (buď opomenutím nebo nedostatečně promyšlená)</a:t>
            </a:r>
          </a:p>
          <a:p>
            <a:r>
              <a:rPr lang="en-US"/>
              <a:t>odkazy (podle citačního manuálu – nejen seznam zdrojů, ale i odkazy v textu!)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89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3439"/>
            <a:ext cx="8913813" cy="914400"/>
          </a:xfrm>
        </p:spPr>
        <p:txBody>
          <a:bodyPr/>
          <a:lstStyle/>
          <a:p>
            <a:r>
              <a:rPr lang="en-US"/>
              <a:t>Kritéria hodnocení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3" y="1852083"/>
            <a:ext cx="7362827" cy="4656667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východiska</a:t>
            </a:r>
          </a:p>
          <a:p>
            <a:pPr lvl="1"/>
            <a:r>
              <a:rPr lang="en-US"/>
              <a:t>přehled současných, relevantních poznatků</a:t>
            </a:r>
          </a:p>
          <a:p>
            <a:pPr lvl="1"/>
            <a:r>
              <a:rPr lang="en-US"/>
              <a:t>východiska jasně a srozumitelně strukturována</a:t>
            </a:r>
          </a:p>
          <a:p>
            <a:r>
              <a:rPr lang="en-US"/>
              <a:t>výzkumná otázka</a:t>
            </a:r>
          </a:p>
          <a:p>
            <a:pPr lvl="1"/>
            <a:r>
              <a:rPr lang="en-US"/>
              <a:t>vyplývá z teoretických východisek</a:t>
            </a:r>
          </a:p>
          <a:p>
            <a:pPr lvl="1"/>
            <a:r>
              <a:rPr lang="en-US"/>
              <a:t>jasně vymezená</a:t>
            </a:r>
          </a:p>
          <a:p>
            <a:pPr lvl="1"/>
            <a:r>
              <a:rPr lang="en-US"/>
              <a:t>jsou uvedeny hypotézy (pokud to odpovídá typu výzkumu)</a:t>
            </a:r>
          </a:p>
          <a:p>
            <a:r>
              <a:rPr lang="en-US"/>
              <a:t>metoda</a:t>
            </a:r>
          </a:p>
          <a:p>
            <a:pPr lvl="1"/>
            <a:r>
              <a:rPr lang="en-US"/>
              <a:t>přiměřená výzkumné otázce</a:t>
            </a:r>
          </a:p>
          <a:p>
            <a:pPr lvl="1"/>
            <a:r>
              <a:rPr lang="en-US"/>
              <a:t>konkrétně popsaný postup výzkumu, včetně etických aspektů a zdrojů ohrožení validity výzkumu</a:t>
            </a:r>
          </a:p>
          <a:p>
            <a:r>
              <a:rPr lang="en-US"/>
              <a:t>zdroje</a:t>
            </a:r>
          </a:p>
          <a:p>
            <a:pPr lvl="1"/>
            <a:r>
              <a:rPr lang="en-US"/>
              <a:t>správně odkazovány podle citační normy</a:t>
            </a:r>
          </a:p>
        </p:txBody>
      </p:sp>
    </p:spTree>
    <p:extLst>
      <p:ext uri="{BB962C8B-B14F-4D97-AF65-F5344CB8AC3E}">
        <p14:creationId xmlns:p14="http://schemas.microsoft.com/office/powerpoint/2010/main" val="3725813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Výzkumný</a:t>
            </a:r>
            <a:r>
              <a:rPr lang="en-US" dirty="0"/>
              <a:t> </a:t>
            </a:r>
            <a:r>
              <a:rPr lang="en-US" dirty="0" err="1"/>
              <a:t>projekt</a:t>
            </a:r>
            <a:r>
              <a:rPr lang="en-US" dirty="0"/>
              <a:t> </a:t>
            </a:r>
            <a:r>
              <a:rPr lang="cs-CZ" dirty="0" smtClean="0"/>
              <a:t>- požadavky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31/10 vložit projekt </a:t>
            </a:r>
            <a:r>
              <a:rPr lang="cs-CZ" dirty="0"/>
              <a:t>do </a:t>
            </a:r>
            <a:r>
              <a:rPr lang="cs-CZ" dirty="0" err="1"/>
              <a:t>Odevzdávárna</a:t>
            </a:r>
            <a:r>
              <a:rPr lang="cs-CZ" dirty="0"/>
              <a:t> pro </a:t>
            </a:r>
            <a:r>
              <a:rPr lang="cs-CZ" dirty="0" smtClean="0"/>
              <a:t>projekty</a:t>
            </a:r>
          </a:p>
          <a:p>
            <a:r>
              <a:rPr lang="cs-CZ" dirty="0"/>
              <a:t>v</a:t>
            </a:r>
            <a:r>
              <a:rPr lang="cs-CZ" dirty="0" smtClean="0"/>
              <a:t>ypracovat hodnocení 2 projektů kolegů a vložit do </a:t>
            </a:r>
            <a:r>
              <a:rPr lang="cs-CZ" dirty="0" err="1"/>
              <a:t>Odevzdávárna</a:t>
            </a:r>
            <a:r>
              <a:rPr lang="cs-CZ" dirty="0"/>
              <a:t> pro hodnocení </a:t>
            </a:r>
            <a:r>
              <a:rPr lang="cs-CZ" dirty="0" smtClean="0"/>
              <a:t>projektů (do 14/11)</a:t>
            </a:r>
          </a:p>
          <a:p>
            <a:pPr lvl="1"/>
            <a:r>
              <a:rPr lang="cs-CZ" dirty="0"/>
              <a:t>r</a:t>
            </a:r>
            <a:r>
              <a:rPr lang="cs-CZ" dirty="0" smtClean="0"/>
              <a:t>ozpis vzájemných hodnocení zašleme 1/11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truktura hodnocení projektů viz předchozí </a:t>
            </a:r>
            <a:r>
              <a:rPr lang="cs-CZ" dirty="0" err="1" smtClean="0"/>
              <a:t>slide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434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Základní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 je </a:t>
            </a:r>
            <a:r>
              <a:rPr lang="en-US" dirty="0" err="1"/>
              <a:t>výzkumný</a:t>
            </a:r>
            <a:r>
              <a:rPr lang="en-US" dirty="0"/>
              <a:t> </a:t>
            </a:r>
            <a:r>
              <a:rPr lang="en-US" dirty="0" err="1"/>
              <a:t>projekt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co </a:t>
            </a:r>
            <a:r>
              <a:rPr lang="en-US" dirty="0" err="1"/>
              <a:t>chceme</a:t>
            </a:r>
            <a:r>
              <a:rPr lang="en-US" dirty="0"/>
              <a:t> </a:t>
            </a:r>
            <a:r>
              <a:rPr lang="en-US" dirty="0" err="1"/>
              <a:t>zkoumat</a:t>
            </a:r>
            <a:r>
              <a:rPr lang="en-US" dirty="0"/>
              <a:t>? (</a:t>
            </a:r>
            <a:r>
              <a:rPr lang="en-US" dirty="0" err="1"/>
              <a:t>výzkumná</a:t>
            </a:r>
            <a:r>
              <a:rPr lang="en-US" dirty="0"/>
              <a:t> </a:t>
            </a:r>
            <a:r>
              <a:rPr lang="en-US" dirty="0" err="1"/>
              <a:t>otázka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proč</a:t>
            </a:r>
            <a:r>
              <a:rPr lang="en-US" dirty="0"/>
              <a:t> je to </a:t>
            </a:r>
            <a:r>
              <a:rPr lang="en-US" dirty="0" err="1"/>
              <a:t>důležité</a:t>
            </a:r>
            <a:r>
              <a:rPr lang="en-US" dirty="0"/>
              <a:t> a co </a:t>
            </a:r>
            <a:r>
              <a:rPr lang="en-US" dirty="0" err="1"/>
              <a:t>už</a:t>
            </a:r>
            <a:r>
              <a:rPr lang="en-US" dirty="0"/>
              <a:t> </a:t>
            </a:r>
            <a:r>
              <a:rPr lang="en-US" dirty="0" err="1"/>
              <a:t>víme</a:t>
            </a:r>
            <a:r>
              <a:rPr lang="en-US" dirty="0"/>
              <a:t>? (</a:t>
            </a:r>
            <a:r>
              <a:rPr lang="en-US" dirty="0" err="1"/>
              <a:t>východiska</a:t>
            </a:r>
            <a:r>
              <a:rPr lang="en-US" dirty="0"/>
              <a:t> a </a:t>
            </a:r>
            <a:r>
              <a:rPr lang="en-US" dirty="0" err="1"/>
              <a:t>zdroje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jak</a:t>
            </a:r>
            <a:r>
              <a:rPr lang="en-US" dirty="0"/>
              <a:t> to </a:t>
            </a:r>
            <a:r>
              <a:rPr lang="en-US" dirty="0" err="1"/>
              <a:t>budeme</a:t>
            </a:r>
            <a:r>
              <a:rPr lang="en-US" dirty="0"/>
              <a:t> </a:t>
            </a:r>
            <a:r>
              <a:rPr lang="en-US" dirty="0" err="1"/>
              <a:t>zkoumat</a:t>
            </a:r>
            <a:r>
              <a:rPr lang="en-US" dirty="0"/>
              <a:t> (</a:t>
            </a:r>
            <a:r>
              <a:rPr lang="en-US" dirty="0" err="1"/>
              <a:t>metoda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196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Struktura výzkumného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338918"/>
            <a:ext cx="7610476" cy="3927412"/>
          </a:xfrm>
        </p:spPr>
        <p:txBody>
          <a:bodyPr/>
          <a:lstStyle/>
          <a:p>
            <a:r>
              <a:rPr lang="en-US"/>
              <a:t>název (+příp. anotace)</a:t>
            </a:r>
          </a:p>
          <a:p>
            <a:r>
              <a:rPr lang="en-US"/>
              <a:t>východiska</a:t>
            </a:r>
          </a:p>
          <a:p>
            <a:r>
              <a:rPr lang="en-US"/>
              <a:t>výzkumný cíl / výzkumné otázky / hypotézy</a:t>
            </a:r>
          </a:p>
          <a:p>
            <a:r>
              <a:rPr lang="en-US"/>
              <a:t>metoda </a:t>
            </a:r>
          </a:p>
          <a:p>
            <a:pPr lvl="1"/>
            <a:r>
              <a:rPr lang="en-US"/>
              <a:t>sběr dat – nástroje a výzkumný soubor, procedura</a:t>
            </a:r>
          </a:p>
          <a:p>
            <a:pPr lvl="1"/>
            <a:r>
              <a:rPr lang="en-US"/>
              <a:t>zpracování dat</a:t>
            </a:r>
          </a:p>
          <a:p>
            <a:r>
              <a:rPr lang="en-US"/>
              <a:t>diskuse (omezení výzkumu, etické aspekty)</a:t>
            </a:r>
          </a:p>
          <a:p>
            <a:r>
              <a:rPr lang="en-US"/>
              <a:t>seznam zdrojů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6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Název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srozumitelný a výstižný </a:t>
            </a:r>
          </a:p>
          <a:p>
            <a:pPr lvl="1"/>
            <a:r>
              <a:rPr lang="en-US"/>
              <a:t>ne moc obecný</a:t>
            </a:r>
          </a:p>
          <a:p>
            <a:pPr lvl="1"/>
            <a:r>
              <a:rPr lang="en-US"/>
              <a:t>ne zbytečně dlouhý</a:t>
            </a:r>
          </a:p>
          <a:p>
            <a:r>
              <a:rPr lang="en-US"/>
              <a:t>často 2 části – obecná a specifikace</a:t>
            </a:r>
          </a:p>
          <a:p>
            <a:r>
              <a:rPr lang="en-US"/>
              <a:t>ideálně pojmenovat </a:t>
            </a:r>
            <a:r>
              <a:rPr lang="en-US" b="1"/>
              <a:t>až po dopsání projektu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8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Východiska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teoretický rámec projektu – nejdůležitější koncepty, teorie, principy, pojmy… - soubor dosavadního poznání o tématu</a:t>
            </a:r>
          </a:p>
          <a:p>
            <a:pPr lvl="1"/>
            <a:r>
              <a:rPr lang="en-US"/>
              <a:t>někdy pojato z historického hlediska</a:t>
            </a:r>
          </a:p>
          <a:p>
            <a:pPr lvl="1"/>
            <a:r>
              <a:rPr lang="en-US"/>
              <a:t>není nutné (a většinou ani možné) v projektu zpracovat vše podrobně</a:t>
            </a:r>
          </a:p>
          <a:p>
            <a:pPr lvl="1"/>
            <a:r>
              <a:rPr lang="en-US"/>
              <a:t>podstatou je prokázat znalost problematiky a odkázat na relevantní zdroje</a:t>
            </a:r>
          </a:p>
          <a:p>
            <a:r>
              <a:rPr lang="en-US"/>
              <a:t>východiska ústí ve výzkumnou otázku/y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14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Jak východiska zpracovat?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konzultace s vedoucím práce </a:t>
            </a:r>
          </a:p>
          <a:p>
            <a:r>
              <a:rPr lang="en-US"/>
              <a:t>vlastní vyhledávání zdrojů – podle klíčových slov, odkazů v už vyhledaných zdrojích…</a:t>
            </a:r>
          </a:p>
          <a:p>
            <a:pPr lvl="1"/>
            <a:r>
              <a:rPr lang="en-US"/>
              <a:t>knihovna</a:t>
            </a:r>
          </a:p>
          <a:p>
            <a:pPr lvl="1"/>
            <a:r>
              <a:rPr lang="en-US"/>
              <a:t>časopisecké databáze (EBSCO, PROQUEST atd.)</a:t>
            </a:r>
          </a:p>
          <a:p>
            <a:pPr lvl="1"/>
            <a:r>
              <a:rPr lang="en-US"/>
              <a:t>Google Scholar</a:t>
            </a:r>
          </a:p>
          <a:p>
            <a:r>
              <a:rPr lang="en-US"/>
              <a:t>obvykle nezpracujeme jednorázově, se zpřesňováním výzkumné otázky měníme strukturu, vyřazujemea zařazujeme  informace… můžeme využít např. mentální mapy</a:t>
            </a:r>
          </a:p>
        </p:txBody>
      </p:sp>
    </p:spTree>
    <p:extLst>
      <p:ext uri="{BB962C8B-B14F-4D97-AF65-F5344CB8AC3E}">
        <p14:creationId xmlns:p14="http://schemas.microsoft.com/office/powerpoint/2010/main" val="2040517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Příklad mentální mapy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2811" b="2811"/>
          <a:stretch>
            <a:fillRect/>
          </a:stretch>
        </p:blipFill>
        <p:spPr>
          <a:xfrm>
            <a:off x="751417" y="2420474"/>
            <a:ext cx="7973483" cy="3845856"/>
          </a:xfrm>
        </p:spPr>
      </p:pic>
    </p:spTree>
    <p:extLst>
      <p:ext uri="{BB962C8B-B14F-4D97-AF65-F5344CB8AC3E}">
        <p14:creationId xmlns:p14="http://schemas.microsoft.com/office/powerpoint/2010/main" val="383143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Výzkumná otázka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určuje</a:t>
            </a:r>
            <a:r>
              <a:rPr lang="en-US" dirty="0"/>
              <a:t> </a:t>
            </a:r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podobu</a:t>
            </a:r>
            <a:r>
              <a:rPr lang="en-US" dirty="0"/>
              <a:t> </a:t>
            </a:r>
            <a:r>
              <a:rPr lang="en-US" dirty="0" err="1"/>
              <a:t>východisek</a:t>
            </a:r>
            <a:r>
              <a:rPr lang="en-US" dirty="0"/>
              <a:t>,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části</a:t>
            </a:r>
            <a:r>
              <a:rPr lang="en-US" dirty="0"/>
              <a:t> </a:t>
            </a:r>
            <a:r>
              <a:rPr lang="en-US" dirty="0" err="1"/>
              <a:t>Metoda</a:t>
            </a:r>
            <a:endParaRPr lang="en-US" dirty="0"/>
          </a:p>
          <a:p>
            <a:r>
              <a:rPr lang="en-US" dirty="0" err="1"/>
              <a:t>postupně</a:t>
            </a:r>
            <a:r>
              <a:rPr lang="en-US" dirty="0"/>
              <a:t> </a:t>
            </a:r>
            <a:r>
              <a:rPr lang="en-US" dirty="0" err="1"/>
              <a:t>zpřesňována</a:t>
            </a:r>
            <a:endParaRPr lang="en-US" dirty="0"/>
          </a:p>
          <a:p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formě</a:t>
            </a:r>
            <a:r>
              <a:rPr lang="en-US" dirty="0"/>
              <a:t> </a:t>
            </a:r>
            <a:r>
              <a:rPr lang="en-US" dirty="0" err="1"/>
              <a:t>otázek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deklarace</a:t>
            </a:r>
            <a:r>
              <a:rPr lang="en-US" dirty="0"/>
              <a:t> </a:t>
            </a:r>
            <a:r>
              <a:rPr lang="en-US" dirty="0" err="1"/>
              <a:t>cíle</a:t>
            </a:r>
            <a:endParaRPr lang="en-US" dirty="0"/>
          </a:p>
          <a:p>
            <a:r>
              <a:rPr lang="en-US" dirty="0" err="1"/>
              <a:t>volba</a:t>
            </a:r>
            <a:r>
              <a:rPr lang="en-US" dirty="0"/>
              <a:t> </a:t>
            </a:r>
            <a:r>
              <a:rPr lang="en-US" dirty="0" err="1"/>
              <a:t>výzkumné</a:t>
            </a:r>
            <a:r>
              <a:rPr lang="en-US" dirty="0"/>
              <a:t> </a:t>
            </a:r>
            <a:r>
              <a:rPr lang="en-US" dirty="0" err="1"/>
              <a:t>otázky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nevolit</a:t>
            </a:r>
            <a:r>
              <a:rPr lang="en-US" dirty="0"/>
              <a:t> </a:t>
            </a:r>
            <a:r>
              <a:rPr lang="en-US" dirty="0" err="1"/>
              <a:t>již</a:t>
            </a:r>
            <a:r>
              <a:rPr lang="en-US" dirty="0"/>
              <a:t> </a:t>
            </a:r>
            <a:r>
              <a:rPr lang="en-US" dirty="0" err="1"/>
              <a:t>jasně</a:t>
            </a:r>
            <a:r>
              <a:rPr lang="en-US" dirty="0"/>
              <a:t> </a:t>
            </a:r>
            <a:r>
              <a:rPr lang="en-US" dirty="0" err="1"/>
              <a:t>odpovězené</a:t>
            </a:r>
            <a:r>
              <a:rPr lang="en-US" dirty="0"/>
              <a:t> </a:t>
            </a:r>
            <a:endParaRPr lang="cs-CZ" dirty="0" smtClean="0"/>
          </a:p>
          <a:p>
            <a:pPr lvl="1"/>
            <a:r>
              <a:rPr lang="en-US" dirty="0" err="1" smtClean="0"/>
              <a:t>jednodušší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volba</a:t>
            </a:r>
            <a:r>
              <a:rPr lang="en-US" dirty="0"/>
              <a:t> v </a:t>
            </a:r>
            <a:r>
              <a:rPr lang="en-US" dirty="0" err="1"/>
              <a:t>rámci</a:t>
            </a:r>
            <a:r>
              <a:rPr lang="en-US" dirty="0"/>
              <a:t> </a:t>
            </a:r>
            <a:r>
              <a:rPr lang="en-US" dirty="0" err="1"/>
              <a:t>aktuálně</a:t>
            </a:r>
            <a:r>
              <a:rPr lang="en-US" dirty="0"/>
              <a:t> </a:t>
            </a:r>
            <a:r>
              <a:rPr lang="en-US" dirty="0" err="1"/>
              <a:t>zkoumaného</a:t>
            </a:r>
            <a:r>
              <a:rPr lang="en-US" dirty="0"/>
              <a:t> </a:t>
            </a:r>
            <a:r>
              <a:rPr lang="en-US" dirty="0" err="1"/>
              <a:t>tématu</a:t>
            </a:r>
            <a:r>
              <a:rPr lang="en-US" dirty="0"/>
              <a:t> – </a:t>
            </a:r>
            <a:r>
              <a:rPr lang="en-US" dirty="0" err="1"/>
              <a:t>hodně</a:t>
            </a:r>
            <a:r>
              <a:rPr lang="en-US" dirty="0"/>
              <a:t> </a:t>
            </a:r>
            <a:r>
              <a:rPr lang="en-US" dirty="0" err="1"/>
              <a:t>zdrojů</a:t>
            </a:r>
            <a:r>
              <a:rPr lang="en-US" dirty="0"/>
              <a:t>, </a:t>
            </a:r>
            <a:r>
              <a:rPr lang="en-US" dirty="0" err="1"/>
              <a:t>přehledové</a:t>
            </a:r>
            <a:r>
              <a:rPr lang="en-US" dirty="0"/>
              <a:t> </a:t>
            </a:r>
            <a:r>
              <a:rPr lang="en-US" dirty="0" err="1"/>
              <a:t>studie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564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Hypotézy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podle typu výzkumu </a:t>
            </a:r>
          </a:p>
          <a:p>
            <a:r>
              <a:rPr lang="en-US"/>
              <a:t>hypotézy ve formě výroků – odpovědi na výzkumné otázky</a:t>
            </a:r>
          </a:p>
          <a:p>
            <a:pPr lvl="1"/>
            <a:r>
              <a:rPr lang="en-US"/>
              <a:t>odpovědi předpokládané na základě teoretických východisek, nikoli intuitivně</a:t>
            </a:r>
          </a:p>
          <a:p>
            <a:r>
              <a:rPr lang="en-US"/>
              <a:t>v přítomném čase (odpovědi vztahujeme k populaci, nikoli na náš konkrétní výzkumný soubor)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144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Výzkumný projekt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Základní otázky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Struktura výzkumného projektu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Název&amp;quot;&quot;/&gt;&lt;property id=&quot;20307&quot; value=&quot;259&quot;/&gt;&lt;/object&gt;&lt;object type=&quot;3&quot; unique_id=&quot;10007&quot;&gt;&lt;property id=&quot;20148&quot; value=&quot;5&quot;/&gt;&lt;property id=&quot;20300&quot; value=&quot;Slide 5 - &amp;quot;Východiska&amp;quot;&quot;/&gt;&lt;property id=&quot;20307&quot; value=&quot;260&quot;/&gt;&lt;/object&gt;&lt;object type=&quot;3&quot; unique_id=&quot;10008&quot;&gt;&lt;property id=&quot;20148&quot; value=&quot;5&quot;/&gt;&lt;property id=&quot;20300&quot; value=&quot;Slide 6 - &amp;quot;Jak východiska zpracovat?&amp;quot;&quot;/&gt;&lt;property id=&quot;20307&quot; value=&quot;262&quot;/&gt;&lt;/object&gt;&lt;object type=&quot;3&quot; unique_id=&quot;10009&quot;&gt;&lt;property id=&quot;20148&quot; value=&quot;5&quot;/&gt;&lt;property id=&quot;20300&quot; value=&quot;Slide 7 - &amp;quot;Příklad mentální mapy&amp;quot;&quot;/&gt;&lt;property id=&quot;20307&quot; value=&quot;266&quot;/&gt;&lt;/object&gt;&lt;object type=&quot;3&quot; unique_id=&quot;10010&quot;&gt;&lt;property id=&quot;20148&quot; value=&quot;5&quot;/&gt;&lt;property id=&quot;20300&quot; value=&quot;Slide 8 - &amp;quot;Výzkumná otázka&amp;quot;&quot;/&gt;&lt;property id=&quot;20307&quot; value=&quot;264&quot;/&gt;&lt;/object&gt;&lt;object type=&quot;3&quot; unique_id=&quot;10011&quot;&gt;&lt;property id=&quot;20148&quot; value=&quot;5&quot;/&gt;&lt;property id=&quot;20300&quot; value=&quot;Slide 9 - &amp;quot;Hypotézy&amp;quot;&quot;/&gt;&lt;property id=&quot;20307&quot; value=&quot;268&quot;/&gt;&lt;/object&gt;&lt;object type=&quot;3&quot; unique_id=&quot;10012&quot;&gt;&lt;property id=&quot;20148&quot; value=&quot;5&quot;/&gt;&lt;property id=&quot;20300&quot; value=&quot;Slide 10 - &amp;quot;Metoda&amp;quot;&quot;/&gt;&lt;property id=&quot;20307&quot; value=&quot;267&quot;/&gt;&lt;/object&gt;&lt;object type=&quot;3&quot; unique_id=&quot;10013&quot;&gt;&lt;property id=&quot;20148&quot; value=&quot;5&quot;/&gt;&lt;property id=&quot;20300&quot; value=&quot;Slide 11 - &amp;quot;Sběr dat&amp;quot;&quot;/&gt;&lt;property id=&quot;20307&quot; value=&quot;269&quot;/&gt;&lt;/object&gt;&lt;object type=&quot;3&quot; unique_id=&quot;10014&quot;&gt;&lt;property id=&quot;20148&quot; value=&quot;5&quot;/&gt;&lt;property id=&quot;20300&quot; value=&quot;Slide 12 - &amp;quot;Zpracování dat&amp;quot;&quot;/&gt;&lt;property id=&quot;20307&quot; value=&quot;270&quot;/&gt;&lt;/object&gt;&lt;object type=&quot;3&quot; unique_id=&quot;10015&quot;&gt;&lt;property id=&quot;20148&quot; value=&quot;5&quot;/&gt;&lt;property id=&quot;20300&quot; value=&quot;Slide 13 - &amp;quot;Diskuse&amp;quot;&quot;/&gt;&lt;property id=&quot;20307&quot; value=&quot;271&quot;/&gt;&lt;/object&gt;&lt;object type=&quot;3&quot; unique_id=&quot;10016&quot;&gt;&lt;property id=&quot;20148&quot; value=&quot;5&quot;/&gt;&lt;property id=&quot;20300&quot; value=&quot;Slide 14 - &amp;quot;Etické aspekty výzkumu&amp;quot;&quot;/&gt;&lt;property id=&quot;20307&quot; value=&quot;263&quot;/&gt;&lt;/object&gt;&lt;object type=&quot;3&quot; unique_id=&quot;10017&quot;&gt;&lt;property id=&quot;20148&quot; value=&quot;5&quot;/&gt;&lt;property id=&quot;20300&quot; value=&quot;Slide 15 - &amp;quot;Seznam zdrojů&amp;quot;&quot;/&gt;&lt;property id=&quot;20307&quot; value=&quot;273&quot;/&gt;&lt;/object&gt;&lt;object type=&quot;3&quot; unique_id=&quot;10018&quot;&gt;&lt;property id=&quot;20148&quot; value=&quot;5&quot;/&gt;&lt;property id=&quot;20300&quot; value=&quot;Slide 16 - &amp;quot;Časté chyby v projektu&amp;quot;&quot;/&gt;&lt;property id=&quot;20307&quot; value=&quot;261&quot;/&gt;&lt;/object&gt;&lt;object type=&quot;3&quot; unique_id=&quot;10019&quot;&gt;&lt;property id=&quot;20148&quot; value=&quot;5&quot;/&gt;&lt;property id=&quot;20300&quot; value=&quot;Slide 17 - &amp;quot;Kritéria hodnocení&amp;quot;&quot;/&gt;&lt;property id=&quot;20307&quot; value=&quot;274&quot;/&gt;&lt;/object&gt;&lt;object type=&quot;3&quot; unique_id=&quot;10020&quot;&gt;&lt;property id=&quot;20148&quot; value=&quot;5&quot;/&gt;&lt;property id=&quot;20300&quot; value=&quot;Slide 18 - &amp;quot;Výzkumný projekt - požadavky&amp;quot;&quot;/&gt;&lt;property id=&quot;20307&quot; value=&quot;272&quot;/&gt;&lt;/object&gt;&lt;/object&gt;&lt;object type=&quot;8&quot; unique_id=&quot;10040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323</TotalTime>
  <Words>715</Words>
  <Application>Microsoft Office PowerPoint</Application>
  <PresentationFormat>Předvádění na obrazovce (4:3)</PresentationFormat>
  <Paragraphs>113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Perception</vt:lpstr>
      <vt:lpstr>Výzkumný projekt</vt:lpstr>
      <vt:lpstr>Základní otázky</vt:lpstr>
      <vt:lpstr>Struktura výzkumného projektu</vt:lpstr>
      <vt:lpstr>Název</vt:lpstr>
      <vt:lpstr>Východiska</vt:lpstr>
      <vt:lpstr>Jak východiska zpracovat?</vt:lpstr>
      <vt:lpstr>Příklad mentální mapy</vt:lpstr>
      <vt:lpstr>Výzkumná otázka</vt:lpstr>
      <vt:lpstr>Hypotézy</vt:lpstr>
      <vt:lpstr>Metoda</vt:lpstr>
      <vt:lpstr>Sběr dat</vt:lpstr>
      <vt:lpstr>Zpracování dat</vt:lpstr>
      <vt:lpstr>Diskuse</vt:lpstr>
      <vt:lpstr>Etické aspekty výzkumu</vt:lpstr>
      <vt:lpstr>Seznam zdrojů</vt:lpstr>
      <vt:lpstr>Časté chyby v projektu</vt:lpstr>
      <vt:lpstr>Kritéria hodnocení</vt:lpstr>
      <vt:lpstr>Výzkumný projekt - požadavky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Výzkumný projekt</dc:title>
  <dc:creator>Helena Klimusová</dc:creator>
  <cp:lastModifiedBy>Martin Jelínek</cp:lastModifiedBy>
  <cp:revision>33</cp:revision>
  <dcterms:created xsi:type="dcterms:W3CDTF">2012-12-02T21:55:30Z</dcterms:created>
  <dcterms:modified xsi:type="dcterms:W3CDTF">2014-10-17T10:36:38Z</dcterms:modified>
</cp:coreProperties>
</file>