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1" r:id="rId5"/>
    <p:sldId id="257"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6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541DE7F-8597-4F38-AF1B-67BCD3DEFB40}" type="datetimeFigureOut">
              <a:rPr lang="en-GB" smtClean="0"/>
              <a:t>07/12/2016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087C35-A595-4080-9397-E10D74CCF1DC}" type="slidenum">
              <a:rPr lang="en-GB" smtClean="0"/>
              <a:t>‹#›</a:t>
            </a:fld>
            <a:endParaRPr lang="en-GB"/>
          </a:p>
        </p:txBody>
      </p:sp>
    </p:spTree>
    <p:extLst>
      <p:ext uri="{BB962C8B-B14F-4D97-AF65-F5344CB8AC3E}">
        <p14:creationId xmlns:p14="http://schemas.microsoft.com/office/powerpoint/2010/main" val="5206622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41DE7F-8597-4F38-AF1B-67BCD3DEFB40}" type="datetimeFigureOut">
              <a:rPr lang="en-GB" smtClean="0"/>
              <a:t>07/12/2016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87C35-A595-4080-9397-E10D74CCF1DC}" type="slidenum">
              <a:rPr lang="en-GB" smtClean="0"/>
              <a:t>‹#›</a:t>
            </a:fld>
            <a:endParaRPr lang="en-GB"/>
          </a:p>
        </p:txBody>
      </p:sp>
    </p:spTree>
    <p:extLst>
      <p:ext uri="{BB962C8B-B14F-4D97-AF65-F5344CB8AC3E}">
        <p14:creationId xmlns:p14="http://schemas.microsoft.com/office/powerpoint/2010/main" val="356046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41DE7F-8597-4F38-AF1B-67BCD3DEFB40}" type="datetimeFigureOut">
              <a:rPr lang="en-GB" smtClean="0"/>
              <a:t>07/12/2016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87C35-A595-4080-9397-E10D74CCF1DC}" type="slidenum">
              <a:rPr lang="en-GB" smtClean="0"/>
              <a:t>‹#›</a:t>
            </a:fld>
            <a:endParaRPr lang="en-GB"/>
          </a:p>
        </p:txBody>
      </p:sp>
    </p:spTree>
    <p:extLst>
      <p:ext uri="{BB962C8B-B14F-4D97-AF65-F5344CB8AC3E}">
        <p14:creationId xmlns:p14="http://schemas.microsoft.com/office/powerpoint/2010/main" val="284982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41DE7F-8597-4F38-AF1B-67BCD3DEFB40}" type="datetimeFigureOut">
              <a:rPr lang="en-GB" smtClean="0"/>
              <a:t>07/12/2016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087C35-A595-4080-9397-E10D74CCF1DC}" type="slidenum">
              <a:rPr lang="en-GB" smtClean="0"/>
              <a:t>‹#›</a:t>
            </a:fld>
            <a:endParaRPr lang="en-GB"/>
          </a:p>
        </p:txBody>
      </p:sp>
    </p:spTree>
    <p:extLst>
      <p:ext uri="{BB962C8B-B14F-4D97-AF65-F5344CB8AC3E}">
        <p14:creationId xmlns:p14="http://schemas.microsoft.com/office/powerpoint/2010/main" val="344501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541DE7F-8597-4F38-AF1B-67BCD3DEFB40}" type="datetimeFigureOut">
              <a:rPr lang="en-GB" smtClean="0"/>
              <a:t>07/12/2016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087C35-A595-4080-9397-E10D74CCF1DC}" type="slidenum">
              <a:rPr lang="en-GB" smtClean="0"/>
              <a:t>‹#›</a:t>
            </a:fld>
            <a:endParaRPr lang="en-GB"/>
          </a:p>
        </p:txBody>
      </p:sp>
    </p:spTree>
    <p:extLst>
      <p:ext uri="{BB962C8B-B14F-4D97-AF65-F5344CB8AC3E}">
        <p14:creationId xmlns:p14="http://schemas.microsoft.com/office/powerpoint/2010/main" val="4252159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541DE7F-8597-4F38-AF1B-67BCD3DEFB40}" type="datetimeFigureOut">
              <a:rPr lang="en-GB" smtClean="0"/>
              <a:t>07/12/2016</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7087C35-A595-4080-9397-E10D74CCF1DC}" type="slidenum">
              <a:rPr lang="en-GB" smtClean="0"/>
              <a:t>‹#›</a:t>
            </a:fld>
            <a:endParaRPr lang="en-GB"/>
          </a:p>
        </p:txBody>
      </p:sp>
    </p:spTree>
    <p:extLst>
      <p:ext uri="{BB962C8B-B14F-4D97-AF65-F5344CB8AC3E}">
        <p14:creationId xmlns:p14="http://schemas.microsoft.com/office/powerpoint/2010/main" val="251897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8541DE7F-8597-4F38-AF1B-67BCD3DEFB40}" type="datetimeFigureOut">
              <a:rPr lang="en-GB" smtClean="0"/>
              <a:t>07/12/2016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087C35-A595-4080-9397-E10D74CCF1DC}"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3976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41DE7F-8597-4F38-AF1B-67BCD3DEFB40}" type="datetimeFigureOut">
              <a:rPr lang="en-GB" smtClean="0"/>
              <a:t>07/12/2016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087C35-A595-4080-9397-E10D74CCF1DC}" type="slidenum">
              <a:rPr lang="en-GB" smtClean="0"/>
              <a:t>‹#›</a:t>
            </a:fld>
            <a:endParaRPr lang="en-GB"/>
          </a:p>
        </p:txBody>
      </p:sp>
    </p:spTree>
    <p:extLst>
      <p:ext uri="{BB962C8B-B14F-4D97-AF65-F5344CB8AC3E}">
        <p14:creationId xmlns:p14="http://schemas.microsoft.com/office/powerpoint/2010/main" val="50085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1DE7F-8597-4F38-AF1B-67BCD3DEFB40}" type="datetimeFigureOut">
              <a:rPr lang="en-GB" smtClean="0"/>
              <a:t>07/12/2016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087C35-A595-4080-9397-E10D74CCF1DC}" type="slidenum">
              <a:rPr lang="en-GB" smtClean="0"/>
              <a:t>‹#›</a:t>
            </a:fld>
            <a:endParaRPr lang="en-GB"/>
          </a:p>
        </p:txBody>
      </p:sp>
    </p:spTree>
    <p:extLst>
      <p:ext uri="{BB962C8B-B14F-4D97-AF65-F5344CB8AC3E}">
        <p14:creationId xmlns:p14="http://schemas.microsoft.com/office/powerpoint/2010/main" val="164793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8541DE7F-8597-4F38-AF1B-67BCD3DEFB40}" type="datetimeFigureOut">
              <a:rPr lang="en-GB" smtClean="0"/>
              <a:t>07/12/2016</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87087C35-A595-4080-9397-E10D74CCF1DC}" type="slidenum">
              <a:rPr lang="en-GB" smtClean="0"/>
              <a:t>‹#›</a:t>
            </a:fld>
            <a:endParaRPr lang="en-GB"/>
          </a:p>
        </p:txBody>
      </p:sp>
    </p:spTree>
    <p:extLst>
      <p:ext uri="{BB962C8B-B14F-4D97-AF65-F5344CB8AC3E}">
        <p14:creationId xmlns:p14="http://schemas.microsoft.com/office/powerpoint/2010/main" val="317986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541DE7F-8597-4F38-AF1B-67BCD3DEFB40}" type="datetimeFigureOut">
              <a:rPr lang="en-GB" smtClean="0"/>
              <a:t>07/12/2016</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87087C35-A595-4080-9397-E10D74CCF1DC}" type="slidenum">
              <a:rPr lang="en-GB" smtClean="0"/>
              <a:t>‹#›</a:t>
            </a:fld>
            <a:endParaRPr lang="en-GB"/>
          </a:p>
        </p:txBody>
      </p:sp>
    </p:spTree>
    <p:extLst>
      <p:ext uri="{BB962C8B-B14F-4D97-AF65-F5344CB8AC3E}">
        <p14:creationId xmlns:p14="http://schemas.microsoft.com/office/powerpoint/2010/main" val="134260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541DE7F-8597-4F38-AF1B-67BCD3DEFB40}" type="datetimeFigureOut">
              <a:rPr lang="en-GB" smtClean="0"/>
              <a:t>07/12/2016</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7087C35-A595-4080-9397-E10D74CCF1DC}" type="slidenum">
              <a:rPr lang="en-GB" smtClean="0"/>
              <a:t>‹#›</a:t>
            </a:fld>
            <a:endParaRPr lang="en-GB"/>
          </a:p>
        </p:txBody>
      </p:sp>
    </p:spTree>
    <p:extLst>
      <p:ext uri="{BB962C8B-B14F-4D97-AF65-F5344CB8AC3E}">
        <p14:creationId xmlns:p14="http://schemas.microsoft.com/office/powerpoint/2010/main" val="2432564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https://www.youtube.com/embed/XiCrniLQGYc"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https://www.youtube.com/embed/-eBUcBfkVCo" TargetMode="External"/><Relationship Id="rId1" Type="http://schemas.openxmlformats.org/officeDocument/2006/relationships/video" Target="https://www.youtube.com/embed/D1QoyTmeAYw"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47107"/>
            <a:ext cx="8991600" cy="1645920"/>
          </a:xfrm>
        </p:spPr>
        <p:style>
          <a:lnRef idx="2">
            <a:schemeClr val="dk1"/>
          </a:lnRef>
          <a:fillRef idx="1">
            <a:schemeClr val="lt1"/>
          </a:fillRef>
          <a:effectRef idx="0">
            <a:schemeClr val="dk1"/>
          </a:effectRef>
          <a:fontRef idx="minor">
            <a:schemeClr val="dk1"/>
          </a:fontRef>
        </p:style>
        <p:txBody>
          <a:bodyPr/>
          <a:lstStyle/>
          <a:p>
            <a:r>
              <a:rPr lang="en-GB" dirty="0"/>
              <a:t>MAJOR DEPRESSIVE DISORDER</a:t>
            </a:r>
          </a:p>
        </p:txBody>
      </p:sp>
      <p:sp>
        <p:nvSpPr>
          <p:cNvPr id="3" name="Subtitle 2"/>
          <p:cNvSpPr>
            <a:spLocks noGrp="1"/>
          </p:cNvSpPr>
          <p:nvPr>
            <p:ph type="subTitle" idx="1"/>
          </p:nvPr>
        </p:nvSpPr>
        <p:spPr>
          <a:xfrm>
            <a:off x="7190994" y="5618106"/>
            <a:ext cx="6801612" cy="1239894"/>
          </a:xfrm>
        </p:spPr>
        <p:txBody>
          <a:bodyPr>
            <a:normAutofit/>
          </a:bodyPr>
          <a:lstStyle/>
          <a:p>
            <a:r>
              <a:rPr lang="en-GB" sz="1400" dirty="0"/>
              <a:t>Molly Shindler</a:t>
            </a:r>
          </a:p>
          <a:p>
            <a:r>
              <a:rPr lang="en-GB" sz="1400" dirty="0"/>
              <a:t>Clinical Psychology- PSX_002</a:t>
            </a:r>
          </a:p>
          <a:p>
            <a:r>
              <a:rPr lang="en-GB" sz="1400" dirty="0" err="1"/>
              <a:t>Dr.</a:t>
            </a:r>
            <a:r>
              <a:rPr lang="en-GB" sz="1400" dirty="0"/>
              <a:t> Pavel </a:t>
            </a:r>
            <a:r>
              <a:rPr lang="en-GB" sz="1400" dirty="0" err="1"/>
              <a:t>Humpolíček</a:t>
            </a:r>
            <a:r>
              <a:rPr lang="en-GB" sz="1400" dirty="0"/>
              <a:t>- Autumn 2016</a:t>
            </a:r>
          </a:p>
        </p:txBody>
      </p:sp>
      <p:pic>
        <p:nvPicPr>
          <p:cNvPr id="1026" name="Picture 2" descr="Image result for black dog of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228" y="2204574"/>
            <a:ext cx="6647543" cy="415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50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145" y="359610"/>
            <a:ext cx="4486656" cy="1141497"/>
          </a:xfrm>
        </p:spPr>
        <p:txBody>
          <a:bodyPr/>
          <a:lstStyle/>
          <a:p>
            <a:r>
              <a:rPr lang="en-GB" dirty="0"/>
              <a:t>MAJOR DEPRESSIVE DISORDER: IN SOCIETY</a:t>
            </a:r>
          </a:p>
        </p:txBody>
      </p:sp>
      <p:sp>
        <p:nvSpPr>
          <p:cNvPr id="4" name="Text Placeholder 3"/>
          <p:cNvSpPr>
            <a:spLocks noGrp="1"/>
          </p:cNvSpPr>
          <p:nvPr>
            <p:ph type="body" sz="half" idx="2"/>
          </p:nvPr>
        </p:nvSpPr>
        <p:spPr>
          <a:xfrm>
            <a:off x="915093" y="1776536"/>
            <a:ext cx="3794760" cy="2194036"/>
          </a:xfrm>
        </p:spPr>
        <p:txBody>
          <a:bodyPr/>
          <a:lstStyle/>
          <a:p>
            <a:r>
              <a:rPr lang="en-GB" dirty="0"/>
              <a:t>Stigma is one of the many barriers that sufferers must overcome when pursuing treatment, and is one of the primary reasons that treatment is not sought out (Corrigan, 2004). If treatment is begun, the impact of social stigma can result in a discontinuation in treatment that is of extreme importance, given the effect that depression can exert on a patient’s life (</a:t>
            </a:r>
            <a:r>
              <a:rPr lang="en-GB" dirty="0" err="1"/>
              <a:t>Sirey</a:t>
            </a:r>
            <a:r>
              <a:rPr lang="en-GB" dirty="0"/>
              <a:t> et al., 2001). </a:t>
            </a:r>
          </a:p>
        </p:txBody>
      </p:sp>
      <p:sp>
        <p:nvSpPr>
          <p:cNvPr id="5" name="TextBox 4"/>
          <p:cNvSpPr txBox="1"/>
          <p:nvPr/>
        </p:nvSpPr>
        <p:spPr>
          <a:xfrm>
            <a:off x="915093" y="4057606"/>
            <a:ext cx="4140708" cy="1938992"/>
          </a:xfrm>
          <a:prstGeom prst="rect">
            <a:avLst/>
          </a:prstGeom>
          <a:noFill/>
        </p:spPr>
        <p:txBody>
          <a:bodyPr wrap="square" rtlCol="0">
            <a:spAutoFit/>
          </a:bodyPr>
          <a:lstStyle/>
          <a:p>
            <a:pPr algn="ctr"/>
            <a:r>
              <a:rPr lang="en-GB" sz="1500" dirty="0" err="1">
                <a:solidFill>
                  <a:schemeClr val="bg1"/>
                </a:solidFill>
              </a:rPr>
              <a:t>Blumner</a:t>
            </a:r>
            <a:r>
              <a:rPr lang="en-GB" sz="1500" dirty="0">
                <a:solidFill>
                  <a:schemeClr val="bg1"/>
                </a:solidFill>
              </a:rPr>
              <a:t> and Marcus (2009), in a 10 year follow to a study completed in 1996, found that there was a shift in the beliefs about what caused depression, with 88% of participants surveyed believing that clinical depression (also known as Major Depressive Disorder) was caused by a biological imbalance, and 60% of participants prioritising a biological focus for treatments, such as medication. </a:t>
            </a:r>
          </a:p>
        </p:txBody>
      </p:sp>
      <p:pic>
        <p:nvPicPr>
          <p:cNvPr id="6" name="Picture 5"/>
          <p:cNvPicPr>
            <a:picLocks noChangeAspect="1"/>
          </p:cNvPicPr>
          <p:nvPr/>
        </p:nvPicPr>
        <p:blipFill>
          <a:blip r:embed="rId2"/>
          <a:stretch>
            <a:fillRect/>
          </a:stretch>
        </p:blipFill>
        <p:spPr>
          <a:xfrm>
            <a:off x="7113876" y="608992"/>
            <a:ext cx="4461850" cy="5636988"/>
          </a:xfrm>
          <a:prstGeom prst="rect">
            <a:avLst/>
          </a:prstGeom>
        </p:spPr>
      </p:pic>
    </p:spTree>
    <p:extLst>
      <p:ext uri="{BB962C8B-B14F-4D97-AF65-F5344CB8AC3E}">
        <p14:creationId xmlns:p14="http://schemas.microsoft.com/office/powerpoint/2010/main" val="35769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41238"/>
            <a:ext cx="7729728" cy="1188720"/>
          </a:xfrm>
        </p:spPr>
        <p:txBody>
          <a:bodyPr/>
          <a:lstStyle/>
          <a:p>
            <a:r>
              <a:rPr lang="en-GB" dirty="0"/>
              <a:t>RISK FACTORS</a:t>
            </a:r>
          </a:p>
        </p:txBody>
      </p:sp>
      <p:sp>
        <p:nvSpPr>
          <p:cNvPr id="4" name="Rectangle 3"/>
          <p:cNvSpPr/>
          <p:nvPr/>
        </p:nvSpPr>
        <p:spPr>
          <a:xfrm>
            <a:off x="1453451" y="1489887"/>
            <a:ext cx="2845652"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STRESS</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Box 4"/>
          <p:cNvSpPr txBox="1"/>
          <p:nvPr/>
        </p:nvSpPr>
        <p:spPr>
          <a:xfrm>
            <a:off x="678874" y="2413217"/>
            <a:ext cx="4724400" cy="42473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dirty="0"/>
              <a:t>Andrews and Wilding (2004) in a study of British university students found that the impact of significant financial and other stressors led to 9% of a previously symptom free sample developing depressive symptoms at a clinically significant level. </a:t>
            </a:r>
          </a:p>
          <a:p>
            <a:pPr marL="285750" indent="-285750">
              <a:buFont typeface="Arial" panose="020B0604020202020204" pitchFamily="34" charset="0"/>
              <a:buChar char="•"/>
            </a:pPr>
            <a:r>
              <a:rPr lang="en-GB" dirty="0"/>
              <a:t>Wong, Cheung, Chan, Ma and Tang (2009)- in a sample of over 7000 students attending a Hong Kong university, 21% were found to exhibit depressive symptoms of above moderate severity, and 27% reported significant levels of stress, and after investigation, it was found that there were high levels of psychological co-morbidity for these two conditions.</a:t>
            </a:r>
          </a:p>
        </p:txBody>
      </p:sp>
      <p:sp>
        <p:nvSpPr>
          <p:cNvPr id="6" name="TextBox 5"/>
          <p:cNvSpPr txBox="1"/>
          <p:nvPr/>
        </p:nvSpPr>
        <p:spPr>
          <a:xfrm>
            <a:off x="6177851" y="1951552"/>
            <a:ext cx="4724400"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dirty="0"/>
              <a:t>Lee and Kim (2006) studied over 400 nurses, and found that perceived stress was a predictor of depressive symptoms, with perceived stress and depression having a positive correlation.</a:t>
            </a:r>
          </a:p>
          <a:p>
            <a:pPr marL="285750" indent="-285750">
              <a:buFont typeface="Arial" panose="020B0604020202020204" pitchFamily="34" charset="0"/>
              <a:buChar char="•"/>
            </a:pPr>
            <a:r>
              <a:rPr lang="en-GB" dirty="0" err="1"/>
              <a:t>Ayerst</a:t>
            </a:r>
            <a:r>
              <a:rPr lang="en-GB" dirty="0"/>
              <a:t> (1999) found too that stress and depression have a positive correlation.</a:t>
            </a:r>
          </a:p>
        </p:txBody>
      </p:sp>
      <p:sp>
        <p:nvSpPr>
          <p:cNvPr id="7" name="TextBox 6"/>
          <p:cNvSpPr txBox="1"/>
          <p:nvPr/>
        </p:nvSpPr>
        <p:spPr>
          <a:xfrm>
            <a:off x="6096000" y="4536875"/>
            <a:ext cx="4724400"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dirty="0"/>
              <a:t>Webster-Stratton and Hammond (1988) found that depressed mothers were significantly more likely to have suffered a significant stressor prior to birth, such as childhood or spousal abuse, than mothers who were not depressed. </a:t>
            </a:r>
          </a:p>
        </p:txBody>
      </p:sp>
    </p:spTree>
    <p:extLst>
      <p:ext uri="{BB962C8B-B14F-4D97-AF65-F5344CB8AC3E}">
        <p14:creationId xmlns:p14="http://schemas.microsoft.com/office/powerpoint/2010/main" val="105398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6321" y="487279"/>
            <a:ext cx="2401684"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BIRTH</a:t>
            </a:r>
          </a:p>
        </p:txBody>
      </p:sp>
      <p:sp>
        <p:nvSpPr>
          <p:cNvPr id="5" name="TextBox 4"/>
          <p:cNvSpPr txBox="1"/>
          <p:nvPr/>
        </p:nvSpPr>
        <p:spPr>
          <a:xfrm>
            <a:off x="574963" y="1687608"/>
            <a:ext cx="4724400" cy="42473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dirty="0" err="1"/>
              <a:t>Gulseren</a:t>
            </a:r>
            <a:r>
              <a:rPr lang="en-GB" dirty="0"/>
              <a:t> et al. (2006) found that in a sample of 125 pregnant Turkish women, the prevalence of depression was highest during the 36</a:t>
            </a:r>
            <a:r>
              <a:rPr lang="en-GB" baseline="30000" dirty="0"/>
              <a:t>th</a:t>
            </a:r>
            <a:r>
              <a:rPr lang="en-GB" dirty="0"/>
              <a:t> and 38</a:t>
            </a:r>
            <a:r>
              <a:rPr lang="en-GB" baseline="30000" dirty="0"/>
              <a:t>th</a:t>
            </a:r>
            <a:r>
              <a:rPr lang="en-GB" dirty="0"/>
              <a:t> week of pregnancy, with 21.6% of women reporting depressive symptoms. This level fell to 9.6% at 20-26 weeks postpartum. </a:t>
            </a:r>
          </a:p>
          <a:p>
            <a:pPr marL="285750" indent="-285750">
              <a:buFont typeface="Arial" panose="020B0604020202020204" pitchFamily="34" charset="0"/>
              <a:buChar char="•"/>
            </a:pPr>
            <a:r>
              <a:rPr lang="en-GB" dirty="0"/>
              <a:t>. Dubey, Gupta, </a:t>
            </a:r>
            <a:r>
              <a:rPr lang="en-GB" dirty="0" err="1"/>
              <a:t>Bhasin</a:t>
            </a:r>
            <a:r>
              <a:rPr lang="en-GB" dirty="0"/>
              <a:t>, </a:t>
            </a:r>
            <a:r>
              <a:rPr lang="en-GB" dirty="0" err="1"/>
              <a:t>Muthal</a:t>
            </a:r>
            <a:r>
              <a:rPr lang="en-GB" dirty="0"/>
              <a:t> and Arora (2011) found a similar prevalence rate, of 6%, for women in India. </a:t>
            </a:r>
          </a:p>
          <a:p>
            <a:pPr marL="285750" indent="-285750">
              <a:buFont typeface="Arial" panose="020B0604020202020204" pitchFamily="34" charset="0"/>
              <a:buChar char="•"/>
            </a:pPr>
            <a:r>
              <a:rPr lang="en-GB" dirty="0"/>
              <a:t>Cooper et al. (1999) found that the rates for this disorder were far higher in developing countries, with a study in rural South Africa finding a prevalence rate of 34.7%. </a:t>
            </a:r>
          </a:p>
          <a:p>
            <a:endParaRPr lang="en-GB" dirty="0"/>
          </a:p>
        </p:txBody>
      </p:sp>
      <p:sp>
        <p:nvSpPr>
          <p:cNvPr id="6" name="TextBox 5"/>
          <p:cNvSpPr txBox="1"/>
          <p:nvPr/>
        </p:nvSpPr>
        <p:spPr>
          <a:xfrm>
            <a:off x="6425046" y="210280"/>
            <a:ext cx="4724400"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dirty="0"/>
              <a:t>A meta-analysis of studies detailing the prevalence of women affected by </a:t>
            </a:r>
            <a:r>
              <a:rPr lang="en-GB" dirty="0" err="1"/>
              <a:t>peri</a:t>
            </a:r>
            <a:r>
              <a:rPr lang="en-GB" dirty="0"/>
              <a:t>-partum depression estimated that worldwide approximately 13% of women will experience this disorder (</a:t>
            </a:r>
            <a:r>
              <a:rPr lang="en-GB" dirty="0" err="1"/>
              <a:t>O’hara</a:t>
            </a:r>
            <a:r>
              <a:rPr lang="en-GB" dirty="0"/>
              <a:t> and Swain, 1996). </a:t>
            </a:r>
          </a:p>
        </p:txBody>
      </p:sp>
      <p:pic>
        <p:nvPicPr>
          <p:cNvPr id="1026" name="Picture 2" descr="Image result for newborn baby in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691" y="2168137"/>
            <a:ext cx="5895110" cy="442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0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0627" y="0"/>
            <a:ext cx="10039351" cy="769441"/>
          </a:xfrm>
          <a:prstGeom prst="rect">
            <a:avLst/>
          </a:prstGeom>
          <a:noFill/>
        </p:spPr>
        <p:txBody>
          <a:bodyPr wrap="none" lIns="91440" tIns="45720" rIns="91440" bIns="45720">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rPr>
              <a:t>PRE-EXISTING PHYSICAL ILLNESS</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TextBox 3"/>
          <p:cNvSpPr txBox="1"/>
          <p:nvPr/>
        </p:nvSpPr>
        <p:spPr>
          <a:xfrm>
            <a:off x="561109" y="863418"/>
            <a:ext cx="11007436" cy="9238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 MDD accounts for approximately 50% of the psychopathology of medically ill patients (Creed and Dickens, 2006), making physical illness, particularly those that are debilitating or terminal, a significant risk factor for the development of MDD.</a:t>
            </a:r>
          </a:p>
        </p:txBody>
      </p:sp>
      <p:sp>
        <p:nvSpPr>
          <p:cNvPr id="5" name="TextBox 4"/>
          <p:cNvSpPr txBox="1"/>
          <p:nvPr/>
        </p:nvSpPr>
        <p:spPr>
          <a:xfrm>
            <a:off x="6844145" y="2711457"/>
            <a:ext cx="4724400"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A meta-analysis searching for prevalence rates of diabetes and MDD found that diabetics were twice as likely to develop depression than their non-diabetic control groups, and that diabetic women were more likely to develop depression than diabetic men, with prevalence rates of 28% and 18% respectively (Anderson, Freedland, Clouse and </a:t>
            </a:r>
            <a:r>
              <a:rPr lang="en-GB" dirty="0" err="1"/>
              <a:t>Lustman</a:t>
            </a:r>
            <a:r>
              <a:rPr lang="en-GB" dirty="0"/>
              <a:t>, 2001). </a:t>
            </a:r>
          </a:p>
        </p:txBody>
      </p:sp>
      <p:sp>
        <p:nvSpPr>
          <p:cNvPr id="6" name="Rectangle 5"/>
          <p:cNvSpPr/>
          <p:nvPr/>
        </p:nvSpPr>
        <p:spPr>
          <a:xfrm>
            <a:off x="5037943" y="1955667"/>
            <a:ext cx="2053767" cy="523220"/>
          </a:xfrm>
          <a:prstGeom prst="rect">
            <a:avLst/>
          </a:prstGeom>
          <a:noFill/>
        </p:spPr>
        <p:txBody>
          <a:bodyPr wrap="none" lIns="91440" tIns="45720" rIns="91440" bIns="45720">
            <a:spAutoFit/>
          </a:bodyPr>
          <a:lstStyle/>
          <a:p>
            <a:pPr algn="ctr"/>
            <a:r>
              <a:rPr lang="en-US" sz="2800" b="1" cap="none" spc="0" dirty="0">
                <a:ln w="6600">
                  <a:solidFill>
                    <a:schemeClr val="accent2"/>
                  </a:solidFill>
                  <a:prstDash val="solid"/>
                </a:ln>
                <a:solidFill>
                  <a:srgbClr val="FFFFFF"/>
                </a:solidFill>
                <a:effectLst>
                  <a:outerShdw dist="38100" dir="2700000" algn="tl" rotWithShape="0">
                    <a:schemeClr val="accent2"/>
                  </a:outerShdw>
                </a:effectLst>
              </a:rPr>
              <a:t>DIABETES</a:t>
            </a:r>
          </a:p>
        </p:txBody>
      </p:sp>
      <p:sp>
        <p:nvSpPr>
          <p:cNvPr id="7" name="TextBox 6"/>
          <p:cNvSpPr txBox="1"/>
          <p:nvPr/>
        </p:nvSpPr>
        <p:spPr>
          <a:xfrm>
            <a:off x="514434" y="2711457"/>
            <a:ext cx="4724400"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Ali, Stone, Peters, Davies and </a:t>
            </a:r>
            <a:r>
              <a:rPr lang="en-GB" dirty="0" err="1"/>
              <a:t>Khunti</a:t>
            </a:r>
            <a:r>
              <a:rPr lang="en-GB" dirty="0"/>
              <a:t> (2006)- prevalence rates of comorbid depression were found to affect an average of 17.6% of patients diagnosed with diabetes, higher than participants without, and females were more likely to suffer from depression than males (23.8% vs. 12.8% respectively), in a meta-analysis that encompassed over 51,000 participants. </a:t>
            </a:r>
          </a:p>
        </p:txBody>
      </p:sp>
      <p:sp>
        <p:nvSpPr>
          <p:cNvPr id="8" name="TextBox 7"/>
          <p:cNvSpPr txBox="1"/>
          <p:nvPr/>
        </p:nvSpPr>
        <p:spPr>
          <a:xfrm>
            <a:off x="561109" y="5482093"/>
            <a:ext cx="11007436"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a:t>The relationship between diabetes and depression is a reciprocal one, as not only have patients suffering from diabetes been found to be more likely to develop depression than participants who do not, but patients suffering from depression early in life are also more likely to be diagnosed with diabetes later on (Lloyd et al., 2011).</a:t>
            </a:r>
          </a:p>
        </p:txBody>
      </p:sp>
    </p:spTree>
    <p:extLst>
      <p:ext uri="{BB962C8B-B14F-4D97-AF65-F5344CB8AC3E}">
        <p14:creationId xmlns:p14="http://schemas.microsoft.com/office/powerpoint/2010/main" val="2534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92563" y="110836"/>
            <a:ext cx="5899437"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HEART DISEASE</a:t>
            </a:r>
          </a:p>
        </p:txBody>
      </p:sp>
      <p:sp>
        <p:nvSpPr>
          <p:cNvPr id="6" name="TextBox 5"/>
          <p:cNvSpPr txBox="1"/>
          <p:nvPr/>
        </p:nvSpPr>
        <p:spPr>
          <a:xfrm>
            <a:off x="6880081" y="1034166"/>
            <a:ext cx="4724400"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A patient having heart disease with co-morbid depression makes it less likely that they will engage in treatments, both in hospital but later in rehabilitation, and therefore, alarmingly, increases the morbidity rates for those patients who are unfortunate enough to suffer from both conditions (Shapiro, </a:t>
            </a:r>
            <a:r>
              <a:rPr lang="en-GB" dirty="0" err="1"/>
              <a:t>Lidagoster</a:t>
            </a:r>
            <a:r>
              <a:rPr lang="en-GB" dirty="0"/>
              <a:t> and Glassman, 1997; </a:t>
            </a:r>
            <a:r>
              <a:rPr lang="en-GB" dirty="0" err="1"/>
              <a:t>Roose</a:t>
            </a:r>
            <a:r>
              <a:rPr lang="en-GB" dirty="0"/>
              <a:t> and </a:t>
            </a:r>
            <a:r>
              <a:rPr lang="en-GB" dirty="0" err="1"/>
              <a:t>Spatz</a:t>
            </a:r>
            <a:r>
              <a:rPr lang="en-GB" dirty="0"/>
              <a:t>, 1998; </a:t>
            </a:r>
            <a:r>
              <a:rPr lang="en-GB" dirty="0" err="1"/>
              <a:t>Nemeroff</a:t>
            </a:r>
            <a:r>
              <a:rPr lang="en-GB" dirty="0"/>
              <a:t>, </a:t>
            </a:r>
            <a:r>
              <a:rPr lang="en-GB" dirty="0" err="1"/>
              <a:t>Musselman</a:t>
            </a:r>
            <a:r>
              <a:rPr lang="en-GB" dirty="0"/>
              <a:t> and Evans, 1998; Jiang, Krishnan and O’Connor, 2002).</a:t>
            </a:r>
          </a:p>
        </p:txBody>
      </p:sp>
      <p:sp>
        <p:nvSpPr>
          <p:cNvPr id="7" name="TextBox 6"/>
          <p:cNvSpPr txBox="1"/>
          <p:nvPr/>
        </p:nvSpPr>
        <p:spPr>
          <a:xfrm>
            <a:off x="6880081" y="4415566"/>
            <a:ext cx="4724400"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Depression has been found to be co-morbid with other serious disorders, such as cancer and stroke patients (Kang et al., 2015), and has been shown to increase functional impairments, lower quality of life, and increase likelihood of mortality for these patients. </a:t>
            </a:r>
          </a:p>
        </p:txBody>
      </p:sp>
      <p:pic>
        <p:nvPicPr>
          <p:cNvPr id="9" name="Picture 8"/>
          <p:cNvPicPr>
            <a:picLocks noChangeAspect="1"/>
          </p:cNvPicPr>
          <p:nvPr/>
        </p:nvPicPr>
        <p:blipFill>
          <a:blip r:embed="rId2"/>
          <a:stretch>
            <a:fillRect/>
          </a:stretch>
        </p:blipFill>
        <p:spPr>
          <a:xfrm>
            <a:off x="419967" y="815086"/>
            <a:ext cx="5412798" cy="5354806"/>
          </a:xfrm>
          <a:prstGeom prst="rect">
            <a:avLst/>
          </a:prstGeom>
        </p:spPr>
      </p:pic>
    </p:spTree>
    <p:extLst>
      <p:ext uri="{BB962C8B-B14F-4D97-AF65-F5344CB8AC3E}">
        <p14:creationId xmlns:p14="http://schemas.microsoft.com/office/powerpoint/2010/main" val="270353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0986" y="179503"/>
            <a:ext cx="3892412"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GENETICS</a:t>
            </a:r>
          </a:p>
        </p:txBody>
      </p:sp>
      <p:sp>
        <p:nvSpPr>
          <p:cNvPr id="5" name="TextBox 4"/>
          <p:cNvSpPr txBox="1"/>
          <p:nvPr/>
        </p:nvSpPr>
        <p:spPr>
          <a:xfrm>
            <a:off x="687101" y="1102833"/>
            <a:ext cx="4724400" cy="25545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sz="1600" dirty="0"/>
              <a:t>Levinson (2006) identified that cases of patients with an early onset of depressive symptoms, and those who have a high rate of reoccurrence, or ‘relapse’ in their symptoms, present the highest risk to their future offspring. </a:t>
            </a:r>
          </a:p>
          <a:p>
            <a:pPr marL="285750" indent="-285750">
              <a:buFont typeface="Arial" panose="020B0604020202020204" pitchFamily="34" charset="0"/>
              <a:buChar char="•"/>
            </a:pPr>
            <a:r>
              <a:rPr lang="en-GB" sz="1600" dirty="0" err="1"/>
              <a:t>Feder</a:t>
            </a:r>
            <a:r>
              <a:rPr lang="en-GB" sz="1600" dirty="0"/>
              <a:t>, </a:t>
            </a:r>
            <a:r>
              <a:rPr lang="en-GB" sz="1600" dirty="0" err="1"/>
              <a:t>Nestler</a:t>
            </a:r>
            <a:r>
              <a:rPr lang="en-GB" sz="1600" dirty="0"/>
              <a:t> and </a:t>
            </a:r>
            <a:r>
              <a:rPr lang="en-GB" sz="1600" dirty="0" err="1"/>
              <a:t>Charney</a:t>
            </a:r>
            <a:r>
              <a:rPr lang="en-GB" sz="1600" dirty="0"/>
              <a:t> (2009) found that genetic mechanisms can play a role in the way a person responds to stress, and the resilience of their physical and mental health in response to external stressors.</a:t>
            </a:r>
          </a:p>
        </p:txBody>
      </p:sp>
      <p:sp>
        <p:nvSpPr>
          <p:cNvPr id="6" name="TextBox 5"/>
          <p:cNvSpPr txBox="1"/>
          <p:nvPr/>
        </p:nvSpPr>
        <p:spPr>
          <a:xfrm>
            <a:off x="687101" y="3977889"/>
            <a:ext cx="4724400"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sz="1600" dirty="0" err="1"/>
              <a:t>Figueiredo</a:t>
            </a:r>
            <a:r>
              <a:rPr lang="en-GB" sz="1600" dirty="0"/>
              <a:t> et al. (2015)- in a systematic review of women experiencing depressive symptoms post-partum, that genetic influences left women more open to the development of MDD, and that these genetic differences also had a role in the time period in which MDD developed; the late stages of pregnancy and the early months’ post-partum were identified as the most vulnerable period for genetically vulnerable women.</a:t>
            </a:r>
          </a:p>
        </p:txBody>
      </p:sp>
      <p:sp>
        <p:nvSpPr>
          <p:cNvPr id="7" name="TextBox 6"/>
          <p:cNvSpPr txBox="1"/>
          <p:nvPr/>
        </p:nvSpPr>
        <p:spPr>
          <a:xfrm>
            <a:off x="6422882" y="1102834"/>
            <a:ext cx="4724400"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sz="1600" dirty="0" err="1"/>
              <a:t>Lerman</a:t>
            </a:r>
            <a:r>
              <a:rPr lang="en-GB" sz="1600" dirty="0"/>
              <a:t> et al. (1998)- a genetic difference in the dopamine receptors in depressed patients brains also made them more likely to self-medicate with smoking that depressed patients who did not have this genetic difference. </a:t>
            </a:r>
          </a:p>
        </p:txBody>
      </p:sp>
      <p:sp>
        <p:nvSpPr>
          <p:cNvPr id="8" name="TextBox 7"/>
          <p:cNvSpPr txBox="1"/>
          <p:nvPr/>
        </p:nvSpPr>
        <p:spPr>
          <a:xfrm>
            <a:off x="6422882" y="2755529"/>
            <a:ext cx="4724400" cy="20621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sz="1600" dirty="0"/>
              <a:t>Kato (2007) in a meta-analysis of all molecular genetic papers published on MDD found that the results published regarding the genetic influence in a patient’s response to stress was unsubstantiated for some genetic codes that had previously been found to be influential. It was, however, found that a patient’s genetic makeup could alter how they responded to medication</a:t>
            </a:r>
          </a:p>
        </p:txBody>
      </p:sp>
      <p:sp>
        <p:nvSpPr>
          <p:cNvPr id="9" name="TextBox 8"/>
          <p:cNvSpPr txBox="1"/>
          <p:nvPr/>
        </p:nvSpPr>
        <p:spPr>
          <a:xfrm>
            <a:off x="6422882" y="5132051"/>
            <a:ext cx="4724400"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sz="1600" dirty="0"/>
              <a:t>McGuffin and Katz (1989) found, that the genetic risk is solely a risk for the development of endogenous depression, and that other forms of depression are much more heavily influenced by the familial environment.</a:t>
            </a:r>
          </a:p>
        </p:txBody>
      </p:sp>
    </p:spTree>
    <p:extLst>
      <p:ext uri="{BB962C8B-B14F-4D97-AF65-F5344CB8AC3E}">
        <p14:creationId xmlns:p14="http://schemas.microsoft.com/office/powerpoint/2010/main" val="78406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1504" y="0"/>
            <a:ext cx="323357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GENDER</a:t>
            </a:r>
          </a:p>
        </p:txBody>
      </p:sp>
      <p:sp>
        <p:nvSpPr>
          <p:cNvPr id="3" name="TextBox 2"/>
          <p:cNvSpPr txBox="1"/>
          <p:nvPr/>
        </p:nvSpPr>
        <p:spPr>
          <a:xfrm>
            <a:off x="687101" y="945508"/>
            <a:ext cx="4724400"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sz="1600" dirty="0"/>
              <a:t>There is little to no gender difference in the development of MDD is pre-adolescent children, but after the age of 15, pubescent girls and women become twice as likely to develop MDD than boys and men (Nolen-</a:t>
            </a:r>
            <a:r>
              <a:rPr lang="en-GB" sz="1600" dirty="0" err="1"/>
              <a:t>Hoeksema</a:t>
            </a:r>
            <a:r>
              <a:rPr lang="en-GB" sz="1600" dirty="0"/>
              <a:t> and </a:t>
            </a:r>
            <a:r>
              <a:rPr lang="en-GB" sz="1600" dirty="0" err="1"/>
              <a:t>Girgus</a:t>
            </a:r>
            <a:r>
              <a:rPr lang="en-GB" sz="1600" dirty="0"/>
              <a:t>, 1994).</a:t>
            </a:r>
          </a:p>
        </p:txBody>
      </p:sp>
      <p:sp>
        <p:nvSpPr>
          <p:cNvPr id="4" name="TextBox 3"/>
          <p:cNvSpPr txBox="1"/>
          <p:nvPr/>
        </p:nvSpPr>
        <p:spPr>
          <a:xfrm>
            <a:off x="687101" y="5215481"/>
            <a:ext cx="47244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sz="1600" dirty="0" err="1"/>
              <a:t>Ustün</a:t>
            </a:r>
            <a:r>
              <a:rPr lang="en-GB" sz="1600" dirty="0"/>
              <a:t> (2000)- found that depression is 1.5 to 3 times more likely to be diagnosed in women than men. </a:t>
            </a:r>
          </a:p>
        </p:txBody>
      </p:sp>
      <p:sp>
        <p:nvSpPr>
          <p:cNvPr id="5" name="TextBox 4"/>
          <p:cNvSpPr txBox="1"/>
          <p:nvPr/>
        </p:nvSpPr>
        <p:spPr>
          <a:xfrm>
            <a:off x="6532419" y="923330"/>
            <a:ext cx="4724400"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sz="1600" dirty="0"/>
              <a:t>Nolen-</a:t>
            </a:r>
            <a:r>
              <a:rPr lang="en-GB" sz="1600" dirty="0" err="1"/>
              <a:t>Hoeksema</a:t>
            </a:r>
            <a:r>
              <a:rPr lang="en-GB" sz="1600" dirty="0"/>
              <a:t> (2001) investigated this gender difference, and found that it was caused by the gender differences in response to stress and stressful events.</a:t>
            </a:r>
          </a:p>
        </p:txBody>
      </p:sp>
      <p:sp>
        <p:nvSpPr>
          <p:cNvPr id="6" name="TextBox 5"/>
          <p:cNvSpPr txBox="1"/>
          <p:nvPr/>
        </p:nvSpPr>
        <p:spPr>
          <a:xfrm>
            <a:off x="687101" y="2327462"/>
            <a:ext cx="4724400" cy="28007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en-GB" sz="1600" dirty="0" err="1"/>
              <a:t>Hankin</a:t>
            </a:r>
            <a:r>
              <a:rPr lang="en-GB" sz="1600" dirty="0"/>
              <a:t> et al (1998)- 10-year longitudinal study on gender differences in the development of MDD, found that there was a ‘critical period’ for the development of MDD, during which time the gender differences became apparent. There were small gender differences identified between 13 and 15 years of age, but this sensitive time period was identified as the years between 15 and 18 years of age, when a significant gender difference in the development of MDD became most apparent.</a:t>
            </a:r>
          </a:p>
          <a:p>
            <a:pPr marL="285750" indent="-285750">
              <a:buFont typeface="Arial" panose="020B0604020202020204" pitchFamily="34" charset="0"/>
              <a:buChar char="•"/>
            </a:pPr>
            <a:endParaRPr lang="en-GB" sz="1600" dirty="0"/>
          </a:p>
        </p:txBody>
      </p:sp>
      <p:pic>
        <p:nvPicPr>
          <p:cNvPr id="5122" name="Picture 2" descr="Image result for G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93" y="2327462"/>
            <a:ext cx="5652652"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7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71965"/>
            <a:ext cx="7729728" cy="1188720"/>
          </a:xfrm>
        </p:spPr>
        <p:txBody>
          <a:bodyPr/>
          <a:lstStyle/>
          <a:p>
            <a:r>
              <a:rPr lang="en-GB" dirty="0"/>
              <a:t>CO-MORBIDITY</a:t>
            </a:r>
          </a:p>
        </p:txBody>
      </p:sp>
      <p:sp>
        <p:nvSpPr>
          <p:cNvPr id="4" name="Rectangle 3"/>
          <p:cNvSpPr/>
          <p:nvPr/>
        </p:nvSpPr>
        <p:spPr>
          <a:xfrm rot="20449454">
            <a:off x="1412892" y="2233043"/>
            <a:ext cx="2411238" cy="923330"/>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ADHD</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angle 4"/>
          <p:cNvSpPr/>
          <p:nvPr/>
        </p:nvSpPr>
        <p:spPr>
          <a:xfrm>
            <a:off x="109313" y="3990317"/>
            <a:ext cx="7599132" cy="584775"/>
          </a:xfrm>
          <a:prstGeom prst="rect">
            <a:avLst/>
          </a:prstGeom>
          <a:noFill/>
        </p:spPr>
        <p:txBody>
          <a:bodyPr wrap="none" lIns="91440" tIns="45720" rIns="91440" bIns="45720">
            <a:sp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rPr>
              <a:t>GENERALISED ANXIETY DISORDER</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p:cNvSpPr/>
          <p:nvPr/>
        </p:nvSpPr>
        <p:spPr>
          <a:xfrm rot="1685762">
            <a:off x="1434851" y="5375312"/>
            <a:ext cx="1879041"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OCD</a:t>
            </a:r>
          </a:p>
        </p:txBody>
      </p:sp>
      <p:sp>
        <p:nvSpPr>
          <p:cNvPr id="7" name="Rectangle 6"/>
          <p:cNvSpPr/>
          <p:nvPr/>
        </p:nvSpPr>
        <p:spPr>
          <a:xfrm>
            <a:off x="5041063" y="2263836"/>
            <a:ext cx="2109873"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PTSD</a:t>
            </a:r>
          </a:p>
        </p:txBody>
      </p:sp>
      <p:sp>
        <p:nvSpPr>
          <p:cNvPr id="8" name="TextBox 7"/>
          <p:cNvSpPr txBox="1"/>
          <p:nvPr/>
        </p:nvSpPr>
        <p:spPr>
          <a:xfrm>
            <a:off x="7906123" y="2559156"/>
            <a:ext cx="4109482"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Other disorders that can present as having MDD as a co-morbid disorder include Schizophrenia and Schizoaffective disorder, eating disorders such as Anorexia Nervosa and Bulimia, personality disorders such as Borderline Personality Disorder, and Dissociative Disorders such as Dissociative Identity Disorder.</a:t>
            </a:r>
          </a:p>
          <a:p>
            <a:endParaRPr lang="en-GB" dirty="0"/>
          </a:p>
        </p:txBody>
      </p:sp>
    </p:spTree>
    <p:extLst>
      <p:ext uri="{BB962C8B-B14F-4D97-AF65-F5344CB8AC3E}">
        <p14:creationId xmlns:p14="http://schemas.microsoft.com/office/powerpoint/2010/main" val="353726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35" y="233923"/>
            <a:ext cx="4486656" cy="1141497"/>
          </a:xfrm>
        </p:spPr>
        <p:txBody>
          <a:bodyPr/>
          <a:lstStyle/>
          <a:p>
            <a:r>
              <a:rPr lang="en-GB" dirty="0"/>
              <a:t>TREATMENTS- SSRIs</a:t>
            </a:r>
          </a:p>
        </p:txBody>
      </p:sp>
      <p:sp>
        <p:nvSpPr>
          <p:cNvPr id="4" name="Text Placeholder 3"/>
          <p:cNvSpPr>
            <a:spLocks noGrp="1"/>
          </p:cNvSpPr>
          <p:nvPr>
            <p:ph type="body" sz="half" idx="2"/>
          </p:nvPr>
        </p:nvSpPr>
        <p:spPr>
          <a:xfrm>
            <a:off x="360217" y="1610280"/>
            <a:ext cx="5153891" cy="4790519"/>
          </a:xfrm>
        </p:spPr>
        <p:txBody>
          <a:bodyPr>
            <a:normAutofit lnSpcReduction="10000"/>
          </a:bodyPr>
          <a:lstStyle/>
          <a:p>
            <a:pPr marL="285750" indent="-285750" algn="l">
              <a:buFont typeface="Arial" panose="020B0604020202020204" pitchFamily="34" charset="0"/>
              <a:buChar char="•"/>
            </a:pPr>
            <a:r>
              <a:rPr lang="en-GB" dirty="0"/>
              <a:t>Wagner et al. (2003) found that usage of the SSRI Sertraline with children and adolescents diagnosed with MDD led them to experience a significant improvement in all depressive symptoms associated with MDD.</a:t>
            </a:r>
          </a:p>
          <a:p>
            <a:pPr marL="285750" indent="-285750" algn="l">
              <a:buFont typeface="Arial" panose="020B0604020202020204" pitchFamily="34" charset="0"/>
              <a:buChar char="•"/>
            </a:pPr>
            <a:r>
              <a:rPr lang="en-GB" dirty="0"/>
              <a:t>Whittington et al. (2004) found that SSRIs were significantly beneficial for young people and adolescents with a diagnosis of MDD. </a:t>
            </a:r>
          </a:p>
          <a:p>
            <a:pPr marL="285750" indent="-285750" algn="l">
              <a:buFont typeface="Arial" panose="020B0604020202020204" pitchFamily="34" charset="0"/>
              <a:buChar char="•"/>
            </a:pPr>
            <a:r>
              <a:rPr lang="en-GB" dirty="0"/>
              <a:t>Gorman, </a:t>
            </a:r>
            <a:r>
              <a:rPr lang="en-GB" dirty="0" err="1"/>
              <a:t>Korotzer</a:t>
            </a:r>
            <a:r>
              <a:rPr lang="en-GB" dirty="0"/>
              <a:t> and Su (2002) found that the SSRIs Citalopram and Escitalopram were both more effective than placebo drugs in the reduction of the symptoms patients diagnosed with MDD experienced. </a:t>
            </a:r>
          </a:p>
          <a:p>
            <a:pPr marL="285750" indent="-285750" algn="l">
              <a:buFont typeface="Arial" panose="020B0604020202020204" pitchFamily="34" charset="0"/>
              <a:buChar char="•"/>
            </a:pPr>
            <a:r>
              <a:rPr lang="en-GB" dirty="0"/>
              <a:t>Burke, Gergel and Bose (2002) study on the same two SSRIs, with Escitalopram being both quicker acting and, importantly, requiring a quarter of the dosage of Citalopram and having the same effects.</a:t>
            </a:r>
          </a:p>
          <a:p>
            <a:pPr marL="285750" indent="-285750" algn="l">
              <a:buFont typeface="Arial" panose="020B0604020202020204" pitchFamily="34" charset="0"/>
              <a:buChar char="•"/>
            </a:pPr>
            <a:r>
              <a:rPr lang="en-GB" dirty="0"/>
              <a:t>Keller et al. (2001) found in a comparative study of placebos, tricyclic antidepressants and the SSRI Paroxetine, that Paroxetine demonstrated significantly greater improvement in symptoms when used with a sample of adolescents diagnosed with MDD.</a:t>
            </a:r>
          </a:p>
        </p:txBody>
      </p:sp>
      <p:sp>
        <p:nvSpPr>
          <p:cNvPr id="6" name="Title 1"/>
          <p:cNvSpPr txBox="1">
            <a:spLocks/>
          </p:cNvSpPr>
          <p:nvPr/>
        </p:nvSpPr>
        <p:spPr bwMode="blackWhite">
          <a:xfrm>
            <a:off x="7177762" y="233923"/>
            <a:ext cx="4486656" cy="1141497"/>
          </a:xfrm>
          <a:prstGeom prst="rect">
            <a:avLst/>
          </a:prstGeom>
          <a:solidFill>
            <a:srgbClr val="FFFFFF"/>
          </a:solidFill>
          <a:ln w="31750" cap="sq">
            <a:solidFill>
              <a:srgbClr val="404040"/>
            </a:solidFill>
            <a:miter lim="800000"/>
          </a:ln>
        </p:spPr>
        <p:txBody>
          <a:bodyPr vert="horz" lIns="182880" tIns="182880" rIns="182880" bIns="182880" rtlCol="0" anchor="ctr"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r>
              <a:rPr lang="en-GB" dirty="0"/>
              <a:t>TREATMENTS-</a:t>
            </a:r>
            <a:r>
              <a:rPr lang="en-GB" dirty="0" err="1"/>
              <a:t>snris</a:t>
            </a:r>
            <a:endParaRPr lang="en-GB" dirty="0"/>
          </a:p>
        </p:txBody>
      </p:sp>
      <p:sp>
        <p:nvSpPr>
          <p:cNvPr id="8" name="TextBox 7"/>
          <p:cNvSpPr txBox="1"/>
          <p:nvPr/>
        </p:nvSpPr>
        <p:spPr>
          <a:xfrm>
            <a:off x="6899563" y="1610280"/>
            <a:ext cx="5015345" cy="4708981"/>
          </a:xfrm>
          <a:prstGeom prst="rect">
            <a:avLst/>
          </a:prstGeom>
          <a:noFill/>
        </p:spPr>
        <p:txBody>
          <a:bodyPr wrap="square" rtlCol="0">
            <a:spAutoFit/>
          </a:bodyPr>
          <a:lstStyle/>
          <a:p>
            <a:r>
              <a:rPr lang="en-GB" sz="1500" dirty="0" err="1"/>
              <a:t>Entsuah</a:t>
            </a:r>
            <a:r>
              <a:rPr lang="en-GB" sz="1500" dirty="0"/>
              <a:t>, Huang and </a:t>
            </a:r>
            <a:r>
              <a:rPr lang="en-GB" sz="1500" dirty="0" err="1"/>
              <a:t>Thase</a:t>
            </a:r>
            <a:r>
              <a:rPr lang="en-GB" sz="1500" dirty="0"/>
              <a:t> (2001) contrasted the first and most commonly used, Venlafaxine, with SSRIs and placebo drugs in the treatment of MDD.</a:t>
            </a:r>
          </a:p>
          <a:p>
            <a:r>
              <a:rPr lang="en-GB" sz="1500" dirty="0" err="1"/>
              <a:t>Thase</a:t>
            </a:r>
            <a:r>
              <a:rPr lang="en-GB" sz="1500" dirty="0"/>
              <a:t> et al. (2007) found concurrent results, with a comparison study of two types of SSRI, one SNRI and one placebo showing that though in patients with mild depressive symptoms both active treatments were equally effective, SNRI was far superior in the treatment of moderate- to severe-MDD, and resulted in higher rates of remission.</a:t>
            </a:r>
          </a:p>
          <a:p>
            <a:r>
              <a:rPr lang="en-GB" sz="1500" dirty="0" err="1"/>
              <a:t>Nemeroff</a:t>
            </a:r>
            <a:r>
              <a:rPr lang="en-GB" sz="1500" dirty="0"/>
              <a:t> et al. (2002) found that the SNRI Duloxetine was significantly superior in clinical trials than a placebo in the reduction of both the depressive symptoms of MDD, and the physical symptoms that often plague sufferers of MDD.</a:t>
            </a:r>
          </a:p>
          <a:p>
            <a:r>
              <a:rPr lang="en-GB" sz="1500" dirty="0" err="1"/>
              <a:t>Levomilnacipran</a:t>
            </a:r>
            <a:r>
              <a:rPr lang="en-GB" sz="1500" dirty="0"/>
              <a:t>, another SNRI was also found to cause a significant improvement in patients’ MDD symptoms post-treatment in a study of over 700 participants (</a:t>
            </a:r>
            <a:r>
              <a:rPr lang="en-GB" sz="1500" dirty="0" err="1"/>
              <a:t>Asnis</a:t>
            </a:r>
            <a:r>
              <a:rPr lang="en-GB" sz="1500" dirty="0"/>
              <a:t>, Bose, </a:t>
            </a:r>
            <a:r>
              <a:rPr lang="en-GB" sz="1500" dirty="0" err="1"/>
              <a:t>Gommoll</a:t>
            </a:r>
            <a:r>
              <a:rPr lang="en-GB" sz="1500" dirty="0"/>
              <a:t>, Chen and Greenberg, 2013).</a:t>
            </a:r>
          </a:p>
          <a:p>
            <a:r>
              <a:rPr lang="en-GB" sz="1500" dirty="0"/>
              <a:t>Doyle et al. (2001) found that SNRIs were more cost effective in almost every country surveyed than SSRIs or tricyclic antidepressants, within both inpatient and outpatient settings.</a:t>
            </a:r>
          </a:p>
        </p:txBody>
      </p:sp>
    </p:spTree>
    <p:extLst>
      <p:ext uri="{BB962C8B-B14F-4D97-AF65-F5344CB8AC3E}">
        <p14:creationId xmlns:p14="http://schemas.microsoft.com/office/powerpoint/2010/main" val="308950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44256"/>
            <a:ext cx="7729728" cy="1188720"/>
          </a:xfrm>
        </p:spPr>
        <p:txBody>
          <a:bodyPr/>
          <a:lstStyle/>
          <a:p>
            <a:r>
              <a:rPr lang="en-GB" dirty="0"/>
              <a:t>Treatment- tetra- and tricyclic antidepressants</a:t>
            </a:r>
          </a:p>
        </p:txBody>
      </p:sp>
      <p:sp>
        <p:nvSpPr>
          <p:cNvPr id="3" name="Content Placeholder 2"/>
          <p:cNvSpPr>
            <a:spLocks noGrp="1"/>
          </p:cNvSpPr>
          <p:nvPr>
            <p:ph idx="1"/>
          </p:nvPr>
        </p:nvSpPr>
        <p:spPr>
          <a:xfrm>
            <a:off x="430045" y="1709790"/>
            <a:ext cx="6441810" cy="4233810"/>
          </a:xfrm>
        </p:spPr>
        <p:txBody>
          <a:bodyPr/>
          <a:lstStyle/>
          <a:p>
            <a:r>
              <a:rPr lang="en-GB" dirty="0"/>
              <a:t>Anderson (1998)- in a comparative meta-analysis of studies of tricyclic antidepressants and SSRIs; tricyclic antidepressants were significantly more effective than SSRIs in the reduction of the symptoms of MDD. </a:t>
            </a:r>
          </a:p>
          <a:p>
            <a:r>
              <a:rPr lang="en-GB" dirty="0" err="1"/>
              <a:t>MacGillivray</a:t>
            </a:r>
            <a:r>
              <a:rPr lang="en-GB" dirty="0"/>
              <a:t> (2003) in a meta-analysis of studies comparing the same two drug groups did not replicate these results, finding no significant difference in the efficacy of SSRIs and tricyclic antidepressants.</a:t>
            </a:r>
          </a:p>
          <a:p>
            <a:r>
              <a:rPr lang="en-GB" dirty="0"/>
              <a:t>Anderson and </a:t>
            </a:r>
            <a:r>
              <a:rPr lang="en-GB" dirty="0" err="1"/>
              <a:t>Tomenson</a:t>
            </a:r>
            <a:r>
              <a:rPr lang="en-GB" dirty="0"/>
              <a:t> (1994) and </a:t>
            </a:r>
            <a:r>
              <a:rPr lang="en-GB" dirty="0" err="1"/>
              <a:t>Arroll</a:t>
            </a:r>
            <a:r>
              <a:rPr lang="en-GB" dirty="0"/>
              <a:t> et al. (2005) who found equal efficacy in treatment for SSRIs and tricyclic antidepressants.</a:t>
            </a:r>
          </a:p>
        </p:txBody>
      </p:sp>
      <p:pic>
        <p:nvPicPr>
          <p:cNvPr id="6" name="Picture 5"/>
          <p:cNvPicPr>
            <a:picLocks noChangeAspect="1"/>
          </p:cNvPicPr>
          <p:nvPr/>
        </p:nvPicPr>
        <p:blipFill>
          <a:blip r:embed="rId2"/>
          <a:stretch>
            <a:fillRect/>
          </a:stretch>
        </p:blipFill>
        <p:spPr>
          <a:xfrm>
            <a:off x="7432530" y="1709790"/>
            <a:ext cx="4116973" cy="4663301"/>
          </a:xfrm>
          <a:prstGeom prst="rect">
            <a:avLst/>
          </a:prstGeom>
        </p:spPr>
      </p:pic>
    </p:spTree>
    <p:extLst>
      <p:ext uri="{BB962C8B-B14F-4D97-AF65-F5344CB8AC3E}">
        <p14:creationId xmlns:p14="http://schemas.microsoft.com/office/powerpoint/2010/main" val="222317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iCrniLQGYc"/>
          <p:cNvPicPr>
            <a:picLocks noRot="1" noChangeAspect="1"/>
          </p:cNvPicPr>
          <p:nvPr>
            <a:videoFile r:link="rId1"/>
          </p:nvPr>
        </p:nvPicPr>
        <p:blipFill>
          <a:blip r:embed="rId3"/>
          <a:stretch>
            <a:fillRect/>
          </a:stretch>
        </p:blipFill>
        <p:spPr>
          <a:xfrm>
            <a:off x="775855" y="471055"/>
            <a:ext cx="10664922" cy="5999018"/>
          </a:xfrm>
          <a:prstGeom prst="rect">
            <a:avLst/>
          </a:prstGeom>
        </p:spPr>
      </p:pic>
    </p:spTree>
    <p:extLst>
      <p:ext uri="{BB962C8B-B14F-4D97-AF65-F5344CB8AC3E}">
        <p14:creationId xmlns:p14="http://schemas.microsoft.com/office/powerpoint/2010/main" val="21267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10" y="1224879"/>
            <a:ext cx="6995991" cy="4025994"/>
          </a:xfrm>
        </p:spPr>
        <p:style>
          <a:lnRef idx="2">
            <a:schemeClr val="accent2">
              <a:shade val="50000"/>
            </a:schemeClr>
          </a:lnRef>
          <a:fillRef idx="1">
            <a:schemeClr val="accent2"/>
          </a:fillRef>
          <a:effectRef idx="0">
            <a:schemeClr val="accent2"/>
          </a:effectRef>
          <a:fontRef idx="minor">
            <a:schemeClr val="lt1"/>
          </a:fontRef>
        </p:style>
        <p:txBody>
          <a:bodyPr/>
          <a:lstStyle/>
          <a:p>
            <a:endParaRPr lang="en-GB" dirty="0"/>
          </a:p>
          <a:p>
            <a:pPr algn="ctr"/>
            <a:r>
              <a:rPr lang="en-GB" dirty="0"/>
              <a:t>In a study of 186 participants, Jabbari, Bryan, Marsh and Gunderson (1985) found that 15.6% of patients receiving treatment with tetracyclic antidepressants developed seizures after treatment,</a:t>
            </a:r>
          </a:p>
          <a:p>
            <a:pPr algn="ctr"/>
            <a:endParaRPr lang="en-GB" dirty="0"/>
          </a:p>
          <a:p>
            <a:pPr algn="ctr"/>
            <a:endParaRPr lang="en-GB" dirty="0"/>
          </a:p>
          <a:p>
            <a:pPr marL="0" indent="0" algn="ctr">
              <a:buNone/>
            </a:pPr>
            <a:r>
              <a:rPr lang="en-GB" dirty="0"/>
              <a:t>  Burckhardt et al. (1978) and Glassman and Bigger Jr. (1981) both found that in high doses tricyclic and tetracyclic antidepressants can have extremely detrimental cardiovascular side effects, including a marked increase in heart rate after only three weeks of drug therapy. </a:t>
            </a:r>
          </a:p>
        </p:txBody>
      </p:sp>
      <p:pic>
        <p:nvPicPr>
          <p:cNvPr id="8194" name="Picture 2" descr="Image result for exclamation mark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889" y="892369"/>
            <a:ext cx="5243739" cy="524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1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3"/>
            <a:ext cx="7729728" cy="1188720"/>
          </a:xfrm>
        </p:spPr>
        <p:txBody>
          <a:bodyPr/>
          <a:lstStyle/>
          <a:p>
            <a:r>
              <a:rPr lang="en-GB" dirty="0"/>
              <a:t>NOVEL TREATMENTS</a:t>
            </a:r>
          </a:p>
        </p:txBody>
      </p:sp>
      <p:sp>
        <p:nvSpPr>
          <p:cNvPr id="3" name="Content Placeholder 2"/>
          <p:cNvSpPr>
            <a:spLocks noGrp="1"/>
          </p:cNvSpPr>
          <p:nvPr>
            <p:ph idx="1"/>
          </p:nvPr>
        </p:nvSpPr>
        <p:spPr>
          <a:xfrm>
            <a:off x="596300" y="1820626"/>
            <a:ext cx="4806973" cy="4594029"/>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a:t>In 2010, the European Union approved the use of the antidepressant </a:t>
            </a:r>
            <a:r>
              <a:rPr lang="en-GB" dirty="0" err="1"/>
              <a:t>Agomelatine</a:t>
            </a:r>
            <a:r>
              <a:rPr lang="en-GB" dirty="0"/>
              <a:t> in the treatment of MDD. Hale et al. (2010) found that, when compared with the more traditional treatment Fluoxetine, </a:t>
            </a:r>
            <a:r>
              <a:rPr lang="en-GB" dirty="0" err="1"/>
              <a:t>Agomelatine</a:t>
            </a:r>
            <a:r>
              <a:rPr lang="en-GB" dirty="0"/>
              <a:t> was significantly more effective in the treatment of MDD in assessments both during and post-treatment.</a:t>
            </a:r>
          </a:p>
          <a:p>
            <a:r>
              <a:rPr lang="en-GB" dirty="0" err="1"/>
              <a:t>Lemoine</a:t>
            </a:r>
            <a:r>
              <a:rPr lang="en-GB" dirty="0"/>
              <a:t>, </a:t>
            </a:r>
            <a:r>
              <a:rPr lang="en-GB" dirty="0" err="1"/>
              <a:t>Guilleminault</a:t>
            </a:r>
            <a:r>
              <a:rPr lang="en-GB" dirty="0"/>
              <a:t> and Alvarez (2007),-found that not only was </a:t>
            </a:r>
            <a:r>
              <a:rPr lang="en-GB" dirty="0" err="1"/>
              <a:t>Agomelatine</a:t>
            </a:r>
            <a:r>
              <a:rPr lang="en-GB" dirty="0"/>
              <a:t> effective in the treatment of the symptoms of MDD, but also assisted in the reduction of sleep difficulties experienced by sufferers of MDD and other depressive disorders that current medications often fail to alter.</a:t>
            </a:r>
          </a:p>
          <a:p>
            <a:endParaRPr lang="en-GB" dirty="0"/>
          </a:p>
        </p:txBody>
      </p:sp>
      <p:sp>
        <p:nvSpPr>
          <p:cNvPr id="4" name="Content Placeholder 2"/>
          <p:cNvSpPr txBox="1">
            <a:spLocks/>
          </p:cNvSpPr>
          <p:nvPr/>
        </p:nvSpPr>
        <p:spPr>
          <a:xfrm>
            <a:off x="6442918" y="1820625"/>
            <a:ext cx="4806973" cy="45940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lt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9pPr>
          </a:lstStyle>
          <a:p>
            <a:r>
              <a:rPr lang="en-GB" dirty="0" err="1"/>
              <a:t>Ghose</a:t>
            </a:r>
            <a:r>
              <a:rPr lang="en-GB" dirty="0"/>
              <a:t>, Winter, </a:t>
            </a:r>
            <a:r>
              <a:rPr lang="en-GB" dirty="0" err="1"/>
              <a:t>McCarson</a:t>
            </a:r>
            <a:r>
              <a:rPr lang="en-GB" dirty="0"/>
              <a:t>, </a:t>
            </a:r>
            <a:r>
              <a:rPr lang="en-GB" dirty="0" err="1"/>
              <a:t>Tamminga</a:t>
            </a:r>
            <a:r>
              <a:rPr lang="en-GB" dirty="0"/>
              <a:t> and Enna (2011) found after dissection of the brains of laboratory rats that the GABA system played a key part in the mediation of symptoms of MDD and the way that a brain may react to antidepressant therapy.</a:t>
            </a:r>
          </a:p>
          <a:p>
            <a:r>
              <a:rPr lang="en-GB" dirty="0"/>
              <a:t>Researchers at Penn State University in a report published in 2016, have detailed how this information has been used to create the effect of anti-depressants in the brains of laboratory mice. </a:t>
            </a:r>
          </a:p>
          <a:p>
            <a:r>
              <a:rPr lang="en-GB" dirty="0"/>
              <a:t>Biochemical changes in brain tissue were also found, and these changes mimicked those found in the brains of mice who had been given antidepressants in separate clinical trials. Treatments such as these show obvious promise in the field of antidepressant therapies, but more trials are needed to confirm their efficacy. Trials with human subjects are also necessary.</a:t>
            </a:r>
          </a:p>
          <a:p>
            <a:endParaRPr lang="en-GB" dirty="0"/>
          </a:p>
          <a:p>
            <a:pPr marL="0" indent="0">
              <a:buNone/>
            </a:pPr>
            <a:endParaRPr lang="en-GB" dirty="0"/>
          </a:p>
        </p:txBody>
      </p:sp>
    </p:spTree>
    <p:extLst>
      <p:ext uri="{BB962C8B-B14F-4D97-AF65-F5344CB8AC3E}">
        <p14:creationId xmlns:p14="http://schemas.microsoft.com/office/powerpoint/2010/main" val="20293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359610"/>
            <a:ext cx="4486656" cy="1141497"/>
          </a:xfrm>
        </p:spPr>
        <p:txBody>
          <a:bodyPr/>
          <a:lstStyle/>
          <a:p>
            <a:r>
              <a:rPr lang="en-GB" dirty="0"/>
              <a:t>THERAPUTIC TECHNIQUES</a:t>
            </a:r>
          </a:p>
        </p:txBody>
      </p:sp>
      <p:sp>
        <p:nvSpPr>
          <p:cNvPr id="4" name="Text Placeholder 3"/>
          <p:cNvSpPr>
            <a:spLocks noGrp="1"/>
          </p:cNvSpPr>
          <p:nvPr>
            <p:ph type="body" sz="half" idx="2"/>
          </p:nvPr>
        </p:nvSpPr>
        <p:spPr>
          <a:xfrm>
            <a:off x="547531" y="1845808"/>
            <a:ext cx="4952724" cy="4207519"/>
          </a:xfrm>
        </p:spPr>
        <p:txBody>
          <a:bodyPr/>
          <a:lstStyle/>
          <a:p>
            <a:r>
              <a:rPr lang="en-GB" dirty="0" err="1"/>
              <a:t>Casacalenda</a:t>
            </a:r>
            <a:r>
              <a:rPr lang="en-GB" dirty="0"/>
              <a:t>, Perry and </a:t>
            </a:r>
            <a:r>
              <a:rPr lang="en-GB" dirty="0" err="1"/>
              <a:t>Looper</a:t>
            </a:r>
            <a:r>
              <a:rPr lang="en-GB" dirty="0"/>
              <a:t> (2002) in a comparative meta-analysis of psychotherapy and pharmacological treatments for MDD, found that both approaches are equally effective in the treatment of mild to moderate MDD. </a:t>
            </a:r>
          </a:p>
          <a:p>
            <a:endParaRPr lang="en-GB" dirty="0"/>
          </a:p>
          <a:p>
            <a:endParaRPr lang="en-GB" dirty="0"/>
          </a:p>
          <a:p>
            <a:r>
              <a:rPr lang="en-GB" dirty="0" err="1"/>
              <a:t>Thase</a:t>
            </a:r>
            <a:r>
              <a:rPr lang="en-GB" dirty="0"/>
              <a:t> et al. (1997) concur, with their results showing that though it is necessary in the treatment of severe to combine a course of psychotherapeutic treatments with medication, for mild to moderate MDD there are no statistical benefits for combined medication and psychotherapy over psychotherapy alone.</a:t>
            </a:r>
          </a:p>
          <a:p>
            <a:endParaRPr lang="en-GB" dirty="0"/>
          </a:p>
        </p:txBody>
      </p:sp>
      <p:pic>
        <p:nvPicPr>
          <p:cNvPr id="5" name="Picture 4"/>
          <p:cNvPicPr>
            <a:picLocks noChangeAspect="1"/>
          </p:cNvPicPr>
          <p:nvPr/>
        </p:nvPicPr>
        <p:blipFill>
          <a:blip r:embed="rId2"/>
          <a:stretch>
            <a:fillRect/>
          </a:stretch>
        </p:blipFill>
        <p:spPr>
          <a:xfrm>
            <a:off x="6295571" y="781503"/>
            <a:ext cx="5638800" cy="4850039"/>
          </a:xfrm>
          <a:prstGeom prst="rect">
            <a:avLst/>
          </a:prstGeom>
        </p:spPr>
      </p:pic>
    </p:spTree>
    <p:extLst>
      <p:ext uri="{BB962C8B-B14F-4D97-AF65-F5344CB8AC3E}">
        <p14:creationId xmlns:p14="http://schemas.microsoft.com/office/powerpoint/2010/main" val="405020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D1QoyTmeAYw"/>
          <p:cNvPicPr>
            <a:picLocks noRot="1" noChangeAspect="1"/>
          </p:cNvPicPr>
          <p:nvPr>
            <a:videoFile r:link="rId1"/>
          </p:nvPr>
        </p:nvPicPr>
        <p:blipFill>
          <a:blip r:embed="rId4"/>
          <a:stretch>
            <a:fillRect/>
          </a:stretch>
        </p:blipFill>
        <p:spPr>
          <a:xfrm>
            <a:off x="290946" y="1852179"/>
            <a:ext cx="5524885" cy="3107748"/>
          </a:xfrm>
          <a:prstGeom prst="rect">
            <a:avLst/>
          </a:prstGeom>
        </p:spPr>
      </p:pic>
      <p:sp>
        <p:nvSpPr>
          <p:cNvPr id="6" name="TextBox 5"/>
          <p:cNvSpPr txBox="1"/>
          <p:nvPr/>
        </p:nvSpPr>
        <p:spPr>
          <a:xfrm>
            <a:off x="290946" y="220963"/>
            <a:ext cx="533399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dirty="0">
                <a:latin typeface="+mj-lt"/>
              </a:rPr>
              <a:t>WHY WE CHOOSE SUICIDE</a:t>
            </a:r>
          </a:p>
          <a:p>
            <a:pPr algn="ctr"/>
            <a:r>
              <a:rPr lang="en-GB" sz="1600" dirty="0">
                <a:latin typeface="+mj-lt"/>
              </a:rPr>
              <a:t>MARK HENICK</a:t>
            </a:r>
          </a:p>
        </p:txBody>
      </p:sp>
      <p:sp>
        <p:nvSpPr>
          <p:cNvPr id="7" name="TextBox 6"/>
          <p:cNvSpPr txBox="1"/>
          <p:nvPr/>
        </p:nvSpPr>
        <p:spPr>
          <a:xfrm>
            <a:off x="6733310" y="234108"/>
            <a:ext cx="4862945"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800" dirty="0">
                <a:solidFill>
                  <a:schemeClr val="bg1"/>
                </a:solidFill>
                <a:latin typeface="+mj-lt"/>
              </a:rPr>
              <a:t>DEPRESSION, THE SECRET WE SHARE</a:t>
            </a:r>
          </a:p>
          <a:p>
            <a:pPr algn="ctr"/>
            <a:r>
              <a:rPr lang="en-GB" sz="1600" dirty="0">
                <a:solidFill>
                  <a:schemeClr val="bg1"/>
                </a:solidFill>
                <a:latin typeface="+mj-lt"/>
              </a:rPr>
              <a:t>ANDREW SOLOMON</a:t>
            </a:r>
          </a:p>
        </p:txBody>
      </p:sp>
      <p:pic>
        <p:nvPicPr>
          <p:cNvPr id="8" name="-eBUcBfkVCo"/>
          <p:cNvPicPr>
            <a:picLocks noRot="1" noChangeAspect="1"/>
          </p:cNvPicPr>
          <p:nvPr>
            <a:videoFile r:link="rId2"/>
          </p:nvPr>
        </p:nvPicPr>
        <p:blipFill>
          <a:blip r:embed="rId4"/>
          <a:stretch>
            <a:fillRect/>
          </a:stretch>
        </p:blipFill>
        <p:spPr>
          <a:xfrm>
            <a:off x="6386945" y="1852179"/>
            <a:ext cx="5555673" cy="3107748"/>
          </a:xfrm>
          <a:prstGeom prst="rect">
            <a:avLst/>
          </a:prstGeom>
        </p:spPr>
      </p:pic>
    </p:spTree>
    <p:extLst>
      <p:ext uri="{BB962C8B-B14F-4D97-AF65-F5344CB8AC3E}">
        <p14:creationId xmlns:p14="http://schemas.microsoft.com/office/powerpoint/2010/main" val="2437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29" y="109232"/>
            <a:ext cx="5076253" cy="791313"/>
          </a:xfrm>
        </p:spPr>
        <p:txBody>
          <a:bodyPr>
            <a:normAutofit fontScale="90000"/>
          </a:bodyPr>
          <a:lstStyle/>
          <a:p>
            <a:r>
              <a:rPr lang="en-GB" dirty="0"/>
              <a:t>I felt a funeral in my brain</a:t>
            </a:r>
            <a:br>
              <a:rPr lang="en-GB" dirty="0"/>
            </a:br>
            <a:r>
              <a:rPr lang="en-GB" sz="1400" dirty="0"/>
              <a:t>Emily </a:t>
            </a:r>
            <a:r>
              <a:rPr lang="en-GB" sz="1400" dirty="0" err="1"/>
              <a:t>dickinson</a:t>
            </a:r>
            <a:endParaRPr lang="en-GB" dirty="0"/>
          </a:p>
        </p:txBody>
      </p:sp>
      <p:sp>
        <p:nvSpPr>
          <p:cNvPr id="3" name="Content Placeholder 2"/>
          <p:cNvSpPr>
            <a:spLocks noGrp="1"/>
          </p:cNvSpPr>
          <p:nvPr>
            <p:ph idx="1"/>
          </p:nvPr>
        </p:nvSpPr>
        <p:spPr>
          <a:xfrm>
            <a:off x="6736080" y="-13855"/>
            <a:ext cx="4815840" cy="6871855"/>
          </a:xfrm>
        </p:spPr>
        <p:txBody>
          <a:bodyPr>
            <a:normAutofit fontScale="47500" lnSpcReduction="20000"/>
          </a:bodyPr>
          <a:lstStyle/>
          <a:p>
            <a:pPr fontAlgn="base"/>
            <a:br>
              <a:rPr lang="en-GB" dirty="0"/>
            </a:br>
            <a:endParaRPr lang="en-GB" dirty="0"/>
          </a:p>
          <a:p>
            <a:pPr marL="0" indent="0" algn="ctr" fontAlgn="base">
              <a:buNone/>
            </a:pPr>
            <a:r>
              <a:rPr lang="en-GB" sz="2900" dirty="0"/>
              <a:t>And then I heard them lift a Box</a:t>
            </a:r>
            <a:br>
              <a:rPr lang="en-GB" sz="2900" dirty="0"/>
            </a:br>
            <a:endParaRPr lang="en-GB" sz="2900" dirty="0"/>
          </a:p>
          <a:p>
            <a:pPr marL="0" indent="0" algn="ctr" fontAlgn="base">
              <a:buNone/>
            </a:pPr>
            <a:r>
              <a:rPr lang="en-GB" sz="2900" dirty="0"/>
              <a:t>And creak across my Soul </a:t>
            </a:r>
            <a:br>
              <a:rPr lang="en-GB" sz="2900" dirty="0"/>
            </a:br>
            <a:endParaRPr lang="en-GB" sz="2900" dirty="0"/>
          </a:p>
          <a:p>
            <a:pPr marL="0" indent="0" algn="ctr" fontAlgn="base">
              <a:buNone/>
            </a:pPr>
            <a:r>
              <a:rPr lang="en-GB" sz="2900" dirty="0"/>
              <a:t>With those same Boots of Lead, again,</a:t>
            </a:r>
            <a:br>
              <a:rPr lang="en-GB" sz="2900" dirty="0"/>
            </a:br>
            <a:endParaRPr lang="en-GB" sz="2900" dirty="0"/>
          </a:p>
          <a:p>
            <a:pPr marL="0" indent="0" algn="ctr" fontAlgn="base">
              <a:buNone/>
            </a:pPr>
            <a:r>
              <a:rPr lang="en-GB" sz="2900" dirty="0"/>
              <a:t>Then Space - began to toll,</a:t>
            </a:r>
            <a:br>
              <a:rPr lang="en-GB" sz="2900" dirty="0"/>
            </a:br>
            <a:endParaRPr lang="en-GB" sz="2900" dirty="0"/>
          </a:p>
          <a:p>
            <a:pPr marL="0" indent="0" algn="ctr" fontAlgn="base">
              <a:buNone/>
            </a:pPr>
            <a:br>
              <a:rPr lang="en-GB" sz="2900" dirty="0"/>
            </a:br>
            <a:endParaRPr lang="en-GB" sz="2900" dirty="0"/>
          </a:p>
          <a:p>
            <a:pPr marL="0" indent="0" algn="ctr" fontAlgn="base">
              <a:buNone/>
            </a:pPr>
            <a:r>
              <a:rPr lang="en-GB" sz="2900" dirty="0"/>
              <a:t>As all the Heavens were a Bell, </a:t>
            </a:r>
            <a:br>
              <a:rPr lang="en-GB" sz="2900" dirty="0"/>
            </a:br>
            <a:endParaRPr lang="en-GB" sz="2900" dirty="0"/>
          </a:p>
          <a:p>
            <a:pPr marL="0" indent="0" algn="ctr" fontAlgn="base">
              <a:buNone/>
            </a:pPr>
            <a:r>
              <a:rPr lang="en-GB" sz="2900" dirty="0"/>
              <a:t>And Being, but an Ear, </a:t>
            </a:r>
            <a:br>
              <a:rPr lang="en-GB" sz="2900" dirty="0"/>
            </a:br>
            <a:endParaRPr lang="en-GB" sz="2900" dirty="0"/>
          </a:p>
          <a:p>
            <a:pPr marL="0" indent="0" algn="ctr" fontAlgn="base">
              <a:buNone/>
            </a:pPr>
            <a:r>
              <a:rPr lang="en-GB" sz="2900" dirty="0"/>
              <a:t>And I, and Silence, some strange Race, </a:t>
            </a:r>
            <a:br>
              <a:rPr lang="en-GB" sz="2900" dirty="0"/>
            </a:br>
            <a:endParaRPr lang="en-GB" sz="2900" dirty="0"/>
          </a:p>
          <a:p>
            <a:pPr marL="0" indent="0" algn="ctr" fontAlgn="base">
              <a:buNone/>
            </a:pPr>
            <a:r>
              <a:rPr lang="en-GB" sz="2900" dirty="0"/>
              <a:t>Wrecked, solitary, here -</a:t>
            </a:r>
            <a:br>
              <a:rPr lang="en-GB" sz="2900" dirty="0"/>
            </a:br>
            <a:endParaRPr lang="en-GB" sz="2900" dirty="0"/>
          </a:p>
          <a:p>
            <a:pPr marL="0" indent="0" algn="ctr" fontAlgn="base">
              <a:buNone/>
            </a:pPr>
            <a:br>
              <a:rPr lang="en-GB" sz="2900" dirty="0"/>
            </a:br>
            <a:endParaRPr lang="en-GB" sz="2900" dirty="0"/>
          </a:p>
          <a:p>
            <a:pPr marL="0" indent="0" algn="ctr" fontAlgn="base">
              <a:buNone/>
            </a:pPr>
            <a:r>
              <a:rPr lang="en-GB" sz="2900" dirty="0"/>
              <a:t>And then a Plank in Reason, broke, </a:t>
            </a:r>
            <a:br>
              <a:rPr lang="en-GB" sz="2900" dirty="0"/>
            </a:br>
            <a:endParaRPr lang="en-GB" sz="2900" dirty="0"/>
          </a:p>
          <a:p>
            <a:pPr marL="0" indent="0" algn="ctr" fontAlgn="base">
              <a:buNone/>
            </a:pPr>
            <a:r>
              <a:rPr lang="en-GB" sz="2900" dirty="0"/>
              <a:t>And I dropped down, and down - </a:t>
            </a:r>
            <a:br>
              <a:rPr lang="en-GB" sz="2900" dirty="0"/>
            </a:br>
            <a:endParaRPr lang="en-GB" sz="2900" dirty="0"/>
          </a:p>
          <a:p>
            <a:pPr marL="0" indent="0" algn="ctr" fontAlgn="base">
              <a:buNone/>
            </a:pPr>
            <a:r>
              <a:rPr lang="en-GB" sz="2900" dirty="0"/>
              <a:t>And hit a World, at every plunge, </a:t>
            </a:r>
            <a:br>
              <a:rPr lang="en-GB" sz="2900" dirty="0"/>
            </a:br>
            <a:endParaRPr lang="en-GB" sz="2900" dirty="0"/>
          </a:p>
          <a:p>
            <a:pPr marL="0" indent="0" algn="ctr" fontAlgn="base">
              <a:buNone/>
            </a:pPr>
            <a:r>
              <a:rPr lang="en-GB" sz="2900" dirty="0"/>
              <a:t>And Finished knowing - then -</a:t>
            </a:r>
          </a:p>
          <a:p>
            <a:endParaRPr lang="en-GB" dirty="0"/>
          </a:p>
        </p:txBody>
      </p:sp>
      <p:sp>
        <p:nvSpPr>
          <p:cNvPr id="4" name="Text Placeholder 3"/>
          <p:cNvSpPr>
            <a:spLocks noGrp="1"/>
          </p:cNvSpPr>
          <p:nvPr>
            <p:ph type="body" sz="half" idx="2"/>
          </p:nvPr>
        </p:nvSpPr>
        <p:spPr>
          <a:xfrm>
            <a:off x="659529" y="1180130"/>
            <a:ext cx="4486656" cy="5373069"/>
          </a:xfrm>
        </p:spPr>
        <p:txBody>
          <a:bodyPr>
            <a:normAutofit lnSpcReduction="10000"/>
          </a:bodyPr>
          <a:lstStyle/>
          <a:p>
            <a:pPr fontAlgn="base">
              <a:lnSpc>
                <a:spcPct val="110000"/>
              </a:lnSpc>
            </a:pPr>
            <a:r>
              <a:rPr lang="en-GB" dirty="0">
                <a:cs typeface="Calibri Light" panose="020F0302020204030204" pitchFamily="34" charset="0"/>
              </a:rPr>
              <a:t>I felt a Funeral, in my Brain, </a:t>
            </a:r>
            <a:br>
              <a:rPr lang="en-GB" dirty="0">
                <a:cs typeface="Calibri Light" panose="020F0302020204030204" pitchFamily="34" charset="0"/>
              </a:rPr>
            </a:br>
            <a:endParaRPr lang="en-GB" dirty="0">
              <a:cs typeface="Calibri Light" panose="020F0302020204030204" pitchFamily="34" charset="0"/>
            </a:endParaRPr>
          </a:p>
          <a:p>
            <a:pPr fontAlgn="base">
              <a:lnSpc>
                <a:spcPct val="110000"/>
              </a:lnSpc>
            </a:pPr>
            <a:r>
              <a:rPr lang="en-GB" dirty="0">
                <a:cs typeface="Calibri Light" panose="020F0302020204030204" pitchFamily="34" charset="0"/>
              </a:rPr>
              <a:t>And Mourners to and fro</a:t>
            </a:r>
            <a:br>
              <a:rPr lang="en-GB" dirty="0">
                <a:cs typeface="Calibri Light" panose="020F0302020204030204" pitchFamily="34" charset="0"/>
              </a:rPr>
            </a:br>
            <a:endParaRPr lang="en-GB" dirty="0">
              <a:cs typeface="Calibri Light" panose="020F0302020204030204" pitchFamily="34" charset="0"/>
            </a:endParaRPr>
          </a:p>
          <a:p>
            <a:pPr fontAlgn="base">
              <a:lnSpc>
                <a:spcPct val="110000"/>
              </a:lnSpc>
            </a:pPr>
            <a:r>
              <a:rPr lang="en-GB" dirty="0">
                <a:cs typeface="Calibri Light" panose="020F0302020204030204" pitchFamily="34" charset="0"/>
              </a:rPr>
              <a:t>Kept treading - treading - till it seemed </a:t>
            </a:r>
            <a:br>
              <a:rPr lang="en-GB" dirty="0">
                <a:cs typeface="Calibri Light" panose="020F0302020204030204" pitchFamily="34" charset="0"/>
              </a:rPr>
            </a:br>
            <a:endParaRPr lang="en-GB" dirty="0">
              <a:cs typeface="Calibri Light" panose="020F0302020204030204" pitchFamily="34" charset="0"/>
            </a:endParaRPr>
          </a:p>
          <a:p>
            <a:pPr fontAlgn="base">
              <a:lnSpc>
                <a:spcPct val="110000"/>
              </a:lnSpc>
            </a:pPr>
            <a:r>
              <a:rPr lang="en-GB" dirty="0">
                <a:cs typeface="Calibri Light" panose="020F0302020204030204" pitchFamily="34" charset="0"/>
              </a:rPr>
              <a:t>That Sense was breaking through - </a:t>
            </a:r>
            <a:br>
              <a:rPr lang="en-GB" dirty="0">
                <a:cs typeface="Calibri Light" panose="020F0302020204030204" pitchFamily="34" charset="0"/>
              </a:rPr>
            </a:br>
            <a:endParaRPr lang="en-GB" dirty="0">
              <a:cs typeface="Calibri Light" panose="020F0302020204030204" pitchFamily="34" charset="0"/>
            </a:endParaRPr>
          </a:p>
          <a:p>
            <a:pPr fontAlgn="base">
              <a:lnSpc>
                <a:spcPct val="110000"/>
              </a:lnSpc>
            </a:pPr>
            <a:br>
              <a:rPr lang="en-GB" dirty="0">
                <a:cs typeface="Calibri Light" panose="020F0302020204030204" pitchFamily="34" charset="0"/>
              </a:rPr>
            </a:br>
            <a:endParaRPr lang="en-GB" dirty="0">
              <a:cs typeface="Calibri Light" panose="020F0302020204030204" pitchFamily="34" charset="0"/>
            </a:endParaRPr>
          </a:p>
          <a:p>
            <a:pPr fontAlgn="base">
              <a:lnSpc>
                <a:spcPct val="110000"/>
              </a:lnSpc>
            </a:pPr>
            <a:r>
              <a:rPr lang="en-GB" dirty="0">
                <a:cs typeface="Calibri Light" panose="020F0302020204030204" pitchFamily="34" charset="0"/>
              </a:rPr>
              <a:t>And when they all were seated, </a:t>
            </a:r>
            <a:br>
              <a:rPr lang="en-GB" dirty="0">
                <a:cs typeface="Calibri Light" panose="020F0302020204030204" pitchFamily="34" charset="0"/>
              </a:rPr>
            </a:br>
            <a:endParaRPr lang="en-GB" dirty="0">
              <a:cs typeface="Calibri Light" panose="020F0302020204030204" pitchFamily="34" charset="0"/>
            </a:endParaRPr>
          </a:p>
          <a:p>
            <a:pPr fontAlgn="base">
              <a:lnSpc>
                <a:spcPct val="110000"/>
              </a:lnSpc>
            </a:pPr>
            <a:r>
              <a:rPr lang="en-GB" dirty="0">
                <a:cs typeface="Calibri Light" panose="020F0302020204030204" pitchFamily="34" charset="0"/>
              </a:rPr>
              <a:t>A Service, like a Drum -</a:t>
            </a:r>
            <a:br>
              <a:rPr lang="en-GB" dirty="0">
                <a:cs typeface="Calibri Light" panose="020F0302020204030204" pitchFamily="34" charset="0"/>
              </a:rPr>
            </a:br>
            <a:endParaRPr lang="en-GB" dirty="0">
              <a:cs typeface="Calibri Light" panose="020F0302020204030204" pitchFamily="34" charset="0"/>
            </a:endParaRPr>
          </a:p>
          <a:p>
            <a:pPr fontAlgn="base">
              <a:lnSpc>
                <a:spcPct val="110000"/>
              </a:lnSpc>
            </a:pPr>
            <a:r>
              <a:rPr lang="en-GB" dirty="0">
                <a:cs typeface="Calibri Light" panose="020F0302020204030204" pitchFamily="34" charset="0"/>
              </a:rPr>
              <a:t>Kept beating - beating - till I thought </a:t>
            </a:r>
            <a:br>
              <a:rPr lang="en-GB" dirty="0">
                <a:cs typeface="Calibri Light" panose="020F0302020204030204" pitchFamily="34" charset="0"/>
              </a:rPr>
            </a:br>
            <a:endParaRPr lang="en-GB" dirty="0">
              <a:cs typeface="Calibri Light" panose="020F0302020204030204" pitchFamily="34" charset="0"/>
            </a:endParaRPr>
          </a:p>
          <a:p>
            <a:pPr fontAlgn="base">
              <a:lnSpc>
                <a:spcPct val="110000"/>
              </a:lnSpc>
            </a:pPr>
            <a:r>
              <a:rPr lang="en-GB" dirty="0">
                <a:cs typeface="Calibri Light" panose="020F0302020204030204" pitchFamily="34" charset="0"/>
              </a:rPr>
              <a:t>My mind was going numb - </a:t>
            </a:r>
            <a:br>
              <a:rPr lang="en-GB" dirty="0"/>
            </a:br>
            <a:endParaRPr lang="en-GB" dirty="0"/>
          </a:p>
          <a:p>
            <a:pPr algn="l"/>
            <a:endParaRPr lang="en-GB" dirty="0"/>
          </a:p>
        </p:txBody>
      </p:sp>
    </p:spTree>
    <p:extLst>
      <p:ext uri="{BB962C8B-B14F-4D97-AF65-F5344CB8AC3E}">
        <p14:creationId xmlns:p14="http://schemas.microsoft.com/office/powerpoint/2010/main" val="116689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272" y="290337"/>
            <a:ext cx="4486656" cy="1141497"/>
          </a:xfrm>
        </p:spPr>
        <p:txBody>
          <a:bodyPr/>
          <a:lstStyle/>
          <a:p>
            <a:r>
              <a:rPr lang="en-GB" dirty="0"/>
              <a:t>MAJOR DEPRESSIVE DISORDER: IN HISTORY</a:t>
            </a:r>
          </a:p>
        </p:txBody>
      </p:sp>
      <p:pic>
        <p:nvPicPr>
          <p:cNvPr id="5" name="Picture 4"/>
          <p:cNvPicPr>
            <a:picLocks noChangeAspect="1"/>
          </p:cNvPicPr>
          <p:nvPr/>
        </p:nvPicPr>
        <p:blipFill>
          <a:blip r:embed="rId2"/>
          <a:stretch>
            <a:fillRect/>
          </a:stretch>
        </p:blipFill>
        <p:spPr>
          <a:xfrm>
            <a:off x="443140" y="912125"/>
            <a:ext cx="5238750" cy="4283075"/>
          </a:xfrm>
          <a:prstGeom prst="rect">
            <a:avLst/>
          </a:prstGeom>
        </p:spPr>
      </p:pic>
      <p:sp>
        <p:nvSpPr>
          <p:cNvPr id="10" name="TextBox 9"/>
          <p:cNvSpPr txBox="1"/>
          <p:nvPr/>
        </p:nvSpPr>
        <p:spPr>
          <a:xfrm>
            <a:off x="6594764" y="1801091"/>
            <a:ext cx="1828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ANCIENT TIMES</a:t>
            </a:r>
          </a:p>
        </p:txBody>
      </p:sp>
      <p:sp>
        <p:nvSpPr>
          <p:cNvPr id="11" name="Right Arrow 10"/>
          <p:cNvSpPr/>
          <p:nvPr/>
        </p:nvSpPr>
        <p:spPr>
          <a:xfrm>
            <a:off x="8700655" y="1674030"/>
            <a:ext cx="997528" cy="62345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Box 11"/>
          <p:cNvSpPr txBox="1"/>
          <p:nvPr/>
        </p:nvSpPr>
        <p:spPr>
          <a:xfrm>
            <a:off x="9892145" y="1801091"/>
            <a:ext cx="1828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EMIL KRAEPLIN</a:t>
            </a:r>
          </a:p>
        </p:txBody>
      </p:sp>
      <p:pic>
        <p:nvPicPr>
          <p:cNvPr id="13" name="Picture 12"/>
          <p:cNvPicPr>
            <a:picLocks noChangeAspect="1"/>
          </p:cNvPicPr>
          <p:nvPr/>
        </p:nvPicPr>
        <p:blipFill>
          <a:blip r:embed="rId3"/>
          <a:stretch>
            <a:fillRect/>
          </a:stretch>
        </p:blipFill>
        <p:spPr>
          <a:xfrm rot="5400000">
            <a:off x="10396656" y="2477332"/>
            <a:ext cx="1018120" cy="658425"/>
          </a:xfrm>
          <a:prstGeom prst="rect">
            <a:avLst/>
          </a:prstGeom>
        </p:spPr>
      </p:pic>
      <p:sp>
        <p:nvSpPr>
          <p:cNvPr id="14" name="TextBox 13"/>
          <p:cNvSpPr txBox="1"/>
          <p:nvPr/>
        </p:nvSpPr>
        <p:spPr>
          <a:xfrm>
            <a:off x="9919282" y="3460152"/>
            <a:ext cx="205047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SIGMUND FREUD</a:t>
            </a:r>
          </a:p>
        </p:txBody>
      </p:sp>
      <p:pic>
        <p:nvPicPr>
          <p:cNvPr id="15" name="Picture 14"/>
          <p:cNvPicPr>
            <a:picLocks noChangeAspect="1"/>
          </p:cNvPicPr>
          <p:nvPr/>
        </p:nvPicPr>
        <p:blipFill>
          <a:blip r:embed="rId3"/>
          <a:stretch>
            <a:fillRect/>
          </a:stretch>
        </p:blipFill>
        <p:spPr>
          <a:xfrm rot="10800000">
            <a:off x="8680063" y="3315605"/>
            <a:ext cx="1018120" cy="658425"/>
          </a:xfrm>
          <a:prstGeom prst="rect">
            <a:avLst/>
          </a:prstGeom>
        </p:spPr>
      </p:pic>
      <p:sp>
        <p:nvSpPr>
          <p:cNvPr id="16" name="TextBox 15"/>
          <p:cNvSpPr txBox="1"/>
          <p:nvPr/>
        </p:nvSpPr>
        <p:spPr>
          <a:xfrm>
            <a:off x="6435629" y="3315605"/>
            <a:ext cx="205047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THE LATE 19</a:t>
            </a:r>
            <a:r>
              <a:rPr lang="en-GB" baseline="30000" dirty="0"/>
              <a:t>TH</a:t>
            </a:r>
            <a:r>
              <a:rPr lang="en-GB" dirty="0"/>
              <a:t> AND EARLY 20</a:t>
            </a:r>
            <a:r>
              <a:rPr lang="en-GB" baseline="30000" dirty="0"/>
              <a:t>TH</a:t>
            </a:r>
            <a:r>
              <a:rPr lang="en-GB" dirty="0"/>
              <a:t> CENTURY</a:t>
            </a:r>
          </a:p>
        </p:txBody>
      </p:sp>
      <p:sp>
        <p:nvSpPr>
          <p:cNvPr id="17" name="TextBox 16"/>
          <p:cNvSpPr txBox="1"/>
          <p:nvPr/>
        </p:nvSpPr>
        <p:spPr>
          <a:xfrm>
            <a:off x="6435629" y="5473817"/>
            <a:ext cx="205047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DSM-I (1952) AND DSM-II (1968)</a:t>
            </a:r>
          </a:p>
        </p:txBody>
      </p:sp>
      <p:pic>
        <p:nvPicPr>
          <p:cNvPr id="18" name="Picture 17"/>
          <p:cNvPicPr>
            <a:picLocks noChangeAspect="1"/>
          </p:cNvPicPr>
          <p:nvPr/>
        </p:nvPicPr>
        <p:blipFill>
          <a:blip r:embed="rId3"/>
          <a:stretch>
            <a:fillRect/>
          </a:stretch>
        </p:blipFill>
        <p:spPr>
          <a:xfrm rot="5400000">
            <a:off x="6951804" y="4545845"/>
            <a:ext cx="1018120" cy="658425"/>
          </a:xfrm>
          <a:prstGeom prst="rect">
            <a:avLst/>
          </a:prstGeom>
        </p:spPr>
      </p:pic>
      <p:sp>
        <p:nvSpPr>
          <p:cNvPr id="19" name="TextBox 18"/>
          <p:cNvSpPr txBox="1"/>
          <p:nvPr/>
        </p:nvSpPr>
        <p:spPr>
          <a:xfrm>
            <a:off x="9919282" y="5488943"/>
            <a:ext cx="202333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1980 – DSM-III</a:t>
            </a:r>
          </a:p>
        </p:txBody>
      </p:sp>
      <p:sp>
        <p:nvSpPr>
          <p:cNvPr id="20" name="Right Arrow 19"/>
          <p:cNvSpPr/>
          <p:nvPr/>
        </p:nvSpPr>
        <p:spPr>
          <a:xfrm>
            <a:off x="8741074" y="5384118"/>
            <a:ext cx="997528" cy="62345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92249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6" grpId="0" animBg="1"/>
      <p:bldP spid="17"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4983"/>
            <a:ext cx="7729728" cy="1188720"/>
          </a:xfrm>
        </p:spPr>
        <p:txBody>
          <a:bodyPr/>
          <a:lstStyle/>
          <a:p>
            <a:r>
              <a:rPr lang="en-GB" dirty="0"/>
              <a:t>DIAGNOSIS</a:t>
            </a:r>
          </a:p>
        </p:txBody>
      </p:sp>
      <p:pic>
        <p:nvPicPr>
          <p:cNvPr id="7" name="Picture 6"/>
          <p:cNvPicPr>
            <a:picLocks noChangeAspect="1"/>
          </p:cNvPicPr>
          <p:nvPr/>
        </p:nvPicPr>
        <p:blipFill>
          <a:blip r:embed="rId2"/>
          <a:stretch>
            <a:fillRect/>
          </a:stretch>
        </p:blipFill>
        <p:spPr>
          <a:xfrm>
            <a:off x="7955869" y="1613807"/>
            <a:ext cx="3305175" cy="4762500"/>
          </a:xfrm>
          <a:prstGeom prst="rect">
            <a:avLst/>
          </a:prstGeom>
        </p:spPr>
      </p:pic>
      <p:pic>
        <p:nvPicPr>
          <p:cNvPr id="2050" name="Picture 2" descr="Image result for DSM V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489" y="1613807"/>
            <a:ext cx="3429454" cy="47592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rot="10800000">
            <a:off x="5154612" y="4198966"/>
            <a:ext cx="2639797" cy="1591194"/>
          </a:xfrm>
          <a:prstGeom prst="rect">
            <a:avLst/>
          </a:prstGeom>
        </p:spPr>
      </p:pic>
      <p:sp>
        <p:nvSpPr>
          <p:cNvPr id="13" name="TextBox 12"/>
          <p:cNvSpPr txBox="1"/>
          <p:nvPr/>
        </p:nvSpPr>
        <p:spPr>
          <a:xfrm>
            <a:off x="5209669" y="4710545"/>
            <a:ext cx="1856149" cy="646331"/>
          </a:xfrm>
          <a:prstGeom prst="rect">
            <a:avLst/>
          </a:prstGeom>
          <a:noFill/>
        </p:spPr>
        <p:txBody>
          <a:bodyPr wrap="square" rtlCol="0">
            <a:spAutoFit/>
          </a:bodyPr>
          <a:lstStyle/>
          <a:p>
            <a:pPr algn="ctr"/>
            <a:r>
              <a:rPr lang="en-GB" dirty="0">
                <a:solidFill>
                  <a:schemeClr val="bg1"/>
                </a:solidFill>
              </a:rPr>
              <a:t>MAINLY USED IN EUROPE</a:t>
            </a:r>
          </a:p>
        </p:txBody>
      </p:sp>
      <p:pic>
        <p:nvPicPr>
          <p:cNvPr id="14" name="Picture 13"/>
          <p:cNvPicPr>
            <a:picLocks noChangeAspect="1"/>
          </p:cNvPicPr>
          <p:nvPr/>
        </p:nvPicPr>
        <p:blipFill>
          <a:blip r:embed="rId5"/>
          <a:stretch>
            <a:fillRect/>
          </a:stretch>
        </p:blipFill>
        <p:spPr>
          <a:xfrm rot="10800000">
            <a:off x="4776101" y="1985737"/>
            <a:ext cx="2639797" cy="1591194"/>
          </a:xfrm>
          <a:prstGeom prst="rect">
            <a:avLst/>
          </a:prstGeom>
        </p:spPr>
      </p:pic>
      <p:sp>
        <p:nvSpPr>
          <p:cNvPr id="15" name="TextBox 14"/>
          <p:cNvSpPr txBox="1"/>
          <p:nvPr/>
        </p:nvSpPr>
        <p:spPr>
          <a:xfrm>
            <a:off x="5258160" y="2489089"/>
            <a:ext cx="1953491" cy="646331"/>
          </a:xfrm>
          <a:prstGeom prst="rect">
            <a:avLst/>
          </a:prstGeom>
          <a:noFill/>
        </p:spPr>
        <p:txBody>
          <a:bodyPr wrap="square" rtlCol="0">
            <a:spAutoFit/>
          </a:bodyPr>
          <a:lstStyle/>
          <a:p>
            <a:pPr algn="ctr"/>
            <a:r>
              <a:rPr lang="en-GB" dirty="0">
                <a:solidFill>
                  <a:schemeClr val="bg1"/>
                </a:solidFill>
              </a:rPr>
              <a:t>MAINLY USED IN USA</a:t>
            </a:r>
          </a:p>
        </p:txBody>
      </p:sp>
    </p:spTree>
    <p:extLst>
      <p:ext uri="{BB962C8B-B14F-4D97-AF65-F5344CB8AC3E}">
        <p14:creationId xmlns:p14="http://schemas.microsoft.com/office/powerpoint/2010/main" val="9919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16546"/>
            <a:ext cx="7729728" cy="1188720"/>
          </a:xfrm>
        </p:spPr>
        <p:txBody>
          <a:bodyPr/>
          <a:lstStyle/>
          <a:p>
            <a:r>
              <a:rPr lang="en-GB" dirty="0"/>
              <a:t>DSM-V</a:t>
            </a:r>
          </a:p>
        </p:txBody>
      </p:sp>
      <p:sp>
        <p:nvSpPr>
          <p:cNvPr id="3" name="Content Placeholder 2"/>
          <p:cNvSpPr>
            <a:spLocks noGrp="1"/>
          </p:cNvSpPr>
          <p:nvPr>
            <p:ph idx="1"/>
          </p:nvPr>
        </p:nvSpPr>
        <p:spPr>
          <a:xfrm>
            <a:off x="305354" y="1895278"/>
            <a:ext cx="7383919" cy="4796467"/>
          </a:xfrm>
        </p:spPr>
        <p:style>
          <a:lnRef idx="2">
            <a:schemeClr val="accent2">
              <a:shade val="50000"/>
            </a:schemeClr>
          </a:lnRef>
          <a:fillRef idx="1">
            <a:schemeClr val="accent2"/>
          </a:fillRef>
          <a:effectRef idx="0">
            <a:schemeClr val="accent2"/>
          </a:effectRef>
          <a:fontRef idx="minor">
            <a:schemeClr val="lt1"/>
          </a:fontRef>
        </p:style>
        <p:txBody>
          <a:bodyPr>
            <a:normAutofit fontScale="92500"/>
          </a:bodyPr>
          <a:lstStyle/>
          <a:p>
            <a:pPr marL="0" lvl="0" indent="0">
              <a:buNone/>
            </a:pPr>
            <a:r>
              <a:rPr lang="en-GB" dirty="0"/>
              <a:t>Five (or more) of the following symptoms have been present consistently for more than two consecutive weeks, and represent a change in previous functioning:</a:t>
            </a:r>
          </a:p>
          <a:p>
            <a:pPr lvl="1"/>
            <a:r>
              <a:rPr lang="en-GB" dirty="0"/>
              <a:t>Depressed mood, indicated either by subjective report, or from the observations reported by others. In children and adolescents, this may also present itself as irritability.</a:t>
            </a:r>
          </a:p>
          <a:p>
            <a:pPr lvl="1"/>
            <a:r>
              <a:rPr lang="en-GB" dirty="0"/>
              <a:t>Decreased interest or pleasure in most or all activities.</a:t>
            </a:r>
          </a:p>
          <a:p>
            <a:pPr lvl="1"/>
            <a:r>
              <a:rPr lang="en-GB" dirty="0"/>
              <a:t>Significant weight loss or weight gain (a change of ± 5% over the period of a month). In children this may present itself as a failure to gain weight, rather than a change in mass.</a:t>
            </a:r>
          </a:p>
          <a:p>
            <a:pPr lvl="1"/>
            <a:r>
              <a:rPr lang="en-GB" dirty="0"/>
              <a:t>Change in sleep patterns, either insomnia or hypersomnia.</a:t>
            </a:r>
          </a:p>
          <a:p>
            <a:pPr lvl="1"/>
            <a:r>
              <a:rPr lang="en-GB" dirty="0"/>
              <a:t>Psychomotor agitation or retardation, observable by others.</a:t>
            </a:r>
          </a:p>
          <a:p>
            <a:pPr lvl="1"/>
            <a:r>
              <a:rPr lang="en-GB" dirty="0"/>
              <a:t>Fatigue or loss of energy.</a:t>
            </a:r>
          </a:p>
          <a:p>
            <a:pPr lvl="1"/>
            <a:r>
              <a:rPr lang="en-GB" dirty="0"/>
              <a:t>Feelings of worthlessness or excessive or inappropriate grief, which may be delusional.</a:t>
            </a:r>
          </a:p>
          <a:p>
            <a:pPr lvl="1"/>
            <a:r>
              <a:rPr lang="en-GB" dirty="0"/>
              <a:t>Diminished ability to think or concentrate, and/or more indecisiveness.</a:t>
            </a:r>
          </a:p>
          <a:p>
            <a:pPr lvl="1"/>
            <a:r>
              <a:rPr lang="en-GB" dirty="0"/>
              <a:t>Recurrent thoughts of death, recurrent suicidal thoughts, suicidal ideation with or without a specific plan, or a suicide attempt.</a:t>
            </a:r>
          </a:p>
          <a:p>
            <a:pPr marL="0" indent="0">
              <a:buNone/>
            </a:pPr>
            <a:endParaRPr lang="en-GB" dirty="0"/>
          </a:p>
        </p:txBody>
      </p:sp>
      <p:sp>
        <p:nvSpPr>
          <p:cNvPr id="4" name="TextBox 3"/>
          <p:cNvSpPr txBox="1"/>
          <p:nvPr/>
        </p:nvSpPr>
        <p:spPr>
          <a:xfrm>
            <a:off x="2930513" y="1465606"/>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      CLUSTER A</a:t>
            </a:r>
          </a:p>
        </p:txBody>
      </p:sp>
      <p:sp>
        <p:nvSpPr>
          <p:cNvPr id="5" name="TextBox 4"/>
          <p:cNvSpPr txBox="1"/>
          <p:nvPr/>
        </p:nvSpPr>
        <p:spPr>
          <a:xfrm>
            <a:off x="7827264" y="1522424"/>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      CLUSTER B</a:t>
            </a:r>
          </a:p>
        </p:txBody>
      </p:sp>
      <p:sp>
        <p:nvSpPr>
          <p:cNvPr id="6" name="TextBox 5"/>
          <p:cNvSpPr txBox="1"/>
          <p:nvPr/>
        </p:nvSpPr>
        <p:spPr>
          <a:xfrm>
            <a:off x="7771291" y="2008914"/>
            <a:ext cx="2272700"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600" dirty="0"/>
              <a:t>The symptoms cause clinically significant distress or impairment in social, occupational, or other important areas of functioning.</a:t>
            </a:r>
          </a:p>
        </p:txBody>
      </p:sp>
      <p:sp>
        <p:nvSpPr>
          <p:cNvPr id="7" name="TextBox 6"/>
          <p:cNvSpPr txBox="1"/>
          <p:nvPr/>
        </p:nvSpPr>
        <p:spPr>
          <a:xfrm>
            <a:off x="10058400" y="1522424"/>
            <a:ext cx="200890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      CLUSTER C</a:t>
            </a:r>
          </a:p>
        </p:txBody>
      </p:sp>
      <p:sp>
        <p:nvSpPr>
          <p:cNvPr id="8" name="TextBox 7"/>
          <p:cNvSpPr txBox="1"/>
          <p:nvPr/>
        </p:nvSpPr>
        <p:spPr>
          <a:xfrm>
            <a:off x="10126008" y="2008914"/>
            <a:ext cx="1941299"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600" dirty="0"/>
              <a:t>These symptoms are not attributable to the physiological or psychological effects of a substance or other medical condition.</a:t>
            </a:r>
          </a:p>
        </p:txBody>
      </p:sp>
      <p:sp>
        <p:nvSpPr>
          <p:cNvPr id="9" name="TextBox 8"/>
          <p:cNvSpPr txBox="1"/>
          <p:nvPr/>
        </p:nvSpPr>
        <p:spPr>
          <a:xfrm>
            <a:off x="7840840" y="3659839"/>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      CLUSTER D</a:t>
            </a:r>
          </a:p>
        </p:txBody>
      </p:sp>
      <p:sp>
        <p:nvSpPr>
          <p:cNvPr id="10" name="TextBox 9"/>
          <p:cNvSpPr txBox="1"/>
          <p:nvPr/>
        </p:nvSpPr>
        <p:spPr>
          <a:xfrm>
            <a:off x="10043991" y="3941954"/>
            <a:ext cx="20233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      CLUSTER E</a:t>
            </a:r>
          </a:p>
        </p:txBody>
      </p:sp>
      <p:sp>
        <p:nvSpPr>
          <p:cNvPr id="11" name="TextBox 10"/>
          <p:cNvSpPr txBox="1"/>
          <p:nvPr/>
        </p:nvSpPr>
        <p:spPr>
          <a:xfrm>
            <a:off x="7736929" y="4110436"/>
            <a:ext cx="2223378" cy="25545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600" dirty="0"/>
              <a:t>These symptoms must not be able to be better explained with a diagnosis of another disorder; particularly schizophrenic or schizophreniform disorders, delusional disorders or other psychotic disorders.</a:t>
            </a:r>
          </a:p>
        </p:txBody>
      </p:sp>
      <p:sp>
        <p:nvSpPr>
          <p:cNvPr id="13" name="TextBox 12"/>
          <p:cNvSpPr txBox="1"/>
          <p:nvPr/>
        </p:nvSpPr>
        <p:spPr>
          <a:xfrm>
            <a:off x="10058399" y="4473816"/>
            <a:ext cx="2008907"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There has never been a manic or hypomanic episode that is not attributable to substance use.</a:t>
            </a:r>
          </a:p>
        </p:txBody>
      </p:sp>
    </p:spTree>
    <p:extLst>
      <p:ext uri="{BB962C8B-B14F-4D97-AF65-F5344CB8AC3E}">
        <p14:creationId xmlns:p14="http://schemas.microsoft.com/office/powerpoint/2010/main" val="27448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1000"/>
                                        <p:tgtEl>
                                          <p:spTgt spid="9"/>
                                        </p:tgtEl>
                                      </p:cBhvr>
                                    </p:animEffect>
                                    <p:anim calcmode="lin" valueType="num">
                                      <p:cBhvr>
                                        <p:cTn id="76" dur="1000" fill="hold"/>
                                        <p:tgtEl>
                                          <p:spTgt spid="9"/>
                                        </p:tgtEl>
                                        <p:attrNameLst>
                                          <p:attrName>ppt_x</p:attrName>
                                        </p:attrNameLst>
                                      </p:cBhvr>
                                      <p:tavLst>
                                        <p:tav tm="0">
                                          <p:val>
                                            <p:strVal val="#ppt_x"/>
                                          </p:val>
                                        </p:tav>
                                        <p:tav tm="100000">
                                          <p:val>
                                            <p:strVal val="#ppt_x"/>
                                          </p:val>
                                        </p:tav>
                                      </p:tavLst>
                                    </p:anim>
                                    <p:anim calcmode="lin" valueType="num">
                                      <p:cBhvr>
                                        <p:cTn id="7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1000"/>
                                        <p:tgtEl>
                                          <p:spTgt spid="10"/>
                                        </p:tgtEl>
                                      </p:cBhvr>
                                    </p:animEffect>
                                    <p:anim calcmode="lin" valueType="num">
                                      <p:cBhvr>
                                        <p:cTn id="88" dur="1000" fill="hold"/>
                                        <p:tgtEl>
                                          <p:spTgt spid="10"/>
                                        </p:tgtEl>
                                        <p:attrNameLst>
                                          <p:attrName>ppt_x</p:attrName>
                                        </p:attrNameLst>
                                      </p:cBhvr>
                                      <p:tavLst>
                                        <p:tav tm="0">
                                          <p:val>
                                            <p:strVal val="#ppt_x"/>
                                          </p:val>
                                        </p:tav>
                                        <p:tav tm="100000">
                                          <p:val>
                                            <p:strVal val="#ppt_x"/>
                                          </p:val>
                                        </p:tav>
                                      </p:tavLst>
                                    </p:anim>
                                    <p:anim calcmode="lin" valueType="num">
                                      <p:cBhvr>
                                        <p:cTn id="8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P spid="8" grpId="0" animBg="1"/>
      <p:bldP spid="9"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4983"/>
            <a:ext cx="7729728" cy="1188720"/>
          </a:xfrm>
        </p:spPr>
        <p:txBody>
          <a:bodyPr/>
          <a:lstStyle/>
          <a:p>
            <a:r>
              <a:rPr lang="en-GB" dirty="0"/>
              <a:t>Icd-10</a:t>
            </a:r>
          </a:p>
        </p:txBody>
      </p:sp>
      <p:sp>
        <p:nvSpPr>
          <p:cNvPr id="3" name="Content Placeholder 2"/>
          <p:cNvSpPr>
            <a:spLocks noGrp="1"/>
          </p:cNvSpPr>
          <p:nvPr>
            <p:ph idx="1"/>
          </p:nvPr>
        </p:nvSpPr>
        <p:spPr>
          <a:xfrm>
            <a:off x="2231136" y="1626663"/>
            <a:ext cx="7729728" cy="4607882"/>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a:t>The ICD diagnostic criteria for Major Depressive Disorder are similar in many ways to the criteria outlined in the DSM-V. There are a few variations, however:</a:t>
            </a:r>
          </a:p>
          <a:p>
            <a:pPr lvl="0"/>
            <a:r>
              <a:rPr lang="en-GB" dirty="0"/>
              <a:t>The ICD, unlike the DSM, details further what constitutes MDD interrupting or changing a patients sleeping pattern. They are listed under ‘somatic’ symptoms, also known as ‘melancholic’ or ‘</a:t>
            </a:r>
            <a:r>
              <a:rPr lang="en-GB" dirty="0" err="1"/>
              <a:t>endogenomorphic</a:t>
            </a:r>
            <a:r>
              <a:rPr lang="en-GB" dirty="0"/>
              <a:t>’ symptoms. In addition to the symptoms listed in the DSM-V, the ICD states that symptoms of sleep change may also include waking in the morning 2 hours or more before the usual time.</a:t>
            </a:r>
          </a:p>
          <a:p>
            <a:pPr lvl="0"/>
            <a:r>
              <a:rPr lang="en-GB" dirty="0"/>
              <a:t>On a similar note, the ICD also states that depression may be worse in the morning.</a:t>
            </a:r>
          </a:p>
          <a:p>
            <a:pPr lvl="0"/>
            <a:r>
              <a:rPr lang="en-GB" dirty="0"/>
              <a:t>The ‘somatic’ symptoms a patient may experience also include a notable decrease in libido.</a:t>
            </a:r>
          </a:p>
          <a:p>
            <a:endParaRPr lang="en-GB" dirty="0"/>
          </a:p>
        </p:txBody>
      </p:sp>
    </p:spTree>
    <p:extLst>
      <p:ext uri="{BB962C8B-B14F-4D97-AF65-F5344CB8AC3E}">
        <p14:creationId xmlns:p14="http://schemas.microsoft.com/office/powerpoint/2010/main" val="142193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88837"/>
            <a:ext cx="7729728" cy="1188720"/>
          </a:xfrm>
        </p:spPr>
        <p:txBody>
          <a:bodyPr/>
          <a:lstStyle/>
          <a:p>
            <a:r>
              <a:rPr lang="en-GB" dirty="0"/>
              <a:t>SUBTYPES OF MDD</a:t>
            </a:r>
          </a:p>
        </p:txBody>
      </p:sp>
      <p:sp>
        <p:nvSpPr>
          <p:cNvPr id="3" name="Content Placeholder 2"/>
          <p:cNvSpPr>
            <a:spLocks noGrp="1"/>
          </p:cNvSpPr>
          <p:nvPr>
            <p:ph idx="1"/>
          </p:nvPr>
        </p:nvSpPr>
        <p:spPr>
          <a:xfrm>
            <a:off x="2231136" y="1583389"/>
            <a:ext cx="7729728" cy="1033410"/>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buNone/>
            </a:pPr>
            <a:r>
              <a:rPr lang="en-GB" dirty="0"/>
              <a:t>Both the DSM and the ICD include further specifications for the subtypes or additional symptoms a patient may experience or exhibit. In the DSM, a practitioner may specify MDD existing alongside:</a:t>
            </a:r>
          </a:p>
          <a:p>
            <a:endParaRPr lang="en-GB" dirty="0"/>
          </a:p>
        </p:txBody>
      </p:sp>
      <p:sp>
        <p:nvSpPr>
          <p:cNvPr id="5" name="TextBox 4"/>
          <p:cNvSpPr txBox="1"/>
          <p:nvPr/>
        </p:nvSpPr>
        <p:spPr>
          <a:xfrm>
            <a:off x="942664" y="2822631"/>
            <a:ext cx="35046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Anxious Distress</a:t>
            </a:r>
          </a:p>
        </p:txBody>
      </p:sp>
      <p:sp>
        <p:nvSpPr>
          <p:cNvPr id="6" name="TextBox 5"/>
          <p:cNvSpPr txBox="1"/>
          <p:nvPr/>
        </p:nvSpPr>
        <p:spPr>
          <a:xfrm>
            <a:off x="2452808" y="3345161"/>
            <a:ext cx="35046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Mixed Features</a:t>
            </a:r>
          </a:p>
        </p:txBody>
      </p:sp>
      <p:sp>
        <p:nvSpPr>
          <p:cNvPr id="7" name="TextBox 6"/>
          <p:cNvSpPr txBox="1"/>
          <p:nvPr/>
        </p:nvSpPr>
        <p:spPr>
          <a:xfrm>
            <a:off x="942663" y="3920325"/>
            <a:ext cx="35046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Melancholic Features</a:t>
            </a:r>
          </a:p>
        </p:txBody>
      </p:sp>
      <p:sp>
        <p:nvSpPr>
          <p:cNvPr id="8" name="TextBox 7"/>
          <p:cNvSpPr txBox="1"/>
          <p:nvPr/>
        </p:nvSpPr>
        <p:spPr>
          <a:xfrm>
            <a:off x="2452808" y="4495489"/>
            <a:ext cx="35046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Atypical Features</a:t>
            </a:r>
          </a:p>
        </p:txBody>
      </p:sp>
      <p:sp>
        <p:nvSpPr>
          <p:cNvPr id="9" name="TextBox 8"/>
          <p:cNvSpPr txBox="1"/>
          <p:nvPr/>
        </p:nvSpPr>
        <p:spPr>
          <a:xfrm>
            <a:off x="700485" y="5070985"/>
            <a:ext cx="350464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Mood-Congruent Psychotic Features</a:t>
            </a:r>
          </a:p>
        </p:txBody>
      </p:sp>
      <p:sp>
        <p:nvSpPr>
          <p:cNvPr id="10" name="TextBox 9"/>
          <p:cNvSpPr txBox="1"/>
          <p:nvPr/>
        </p:nvSpPr>
        <p:spPr>
          <a:xfrm>
            <a:off x="7454300" y="2739598"/>
            <a:ext cx="350464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Mood-Incongruent Psychotic Features</a:t>
            </a:r>
          </a:p>
        </p:txBody>
      </p:sp>
      <p:sp>
        <p:nvSpPr>
          <p:cNvPr id="11" name="TextBox 10"/>
          <p:cNvSpPr txBox="1"/>
          <p:nvPr/>
        </p:nvSpPr>
        <p:spPr>
          <a:xfrm>
            <a:off x="6559848" y="3609508"/>
            <a:ext cx="35046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Catatonia</a:t>
            </a:r>
          </a:p>
        </p:txBody>
      </p:sp>
      <p:sp>
        <p:nvSpPr>
          <p:cNvPr id="12" name="TextBox 11"/>
          <p:cNvSpPr txBox="1"/>
          <p:nvPr/>
        </p:nvSpPr>
        <p:spPr>
          <a:xfrm>
            <a:off x="7454299" y="4297143"/>
            <a:ext cx="35046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err="1"/>
              <a:t>Peri</a:t>
            </a:r>
            <a:r>
              <a:rPr lang="en-GB" dirty="0"/>
              <a:t>-Partum Onset</a:t>
            </a:r>
          </a:p>
        </p:txBody>
      </p:sp>
      <p:sp>
        <p:nvSpPr>
          <p:cNvPr id="13" name="TextBox 12"/>
          <p:cNvSpPr txBox="1"/>
          <p:nvPr/>
        </p:nvSpPr>
        <p:spPr>
          <a:xfrm>
            <a:off x="6559847" y="4984778"/>
            <a:ext cx="35046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Seasonal Pattern (Recurrent Only)</a:t>
            </a:r>
          </a:p>
        </p:txBody>
      </p:sp>
    </p:spTree>
    <p:extLst>
      <p:ext uri="{BB962C8B-B14F-4D97-AF65-F5344CB8AC3E}">
        <p14:creationId xmlns:p14="http://schemas.microsoft.com/office/powerpoint/2010/main" val="383535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1136" y="304800"/>
            <a:ext cx="774469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The diagnostic criteria of MDD in the ICD-10 include the above subtypes, but also include the following subtypes (MDD with):</a:t>
            </a:r>
          </a:p>
        </p:txBody>
      </p:sp>
      <p:sp>
        <p:nvSpPr>
          <p:cNvPr id="5" name="TextBox 4"/>
          <p:cNvSpPr txBox="1"/>
          <p:nvPr/>
        </p:nvSpPr>
        <p:spPr>
          <a:xfrm>
            <a:off x="478813" y="1631140"/>
            <a:ext cx="35046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Recurrent Depressive Reactions</a:t>
            </a:r>
          </a:p>
        </p:txBody>
      </p:sp>
      <p:sp>
        <p:nvSpPr>
          <p:cNvPr id="6" name="TextBox 5"/>
          <p:cNvSpPr txBox="1"/>
          <p:nvPr/>
        </p:nvSpPr>
        <p:spPr>
          <a:xfrm>
            <a:off x="1587177" y="2680481"/>
            <a:ext cx="35046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Endogenous Depression</a:t>
            </a:r>
          </a:p>
        </p:txBody>
      </p:sp>
      <p:sp>
        <p:nvSpPr>
          <p:cNvPr id="7" name="TextBox 6"/>
          <p:cNvSpPr txBox="1"/>
          <p:nvPr/>
        </p:nvSpPr>
        <p:spPr>
          <a:xfrm>
            <a:off x="478812" y="3729822"/>
            <a:ext cx="35046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Reactive Depression</a:t>
            </a:r>
          </a:p>
        </p:txBody>
      </p:sp>
      <p:sp>
        <p:nvSpPr>
          <p:cNvPr id="8" name="TextBox 7"/>
          <p:cNvSpPr txBox="1"/>
          <p:nvPr/>
        </p:nvSpPr>
        <p:spPr>
          <a:xfrm>
            <a:off x="1587177" y="4779163"/>
            <a:ext cx="35046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Vital Depression</a:t>
            </a:r>
          </a:p>
        </p:txBody>
      </p:sp>
      <p:pic>
        <p:nvPicPr>
          <p:cNvPr id="9" name="Picture 8"/>
          <p:cNvPicPr>
            <a:picLocks noChangeAspect="1"/>
          </p:cNvPicPr>
          <p:nvPr/>
        </p:nvPicPr>
        <p:blipFill>
          <a:blip r:embed="rId2"/>
          <a:stretch>
            <a:fillRect/>
          </a:stretch>
        </p:blipFill>
        <p:spPr>
          <a:xfrm>
            <a:off x="5680364" y="1229158"/>
            <a:ext cx="6096000" cy="4922260"/>
          </a:xfrm>
          <a:prstGeom prst="rect">
            <a:avLst/>
          </a:prstGeom>
        </p:spPr>
      </p:pic>
    </p:spTree>
    <p:extLst>
      <p:ext uri="{BB962C8B-B14F-4D97-AF65-F5344CB8AC3E}">
        <p14:creationId xmlns:p14="http://schemas.microsoft.com/office/powerpoint/2010/main" val="140566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784</TotalTime>
  <Words>2890</Words>
  <Application>Microsoft Office PowerPoint</Application>
  <PresentationFormat>Widescreen</PresentationFormat>
  <Paragraphs>158</Paragraphs>
  <Slides>23</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 Light</vt:lpstr>
      <vt:lpstr>Gill Sans MT</vt:lpstr>
      <vt:lpstr>Parcel</vt:lpstr>
      <vt:lpstr>MAJOR DEPRESSIVE DISORDER</vt:lpstr>
      <vt:lpstr>PowerPoint Presentation</vt:lpstr>
      <vt:lpstr>I felt a funeral in my brain Emily dickinson</vt:lpstr>
      <vt:lpstr>MAJOR DEPRESSIVE DISORDER: IN HISTORY</vt:lpstr>
      <vt:lpstr>DIAGNOSIS</vt:lpstr>
      <vt:lpstr>DSM-V</vt:lpstr>
      <vt:lpstr>Icd-10</vt:lpstr>
      <vt:lpstr>SUBTYPES OF MDD</vt:lpstr>
      <vt:lpstr>PowerPoint Presentation</vt:lpstr>
      <vt:lpstr>MAJOR DEPRESSIVE DISORDER: IN SOCIETY</vt:lpstr>
      <vt:lpstr>RISK FACTORS</vt:lpstr>
      <vt:lpstr>PowerPoint Presentation</vt:lpstr>
      <vt:lpstr>PowerPoint Presentation</vt:lpstr>
      <vt:lpstr>PowerPoint Presentation</vt:lpstr>
      <vt:lpstr>PowerPoint Presentation</vt:lpstr>
      <vt:lpstr>PowerPoint Presentation</vt:lpstr>
      <vt:lpstr>CO-MORBIDITY</vt:lpstr>
      <vt:lpstr>TREATMENTS- SSRIs</vt:lpstr>
      <vt:lpstr>Treatment- tetra- and tricyclic antidepressants</vt:lpstr>
      <vt:lpstr>PowerPoint Presentation</vt:lpstr>
      <vt:lpstr>NOVEL TREATMENTS</vt:lpstr>
      <vt:lpstr>THERAPUTIC TECHNIQUES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DEPRESSION</dc:title>
  <dc:creator>Molly Shindler</dc:creator>
  <cp:lastModifiedBy>Molly Shindler</cp:lastModifiedBy>
  <cp:revision>27</cp:revision>
  <dcterms:created xsi:type="dcterms:W3CDTF">2016-12-01T13:50:14Z</dcterms:created>
  <dcterms:modified xsi:type="dcterms:W3CDTF">2016-12-07T03:08:49Z</dcterms:modified>
</cp:coreProperties>
</file>