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6F3171-8D66-4117-94E7-602C939FCD28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1D482A-6CB9-4DED-A723-8D2384D07CF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Osoby v právním smyslu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pojmy právní – </a:t>
            </a:r>
            <a:r>
              <a:rPr lang="cs-CZ" smtClean="0"/>
              <a:t>podzim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290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Soukromoprávní právnické osoby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Vznikají na základě právního jednání: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400" b="1" dirty="0"/>
              <a:t>korporace</a:t>
            </a:r>
            <a:r>
              <a:rPr lang="cs-CZ" altLang="cs-CZ" sz="2400" dirty="0"/>
              <a:t> – sdružení </a:t>
            </a:r>
            <a:r>
              <a:rPr lang="cs-CZ" altLang="cs-CZ" sz="2400" dirty="0" smtClean="0"/>
              <a:t>osob, </a:t>
            </a:r>
            <a:r>
              <a:rPr lang="cs-CZ" sz="2400" dirty="0"/>
              <a:t>osobní složka (</a:t>
            </a:r>
            <a:r>
              <a:rPr lang="cs-CZ" sz="2400" i="1" dirty="0"/>
              <a:t>corpus</a:t>
            </a:r>
            <a:r>
              <a:rPr lang="cs-CZ" sz="2400" dirty="0"/>
              <a:t> = tělo</a:t>
            </a:r>
            <a:r>
              <a:rPr lang="cs-CZ" sz="2400" dirty="0" smtClean="0"/>
              <a:t>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(obchodní společnosti, družstva, spolky)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400" b="1" dirty="0"/>
              <a:t>fundace </a:t>
            </a:r>
            <a:r>
              <a:rPr lang="cs-CZ" altLang="cs-CZ" sz="2400" dirty="0"/>
              <a:t>– sdružení majetku k určitému </a:t>
            </a:r>
            <a:r>
              <a:rPr lang="cs-CZ" altLang="cs-CZ" sz="2400" dirty="0" smtClean="0"/>
              <a:t>účelu, </a:t>
            </a:r>
            <a:r>
              <a:rPr lang="cs-CZ" sz="2400" dirty="0"/>
              <a:t>věcná </a:t>
            </a:r>
            <a:r>
              <a:rPr lang="cs-CZ" sz="2400" dirty="0" smtClean="0"/>
              <a:t>složka (</a:t>
            </a:r>
            <a:r>
              <a:rPr lang="cs-CZ" sz="2400" i="1" dirty="0" smtClean="0"/>
              <a:t>fundus</a:t>
            </a:r>
            <a:r>
              <a:rPr lang="cs-CZ" sz="2400" dirty="0" smtClean="0"/>
              <a:t> = základ)</a:t>
            </a:r>
            <a:endParaRPr lang="cs-CZ" altLang="cs-CZ" sz="2400" dirty="0"/>
          </a:p>
          <a:p>
            <a:pPr lvl="2">
              <a:lnSpc>
                <a:spcPct val="90000"/>
              </a:lnSpc>
              <a:buFont typeface="Wingdings" pitchFamily="2" charset="2"/>
              <a:buChar char="q"/>
            </a:pPr>
            <a:r>
              <a:rPr lang="cs-CZ" altLang="cs-CZ" sz="2400" dirty="0"/>
              <a:t>Nadace – k trvalé službě společensky nebo hospodářsky užitečnému účelu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q"/>
            </a:pPr>
            <a:r>
              <a:rPr lang="cs-CZ" altLang="cs-CZ" sz="2400" dirty="0"/>
              <a:t>Nadační fond – k účelu užitečnému společensky nebo hospodářsky, neslouží trvalému účelu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400" b="1" dirty="0" smtClean="0"/>
              <a:t>Smíšené útvary, zejm. ústav (též o.p.s.)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</a:t>
            </a:r>
            <a:r>
              <a:rPr lang="cs-CZ" altLang="cs-CZ" sz="2400" dirty="0" smtClean="0"/>
              <a:t>PO ustavená </a:t>
            </a:r>
            <a:r>
              <a:rPr lang="cs-CZ" altLang="cs-CZ" sz="2400" dirty="0"/>
              <a:t>za účelem trvalého provozování činnosti užitečné společensky nebo hospodářsky s využitím osobní a majetkové </a:t>
            </a:r>
            <a:r>
              <a:rPr lang="cs-CZ" altLang="cs-CZ" sz="2400" dirty="0" smtClean="0"/>
              <a:t>složky (HÚAV, Státní veterinární ústav, Ústav paměti národa); </a:t>
            </a:r>
            <a:r>
              <a:rPr lang="cs-CZ" sz="2400" dirty="0" smtClean="0"/>
              <a:t>provozuje </a:t>
            </a:r>
            <a:r>
              <a:rPr lang="cs-CZ" sz="2400" dirty="0"/>
              <a:t>činnost, jejíž výsledky jsou každému rovnocenně dostupné za předem stanovených podmínek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926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Veřejnoprávní právnické osoby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Vyvíjejí svou působnost v oblasti veřejného práva</a:t>
            </a:r>
          </a:p>
          <a:p>
            <a:r>
              <a:rPr lang="cs-CZ" altLang="cs-CZ" sz="2800" dirty="0"/>
              <a:t>Jsou zřízeny přímo zákonem nebo rozhodnutím orgánu veřejné moci: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sz="2800" dirty="0"/>
              <a:t>kraje a obce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sz="2800" dirty="0"/>
              <a:t>veřejné vysoké školy</a:t>
            </a:r>
          </a:p>
          <a:p>
            <a:pPr lvl="1">
              <a:buFont typeface="Wingdings" pitchFamily="2" charset="2"/>
              <a:buChar char="Ø"/>
            </a:pPr>
            <a:r>
              <a:rPr lang="cs-CZ" altLang="cs-CZ" sz="2800" dirty="0"/>
              <a:t>profesní </a:t>
            </a:r>
            <a:r>
              <a:rPr lang="cs-CZ" altLang="cs-CZ" sz="2800" dirty="0" smtClean="0"/>
              <a:t>komory - s</a:t>
            </a:r>
            <a:r>
              <a:rPr lang="cs-CZ" sz="2800" dirty="0" smtClean="0"/>
              <a:t>družují </a:t>
            </a:r>
            <a:r>
              <a:rPr lang="cs-CZ" sz="2800" dirty="0"/>
              <a:t>příslušníky regulovaných povolání </a:t>
            </a:r>
            <a:r>
              <a:rPr lang="cs-CZ" altLang="cs-CZ" sz="2800" dirty="0" smtClean="0"/>
              <a:t>(např. Česká advokátní komora, Česká lékařská komora aj.)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09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Osoby právnické – způsobilost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b="1" dirty="0"/>
              <a:t>Vznik všech tří způsobilostí</a:t>
            </a:r>
            <a:r>
              <a:rPr lang="cs-CZ" altLang="cs-CZ" sz="2800" dirty="0"/>
              <a:t> – dnem zápisu do veřejného </a:t>
            </a:r>
            <a:r>
              <a:rPr lang="cs-CZ" altLang="cs-CZ" sz="2800" dirty="0" smtClean="0"/>
              <a:t>rejstříku </a:t>
            </a:r>
            <a:endParaRPr lang="cs-CZ" altLang="cs-CZ" sz="2800" dirty="0"/>
          </a:p>
          <a:p>
            <a:r>
              <a:rPr lang="cs-CZ" altLang="cs-CZ" sz="2800" dirty="0"/>
              <a:t>Právní jednání ve všech věcech činí ti, kteří k tomu jsou oprávněni zakládací smlouvou, zakládací listinou nebo zákonem (</a:t>
            </a:r>
            <a:r>
              <a:rPr lang="cs-CZ" altLang="cs-CZ" sz="2800" b="1" dirty="0"/>
              <a:t>statutární orgány</a:t>
            </a:r>
            <a:r>
              <a:rPr lang="cs-CZ" altLang="cs-CZ" sz="2800" dirty="0" smtClean="0"/>
              <a:t>)</a:t>
            </a:r>
            <a:endParaRPr lang="cs-CZ" altLang="cs-CZ" sz="2800" dirty="0"/>
          </a:p>
          <a:p>
            <a:r>
              <a:rPr lang="cs-CZ" altLang="cs-CZ" sz="2800" dirty="0"/>
              <a:t>Od 1. 1. 2012 může být právnická osoba subjektem trestní odpovědnosti.</a:t>
            </a:r>
          </a:p>
          <a:p>
            <a:r>
              <a:rPr lang="cs-CZ" altLang="cs-CZ" sz="2800" b="1" dirty="0"/>
              <a:t>Zánik všech tří způsobilostí – </a:t>
            </a:r>
            <a:r>
              <a:rPr lang="cs-CZ" altLang="cs-CZ" sz="2800" dirty="0"/>
              <a:t>výmazem z veřejného rejstříku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52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</a:t>
            </a:r>
            <a:r>
              <a:rPr lang="cs-CZ" smtClean="0"/>
              <a:t>zápisu právnických osob </a:t>
            </a:r>
            <a:r>
              <a:rPr lang="cs-CZ" dirty="0" smtClean="0"/>
              <a:t>do veřejných rejstříků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Firma ČEZ, a.s., je vedena v obchodním rejstříku pod spisovou značkou B 1581 u Městského soudu v Praze</a:t>
            </a:r>
          </a:p>
          <a:p>
            <a:r>
              <a:rPr lang="cs-CZ" dirty="0" smtClean="0"/>
              <a:t>Nadace Astma 2000 – Sanatorium pro astmatické děti, je vedena v nadačním rejstříku pod spisovou značkou N 199 u Krajského soudu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5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467600" cy="4873752"/>
          </a:xfrm>
        </p:spPr>
        <p:txBody>
          <a:bodyPr/>
          <a:lstStyle/>
          <a:p>
            <a:r>
              <a:rPr lang="cs-CZ" altLang="cs-CZ" sz="2800" dirty="0"/>
              <a:t>Vzhledem ke svému mocenskému postavení je zvláštní </a:t>
            </a:r>
            <a:r>
              <a:rPr lang="cs-CZ" altLang="cs-CZ" sz="2800" b="1" dirty="0"/>
              <a:t>právnickou </a:t>
            </a:r>
            <a:r>
              <a:rPr lang="cs-CZ" altLang="cs-CZ" sz="2800" b="1" dirty="0" smtClean="0"/>
              <a:t>osobou</a:t>
            </a:r>
            <a:endParaRPr lang="cs-CZ" altLang="cs-CZ" sz="2800" dirty="0"/>
          </a:p>
          <a:p>
            <a:r>
              <a:rPr lang="cs-CZ" altLang="cs-CZ" sz="2800" dirty="0"/>
              <a:t>Jeho jednotlivé orgány (ministerstva, správní úřady, soudy, státní zastupitelství atd.) jsou organizačními složkami státu a jménem státu právně </a:t>
            </a:r>
            <a:r>
              <a:rPr lang="cs-CZ" altLang="cs-CZ" sz="2800" dirty="0" smtClean="0"/>
              <a:t>jednají </a:t>
            </a:r>
            <a:endParaRPr lang="cs-CZ" altLang="cs-CZ" sz="2800" dirty="0"/>
          </a:p>
          <a:p>
            <a:r>
              <a:rPr lang="cs-CZ" altLang="cs-CZ" sz="2800" b="1" dirty="0"/>
              <a:t>Zvláštní výhody –</a:t>
            </a:r>
            <a:r>
              <a:rPr lang="cs-CZ" altLang="cs-CZ" sz="2800" dirty="0"/>
              <a:t> např. určité věci jsou vyhrazovány do výlučného vlastnictví státu, pozůstalost bez dědiců připadá státu cestou odúmrti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683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Příklady právnických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Vysoká škola </a:t>
            </a:r>
            <a:r>
              <a:rPr lang="cs-CZ" dirty="0"/>
              <a:t>(veřejnoprávní PO</a:t>
            </a:r>
            <a:r>
              <a:rPr lang="cs-CZ" dirty="0" smtClean="0"/>
              <a:t>)</a:t>
            </a:r>
          </a:p>
          <a:p>
            <a:r>
              <a:rPr lang="cs-CZ" dirty="0" smtClean="0"/>
              <a:t>Družstvo (korporace)</a:t>
            </a:r>
          </a:p>
          <a:p>
            <a:r>
              <a:rPr lang="cs-CZ" dirty="0"/>
              <a:t>Svazek obcí </a:t>
            </a:r>
            <a:r>
              <a:rPr lang="cs-CZ" dirty="0" smtClean="0"/>
              <a:t>(veřejnoprávní PO)</a:t>
            </a:r>
          </a:p>
          <a:p>
            <a:r>
              <a:rPr lang="cs-CZ" dirty="0" smtClean="0"/>
              <a:t>Náboženská společnost (nestátní nezisková organizace; soukromoprávní PO)</a:t>
            </a:r>
          </a:p>
          <a:p>
            <a:r>
              <a:rPr lang="cs-CZ" dirty="0" smtClean="0"/>
              <a:t>Společenství vlastníků jednotek (</a:t>
            </a:r>
            <a:r>
              <a:rPr lang="cs-CZ" dirty="0"/>
              <a:t>soukromoprávní </a:t>
            </a:r>
            <a:r>
              <a:rPr lang="cs-CZ" dirty="0" smtClean="0"/>
              <a:t>PO)</a:t>
            </a:r>
          </a:p>
          <a:p>
            <a:r>
              <a:rPr lang="cs-CZ" dirty="0" smtClean="0"/>
              <a:t>Společnost s ručením omezeným </a:t>
            </a:r>
            <a:r>
              <a:rPr lang="cs-CZ" dirty="0"/>
              <a:t>(obchodní </a:t>
            </a:r>
            <a:r>
              <a:rPr lang="cs-CZ" dirty="0" smtClean="0"/>
              <a:t>společnost - korporace)</a:t>
            </a:r>
          </a:p>
          <a:p>
            <a:r>
              <a:rPr lang="cs-CZ" dirty="0" smtClean="0"/>
              <a:t>Národní podnik </a:t>
            </a:r>
            <a:r>
              <a:rPr lang="cs-CZ" dirty="0"/>
              <a:t>(obchodní </a:t>
            </a:r>
            <a:r>
              <a:rPr lang="cs-CZ" dirty="0" smtClean="0"/>
              <a:t>společnost - korporace)</a:t>
            </a:r>
          </a:p>
          <a:p>
            <a:r>
              <a:rPr lang="cs-CZ" dirty="0" smtClean="0"/>
              <a:t>Akciová společnost (obchodní společnost - korporace)</a:t>
            </a:r>
          </a:p>
          <a:p>
            <a:r>
              <a:rPr lang="cs-CZ" dirty="0" smtClean="0"/>
              <a:t>Spolek (</a:t>
            </a:r>
            <a:r>
              <a:rPr lang="cs-CZ" dirty="0"/>
              <a:t>nestátní nezisková organizace; </a:t>
            </a:r>
            <a:r>
              <a:rPr lang="cs-CZ" dirty="0" smtClean="0"/>
              <a:t>soukromoprávní </a:t>
            </a:r>
            <a:r>
              <a:rPr lang="cs-CZ" dirty="0"/>
              <a:t>PO)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418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Příklady právnických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Veřejně prospěšná společnost: Český červený kříž, Kapka naděje</a:t>
            </a:r>
          </a:p>
          <a:p>
            <a:r>
              <a:rPr lang="cs-CZ" dirty="0" smtClean="0"/>
              <a:t>Nadace: Hlávkova nadace, Nadace Naše dítě</a:t>
            </a:r>
          </a:p>
          <a:p>
            <a:r>
              <a:rPr lang="cs-CZ" dirty="0" smtClean="0"/>
              <a:t>Spolek: Spolek pro obnovu venkova ČR</a:t>
            </a:r>
          </a:p>
          <a:p>
            <a:r>
              <a:rPr lang="cs-CZ" dirty="0" smtClean="0"/>
              <a:t>Nadační fond: Nadační fond obětem holocaustu</a:t>
            </a:r>
          </a:p>
          <a:p>
            <a:r>
              <a:rPr lang="cs-CZ" dirty="0" smtClean="0"/>
              <a:t>Ústav: Charita ČR, Moravská galerie v Brně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448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/>
              <a:t>Osoby v právním smyslu očima právní teorie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Dva základní typy osob v právním smyslu:</a:t>
            </a:r>
          </a:p>
          <a:p>
            <a:r>
              <a:rPr lang="cs-CZ" sz="3200" dirty="0" smtClean="0"/>
              <a:t>A) </a:t>
            </a:r>
            <a:r>
              <a:rPr lang="cs-CZ" sz="3200" b="1" dirty="0" smtClean="0">
                <a:solidFill>
                  <a:schemeClr val="accent1"/>
                </a:solidFill>
              </a:rPr>
              <a:t>fyzické osoby </a:t>
            </a:r>
            <a:r>
              <a:rPr lang="cs-CZ" sz="3200" b="1" dirty="0" smtClean="0"/>
              <a:t>= jakákoliv lidská bytost od narození, resp. početí až do smrti</a:t>
            </a:r>
          </a:p>
          <a:p>
            <a:r>
              <a:rPr lang="cs-CZ" sz="3200" dirty="0" smtClean="0"/>
              <a:t>B) </a:t>
            </a:r>
            <a:r>
              <a:rPr lang="cs-CZ" sz="3200" b="1" dirty="0" smtClean="0">
                <a:solidFill>
                  <a:schemeClr val="accent1"/>
                </a:solidFill>
              </a:rPr>
              <a:t>právnické osoby </a:t>
            </a:r>
            <a:r>
              <a:rPr lang="cs-CZ" sz="3200" b="1" dirty="0" smtClean="0"/>
              <a:t>= umělý právní útvar odlišný od člověka a vybavený právní subjektivitou</a:t>
            </a:r>
          </a:p>
          <a:p>
            <a:r>
              <a:rPr lang="cs-CZ" sz="3200" dirty="0" smtClean="0"/>
              <a:t>V letech 1964-1991 – pojmy občan a organizace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57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Fyzické osoby (dle OZ 1964)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Postavení jednotlivce je dáno </a:t>
            </a:r>
            <a:r>
              <a:rPr lang="cs-CZ" sz="3200" b="1" dirty="0" smtClean="0">
                <a:solidFill>
                  <a:schemeClr val="accent1"/>
                </a:solidFill>
              </a:rPr>
              <a:t>právní subjektivitou</a:t>
            </a:r>
            <a:r>
              <a:rPr lang="cs-CZ" sz="3200" dirty="0" smtClean="0"/>
              <a:t>, která spočívá: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3200" b="1" dirty="0" smtClean="0"/>
              <a:t>Ve způsobilosti k právům a povinnostem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3200" b="1" dirty="0" smtClean="0"/>
              <a:t>Ve způsobilosti k právnímu jednání </a:t>
            </a:r>
            <a:r>
              <a:rPr lang="cs-CZ" sz="3200" dirty="0" smtClean="0"/>
              <a:t>(úkonům)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3200" b="1" dirty="0" smtClean="0"/>
              <a:t>Ve způsobilosti k protiprávnímu jednání </a:t>
            </a:r>
            <a:r>
              <a:rPr lang="cs-CZ" sz="3200" dirty="0" smtClean="0"/>
              <a:t>(deliktní)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5869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Způsobilost k právům a povinnostem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Jde o normou stanovenou možnost </a:t>
            </a:r>
            <a:r>
              <a:rPr lang="cs-CZ" b="1" dirty="0" smtClean="0">
                <a:solidFill>
                  <a:schemeClr val="accent1"/>
                </a:solidFill>
              </a:rPr>
              <a:t>být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subjektem práv, </a:t>
            </a:r>
            <a:r>
              <a:rPr lang="cs-CZ" b="1" dirty="0" smtClean="0">
                <a:solidFill>
                  <a:schemeClr val="accent1"/>
                </a:solidFill>
              </a:rPr>
              <a:t>nositelem práv a povinností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 smtClean="0"/>
              <a:t>VZNIK</a:t>
            </a:r>
          </a:p>
          <a:p>
            <a:pPr lvl="1"/>
            <a:r>
              <a:rPr lang="cs-CZ" sz="2400" dirty="0" smtClean="0"/>
              <a:t>Obecně v občanském právu </a:t>
            </a:r>
            <a:r>
              <a:rPr lang="cs-CZ" sz="2400" b="1" dirty="0" smtClean="0"/>
              <a:t>narozením</a:t>
            </a:r>
          </a:p>
          <a:p>
            <a:pPr lvl="1"/>
            <a:r>
              <a:rPr lang="cs-CZ" sz="2400" dirty="0" err="1" smtClean="0"/>
              <a:t>Nasciturus</a:t>
            </a:r>
            <a:r>
              <a:rPr lang="cs-CZ" sz="2400" dirty="0" smtClean="0"/>
              <a:t> (plod, nenarozené dítě)</a:t>
            </a:r>
          </a:p>
          <a:p>
            <a:pPr lvl="1"/>
            <a:r>
              <a:rPr lang="cs-CZ" sz="2400" dirty="0" smtClean="0"/>
              <a:t>18 a 21 let v ústavním právu</a:t>
            </a:r>
          </a:p>
          <a:p>
            <a:pPr lvl="1"/>
            <a:r>
              <a:rPr lang="cs-CZ" sz="2400" dirty="0" smtClean="0"/>
              <a:t>15 let v pracovním právu (resp. ukončení povinné školní docházky)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 smtClean="0"/>
              <a:t>ZÁNIK</a:t>
            </a:r>
          </a:p>
          <a:p>
            <a:pPr lvl="1"/>
            <a:r>
              <a:rPr lang="cs-CZ" sz="2400" b="1" dirty="0" smtClean="0"/>
              <a:t>Smrtí</a:t>
            </a:r>
          </a:p>
          <a:p>
            <a:pPr lvl="1"/>
            <a:r>
              <a:rPr lang="cs-CZ" sz="2400" b="1" dirty="0" smtClean="0"/>
              <a:t>Soudním prohlášením osoby za mrtvou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1449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Způsobilost k právním úkonům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467600" cy="487375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Oprávnění vlastním jednáním zakládat, měnit nebo rušit právní vztahy</a:t>
            </a:r>
            <a:r>
              <a:rPr lang="cs-CZ" dirty="0" smtClean="0"/>
              <a:t>, tj. nabývat práv a povinností (zavazovat se)</a:t>
            </a:r>
          </a:p>
          <a:p>
            <a:r>
              <a:rPr lang="cs-CZ" dirty="0" smtClean="0"/>
              <a:t>Vázáno na </a:t>
            </a:r>
            <a:r>
              <a:rPr lang="cs-CZ" b="1" dirty="0" smtClean="0"/>
              <a:t>věk</a:t>
            </a:r>
            <a:r>
              <a:rPr lang="cs-CZ" dirty="0" smtClean="0"/>
              <a:t> osoby (</a:t>
            </a:r>
            <a:r>
              <a:rPr lang="cs-CZ" b="1" dirty="0" smtClean="0"/>
              <a:t>rozumová a volní vyspělost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Pravidelnou věkovou hranicí 18 let, 15 let např. v pracovním právu</a:t>
            </a:r>
          </a:p>
          <a:p>
            <a:r>
              <a:rPr lang="cs-CZ" dirty="0" smtClean="0"/>
              <a:t>V jednotlivých právních vztazích může být </a:t>
            </a:r>
            <a:r>
              <a:rPr lang="cs-CZ" b="1" dirty="0" smtClean="0"/>
              <a:t>modifikováno</a:t>
            </a:r>
          </a:p>
          <a:p>
            <a:r>
              <a:rPr lang="cs-CZ" dirty="0" smtClean="0"/>
              <a:t>Dříve jedinec mohl být soudním rozhodnutím částečně omezen nebo úplně </a:t>
            </a:r>
            <a:r>
              <a:rPr lang="cs-CZ" b="1" dirty="0" smtClean="0"/>
              <a:t>zbaven způsobilosti k právním úkonům pro duševní poruchu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1714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Deliktní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Způsobilost jednat protiprávně</a:t>
            </a:r>
          </a:p>
          <a:p>
            <a:r>
              <a:rPr lang="cs-CZ" sz="3200" b="1" dirty="0" smtClean="0"/>
              <a:t>Právní schopnost vlastním zaviněným protiprávním úkonem vyvolat odpovědnostní právní vztah</a:t>
            </a:r>
          </a:p>
          <a:p>
            <a:r>
              <a:rPr lang="cs-CZ" sz="3200" dirty="0" smtClean="0"/>
              <a:t>V trestním právu částečně odpovědnost vzniká mezi 15 a 18 rokem (mladiství), úplná dosažením 18 let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4012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Nový občanský zákoník – zák. č. 89/2012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Ústřední </a:t>
            </a:r>
            <a:r>
              <a:rPr lang="cs-CZ" dirty="0"/>
              <a:t>postavou i hodnotou, kterou </a:t>
            </a:r>
            <a:r>
              <a:rPr lang="cs-CZ" dirty="0" smtClean="0"/>
              <a:t>NOZ chrání, </a:t>
            </a:r>
            <a:r>
              <a:rPr lang="cs-CZ" dirty="0"/>
              <a:t>je </a:t>
            </a:r>
            <a:r>
              <a:rPr lang="cs-CZ" b="1" dirty="0" smtClean="0">
                <a:solidFill>
                  <a:schemeClr val="accent1"/>
                </a:solidFill>
              </a:rPr>
              <a:t>svobodný člověk</a:t>
            </a:r>
          </a:p>
          <a:p>
            <a:r>
              <a:rPr lang="cs-CZ" dirty="0" smtClean="0"/>
              <a:t>Dříve podřízení </a:t>
            </a:r>
            <a:r>
              <a:rPr lang="cs-CZ" dirty="0"/>
              <a:t>jednotlivce </a:t>
            </a:r>
            <a:r>
              <a:rPr lang="cs-CZ" dirty="0" smtClean="0"/>
              <a:t>zájmům státu</a:t>
            </a:r>
          </a:p>
          <a:p>
            <a:r>
              <a:rPr lang="cs-CZ" dirty="0" smtClean="0"/>
              <a:t>NOVINKY:</a:t>
            </a:r>
          </a:p>
          <a:p>
            <a:r>
              <a:rPr lang="cs-CZ" b="1" dirty="0" smtClean="0"/>
              <a:t>právní osobnost </a:t>
            </a:r>
            <a:r>
              <a:rPr lang="cs-CZ" dirty="0" smtClean="0"/>
              <a:t>(dříve způsobilost k právům a povinnostem)</a:t>
            </a:r>
          </a:p>
          <a:p>
            <a:r>
              <a:rPr lang="cs-CZ" b="1" dirty="0"/>
              <a:t>s</a:t>
            </a:r>
            <a:r>
              <a:rPr lang="cs-CZ" b="1" dirty="0" smtClean="0"/>
              <a:t>véprávnost</a:t>
            </a:r>
            <a:r>
              <a:rPr lang="cs-CZ" dirty="0" smtClean="0"/>
              <a:t> (dříve způsobilost k právním úkonům)</a:t>
            </a:r>
          </a:p>
          <a:p>
            <a:r>
              <a:rPr lang="cs-CZ" b="1" dirty="0"/>
              <a:t>e</a:t>
            </a:r>
            <a:r>
              <a:rPr lang="cs-CZ" b="1" dirty="0" smtClean="0"/>
              <a:t>mancipace</a:t>
            </a:r>
            <a:r>
              <a:rPr lang="cs-CZ" dirty="0" smtClean="0"/>
              <a:t> = přiznání svéprávnosti soudem</a:t>
            </a:r>
          </a:p>
          <a:p>
            <a:r>
              <a:rPr lang="cs-CZ" dirty="0" smtClean="0"/>
              <a:t>institut zbavení způsobilosti </a:t>
            </a:r>
            <a:r>
              <a:rPr lang="cs-CZ" dirty="0"/>
              <a:t>k </a:t>
            </a:r>
            <a:r>
              <a:rPr lang="cs-CZ" dirty="0" smtClean="0"/>
              <a:t>právním úkonům </a:t>
            </a:r>
            <a:r>
              <a:rPr lang="cs-CZ" b="1" dirty="0" smtClean="0"/>
              <a:t>zrušen</a:t>
            </a:r>
            <a:r>
              <a:rPr lang="cs-CZ" dirty="0" smtClean="0"/>
              <a:t> (pouze 4 podpůrná opatření)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04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Několik teorií vysvětlujících vznik právnické osoby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Teorie fikce </a:t>
            </a:r>
            <a:r>
              <a:rPr lang="cs-CZ" dirty="0" smtClean="0"/>
              <a:t>– nejužívanější</a:t>
            </a:r>
          </a:p>
          <a:p>
            <a:r>
              <a:rPr lang="cs-CZ" dirty="0" smtClean="0"/>
              <a:t>Útvar podobný jednotlivci zastupuje práva a povinnosti svých členů, sám však koná prostřednictvím svých vlastních zástupců</a:t>
            </a:r>
          </a:p>
          <a:p>
            <a:r>
              <a:rPr lang="cs-CZ" b="1" dirty="0" smtClean="0"/>
              <a:t>Jde o sdružení FO za účelem dosažení konkrétního cíle</a:t>
            </a:r>
            <a:r>
              <a:rPr lang="cs-CZ" dirty="0" smtClean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Hospodářského (s.r.o., a.s.)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Politického (politické strany, hnutí)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Obhajoba zájmů (zájmová sdružení PO, zájmové organizace)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Obecně prospěšného (nadace)</a:t>
            </a:r>
          </a:p>
          <a:p>
            <a:r>
              <a:rPr lang="cs-CZ" b="1" dirty="0" smtClean="0"/>
              <a:t>Stát  -zvláštním typem PO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149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organizovaný útvar, o kterém zákon stanoví, že má právní osobnost, nebo jehož právní osobnost zákon </a:t>
            </a:r>
            <a:r>
              <a:rPr lang="cs-CZ" altLang="cs-CZ" sz="2800" dirty="0" smtClean="0"/>
              <a:t>uzná (§ 20 odst. 1 NOZ)</a:t>
            </a:r>
          </a:p>
          <a:p>
            <a:r>
              <a:rPr lang="cs-CZ" altLang="cs-CZ" sz="2800" b="1" dirty="0"/>
              <a:t>Stát </a:t>
            </a:r>
            <a:r>
              <a:rPr lang="cs-CZ" altLang="cs-CZ" sz="2800" dirty="0"/>
              <a:t>– v oblasti soukromého práva se považuje za právnickou </a:t>
            </a:r>
            <a:r>
              <a:rPr lang="cs-CZ" altLang="cs-CZ" sz="2800" dirty="0" smtClean="0"/>
              <a:t>osobu</a:t>
            </a:r>
          </a:p>
          <a:p>
            <a:r>
              <a:rPr lang="cs-CZ" sz="2800" dirty="0" smtClean="0"/>
              <a:t>Dělení: </a:t>
            </a:r>
          </a:p>
          <a:p>
            <a:pPr lvl="4"/>
            <a:r>
              <a:rPr lang="cs-CZ" sz="2800" dirty="0" smtClean="0"/>
              <a:t>A) s</a:t>
            </a:r>
            <a:r>
              <a:rPr lang="cs-CZ" altLang="cs-CZ" sz="2800" dirty="0" smtClean="0"/>
              <a:t>oukromoprávní </a:t>
            </a:r>
            <a:r>
              <a:rPr lang="cs-CZ" altLang="cs-CZ" sz="2800" dirty="0"/>
              <a:t>právnické </a:t>
            </a:r>
            <a:r>
              <a:rPr lang="cs-CZ" altLang="cs-CZ" sz="2800" dirty="0" smtClean="0"/>
              <a:t>osoby</a:t>
            </a:r>
          </a:p>
          <a:p>
            <a:pPr lvl="4"/>
            <a:r>
              <a:rPr lang="cs-CZ" altLang="cs-CZ" sz="2800" dirty="0" smtClean="0"/>
              <a:t>B) veřejnoprávní </a:t>
            </a:r>
            <a:r>
              <a:rPr lang="cs-CZ" altLang="cs-CZ" sz="2800" dirty="0"/>
              <a:t>právnické osoby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32960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865</Words>
  <Application>Microsoft Office PowerPoint</Application>
  <PresentationFormat>Předvádění na obrazovce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Osoby v právním smyslu</vt:lpstr>
      <vt:lpstr>Osoby v právním smyslu očima právní teorie</vt:lpstr>
      <vt:lpstr>Fyzické osoby (dle OZ 1964)</vt:lpstr>
      <vt:lpstr>Způsobilost k právům a povinnostem</vt:lpstr>
      <vt:lpstr>Způsobilost k právním úkonům</vt:lpstr>
      <vt:lpstr>Deliktní způsobilost</vt:lpstr>
      <vt:lpstr>Nový občanský zákoník – zák. č. 89/2012 Sb.</vt:lpstr>
      <vt:lpstr>Právnické osoby</vt:lpstr>
      <vt:lpstr>Právnické osoby</vt:lpstr>
      <vt:lpstr>Soukromoprávní právnické osoby </vt:lpstr>
      <vt:lpstr>Veřejnoprávní právnické osoby </vt:lpstr>
      <vt:lpstr>Osoby právnické – způsobilost </vt:lpstr>
      <vt:lpstr>Příklad zápisu právnických osob do veřejných rejstříků</vt:lpstr>
      <vt:lpstr>Stát </vt:lpstr>
      <vt:lpstr>Příklady právnických osob</vt:lpstr>
      <vt:lpstr>Příklady právnických osob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v právním smyslu</dc:title>
  <dc:creator>40374</dc:creator>
  <cp:lastModifiedBy>Naďa Štachová</cp:lastModifiedBy>
  <cp:revision>20</cp:revision>
  <dcterms:created xsi:type="dcterms:W3CDTF">2014-11-02T15:36:01Z</dcterms:created>
  <dcterms:modified xsi:type="dcterms:W3CDTF">2016-11-16T08:59:55Z</dcterms:modified>
</cp:coreProperties>
</file>