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6" r:id="rId3"/>
    <p:sldId id="278" r:id="rId4"/>
    <p:sldId id="277" r:id="rId5"/>
    <p:sldId id="259" r:id="rId6"/>
    <p:sldId id="258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5" r:id="rId15"/>
    <p:sldId id="264" r:id="rId16"/>
    <p:sldId id="269" r:id="rId17"/>
    <p:sldId id="274" r:id="rId18"/>
    <p:sldId id="271" r:id="rId19"/>
    <p:sldId id="270" r:id="rId20"/>
    <p:sldId id="279" r:id="rId21"/>
    <p:sldId id="272" r:id="rId22"/>
    <p:sldId id="273" r:id="rId23"/>
    <p:sldId id="280" r:id="rId24"/>
    <p:sldId id="275" r:id="rId25"/>
    <p:sldId id="257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65" d="100"/>
          <a:sy n="65" d="100"/>
        </p:scale>
        <p:origin x="-128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3F1B456-39C9-448D-ACA4-41CDD54D6C57}" type="datetimeFigureOut">
              <a:rPr lang="de-DE" smtClean="0"/>
              <a:pPr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4B948EBB-BCC3-4884-B9BC-C93860ECE2D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uNfdHNTv9o" TargetMode="External"/><Relationship Id="rId2" Type="http://schemas.openxmlformats.org/officeDocument/2006/relationships/hyperlink" Target="http://www.getty.edu/art/exhibitions/the_hand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zma.at/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hyperlink" Target="http://www.wzma.at/suchen_detail.php?mc=&amp;mg=&amp;motif=Birne&amp;refnummer=&amp;hoehe1=&amp;hoehe2=&amp;breite1=&amp;breite2=&amp;stegdraht1=&amp;stegdraht2=&amp;ort=Prag&amp;datum1=&amp;datum2=&amp;depo=&amp;signatur=&amp;mc=&amp;sprache=de&amp;button22=%C2%BB+SUCH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Buchkunst – Technik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536" b="26536"/>
          <a:stretch>
            <a:fillRect/>
          </a:stretch>
        </p:blipFill>
        <p:spPr/>
      </p:pic>
      <p:pic>
        <p:nvPicPr>
          <p:cNvPr id="14" name="Inhaltsplatzhalt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32" t="42775" r="13931" b="18365"/>
          <a:stretch>
            <a:fillRect/>
          </a:stretch>
        </p:blipFill>
        <p:spPr bwMode="auto">
          <a:xfrm rot="403556">
            <a:off x="5729502" y="2331616"/>
            <a:ext cx="1016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156176" y="6150495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 smtClean="0"/>
              <a:t>Presented</a:t>
            </a:r>
            <a:r>
              <a:rPr lang="de-DE" sz="1200" dirty="0" smtClean="0"/>
              <a:t> </a:t>
            </a:r>
            <a:r>
              <a:rPr lang="de-DE" sz="1200" dirty="0" err="1" smtClean="0"/>
              <a:t>by</a:t>
            </a:r>
            <a:r>
              <a:rPr lang="de-DE" sz="1200" dirty="0" smtClean="0"/>
              <a:t> Maria Theisen</a:t>
            </a:r>
            <a:br>
              <a:rPr lang="de-DE" sz="1200" dirty="0" smtClean="0"/>
            </a:br>
            <a:r>
              <a:rPr lang="de-DE" sz="1200" dirty="0" smtClean="0"/>
              <a:t>Austrian Academy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Sciences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xmlns="" val="357520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0" t="13809" r="14233" b="5238"/>
          <a:stretch>
            <a:fillRect/>
          </a:stretch>
        </p:blipFill>
        <p:spPr bwMode="auto">
          <a:xfrm>
            <a:off x="5292080" y="332655"/>
            <a:ext cx="3697288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DSCF84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66871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85998" y="3087208"/>
            <a:ext cx="3887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dirty="0">
                <a:latin typeface="+mn-lt"/>
              </a:rPr>
              <a:t>Pause (mit Schablone und Kohlenstaub)</a:t>
            </a:r>
            <a:endParaRPr lang="de-DE" altLang="de-DE" sz="1200" dirty="0">
              <a:latin typeface="+mn-lt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 flipV="1">
            <a:off x="2483891" y="2060847"/>
            <a:ext cx="215901" cy="1047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173786" y="332656"/>
            <a:ext cx="18716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dirty="0">
                <a:latin typeface="+mn-lt"/>
              </a:rPr>
              <a:t>Übertragung von ornamentalen </a:t>
            </a:r>
            <a:br>
              <a:rPr lang="de-AT" altLang="de-DE" sz="1200" dirty="0">
                <a:latin typeface="+mn-lt"/>
              </a:rPr>
            </a:br>
            <a:r>
              <a:rPr lang="de-AT" altLang="de-DE" sz="1200" dirty="0" smtClean="0">
                <a:latin typeface="+mn-lt"/>
              </a:rPr>
              <a:t>Formen </a:t>
            </a:r>
            <a:r>
              <a:rPr lang="de-AT" altLang="de-DE" sz="1200" dirty="0">
                <a:latin typeface="+mn-lt"/>
              </a:rPr>
              <a:t>und </a:t>
            </a:r>
            <a:r>
              <a:rPr lang="de-AT" altLang="de-DE" sz="1200" dirty="0" smtClean="0">
                <a:latin typeface="+mn-lt"/>
              </a:rPr>
              <a:t/>
            </a:r>
            <a:br>
              <a:rPr lang="de-AT" altLang="de-DE" sz="1200" dirty="0" smtClean="0">
                <a:latin typeface="+mn-lt"/>
              </a:rPr>
            </a:br>
            <a:r>
              <a:rPr lang="de-AT" altLang="de-DE" sz="1200" dirty="0" smtClean="0">
                <a:latin typeface="+mn-lt"/>
              </a:rPr>
              <a:t>manchmal </a:t>
            </a:r>
            <a:r>
              <a:rPr lang="de-AT" altLang="de-DE" sz="1200" dirty="0">
                <a:latin typeface="+mn-lt"/>
              </a:rPr>
              <a:t>sogar </a:t>
            </a:r>
            <a:r>
              <a:rPr lang="de-AT" altLang="de-DE" sz="1200" dirty="0" smtClean="0">
                <a:latin typeface="+mn-lt"/>
              </a:rPr>
              <a:t/>
            </a:r>
            <a:br>
              <a:rPr lang="de-AT" altLang="de-DE" sz="1200" dirty="0" smtClean="0">
                <a:latin typeface="+mn-lt"/>
              </a:rPr>
            </a:br>
            <a:r>
              <a:rPr lang="de-AT" altLang="de-DE" sz="1200" dirty="0" smtClean="0">
                <a:latin typeface="+mn-lt"/>
              </a:rPr>
              <a:t>Figuren </a:t>
            </a:r>
            <a:r>
              <a:rPr lang="de-AT" altLang="de-DE" sz="1200" dirty="0">
                <a:latin typeface="+mn-lt"/>
              </a:rPr>
              <a:t>mittels Schablonen</a:t>
            </a:r>
            <a:endParaRPr lang="de-DE" altLang="de-DE" sz="1200" dirty="0">
              <a:latin typeface="+mn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090507"/>
            <a:ext cx="1858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624" y="8095398"/>
            <a:ext cx="1858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1" t="6715" r="54474" b="71242"/>
          <a:stretch>
            <a:fillRect/>
          </a:stretch>
        </p:blipFill>
        <p:spPr bwMode="auto">
          <a:xfrm>
            <a:off x="949573" y="3536500"/>
            <a:ext cx="39290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09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1374670">
            <a:off x="5817580" y="84771"/>
            <a:ext cx="2584450" cy="2622550"/>
          </a:xfrm>
          <a:prstGeom prst="rect">
            <a:avLst/>
          </a:prstGeom>
        </p:spPr>
      </p:pic>
      <p:pic>
        <p:nvPicPr>
          <p:cNvPr id="3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2617" y="0"/>
            <a:ext cx="2816986" cy="432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16414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6149">
            <a:off x="5837000" y="2907510"/>
            <a:ext cx="2545615" cy="386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200" y="4816882"/>
            <a:ext cx="3095997" cy="215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20902621">
            <a:off x="90488" y="3781425"/>
            <a:ext cx="2130425" cy="29098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12617" y="4437111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Vorlagen und Musterbücher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xmlns="" val="5277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1833" y="385876"/>
            <a:ext cx="4151376" cy="3313176"/>
          </a:xfrm>
          <a:prstGeom prst="rect">
            <a:avLst/>
          </a:prstGeom>
        </p:spPr>
      </p:pic>
      <p:pic>
        <p:nvPicPr>
          <p:cNvPr id="3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37537" y="1076502"/>
            <a:ext cx="2584450" cy="26225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1900" y="3933056"/>
            <a:ext cx="1349388" cy="18874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3" t="33533" r="33600" b="19511"/>
          <a:stretch/>
        </p:blipFill>
        <p:spPr>
          <a:xfrm>
            <a:off x="1137537" y="3933056"/>
            <a:ext cx="5284750" cy="25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96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7" descr="Martin_Schongauer_-_Die_stehende_Madonna_mit_dem_Apfel_(L_39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65470" y="476672"/>
            <a:ext cx="1944687" cy="3201987"/>
          </a:xfrm>
          <a:prstGeom prst="rect">
            <a:avLst/>
          </a:prstGeom>
        </p:spPr>
      </p:pic>
      <p:pic>
        <p:nvPicPr>
          <p:cNvPr id="3" name="Inhaltsplatzhalt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3568" y="1487686"/>
            <a:ext cx="3165475" cy="4525962"/>
          </a:xfrm>
          <a:prstGeom prst="rect">
            <a:avLst/>
          </a:prstGeom>
        </p:spPr>
      </p:pic>
      <p:pic>
        <p:nvPicPr>
          <p:cNvPr id="4" name="Inhaltsplatzhalter 16" descr="Martin_Schongauer_-_Maria_in_Halbfigur_auf_der_Mondsichel_(L_40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12160" y="1844824"/>
            <a:ext cx="2522538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0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8487" y="900782"/>
            <a:ext cx="3652838" cy="4640263"/>
          </a:xfrm>
          <a:prstGeom prst="rect">
            <a:avLst/>
          </a:prstGeom>
        </p:spPr>
      </p:pic>
      <p:pic>
        <p:nvPicPr>
          <p:cNvPr id="3" name="Inhaltsplatzhalt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908720"/>
            <a:ext cx="3946525" cy="5145087"/>
          </a:xfrm>
          <a:prstGeom prst="rect">
            <a:avLst/>
          </a:prstGeom>
        </p:spPr>
      </p:pic>
      <p:pic>
        <p:nvPicPr>
          <p:cNvPr id="4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13" r="3693" b="33293"/>
          <a:stretch>
            <a:fillRect/>
          </a:stretch>
        </p:blipFill>
        <p:spPr bwMode="auto">
          <a:xfrm>
            <a:off x="953594" y="5733256"/>
            <a:ext cx="2942623" cy="99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00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33794" y="2708513"/>
            <a:ext cx="26220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dirty="0" smtClean="0">
                <a:latin typeface="+mn-lt"/>
              </a:rPr>
              <a:t>Achate </a:t>
            </a:r>
            <a:r>
              <a:rPr lang="de-AT" altLang="de-DE" sz="1200" dirty="0">
                <a:latin typeface="+mn-lt"/>
              </a:rPr>
              <a:t>zum Polieren des Blattgolds</a:t>
            </a:r>
            <a:endParaRPr lang="de-DE" altLang="de-DE" sz="1200" dirty="0">
              <a:latin typeface="+mn-lt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88950" y="629980"/>
            <a:ext cx="4443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800" dirty="0">
                <a:latin typeface="+mn-lt"/>
              </a:rPr>
              <a:t>V</a:t>
            </a:r>
            <a:r>
              <a:rPr lang="de-AT" altLang="de-DE" sz="1800" dirty="0" smtClean="0">
                <a:latin typeface="+mn-lt"/>
              </a:rPr>
              <a:t>or </a:t>
            </a:r>
            <a:r>
              <a:rPr lang="de-AT" altLang="de-DE" sz="1800" dirty="0">
                <a:latin typeface="+mn-lt"/>
              </a:rPr>
              <a:t>der </a:t>
            </a:r>
            <a:r>
              <a:rPr lang="de-AT" altLang="de-DE" sz="1800" dirty="0" smtClean="0">
                <a:latin typeface="+mn-lt"/>
              </a:rPr>
              <a:t>farbigen Ausmalung: </a:t>
            </a:r>
            <a:br>
              <a:rPr lang="de-AT" altLang="de-DE" sz="1800" dirty="0" smtClean="0">
                <a:latin typeface="+mn-lt"/>
              </a:rPr>
            </a:br>
            <a:r>
              <a:rPr lang="de-AT" altLang="de-DE" sz="1800" dirty="0" smtClean="0">
                <a:latin typeface="+mn-lt"/>
              </a:rPr>
              <a:t>Vergoldung mit Blattgold</a:t>
            </a:r>
            <a:endParaRPr lang="de-DE" altLang="de-DE" sz="1800" dirty="0">
              <a:latin typeface="+mn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13" t="2377"/>
          <a:stretch/>
        </p:blipFill>
        <p:spPr>
          <a:xfrm>
            <a:off x="4571999" y="163002"/>
            <a:ext cx="4355313" cy="669499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495" y="3356992"/>
            <a:ext cx="2880360" cy="2880360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>
            <a:off x="3707904" y="2996952"/>
            <a:ext cx="747962" cy="841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87" t="13781" r="13687" b="13719"/>
          <a:stretch/>
        </p:blipFill>
        <p:spPr>
          <a:xfrm>
            <a:off x="683568" y="4365104"/>
            <a:ext cx="1833794" cy="18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4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15877" y="449086"/>
            <a:ext cx="3490912" cy="5602287"/>
          </a:xfrm>
          <a:prstGeom prst="rect">
            <a:avLst/>
          </a:prstGeom>
        </p:spPr>
      </p:pic>
      <p:pic>
        <p:nvPicPr>
          <p:cNvPr id="3" name="Picture 18" descr="DSCF858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3" t="1624" r="4780"/>
          <a:stretch/>
        </p:blipFill>
        <p:spPr bwMode="auto">
          <a:xfrm>
            <a:off x="1015477" y="449086"/>
            <a:ext cx="3481279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SCF846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86" t="35391" b="39454"/>
          <a:stretch/>
        </p:blipFill>
        <p:spPr>
          <a:xfrm>
            <a:off x="4033572" y="1412776"/>
            <a:ext cx="1073331" cy="1439187"/>
          </a:xfrm>
          <a:prstGeom prst="rect">
            <a:avLst/>
          </a:prstGeom>
        </p:spPr>
      </p:pic>
      <p:pic>
        <p:nvPicPr>
          <p:cNvPr id="5" name="Picture 15" descr="66v_unt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18" r="70394" b="10673"/>
          <a:stretch/>
        </p:blipFill>
        <p:spPr>
          <a:xfrm>
            <a:off x="3866661" y="2936222"/>
            <a:ext cx="1407152" cy="23535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6851" y="5124159"/>
            <a:ext cx="3096145" cy="173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1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520304"/>
            <a:ext cx="4163182" cy="564211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 t="74"/>
          <a:stretch/>
        </p:blipFill>
        <p:spPr>
          <a:xfrm>
            <a:off x="4572000" y="548680"/>
            <a:ext cx="3933369" cy="56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9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765175"/>
            <a:ext cx="4094163" cy="5616575"/>
          </a:xfrm>
          <a:prstGeom prst="rect">
            <a:avLst/>
          </a:prstGeom>
        </p:spPr>
      </p:pic>
      <p:pic>
        <p:nvPicPr>
          <p:cNvPr id="3" name="Inhaltsplatzhalt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00563" y="788988"/>
            <a:ext cx="41751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12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SCF733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76" t="3267" r="9105" b="11592"/>
          <a:stretch/>
        </p:blipFill>
        <p:spPr>
          <a:xfrm>
            <a:off x="251520" y="980728"/>
            <a:ext cx="3397899" cy="4908076"/>
          </a:xfrm>
          <a:prstGeom prst="rect">
            <a:avLst/>
          </a:prstGeom>
        </p:spPr>
      </p:pic>
      <p:pic>
        <p:nvPicPr>
          <p:cNvPr id="4" name="Picture 7" descr="1842f2v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1" r="2061"/>
          <a:stretch/>
        </p:blipFill>
        <p:spPr>
          <a:xfrm>
            <a:off x="6300192" y="142064"/>
            <a:ext cx="1944216" cy="25204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2708920"/>
            <a:ext cx="3816424" cy="36946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10309">
            <a:off x="4281991" y="902495"/>
            <a:ext cx="1656184" cy="1482679"/>
          </a:xfrm>
          <a:prstGeom prst="rect">
            <a:avLst/>
          </a:prstGeom>
        </p:spPr>
      </p:pic>
      <p:pic>
        <p:nvPicPr>
          <p:cNvPr id="10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87" t="12482" r="59254" b="71490"/>
          <a:stretch>
            <a:fillRect/>
          </a:stretch>
        </p:blipFill>
        <p:spPr bwMode="auto">
          <a:xfrm rot="20871126">
            <a:off x="2928155" y="601300"/>
            <a:ext cx="14954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udergo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0465" y="4610996"/>
            <a:ext cx="1231858" cy="222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8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83" t="14273" r="5686" b="8045"/>
          <a:stretch/>
        </p:blipFill>
        <p:spPr>
          <a:xfrm>
            <a:off x="611560" y="692696"/>
            <a:ext cx="3983604" cy="53273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697808"/>
            <a:ext cx="3683380" cy="53273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8040" y="4800870"/>
            <a:ext cx="120396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7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9"/>
          <a:stretch/>
        </p:blipFill>
        <p:spPr>
          <a:xfrm>
            <a:off x="3465085" y="430770"/>
            <a:ext cx="1126796" cy="11595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97872" y="468795"/>
            <a:ext cx="1156170" cy="10801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897" y="1772814"/>
            <a:ext cx="1080120" cy="11521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52419" y="1785482"/>
            <a:ext cx="1152128" cy="11267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09" r="36169"/>
          <a:stretch/>
        </p:blipFill>
        <p:spPr>
          <a:xfrm rot="5400000">
            <a:off x="5946537" y="443812"/>
            <a:ext cx="1159559" cy="11334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61"/>
          <a:stretch/>
        </p:blipFill>
        <p:spPr>
          <a:xfrm rot="16200000">
            <a:off x="5944855" y="1785700"/>
            <a:ext cx="1162921" cy="11155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10958" y="444616"/>
            <a:ext cx="1156170" cy="112847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13120" y="1784783"/>
            <a:ext cx="1151846" cy="112847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95" t="17043" r="23391" b="13970"/>
          <a:stretch/>
        </p:blipFill>
        <p:spPr>
          <a:xfrm rot="5400000">
            <a:off x="-309090" y="517399"/>
            <a:ext cx="2490146" cy="23042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13" t="13681" r="14260" b="11768"/>
          <a:stretch/>
        </p:blipFill>
        <p:spPr>
          <a:xfrm rot="5400000">
            <a:off x="7083203" y="537304"/>
            <a:ext cx="2494772" cy="22598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670" y="3172316"/>
            <a:ext cx="2594321" cy="333639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065" y="3178001"/>
            <a:ext cx="2204837" cy="333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35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600" y="873784"/>
            <a:ext cx="2196808" cy="1621976"/>
          </a:xfrm>
          <a:prstGeom prst="rect">
            <a:avLst/>
          </a:prstGeom>
        </p:spPr>
      </p:pic>
      <p:pic>
        <p:nvPicPr>
          <p:cNvPr id="3" name="Inhaltsplatzhalt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685704" y="228045"/>
            <a:ext cx="2484381" cy="3312095"/>
          </a:xfrm>
          <a:prstGeom prst="rect">
            <a:avLst/>
          </a:prstGeom>
        </p:spPr>
      </p:pic>
      <p:pic>
        <p:nvPicPr>
          <p:cNvPr id="4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658" y="2636912"/>
            <a:ext cx="4336529" cy="338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578" y="3645024"/>
            <a:ext cx="2447875" cy="163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69" t="24210" r="3238" b="48068"/>
          <a:stretch>
            <a:fillRect/>
          </a:stretch>
        </p:blipFill>
        <p:spPr bwMode="auto">
          <a:xfrm>
            <a:off x="3275012" y="398984"/>
            <a:ext cx="22891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27658" y="6126155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Werkstattbuch mit Anleitungen und Rezepten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xmlns="" val="18488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88" y="981075"/>
            <a:ext cx="3973512" cy="5141913"/>
          </a:xfrm>
          <a:prstGeom prst="rect">
            <a:avLst/>
          </a:prstGeom>
        </p:spPr>
      </p:pic>
      <p:pic>
        <p:nvPicPr>
          <p:cNvPr id="3" name="Inhaltsplatzhalter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35500" y="981075"/>
            <a:ext cx="4102100" cy="5145088"/>
          </a:xfrm>
          <a:prstGeom prst="rect">
            <a:avLst/>
          </a:prstGeom>
        </p:spPr>
      </p:pic>
      <p:pic>
        <p:nvPicPr>
          <p:cNvPr id="4" name="Inhaltsplatzhalter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02" t="43140" r="19820" b="41417"/>
          <a:stretch>
            <a:fillRect/>
          </a:stretch>
        </p:blipFill>
        <p:spPr bwMode="auto">
          <a:xfrm>
            <a:off x="4608513" y="5013325"/>
            <a:ext cx="39909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878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8" t="2153" r="2927" b="3251"/>
          <a:stretch/>
        </p:blipFill>
        <p:spPr>
          <a:xfrm>
            <a:off x="4764608" y="3727297"/>
            <a:ext cx="2075291" cy="308510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7544" y="43651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[Demi-] Grisaille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0568"/>
            <a:ext cx="3456384" cy="42601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34" t="900" b="1951"/>
          <a:stretch/>
        </p:blipFill>
        <p:spPr>
          <a:xfrm>
            <a:off x="2684708" y="3727296"/>
            <a:ext cx="2046391" cy="30851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404664"/>
            <a:ext cx="391048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36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94" y="-24544"/>
            <a:ext cx="4612035" cy="685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8" t="927"/>
          <a:stretch/>
        </p:blipFill>
        <p:spPr>
          <a:xfrm>
            <a:off x="4788024" y="-33185"/>
            <a:ext cx="4238045" cy="679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01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259632" y="3789040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Video  des J. Paul Getty Museums </a:t>
            </a:r>
          </a:p>
          <a:p>
            <a:pPr algn="ctr"/>
            <a:r>
              <a:rPr lang="en-US" dirty="0" smtClean="0"/>
              <a:t>Touching  the  </a:t>
            </a:r>
            <a:r>
              <a:rPr lang="en-US" dirty="0"/>
              <a:t>Past: </a:t>
            </a:r>
            <a:r>
              <a:rPr lang="en-US" dirty="0" smtClean="0"/>
              <a:t>The  </a:t>
            </a:r>
            <a:r>
              <a:rPr lang="en-US" dirty="0"/>
              <a:t>Hand </a:t>
            </a:r>
            <a:r>
              <a:rPr lang="en-US" dirty="0" smtClean="0"/>
              <a:t> and  the  </a:t>
            </a:r>
            <a:r>
              <a:rPr lang="en-US" dirty="0"/>
              <a:t>Medieval </a:t>
            </a:r>
            <a:r>
              <a:rPr lang="en-US" dirty="0" smtClean="0"/>
              <a:t>Book</a:t>
            </a:r>
          </a:p>
          <a:p>
            <a:pPr algn="ctr"/>
            <a:r>
              <a:rPr lang="en-US" dirty="0" err="1" smtClean="0">
                <a:hlinkClick r:id="rId2"/>
              </a:rPr>
              <a:t>Ausstellung</a:t>
            </a:r>
            <a:r>
              <a:rPr lang="en-US" dirty="0" smtClean="0">
                <a:hlinkClick r:id="rId2"/>
              </a:rPr>
              <a:t> 2015</a:t>
            </a:r>
            <a:endParaRPr lang="en-US" dirty="0"/>
          </a:p>
          <a:p>
            <a:pPr algn="ctr"/>
            <a:endParaRPr lang="de-AT" dirty="0"/>
          </a:p>
        </p:txBody>
      </p:sp>
      <p:pic>
        <p:nvPicPr>
          <p:cNvPr id="9" name="Grafik 8" descr="making_mss_video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052736"/>
            <a:ext cx="4212299" cy="23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874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385" y="332656"/>
            <a:ext cx="3048000" cy="40614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385" y="4581128"/>
            <a:ext cx="3520138" cy="16619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1894" y="953276"/>
            <a:ext cx="1745135" cy="13937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8000" y="2564904"/>
            <a:ext cx="2071045" cy="16540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4" t="50000" r="33841"/>
          <a:stretch/>
        </p:blipFill>
        <p:spPr>
          <a:xfrm>
            <a:off x="5652120" y="953275"/>
            <a:ext cx="3253000" cy="34289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581128"/>
            <a:ext cx="3947592" cy="22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1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122715"/>
            <a:ext cx="2185416" cy="28590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117" y="1124744"/>
            <a:ext cx="3611880" cy="2407920"/>
          </a:xfrm>
          <a:prstGeom prst="rect">
            <a:avLst/>
          </a:prstGeom>
        </p:spPr>
      </p:pic>
      <p:pic>
        <p:nvPicPr>
          <p:cNvPr id="4" name="Grafik 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462" y="3789040"/>
            <a:ext cx="2050535" cy="27199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1" y="3861048"/>
            <a:ext cx="1036915" cy="8640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3" y="4245310"/>
            <a:ext cx="1446897" cy="98389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272324" y="5862663"/>
            <a:ext cx="225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Wasserzeichen-Datenbank: </a:t>
            </a:r>
            <a:r>
              <a:rPr lang="de-DE" dirty="0" smtClean="0">
                <a:hlinkClick r:id="rId8"/>
              </a:rPr>
              <a:t>WZMA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562116" y="6047329"/>
            <a:ext cx="1561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1 Ries:</a:t>
            </a:r>
          </a:p>
          <a:p>
            <a:r>
              <a:rPr lang="de-DE" sz="1200" dirty="0" smtClean="0"/>
              <a:t>480 Bögen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xmlns="" val="6512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tams_ 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299" y="260648"/>
            <a:ext cx="8351837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9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SCF85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577" y="1035556"/>
            <a:ext cx="4165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5436097" y="3400959"/>
            <a:ext cx="4219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200" dirty="0"/>
              <a:t>Vorbereitung des Schriftspiegels durch </a:t>
            </a:r>
            <a:r>
              <a:rPr lang="de-AT" altLang="de-DE" sz="1200" dirty="0" err="1"/>
              <a:t>Reglierung</a:t>
            </a:r>
            <a:endParaRPr lang="de-AT" altLang="de-DE" sz="1200" dirty="0"/>
          </a:p>
          <a:p>
            <a:pPr>
              <a:spcBef>
                <a:spcPct val="50000"/>
              </a:spcBef>
            </a:pPr>
            <a:r>
              <a:rPr lang="de-AT" altLang="de-DE" sz="1200" dirty="0"/>
              <a:t>(= das Ziehen von Hilfslinien)</a:t>
            </a:r>
          </a:p>
          <a:p>
            <a:pPr>
              <a:spcBef>
                <a:spcPct val="50000"/>
              </a:spcBef>
            </a:pPr>
            <a:r>
              <a:rPr lang="de-AT" altLang="de-DE" sz="1200" dirty="0"/>
              <a:t>Die </a:t>
            </a:r>
            <a:r>
              <a:rPr lang="de-AT" altLang="de-DE" sz="1200" dirty="0" err="1"/>
              <a:t>Reglierung</a:t>
            </a:r>
            <a:r>
              <a:rPr lang="de-AT" altLang="de-DE" sz="1200" dirty="0"/>
              <a:t> bleibt immer sichtbar</a:t>
            </a:r>
            <a:endParaRPr lang="de-DE" alt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5269211" y="5819675"/>
            <a:ext cx="2101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Lineal (12. Jhdt.)</a:t>
            </a:r>
            <a:endParaRPr lang="de-DE" sz="1400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5436097" y="2550660"/>
            <a:ext cx="1080119" cy="872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55576" y="2550661"/>
            <a:ext cx="146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Silber- oder Bleistifte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xmlns="" val="4123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44084" y="549274"/>
            <a:ext cx="4751917" cy="6136533"/>
            <a:chOff x="1156" y="482"/>
            <a:chExt cx="2404" cy="3492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1156" y="482"/>
              <a:ext cx="2404" cy="34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>
                <a:latin typeface="Arial" charset="0"/>
              </a:endParaRPr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2426" y="845"/>
              <a:ext cx="635" cy="231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>
                <a:latin typeface="Arial" charset="0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1610" y="845"/>
              <a:ext cx="635" cy="231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>
                <a:latin typeface="Arial" charset="0"/>
              </a:endParaRPr>
            </a:p>
          </p:txBody>
        </p:sp>
      </p:grp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4818443" y="3450658"/>
            <a:ext cx="24003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211268" y="3230522"/>
            <a:ext cx="307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>
                <a:latin typeface="+mn-lt"/>
              </a:rPr>
              <a:t>Schriftspalte b</a:t>
            </a:r>
            <a:endParaRPr lang="de-DE" altLang="de-DE" sz="1200">
              <a:latin typeface="+mn-lt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3312584" y="2205038"/>
            <a:ext cx="3647016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772509" y="1952049"/>
            <a:ext cx="29760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dirty="0">
                <a:latin typeface="+mn-lt"/>
              </a:rPr>
              <a:t>Schriftspalte a</a:t>
            </a:r>
            <a:endParaRPr lang="de-DE" altLang="de-DE" sz="1200" dirty="0">
              <a:latin typeface="+mn-lt"/>
            </a:endParaRP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 flipH="1">
            <a:off x="5135033" y="5734050"/>
            <a:ext cx="19208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018651" y="5607009"/>
            <a:ext cx="27855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>
                <a:latin typeface="+mn-lt"/>
              </a:rPr>
              <a:t>Bas de page</a:t>
            </a:r>
            <a:endParaRPr lang="de-DE" altLang="de-DE" sz="1200">
              <a:latin typeface="+mn-lt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256367" y="836614"/>
            <a:ext cx="3071284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 flipV="1">
            <a:off x="5520267" y="836614"/>
            <a:ext cx="153670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803434" y="631052"/>
            <a:ext cx="2783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dirty="0">
                <a:latin typeface="+mn-lt"/>
              </a:rPr>
              <a:t>Kopfzeile</a:t>
            </a:r>
            <a:endParaRPr lang="de-DE" altLang="de-DE" sz="1200" dirty="0">
              <a:latin typeface="+mn-lt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H="1">
            <a:off x="3695701" y="2708275"/>
            <a:ext cx="39370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7211268" y="2440634"/>
            <a:ext cx="28807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dirty="0">
                <a:latin typeface="+mn-lt"/>
              </a:rPr>
              <a:t>Interkolumnium</a:t>
            </a:r>
            <a:endParaRPr lang="de-DE" altLang="de-DE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9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DSCF857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6" r="2591" b="1517"/>
          <a:stretch/>
        </p:blipFill>
        <p:spPr>
          <a:xfrm>
            <a:off x="5340090" y="347021"/>
            <a:ext cx="3391167" cy="5700155"/>
          </a:xfrm>
          <a:prstGeom prst="rect">
            <a:avLst/>
          </a:prstGeom>
          <a:noFill/>
        </p:spPr>
      </p:pic>
      <p:pic>
        <p:nvPicPr>
          <p:cNvPr id="3" name="Picture 12" descr="DSCF858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0" t="2837" b="2901"/>
          <a:stretch/>
        </p:blipFill>
        <p:spPr>
          <a:xfrm>
            <a:off x="539552" y="1196752"/>
            <a:ext cx="4581546" cy="35150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2786" y="4869160"/>
            <a:ext cx="2808312" cy="13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8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chriftTroppau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60032" y="2029151"/>
            <a:ext cx="4038600" cy="297180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860032" y="980728"/>
            <a:ext cx="19556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200" dirty="0" err="1">
                <a:latin typeface="+mn-lt"/>
              </a:rPr>
              <a:t>Rubrizierung</a:t>
            </a:r>
            <a:r>
              <a:rPr lang="de-AT" altLang="de-DE" sz="1200" dirty="0">
                <a:latin typeface="+mn-lt"/>
              </a:rPr>
              <a:t> mit Mennige-Rot, Einfügen der Initialen und </a:t>
            </a:r>
            <a:r>
              <a:rPr lang="de-AT" altLang="de-DE" sz="1200" dirty="0" smtClean="0">
                <a:latin typeface="+mn-lt"/>
              </a:rPr>
              <a:t>Lombarden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1200" dirty="0"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254"/>
            <a:ext cx="4572000" cy="685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52120" y="5157192"/>
            <a:ext cx="259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Für besonders kostbare Stücke: Schrift in Goldtinte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xmlns="" val="38507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Skizzenbuch</Template>
  <TotalTime>0</TotalTime>
  <Words>117</Words>
  <Application>Microsoft Office PowerPoint</Application>
  <PresentationFormat>Bildschirmpräsentation (4:3)</PresentationFormat>
  <Paragraphs>27</Paragraphs>
  <Slides>25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Sketchbook</vt:lpstr>
      <vt:lpstr>Buchkunst – Technik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</vt:vector>
  </TitlesOfParts>
  <Company>Österreichische Akademie der Wissenschaften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Buchmalerei – Technik</dc:title>
  <dc:creator>Theisen, Maria</dc:creator>
  <cp:lastModifiedBy>MT05</cp:lastModifiedBy>
  <cp:revision>27</cp:revision>
  <dcterms:created xsi:type="dcterms:W3CDTF">2016-03-23T15:25:58Z</dcterms:created>
  <dcterms:modified xsi:type="dcterms:W3CDTF">2016-10-03T05:58:58Z</dcterms:modified>
</cp:coreProperties>
</file>