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7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211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521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767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0343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6389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61608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98122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6517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2873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1760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5090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827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536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131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69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91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576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F16C8AE-B9DD-40BA-B6BE-DC0514933CD0}" type="datetimeFigureOut">
              <a:rPr lang="cs-CZ" smtClean="0"/>
              <a:pPr/>
              <a:t>10.1.2017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1FE0A1C-AAF3-43F9-B855-9F354F908D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1057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Rd5y8FwRb8" TargetMode="External"/><Relationship Id="rId2" Type="http://schemas.openxmlformats.org/officeDocument/2006/relationships/hyperlink" Target="https://www.youtube.com/watch?v=uIsx5hszsW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n0w0ox72h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fordmusiconline.com/subscriber/article/grove/music/40120?q=antonio+vivaldi&amp;search=quick&amp;pos=1&amp;_start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Antonio </a:t>
            </a:r>
            <a:r>
              <a:rPr lang="cs-CZ" dirty="0" err="1"/>
              <a:t>Vivaldi</a:t>
            </a:r>
            <a:r>
              <a:rPr lang="cs-CZ" dirty="0"/>
              <a:t> – </a:t>
            </a:r>
            <a:r>
              <a:rPr lang="cs-CZ" dirty="0" err="1"/>
              <a:t>Stabat</a:t>
            </a:r>
            <a:r>
              <a:rPr lang="cs-CZ" dirty="0"/>
              <a:t> Mater RV 621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Jana Kratochvílová, 437764</a:t>
            </a:r>
          </a:p>
        </p:txBody>
      </p:sp>
    </p:spTree>
    <p:extLst>
      <p:ext uri="{BB962C8B-B14F-4D97-AF65-F5344CB8AC3E}">
        <p14:creationId xmlns:p14="http://schemas.microsoft.com/office/powerpoint/2010/main" xmlns="" val="191903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Antonio </a:t>
            </a:r>
            <a:r>
              <a:rPr lang="cs-CZ" dirty="0" err="1"/>
              <a:t>Vivaldi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539" y="1580050"/>
            <a:ext cx="11029018" cy="5059289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>
                <a:solidFill>
                  <a:schemeClr val="tx1"/>
                </a:solidFill>
              </a:rPr>
              <a:t>4. 3. 1678 – 28. 7. 1741</a:t>
            </a:r>
          </a:p>
          <a:p>
            <a:endParaRPr lang="cs-CZ" sz="2900" dirty="0">
              <a:solidFill>
                <a:schemeClr val="tx1"/>
              </a:solidFill>
            </a:endParaRPr>
          </a:p>
          <a:p>
            <a:r>
              <a:rPr lang="cs-CZ" sz="2900" dirty="0">
                <a:solidFill>
                  <a:schemeClr val="tx1"/>
                </a:solidFill>
              </a:rPr>
              <a:t>1703 – vysvěcen na kněze</a:t>
            </a:r>
          </a:p>
          <a:p>
            <a:endParaRPr lang="cs-CZ" sz="2900" dirty="0">
              <a:solidFill>
                <a:schemeClr val="tx1"/>
              </a:solidFill>
            </a:endParaRPr>
          </a:p>
          <a:p>
            <a:r>
              <a:rPr lang="cs-CZ" sz="2900" dirty="0">
                <a:solidFill>
                  <a:schemeClr val="tx1"/>
                </a:solidFill>
              </a:rPr>
              <a:t> 1711 – L´ </a:t>
            </a:r>
            <a:r>
              <a:rPr lang="cs-CZ" sz="2900" dirty="0" err="1">
                <a:solidFill>
                  <a:schemeClr val="tx1"/>
                </a:solidFill>
              </a:rPr>
              <a:t>Estro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dirty="0" err="1">
                <a:solidFill>
                  <a:schemeClr val="tx1"/>
                </a:solidFill>
              </a:rPr>
              <a:t>Armonico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</a:p>
          <a:p>
            <a:endParaRPr lang="cs-CZ" sz="2900" dirty="0">
              <a:solidFill>
                <a:schemeClr val="tx1"/>
              </a:solidFill>
            </a:endParaRPr>
          </a:p>
          <a:p>
            <a:r>
              <a:rPr lang="cs-CZ" sz="2900" dirty="0" err="1">
                <a:solidFill>
                  <a:schemeClr val="tx1"/>
                </a:solidFill>
              </a:rPr>
              <a:t>Sant</a:t>
            </a:r>
            <a:r>
              <a:rPr lang="cs-CZ" sz="2900" dirty="0">
                <a:solidFill>
                  <a:schemeClr val="tx1"/>
                </a:solidFill>
              </a:rPr>
              <a:t> Angelo </a:t>
            </a:r>
          </a:p>
          <a:p>
            <a:endParaRPr lang="cs-CZ" sz="2900" dirty="0">
              <a:solidFill>
                <a:schemeClr val="tx1"/>
              </a:solidFill>
            </a:endParaRPr>
          </a:p>
          <a:p>
            <a:r>
              <a:rPr lang="cs-CZ" sz="2900" dirty="0">
                <a:solidFill>
                  <a:schemeClr val="tx1"/>
                </a:solidFill>
                <a:effectLst/>
              </a:rPr>
              <a:t>kapelník na dvoře Filipa Hesenského, vévody Mantovského</a:t>
            </a:r>
          </a:p>
          <a:p>
            <a:endParaRPr lang="cs-CZ" sz="2900" dirty="0">
              <a:solidFill>
                <a:schemeClr val="tx1"/>
              </a:solidFill>
            </a:endParaRPr>
          </a:p>
          <a:p>
            <a:r>
              <a:rPr lang="cs-CZ" sz="2900" i="1" dirty="0" err="1">
                <a:effectLst/>
              </a:rPr>
              <a:t>Il</a:t>
            </a:r>
            <a:r>
              <a:rPr lang="cs-CZ" sz="2900" i="1" dirty="0">
                <a:effectLst/>
              </a:rPr>
              <a:t> </a:t>
            </a:r>
            <a:r>
              <a:rPr lang="cs-CZ" sz="2900" i="1" dirty="0" err="1">
                <a:effectLst/>
              </a:rPr>
              <a:t>cimento</a:t>
            </a:r>
            <a:r>
              <a:rPr lang="cs-CZ" sz="2900" i="1" dirty="0">
                <a:effectLst/>
              </a:rPr>
              <a:t> </a:t>
            </a:r>
            <a:r>
              <a:rPr lang="cs-CZ" sz="2900" i="1" dirty="0" err="1">
                <a:effectLst/>
              </a:rPr>
              <a:t>dell’Armonia</a:t>
            </a:r>
            <a:r>
              <a:rPr lang="cs-CZ" sz="2900" i="1" dirty="0">
                <a:effectLst/>
              </a:rPr>
              <a:t> e </a:t>
            </a:r>
            <a:r>
              <a:rPr lang="cs-CZ" sz="2900" i="1" dirty="0" err="1">
                <a:effectLst/>
              </a:rPr>
              <a:t>dell’Inventione</a:t>
            </a:r>
            <a:r>
              <a:rPr lang="cs-CZ" sz="2900" dirty="0">
                <a:effectLst/>
              </a:rPr>
              <a:t> (Souboj harmonie s invencí op. 8) </a:t>
            </a:r>
          </a:p>
          <a:p>
            <a:endParaRPr lang="cs-CZ" sz="2900" dirty="0">
              <a:effectLst/>
            </a:endParaRPr>
          </a:p>
          <a:p>
            <a:r>
              <a:rPr lang="cs-CZ" sz="2900" dirty="0">
                <a:effectLst/>
              </a:rPr>
              <a:t>Peter </a:t>
            </a:r>
            <a:r>
              <a:rPr lang="cs-CZ" sz="2900" dirty="0" err="1">
                <a:effectLst/>
              </a:rPr>
              <a:t>Ryom</a:t>
            </a:r>
            <a:endParaRPr lang="cs-CZ" sz="2900" dirty="0">
              <a:effectLst/>
            </a:endParaRPr>
          </a:p>
          <a:p>
            <a:endParaRPr lang="cs-CZ" dirty="0">
              <a:effectLst/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66465" y="1580050"/>
            <a:ext cx="3576348" cy="455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518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Stabat</a:t>
            </a:r>
            <a:r>
              <a:rPr lang="cs-CZ" dirty="0"/>
              <a:t> Mater (RV 621)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2279" y="1580051"/>
            <a:ext cx="11410122" cy="5019532"/>
          </a:xfrm>
        </p:spPr>
        <p:txBody>
          <a:bodyPr/>
          <a:lstStyle/>
          <a:p>
            <a:r>
              <a:rPr lang="cs-CZ" dirty="0"/>
              <a:t>dílo objeveno v roce 1939</a:t>
            </a:r>
          </a:p>
          <a:p>
            <a:endParaRPr lang="cs-CZ" dirty="0"/>
          </a:p>
          <a:p>
            <a:r>
              <a:rPr lang="cs-CZ" dirty="0"/>
              <a:t>uvedeno 20. září 1939 v Sieně – </a:t>
            </a:r>
            <a:r>
              <a:rPr lang="cs-CZ" dirty="0" err="1"/>
              <a:t>Alfredo</a:t>
            </a:r>
            <a:r>
              <a:rPr lang="cs-CZ" dirty="0"/>
              <a:t> </a:t>
            </a:r>
            <a:r>
              <a:rPr lang="cs-CZ" dirty="0" err="1"/>
              <a:t>Casella</a:t>
            </a:r>
            <a:endParaRPr lang="cs-CZ" dirty="0"/>
          </a:p>
          <a:p>
            <a:endParaRPr lang="cs-CZ" dirty="0"/>
          </a:p>
          <a:p>
            <a:r>
              <a:rPr lang="cs-CZ" dirty="0"/>
              <a:t>pro kontraalt, dvoje housle, violu a basso continuo</a:t>
            </a:r>
          </a:p>
          <a:p>
            <a:endParaRPr lang="cs-CZ" dirty="0"/>
          </a:p>
          <a:p>
            <a:r>
              <a:rPr lang="cs-CZ" dirty="0"/>
              <a:t>f moll, 2. a 5. věta  c mol</a:t>
            </a:r>
          </a:p>
          <a:p>
            <a:endParaRPr lang="cs-CZ" dirty="0"/>
          </a:p>
          <a:p>
            <a:r>
              <a:rPr lang="cs-CZ" dirty="0"/>
              <a:t>melodie prvních tří vět je cyklicky opakována </a:t>
            </a:r>
          </a:p>
          <a:p>
            <a:endParaRPr lang="cs-CZ" dirty="0"/>
          </a:p>
          <a:p>
            <a:r>
              <a:rPr lang="cs-CZ" dirty="0" err="1"/>
              <a:t>adagissimo</a:t>
            </a:r>
            <a:r>
              <a:rPr lang="cs-CZ" dirty="0"/>
              <a:t> – andante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9372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Stabat</a:t>
            </a:r>
            <a:r>
              <a:rPr lang="cs-CZ" dirty="0"/>
              <a:t> Mater (RV 621)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1. </a:t>
            </a:r>
            <a:r>
              <a:rPr lang="cs-CZ" dirty="0" err="1">
                <a:solidFill>
                  <a:schemeClr val="tx1"/>
                </a:solidFill>
                <a:effectLst/>
              </a:rPr>
              <a:t>Stabat</a:t>
            </a:r>
            <a:r>
              <a:rPr lang="cs-CZ" dirty="0">
                <a:solidFill>
                  <a:schemeClr val="tx1"/>
                </a:solidFill>
                <a:effectLst/>
              </a:rPr>
              <a:t> mater Dolorosa</a:t>
            </a:r>
          </a:p>
          <a:p>
            <a:r>
              <a:rPr lang="cs-CZ" dirty="0">
                <a:solidFill>
                  <a:schemeClr val="tx1"/>
                </a:solidFill>
                <a:effectLst/>
              </a:rPr>
              <a:t>2. </a:t>
            </a:r>
            <a:r>
              <a:rPr lang="cs-CZ" dirty="0" err="1">
                <a:solidFill>
                  <a:schemeClr val="tx1"/>
                </a:solidFill>
                <a:effectLst/>
              </a:rPr>
              <a:t>Cujus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animam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gementem</a:t>
            </a:r>
            <a:endParaRPr lang="cs-CZ" dirty="0">
              <a:solidFill>
                <a:schemeClr val="tx1"/>
              </a:solidFill>
              <a:effectLst/>
            </a:endParaRPr>
          </a:p>
          <a:p>
            <a:r>
              <a:rPr lang="cs-CZ" dirty="0">
                <a:solidFill>
                  <a:schemeClr val="tx1"/>
                </a:solidFill>
                <a:effectLst/>
              </a:rPr>
              <a:t>3. O </a:t>
            </a:r>
            <a:r>
              <a:rPr lang="cs-CZ" dirty="0" err="1">
                <a:solidFill>
                  <a:schemeClr val="tx1"/>
                </a:solidFill>
                <a:effectLst/>
              </a:rPr>
              <a:t>quam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tristis</a:t>
            </a:r>
            <a:r>
              <a:rPr lang="cs-CZ" dirty="0">
                <a:solidFill>
                  <a:schemeClr val="tx1"/>
                </a:solidFill>
                <a:effectLst/>
              </a:rPr>
              <a:t> et </a:t>
            </a:r>
            <a:r>
              <a:rPr lang="cs-CZ" dirty="0" err="1">
                <a:solidFill>
                  <a:schemeClr val="tx1"/>
                </a:solidFill>
                <a:effectLst/>
              </a:rPr>
              <a:t>afflicta</a:t>
            </a:r>
            <a:endParaRPr lang="cs-CZ" dirty="0">
              <a:solidFill>
                <a:schemeClr val="tx1"/>
              </a:solidFill>
              <a:effectLst/>
            </a:endParaRPr>
          </a:p>
          <a:p>
            <a:r>
              <a:rPr lang="cs-CZ" dirty="0">
                <a:solidFill>
                  <a:schemeClr val="tx1"/>
                </a:solidFill>
                <a:effectLst/>
              </a:rPr>
              <a:t>4. </a:t>
            </a:r>
            <a:r>
              <a:rPr lang="cs-CZ" dirty="0" err="1">
                <a:solidFill>
                  <a:schemeClr val="tx1"/>
                </a:solidFill>
                <a:effectLst/>
              </a:rPr>
              <a:t>Quis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est</a:t>
            </a:r>
            <a:r>
              <a:rPr lang="cs-CZ" dirty="0">
                <a:solidFill>
                  <a:schemeClr val="tx1"/>
                </a:solidFill>
                <a:effectLst/>
              </a:rPr>
              <a:t> homo</a:t>
            </a:r>
          </a:p>
          <a:p>
            <a:r>
              <a:rPr lang="cs-CZ" dirty="0">
                <a:solidFill>
                  <a:schemeClr val="tx1"/>
                </a:solidFill>
                <a:effectLst/>
              </a:rPr>
              <a:t>5. </a:t>
            </a:r>
            <a:r>
              <a:rPr lang="cs-CZ" dirty="0" err="1">
                <a:solidFill>
                  <a:schemeClr val="tx1"/>
                </a:solidFill>
                <a:effectLst/>
              </a:rPr>
              <a:t>Quis</a:t>
            </a:r>
            <a:r>
              <a:rPr lang="cs-CZ" dirty="0">
                <a:solidFill>
                  <a:schemeClr val="tx1"/>
                </a:solidFill>
                <a:effectLst/>
              </a:rPr>
              <a:t> non </a:t>
            </a:r>
            <a:r>
              <a:rPr lang="cs-CZ" dirty="0" err="1">
                <a:solidFill>
                  <a:schemeClr val="tx1"/>
                </a:solidFill>
                <a:effectLst/>
              </a:rPr>
              <a:t>posset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contristari</a:t>
            </a:r>
            <a:endParaRPr lang="cs-CZ" dirty="0">
              <a:solidFill>
                <a:schemeClr val="tx1"/>
              </a:solidFill>
              <a:effectLst/>
            </a:endParaRPr>
          </a:p>
          <a:p>
            <a:r>
              <a:rPr lang="cs-CZ" dirty="0">
                <a:solidFill>
                  <a:schemeClr val="tx1"/>
                </a:solidFill>
                <a:effectLst/>
              </a:rPr>
              <a:t>6. Pro </a:t>
            </a:r>
            <a:r>
              <a:rPr lang="cs-CZ" dirty="0" err="1">
                <a:solidFill>
                  <a:schemeClr val="tx1"/>
                </a:solidFill>
                <a:effectLst/>
              </a:rPr>
              <a:t>peccattis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suae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gentis</a:t>
            </a:r>
            <a:endParaRPr lang="cs-CZ" dirty="0">
              <a:solidFill>
                <a:schemeClr val="tx1"/>
              </a:solidFill>
              <a:effectLst/>
            </a:endParaRPr>
          </a:p>
          <a:p>
            <a:r>
              <a:rPr lang="cs-CZ" dirty="0">
                <a:solidFill>
                  <a:schemeClr val="tx1"/>
                </a:solidFill>
                <a:effectLst/>
              </a:rPr>
              <a:t>7. </a:t>
            </a:r>
            <a:r>
              <a:rPr lang="cs-CZ" dirty="0" err="1">
                <a:solidFill>
                  <a:schemeClr val="tx1"/>
                </a:solidFill>
                <a:effectLst/>
              </a:rPr>
              <a:t>Eia</a:t>
            </a:r>
            <a:r>
              <a:rPr lang="cs-CZ" dirty="0">
                <a:solidFill>
                  <a:schemeClr val="tx1"/>
                </a:solidFill>
                <a:effectLst/>
              </a:rPr>
              <a:t> mater, </a:t>
            </a:r>
            <a:r>
              <a:rPr lang="cs-CZ" dirty="0" err="1">
                <a:solidFill>
                  <a:schemeClr val="tx1"/>
                </a:solidFill>
                <a:effectLst/>
              </a:rPr>
              <a:t>fons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amoris</a:t>
            </a:r>
            <a:endParaRPr lang="cs-CZ" dirty="0">
              <a:solidFill>
                <a:schemeClr val="tx1"/>
              </a:solidFill>
              <a:effectLst/>
            </a:endParaRPr>
          </a:p>
          <a:p>
            <a:r>
              <a:rPr lang="cs-CZ" dirty="0">
                <a:solidFill>
                  <a:schemeClr val="tx1"/>
                </a:solidFill>
                <a:effectLst/>
              </a:rPr>
              <a:t>8. </a:t>
            </a:r>
            <a:r>
              <a:rPr lang="cs-CZ" dirty="0" err="1">
                <a:solidFill>
                  <a:schemeClr val="tx1"/>
                </a:solidFill>
                <a:effectLst/>
              </a:rPr>
              <a:t>Fac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ut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ardeat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cor</a:t>
            </a:r>
            <a:r>
              <a:rPr lang="cs-CZ" dirty="0">
                <a:solidFill>
                  <a:schemeClr val="tx1"/>
                </a:solidFill>
                <a:effectLst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</a:rPr>
              <a:t>meum</a:t>
            </a:r>
            <a:endParaRPr lang="cs-CZ" dirty="0">
              <a:solidFill>
                <a:schemeClr val="tx1"/>
              </a:solidFill>
              <a:effectLst/>
            </a:endParaRPr>
          </a:p>
          <a:p>
            <a:r>
              <a:rPr lang="cs-CZ" dirty="0">
                <a:solidFill>
                  <a:schemeClr val="tx1"/>
                </a:solidFill>
                <a:effectLst/>
              </a:rPr>
              <a:t>9. Amen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5219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Stabat</a:t>
            </a:r>
            <a:r>
              <a:rPr lang="cs-CZ" dirty="0"/>
              <a:t> Mater (RV 621)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Quis</a:t>
            </a:r>
            <a:r>
              <a:rPr lang="cs-CZ" dirty="0">
                <a:effectLst/>
              </a:rPr>
              <a:t> non </a:t>
            </a:r>
            <a:r>
              <a:rPr lang="cs-CZ" dirty="0" err="1">
                <a:effectLst/>
              </a:rPr>
              <a:t>posset</a:t>
            </a:r>
            <a:r>
              <a:rPr lang="cs-CZ" dirty="0">
                <a:effectLst/>
              </a:rPr>
              <a:t> – recitativní charakter </a:t>
            </a:r>
          </a:p>
          <a:p>
            <a:r>
              <a:rPr lang="cs-CZ" dirty="0">
                <a:hlinkClick r:id="rId2"/>
              </a:rPr>
              <a:t>https://www.youtube.com/watch?v=uIsx5hszsWE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/>
              <a:t>Eja</a:t>
            </a:r>
            <a:r>
              <a:rPr lang="cs-CZ" dirty="0"/>
              <a:t> mater </a:t>
            </a:r>
          </a:p>
          <a:p>
            <a:r>
              <a:rPr lang="cs-CZ" dirty="0">
                <a:hlinkClick r:id="rId3"/>
              </a:rPr>
              <a:t>https://www.youtube.com/watch?v=8Rd5y8FwRb8</a:t>
            </a:r>
            <a:endParaRPr lang="cs-CZ" dirty="0"/>
          </a:p>
          <a:p>
            <a:endParaRPr lang="cs-CZ" dirty="0"/>
          </a:p>
          <a:p>
            <a:r>
              <a:rPr lang="cs-CZ" dirty="0"/>
              <a:t>Amen – rychlé tempo</a:t>
            </a:r>
          </a:p>
          <a:p>
            <a:r>
              <a:rPr lang="cs-CZ" dirty="0">
                <a:hlinkClick r:id="rId4"/>
              </a:rPr>
              <a:t>https://www.youtube.com/watch?v=dn0w0ox72h8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598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LANDON, H. C. Robbins. </a:t>
            </a:r>
            <a:r>
              <a:rPr lang="en-US" i="1" dirty="0">
                <a:effectLst/>
              </a:rPr>
              <a:t>Vivaldi: voice of the baroque</a:t>
            </a:r>
            <a:r>
              <a:rPr lang="en-US" dirty="0">
                <a:effectLst/>
              </a:rPr>
              <a:t>. London: Flamingo, 1995. 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TALBOT, Michael. </a:t>
            </a:r>
            <a:r>
              <a:rPr lang="cs-CZ" i="1" dirty="0">
                <a:effectLst/>
              </a:rPr>
              <a:t>Antonio </a:t>
            </a:r>
            <a:r>
              <a:rPr lang="cs-CZ" i="1" dirty="0" err="1">
                <a:effectLst/>
              </a:rPr>
              <a:t>Vivaldi</a:t>
            </a:r>
            <a:r>
              <a:rPr lang="cs-CZ" dirty="0">
                <a:effectLst/>
              </a:rPr>
              <a:t>. Praha: Vyšehrad, 2014. </a:t>
            </a:r>
          </a:p>
          <a:p>
            <a:r>
              <a:rPr lang="it-IT" dirty="0">
                <a:effectLst/>
              </a:rPr>
              <a:t>VIVALDI, Antonio. </a:t>
            </a:r>
            <a:r>
              <a:rPr lang="it-IT" i="1" dirty="0">
                <a:effectLst/>
              </a:rPr>
              <a:t>Stabat mater per contralto, archi e basso continuo</a:t>
            </a:r>
            <a:r>
              <a:rPr lang="it-IT" dirty="0">
                <a:effectLst/>
              </a:rPr>
              <a:t>. Milano: Ricordi, 1970</a:t>
            </a:r>
            <a:r>
              <a:rPr lang="cs-CZ" dirty="0">
                <a:effectLst/>
              </a:rPr>
              <a:t>.</a:t>
            </a:r>
          </a:p>
          <a:p>
            <a:r>
              <a:rPr lang="cs-CZ" dirty="0">
                <a:effectLst/>
              </a:rPr>
              <a:t>TALBOT, Michael.  Antonio </a:t>
            </a:r>
            <a:r>
              <a:rPr lang="cs-CZ" dirty="0" err="1">
                <a:effectLst/>
              </a:rPr>
              <a:t>Vivaldi</a:t>
            </a:r>
            <a:r>
              <a:rPr lang="cs-CZ" dirty="0">
                <a:effectLst/>
              </a:rPr>
              <a:t>. </a:t>
            </a:r>
            <a:r>
              <a:rPr lang="cs-CZ" i="1" dirty="0" err="1">
                <a:effectLst/>
              </a:rPr>
              <a:t>Grove</a:t>
            </a:r>
            <a:r>
              <a:rPr lang="cs-CZ" i="1" dirty="0">
                <a:effectLst/>
              </a:rPr>
              <a:t> music online. Oxford Music Online</a:t>
            </a:r>
            <a:r>
              <a:rPr lang="cs-CZ" dirty="0">
                <a:effectLst/>
              </a:rPr>
              <a:t>. [ online ]. Oxford University </a:t>
            </a:r>
            <a:r>
              <a:rPr lang="cs-CZ" dirty="0" err="1">
                <a:effectLst/>
              </a:rPr>
              <a:t>Press</a:t>
            </a:r>
            <a:r>
              <a:rPr lang="cs-CZ" dirty="0">
                <a:effectLst/>
              </a:rPr>
              <a:t>. [ cit. 15. 12. 2016 ]. Dostupné z &lt;</a:t>
            </a:r>
            <a:r>
              <a:rPr lang="cs-CZ" u="sng" dirty="0">
                <a:effectLst/>
                <a:hlinkClick r:id="rId2"/>
              </a:rPr>
              <a:t>http://www.oxfordmusiconline.com/</a:t>
            </a:r>
            <a:r>
              <a:rPr lang="cs-CZ" u="sng" dirty="0" err="1">
                <a:effectLst/>
                <a:hlinkClick r:id="rId2"/>
              </a:rPr>
              <a:t>subscriber</a:t>
            </a:r>
            <a:r>
              <a:rPr lang="cs-CZ" u="sng" dirty="0">
                <a:effectLst/>
                <a:hlinkClick r:id="rId2"/>
              </a:rPr>
              <a:t>/</a:t>
            </a:r>
            <a:r>
              <a:rPr lang="cs-CZ" u="sng" dirty="0" err="1">
                <a:effectLst/>
                <a:hlinkClick r:id="rId2"/>
              </a:rPr>
              <a:t>article</a:t>
            </a:r>
            <a:r>
              <a:rPr lang="cs-CZ" u="sng" dirty="0">
                <a:effectLst/>
                <a:hlinkClick r:id="rId2"/>
              </a:rPr>
              <a:t>/</a:t>
            </a:r>
            <a:r>
              <a:rPr lang="cs-CZ" u="sng" dirty="0" err="1">
                <a:effectLst/>
                <a:hlinkClick r:id="rId2"/>
              </a:rPr>
              <a:t>grove</a:t>
            </a:r>
            <a:r>
              <a:rPr lang="cs-CZ" u="sng" dirty="0">
                <a:effectLst/>
                <a:hlinkClick r:id="rId2"/>
              </a:rPr>
              <a:t>/music/40120?q=</a:t>
            </a:r>
            <a:r>
              <a:rPr lang="cs-CZ" u="sng" dirty="0" err="1">
                <a:effectLst/>
                <a:hlinkClick r:id="rId2"/>
              </a:rPr>
              <a:t>antonio</a:t>
            </a:r>
            <a:r>
              <a:rPr lang="cs-CZ" u="sng" dirty="0">
                <a:effectLst/>
                <a:hlinkClick r:id="rId2"/>
              </a:rPr>
              <a:t>+</a:t>
            </a:r>
            <a:r>
              <a:rPr lang="cs-CZ" u="sng" dirty="0" err="1">
                <a:effectLst/>
                <a:hlinkClick r:id="rId2"/>
              </a:rPr>
              <a:t>vivaldi</a:t>
            </a:r>
            <a:r>
              <a:rPr lang="cs-CZ" u="sng" dirty="0">
                <a:effectLst/>
                <a:hlinkClick r:id="rId2"/>
              </a:rPr>
              <a:t>&amp;</a:t>
            </a:r>
            <a:r>
              <a:rPr lang="cs-CZ" u="sng" dirty="0" err="1">
                <a:effectLst/>
                <a:hlinkClick r:id="rId2"/>
              </a:rPr>
              <a:t>search</a:t>
            </a:r>
            <a:r>
              <a:rPr lang="cs-CZ" u="sng" dirty="0">
                <a:effectLst/>
                <a:hlinkClick r:id="rId2"/>
              </a:rPr>
              <a:t>=</a:t>
            </a:r>
            <a:r>
              <a:rPr lang="cs-CZ" u="sng" dirty="0" err="1">
                <a:effectLst/>
                <a:hlinkClick r:id="rId2"/>
              </a:rPr>
              <a:t>quick</a:t>
            </a:r>
            <a:r>
              <a:rPr lang="cs-CZ" u="sng" dirty="0">
                <a:effectLst/>
                <a:hlinkClick r:id="rId2"/>
              </a:rPr>
              <a:t>&amp;</a:t>
            </a:r>
            <a:r>
              <a:rPr lang="cs-CZ" u="sng" dirty="0" err="1">
                <a:effectLst/>
                <a:hlinkClick r:id="rId2"/>
              </a:rPr>
              <a:t>pos</a:t>
            </a:r>
            <a:r>
              <a:rPr lang="cs-CZ" u="sng" dirty="0">
                <a:effectLst/>
                <a:hlinkClick r:id="rId2"/>
              </a:rPr>
              <a:t>=1&amp;_start=1#</a:t>
            </a:r>
            <a:r>
              <a:rPr lang="cs-CZ" u="sng" dirty="0" err="1">
                <a:effectLst/>
                <a:hlinkClick r:id="rId2"/>
              </a:rPr>
              <a:t>firsthit</a:t>
            </a:r>
            <a:r>
              <a:rPr lang="cs-CZ" dirty="0">
                <a:effectLst/>
              </a:rPr>
              <a:t>&gt;</a:t>
            </a:r>
          </a:p>
          <a:p>
            <a:r>
              <a:rPr lang="cs-CZ" dirty="0">
                <a:effectLst/>
              </a:rPr>
              <a:t>PEČMAN, Rudolf. </a:t>
            </a:r>
            <a:r>
              <a:rPr lang="cs-CZ" i="1" dirty="0" err="1">
                <a:effectLst/>
              </a:rPr>
              <a:t>Vivaldi</a:t>
            </a:r>
            <a:r>
              <a:rPr lang="cs-CZ" i="1" dirty="0">
                <a:effectLst/>
              </a:rPr>
              <a:t> a jeho doba</a:t>
            </a:r>
            <a:r>
              <a:rPr lang="cs-CZ" dirty="0">
                <a:effectLst/>
              </a:rPr>
              <a:t>. Brno: Masarykova univerzita, 2008</a:t>
            </a:r>
            <a:r>
              <a:rPr lang="cs-CZ">
                <a:effectLst/>
              </a:rPr>
              <a:t>.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586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řidlice">
  <a:themeElements>
    <a:clrScheme name="Břidlic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Břidlice">
      <a:maj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řidlic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TM04033929[[fn=Břidlice]]</Template>
  <TotalTime>1779</TotalTime>
  <Words>186</Words>
  <Application>Microsoft Office PowerPoint</Application>
  <PresentationFormat>Vlastní</PresentationFormat>
  <Paragraphs>55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Břidlice</vt:lpstr>
      <vt:lpstr>Antonio Vivaldi – Stabat Mater RV 621</vt:lpstr>
      <vt:lpstr>Antonio Vivaldi</vt:lpstr>
      <vt:lpstr>Stabat Mater (RV 621)</vt:lpstr>
      <vt:lpstr>Stabat Mater (RV 621)</vt:lpstr>
      <vt:lpstr>Stabat Mater (RV 621)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Antonio Vivaldi – Stabat Mater RV 621</dc:title>
  <dc:creator>Jana Kratochvílová</dc:creator>
  <cp:lastModifiedBy>Jana Perutková</cp:lastModifiedBy>
  <cp:revision>38</cp:revision>
  <dcterms:created xsi:type="dcterms:W3CDTF">2016-11-27T17:07:17Z</dcterms:created>
  <dcterms:modified xsi:type="dcterms:W3CDTF">2017-01-10T11:06:04Z</dcterms:modified>
</cp:coreProperties>
</file>