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362" r:id="rId3"/>
    <p:sldId id="363" r:id="rId4"/>
    <p:sldId id="365" r:id="rId5"/>
    <p:sldId id="364" r:id="rId6"/>
    <p:sldId id="369" r:id="rId7"/>
    <p:sldId id="368" r:id="rId8"/>
    <p:sldId id="370" r:id="rId9"/>
    <p:sldId id="367" r:id="rId10"/>
    <p:sldId id="412" r:id="rId11"/>
    <p:sldId id="417" r:id="rId12"/>
    <p:sldId id="419" r:id="rId13"/>
    <p:sldId id="423" r:id="rId14"/>
    <p:sldId id="424" r:id="rId15"/>
    <p:sldId id="418" r:id="rId16"/>
    <p:sldId id="421" r:id="rId17"/>
    <p:sldId id="422" r:id="rId18"/>
    <p:sldId id="474" r:id="rId19"/>
    <p:sldId id="475" r:id="rId20"/>
    <p:sldId id="420" r:id="rId21"/>
    <p:sldId id="425" r:id="rId22"/>
    <p:sldId id="432" r:id="rId23"/>
    <p:sldId id="433" r:id="rId24"/>
    <p:sldId id="434" r:id="rId25"/>
    <p:sldId id="427" r:id="rId26"/>
    <p:sldId id="428" r:id="rId27"/>
    <p:sldId id="414" r:id="rId28"/>
    <p:sldId id="438" r:id="rId29"/>
    <p:sldId id="429" r:id="rId30"/>
    <p:sldId id="435" r:id="rId31"/>
    <p:sldId id="436" r:id="rId32"/>
    <p:sldId id="437" r:id="rId33"/>
    <p:sldId id="430" r:id="rId34"/>
    <p:sldId id="476" r:id="rId35"/>
    <p:sldId id="477" r:id="rId36"/>
    <p:sldId id="478" r:id="rId37"/>
    <p:sldId id="479" r:id="rId38"/>
    <p:sldId id="455" r:id="rId39"/>
    <p:sldId id="445" r:id="rId40"/>
    <p:sldId id="446" r:id="rId41"/>
    <p:sldId id="447" r:id="rId42"/>
    <p:sldId id="448" r:id="rId43"/>
    <p:sldId id="449" r:id="rId44"/>
    <p:sldId id="450" r:id="rId45"/>
    <p:sldId id="470" r:id="rId46"/>
    <p:sldId id="457" r:id="rId47"/>
    <p:sldId id="458" r:id="rId48"/>
    <p:sldId id="459" r:id="rId49"/>
    <p:sldId id="472" r:id="rId50"/>
    <p:sldId id="460" r:id="rId51"/>
    <p:sldId id="471" r:id="rId52"/>
    <p:sldId id="462" r:id="rId53"/>
    <p:sldId id="463" r:id="rId54"/>
    <p:sldId id="464" r:id="rId55"/>
    <p:sldId id="465" r:id="rId56"/>
    <p:sldId id="466" r:id="rId57"/>
    <p:sldId id="467" r:id="rId58"/>
    <p:sldId id="469" r:id="rId59"/>
    <p:sldId id="413" r:id="rId60"/>
    <p:sldId id="482" r:id="rId61"/>
    <p:sldId id="439" r:id="rId62"/>
    <p:sldId id="483" r:id="rId63"/>
    <p:sldId id="484" r:id="rId64"/>
    <p:sldId id="481" r:id="rId65"/>
    <p:sldId id="440" r:id="rId66"/>
    <p:sldId id="441" r:id="rId67"/>
    <p:sldId id="442" r:id="rId68"/>
    <p:sldId id="426" r:id="rId69"/>
    <p:sldId id="486" r:id="rId70"/>
  </p:sldIdLst>
  <p:sldSz cx="9144000" cy="6858000" type="screen4x3"/>
  <p:notesSz cx="6858000" cy="9144000"/>
  <p:custDataLst>
    <p:tags r:id="rId73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krcal" initials="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CC66"/>
    <a:srgbClr val="FF9900"/>
    <a:srgbClr val="F3D001"/>
    <a:srgbClr val="F4EE00"/>
    <a:srgbClr val="FFFF00"/>
    <a:srgbClr val="008000"/>
    <a:srgbClr val="FF19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58" autoAdjust="0"/>
    <p:restoredTop sz="94660"/>
  </p:normalViewPr>
  <p:slideViewPr>
    <p:cSldViewPr>
      <p:cViewPr varScale="1">
        <p:scale>
          <a:sx n="86" d="100"/>
          <a:sy n="86" d="100"/>
        </p:scale>
        <p:origin x="153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324"/>
    </p:cViewPr>
  </p:sorterViewPr>
  <p:notesViewPr>
    <p:cSldViewPr>
      <p:cViewPr varScale="1">
        <p:scale>
          <a:sx n="53" d="100"/>
          <a:sy n="53" d="100"/>
        </p:scale>
        <p:origin x="-1218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ags" Target="tags/tag1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790077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cs-CZ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ru-RU" altLang="cs-CZ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Click to edit Master text styles</a:t>
            </a:r>
          </a:p>
          <a:p>
            <a:pPr lvl="1"/>
            <a:r>
              <a:rPr lang="ru-RU" altLang="cs-CZ"/>
              <a:t>Second level</a:t>
            </a:r>
          </a:p>
          <a:p>
            <a:pPr lvl="2"/>
            <a:r>
              <a:rPr lang="ru-RU" altLang="cs-CZ"/>
              <a:t>Third level</a:t>
            </a:r>
          </a:p>
          <a:p>
            <a:pPr lvl="3"/>
            <a:r>
              <a:rPr lang="ru-RU" altLang="cs-CZ"/>
              <a:t>Fourth level</a:t>
            </a:r>
          </a:p>
          <a:p>
            <a:pPr lvl="4"/>
            <a:r>
              <a:rPr lang="ru-RU" altLang="cs-CZ"/>
              <a:t>Fifth level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ru-RU" altLang="cs-CZ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5DBB912-F82A-4BAF-B192-B7155E937CF2}" type="slidenum">
              <a:rPr lang="ru-RU" altLang="cs-CZ"/>
              <a:pPr/>
              <a:t>‹#›</a:t>
            </a:fld>
            <a:endParaRPr lang="ru-RU" altLang="cs-CZ"/>
          </a:p>
        </p:txBody>
      </p:sp>
    </p:spTree>
    <p:extLst>
      <p:ext uri="{BB962C8B-B14F-4D97-AF65-F5344CB8AC3E}">
        <p14:creationId xmlns:p14="http://schemas.microsoft.com/office/powerpoint/2010/main" val="1320671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07F7939-F2EC-4725-9AD8-26990C705681}" type="slidenum">
              <a:rPr lang="ru-RU" altLang="cs-CZ"/>
              <a:pPr/>
              <a:t>1</a:t>
            </a:fld>
            <a:endParaRPr lang="ru-RU" altLang="cs-CZ"/>
          </a:p>
        </p:txBody>
      </p:sp>
      <p:sp>
        <p:nvSpPr>
          <p:cNvPr id="234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01019036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47FB2D3-984C-492D-8C3C-55991E44B971}" type="slidenum">
              <a:rPr lang="ru-RU" altLang="cs-CZ"/>
              <a:pPr/>
              <a:t>69</a:t>
            </a:fld>
            <a:endParaRPr lang="ru-RU" altLang="cs-CZ"/>
          </a:p>
        </p:txBody>
      </p:sp>
      <p:sp>
        <p:nvSpPr>
          <p:cNvPr id="73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1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1979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9F26E5-7607-413B-BD2E-FCABEBB17A4A}" type="slidenum">
              <a:rPr lang="ru-RU" altLang="cs-CZ"/>
              <a:pPr/>
              <a:t>9</a:t>
            </a:fld>
            <a:endParaRPr lang="ru-RU" altLang="cs-CZ"/>
          </a:p>
        </p:txBody>
      </p:sp>
      <p:sp>
        <p:nvSpPr>
          <p:cNvPr id="571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1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26313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632970-673F-4856-B65B-606DADACD5D0}" type="slidenum">
              <a:rPr lang="ru-RU" altLang="cs-CZ"/>
              <a:pPr/>
              <a:t>10</a:t>
            </a:fld>
            <a:endParaRPr lang="ru-RU" altLang="cs-CZ"/>
          </a:p>
        </p:txBody>
      </p:sp>
      <p:sp>
        <p:nvSpPr>
          <p:cNvPr id="636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6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193736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5E81CCD-9F5D-4C71-8024-80421CA85A9F}" type="slidenum">
              <a:rPr lang="ru-RU" altLang="cs-CZ"/>
              <a:pPr/>
              <a:t>27</a:t>
            </a:fld>
            <a:endParaRPr lang="ru-RU" altLang="cs-CZ"/>
          </a:p>
        </p:txBody>
      </p:sp>
      <p:sp>
        <p:nvSpPr>
          <p:cNvPr id="641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1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810416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EA71672-5A8E-4473-BE04-368590DE7CE7}" type="slidenum">
              <a:rPr lang="ru-RU" altLang="cs-CZ"/>
              <a:pPr/>
              <a:t>34</a:t>
            </a:fld>
            <a:endParaRPr lang="ru-RU" altLang="cs-CZ"/>
          </a:p>
        </p:txBody>
      </p:sp>
      <p:sp>
        <p:nvSpPr>
          <p:cNvPr id="71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5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7244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9029A4E-45B3-48CC-8ED2-C580B54A0EDD}" type="slidenum">
              <a:rPr lang="ru-RU" altLang="cs-CZ"/>
              <a:pPr/>
              <a:t>38</a:t>
            </a:fld>
            <a:endParaRPr lang="ru-RU" altLang="cs-CZ"/>
          </a:p>
        </p:txBody>
      </p:sp>
      <p:sp>
        <p:nvSpPr>
          <p:cNvPr id="68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48297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9870A3-8118-4A0F-AF9C-1A4FE807FDC3}" type="slidenum">
              <a:rPr lang="ru-RU" altLang="cs-CZ"/>
              <a:pPr/>
              <a:t>45</a:t>
            </a:fld>
            <a:endParaRPr lang="ru-RU" altLang="cs-CZ"/>
          </a:p>
        </p:txBody>
      </p:sp>
      <p:sp>
        <p:nvSpPr>
          <p:cNvPr id="70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7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495516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7B68B1-26C3-4384-A303-733D4892B0E0}" type="slidenum">
              <a:rPr lang="ru-RU" altLang="cs-CZ"/>
              <a:pPr/>
              <a:t>59</a:t>
            </a:fld>
            <a:endParaRPr lang="ru-RU" altLang="cs-CZ"/>
          </a:p>
        </p:txBody>
      </p:sp>
      <p:sp>
        <p:nvSpPr>
          <p:cNvPr id="638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8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7397833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676780-76A1-4068-844B-7DF1B765C10D}" type="slidenum">
              <a:rPr lang="ru-RU" altLang="cs-CZ"/>
              <a:pPr/>
              <a:t>65</a:t>
            </a:fld>
            <a:endParaRPr lang="ru-RU" altLang="cs-CZ"/>
          </a:p>
        </p:txBody>
      </p:sp>
      <p:sp>
        <p:nvSpPr>
          <p:cNvPr id="67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4392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cs-CZ" noProof="0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  <a:extLst>
            <a:ext uri="{AF507438-7753-43E0-B8FC-AC1667EBCBE1}">
              <a14:hiddenEffects xmlns:a14="http://schemas.microsoft.com/office/drawing/2010/main">
                <a:effectLst>
                  <a:outerShdw dist="1796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ru-RU" altLang="cs-CZ" noProof="0"/>
              <a:t>Klepnutím lze upravit styl předlohy podnadpisů.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48809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793388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3424132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380365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901006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01772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825942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909890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06246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2099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2401274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652566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fontAlgn="base">
        <a:lnSpc>
          <a:spcPct val="120000"/>
        </a:lnSpc>
        <a:spcBef>
          <a:spcPct val="20000"/>
        </a:spcBef>
        <a:spcAft>
          <a:spcPct val="0"/>
        </a:spcAft>
        <a:buBlip>
          <a:blip r:embed="rId16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fontAlgn="base">
        <a:spcBef>
          <a:spcPct val="20000"/>
        </a:spcBef>
        <a:spcAft>
          <a:spcPct val="0"/>
        </a:spcAft>
        <a:buFont typeface="Wingdings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tabLst>
          <a:tab pos="442913" algn="l"/>
        </a:tabLst>
        <a:defRPr>
          <a:solidFill>
            <a:schemeClr val="tx1"/>
          </a:solidFill>
          <a:latin typeface="+mn-lt"/>
        </a:defRPr>
      </a:lvl3pPr>
      <a:lvl4pPr marL="1944688" indent="-228600" algn="l" rtl="0" fontAlgn="base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m.nkp.cz/sekce.php3?page=03_Leg/01_LegPod/Zakon257Vyhl.htm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pk.cz/app/uvod" TargetMode="External"/><Relationship Id="rId7" Type="http://schemas.openxmlformats.org/officeDocument/2006/relationships/image" Target="../media/image19.png"/><Relationship Id="rId2" Type="http://schemas.openxmlformats.org/officeDocument/2006/relationships/hyperlink" Target="http://www.techlib.cz/cs/262-vpk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hyperlink" Target="http://www.nkp.cz/sluzby/edodo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5.jpeg"/><Relationship Id="rId7" Type="http://schemas.openxmlformats.org/officeDocument/2006/relationships/image" Target="../media/image28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netlibrary.com/" TargetMode="Externa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12" Type="http://schemas.openxmlformats.org/officeDocument/2006/relationships/image" Target="../media/image3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hyperlink" Target="http://kramerius.mzk.cz/search/" TargetMode="External"/><Relationship Id="rId5" Type="http://schemas.openxmlformats.org/officeDocument/2006/relationships/image" Target="../media/image32.jpeg"/><Relationship Id="rId10" Type="http://schemas.openxmlformats.org/officeDocument/2006/relationships/image" Target="../media/image37.png"/><Relationship Id="rId4" Type="http://schemas.openxmlformats.org/officeDocument/2006/relationships/image" Target="../media/image31.jpeg"/><Relationship Id="rId9" Type="http://schemas.openxmlformats.org/officeDocument/2006/relationships/image" Target="../media/image36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mazon-kindle.cz/seznam-knihoven-kde-vam-zapujci-ctecku-elektronickych-knih/" TargetMode="Externa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hyperlink" Target="http://openlibrary.org/subjects/accessible_book" TargetMode="External"/><Relationship Id="rId2" Type="http://schemas.openxmlformats.org/officeDocument/2006/relationships/hyperlink" Target="http://www.onleihe.net/" TargetMode="Externa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knihovnam.nkp.cz/sekce.php3?page=03_Leg/01_LegPod/Zakon257.htm#3" TargetMode="Externa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texty.jinonice.cuni.cz/studijni-texty/stocklova-anna/stocklova_05.pdf/view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tejteseknihovny.cz/" TargetMode="Externa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kipcr.cz/akce-a-projekty/akce-skip/tyden-knihoven-3.-9.-rijna-2011-2013-15.-rocnik" TargetMode="Externa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11188" y="476250"/>
            <a:ext cx="8281987" cy="2881313"/>
          </a:xfrm>
          <a:noFill/>
        </p:spPr>
        <p:txBody>
          <a:bodyPr/>
          <a:lstStyle/>
          <a:p>
            <a:pPr>
              <a:lnSpc>
                <a:spcPct val="120000"/>
              </a:lnSpc>
            </a:pPr>
            <a:r>
              <a:rPr lang="cs-CZ" altLang="cs-CZ" sz="4800">
                <a:solidFill>
                  <a:srgbClr val="FFFF00"/>
                </a:solidFill>
              </a:rPr>
              <a:t>Metody knihovnické práce (VIKBA04)</a:t>
            </a:r>
            <a:endParaRPr lang="uk-UA" altLang="cs-CZ" sz="4800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148263" y="4365625"/>
            <a:ext cx="3671887" cy="433388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cs-CZ" altLang="cs-CZ" sz="2400"/>
              <a:t>Martin Krčál</a:t>
            </a:r>
            <a:endParaRPr lang="uk-UA" altLang="cs-CZ" sz="2400"/>
          </a:p>
        </p:txBody>
      </p:sp>
      <p:sp>
        <p:nvSpPr>
          <p:cNvPr id="34822" name="Text Box 6"/>
          <p:cNvSpPr txBox="1">
            <a:spLocks noChangeArrowheads="1"/>
          </p:cNvSpPr>
          <p:nvPr/>
        </p:nvSpPr>
        <p:spPr bwMode="auto">
          <a:xfrm>
            <a:off x="5292725" y="6165850"/>
            <a:ext cx="35274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cs-CZ" altLang="cs-CZ" b="1" dirty="0">
                <a:latin typeface="Tahoma" pitchFamily="34" charset="0"/>
              </a:rPr>
              <a:t>Brno, 18. listopadu 2016</a:t>
            </a:r>
            <a:endParaRPr lang="cs-CZ" altLang="cs-CZ" dirty="0">
              <a:latin typeface="Tahoma" pitchFamily="34" charset="0"/>
            </a:endParaRPr>
          </a:p>
        </p:txBody>
      </p:sp>
      <p:sp>
        <p:nvSpPr>
          <p:cNvPr id="34830" name="Text Box 14"/>
          <p:cNvSpPr txBox="1">
            <a:spLocks noChangeArrowheads="1"/>
          </p:cNvSpPr>
          <p:nvPr/>
        </p:nvSpPr>
        <p:spPr bwMode="auto">
          <a:xfrm>
            <a:off x="684213" y="3068638"/>
            <a:ext cx="8064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>
                <a:solidFill>
                  <a:schemeClr val="bg1"/>
                </a:solidFill>
                <a:latin typeface="Verdana" pitchFamily="34" charset="0"/>
              </a:rPr>
              <a:t>7. Knihovnické a informační služby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59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Výpůjční služby</a:t>
            </a:r>
            <a:endParaRPr lang="uk-UA" altLang="cs-CZ" sz="72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Výpůjční služby</a:t>
            </a:r>
          </a:p>
        </p:txBody>
      </p:sp>
      <p:sp>
        <p:nvSpPr>
          <p:cNvPr id="64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základní služba knihovny</a:t>
            </a:r>
          </a:p>
          <a:p>
            <a:r>
              <a:rPr lang="cs-CZ" altLang="cs-CZ"/>
              <a:t>půjčování knihovních jednotek</a:t>
            </a:r>
          </a:p>
          <a:p>
            <a:r>
              <a:rPr lang="cs-CZ" altLang="cs-CZ"/>
              <a:t>přijímaní vrácených k.j.</a:t>
            </a:r>
          </a:p>
          <a:p>
            <a:r>
              <a:rPr lang="cs-CZ" altLang="cs-CZ"/>
              <a:t>prolongace (prodloužení)</a:t>
            </a:r>
          </a:p>
          <a:p>
            <a:r>
              <a:rPr lang="cs-CZ" altLang="cs-CZ"/>
              <a:t>rezervace</a:t>
            </a:r>
          </a:p>
          <a:p>
            <a:r>
              <a:rPr lang="cs-CZ" altLang="cs-CZ"/>
              <a:t>upomínky</a:t>
            </a:r>
          </a:p>
          <a:p>
            <a:r>
              <a:rPr lang="cs-CZ" altLang="cs-CZ"/>
              <a:t>evidence čtenářů</a:t>
            </a:r>
          </a:p>
          <a:p>
            <a:r>
              <a:rPr lang="cs-CZ" altLang="cs-CZ"/>
              <a:t>statistiky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Právní úprava VS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knihovní zákon</a:t>
            </a:r>
          </a:p>
          <a:p>
            <a:pPr lvl="1"/>
            <a:r>
              <a:rPr lang="cs-CZ" altLang="cs-CZ"/>
              <a:t>obecně</a:t>
            </a:r>
          </a:p>
          <a:p>
            <a:r>
              <a:rPr lang="cs-CZ" altLang="cs-CZ"/>
              <a:t>občanský zákoník</a:t>
            </a:r>
          </a:p>
          <a:p>
            <a:pPr lvl="1"/>
            <a:r>
              <a:rPr lang="cs-CZ" altLang="cs-CZ"/>
              <a:t>vztah čtenář-knihovna</a:t>
            </a:r>
          </a:p>
          <a:p>
            <a:r>
              <a:rPr lang="cs-CZ" altLang="cs-CZ"/>
              <a:t>knihovní a výpůjční řád knihovny</a:t>
            </a:r>
          </a:p>
          <a:p>
            <a:pPr lvl="1"/>
            <a:r>
              <a:rPr lang="cs-CZ" altLang="cs-CZ"/>
              <a:t>není-li něco definováno, řídí se OZ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Knihovní řád</a:t>
            </a:r>
          </a:p>
        </p:txBody>
      </p:sp>
      <p:sp>
        <p:nvSpPr>
          <p:cNvPr id="65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základní pravidla pro využívání knihovního fondu a služeb</a:t>
            </a:r>
          </a:p>
          <a:p>
            <a:r>
              <a:rPr lang="cs-CZ" altLang="cs-CZ"/>
              <a:t>pro různé typy knihoven</a:t>
            </a:r>
          </a:p>
          <a:p>
            <a:r>
              <a:rPr lang="cs-CZ" altLang="cs-CZ"/>
              <a:t>vzory KŘ na webu NKP</a:t>
            </a:r>
          </a:p>
          <a:p>
            <a:pPr>
              <a:buFontTx/>
              <a:buNone/>
            </a:pPr>
            <a:endParaRPr lang="cs-CZ" altLang="cs-CZ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Obsah KŘ</a:t>
            </a:r>
          </a:p>
        </p:txBody>
      </p:sp>
      <p:sp>
        <p:nvSpPr>
          <p:cNvPr id="65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uživatelé</a:t>
            </a:r>
          </a:p>
          <a:p>
            <a:pPr lvl="1"/>
            <a:r>
              <a:rPr lang="cs-CZ" altLang="cs-CZ"/>
              <a:t>kdo se může stát uživatelem, za jakých podmínek, dělení uživatelů, způsob registrace, platby za registraci</a:t>
            </a:r>
          </a:p>
          <a:p>
            <a:r>
              <a:rPr lang="cs-CZ" altLang="cs-CZ"/>
              <a:t>přehled služeb</a:t>
            </a:r>
          </a:p>
          <a:p>
            <a:pPr lvl="1"/>
            <a:r>
              <a:rPr lang="cs-CZ" altLang="cs-CZ"/>
              <a:t>charakteristika, jaké služby jakému okruhu uživatelů, délka výpůjček, poplatky, sankce, podmínky</a:t>
            </a:r>
          </a:p>
          <a:p>
            <a:r>
              <a:rPr lang="cs-CZ" altLang="cs-CZ"/>
              <a:t>práva a povinnosti uživatelů</a:t>
            </a:r>
          </a:p>
          <a:p>
            <a:r>
              <a:rPr lang="cs-CZ" altLang="cs-CZ"/>
              <a:t>pravidla využívání studoven a ICT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Práva a povinnosti čtenáře</a:t>
            </a:r>
          </a:p>
        </p:txBody>
      </p:sp>
      <p:sp>
        <p:nvSpPr>
          <p:cNvPr id="64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Práva</a:t>
            </a:r>
          </a:p>
          <a:p>
            <a:pPr lvl="1"/>
            <a:r>
              <a:rPr lang="cs-CZ" altLang="cs-CZ"/>
              <a:t>vypůjčit si dokument</a:t>
            </a:r>
          </a:p>
          <a:p>
            <a:pPr lvl="1"/>
            <a:r>
              <a:rPr lang="cs-CZ" altLang="cs-CZ"/>
              <a:t>užívat jej sám (v rámci rodiny)</a:t>
            </a:r>
          </a:p>
          <a:p>
            <a:r>
              <a:rPr lang="cs-CZ" altLang="cs-CZ"/>
              <a:t>Povinnosti</a:t>
            </a:r>
          </a:p>
          <a:p>
            <a:pPr lvl="1"/>
            <a:r>
              <a:rPr lang="cs-CZ" altLang="cs-CZ"/>
              <a:t>chránit vypůjčený dokument před poškozením, ztrátou, zničením</a:t>
            </a:r>
          </a:p>
          <a:p>
            <a:pPr lvl="1"/>
            <a:r>
              <a:rPr lang="cs-CZ" altLang="cs-CZ"/>
              <a:t>okamžitě ohlásit poškození, ztrátu, zničení</a:t>
            </a:r>
          </a:p>
          <a:p>
            <a:pPr lvl="1"/>
            <a:r>
              <a:rPr lang="cs-CZ" altLang="cs-CZ"/>
              <a:t>dodržovat výpůjční lhůtu, platit upomínky</a:t>
            </a:r>
          </a:p>
          <a:p>
            <a:pPr lvl="1"/>
            <a:r>
              <a:rPr lang="cs-CZ" altLang="cs-CZ"/>
              <a:t>na žádost knihovny dokument vrátit dříve (pokud byl zapůjčen bezplatně)</a:t>
            </a:r>
          </a:p>
        </p:txBody>
      </p:sp>
      <p:pic>
        <p:nvPicPr>
          <p:cNvPr id="647172" name="Picture 4" descr="MC900390758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3575" y="187325"/>
            <a:ext cx="2022475" cy="2089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Práva a povinnosti knihovny</a:t>
            </a:r>
          </a:p>
        </p:txBody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Práva</a:t>
            </a:r>
          </a:p>
          <a:p>
            <a:pPr lvl="1"/>
            <a:r>
              <a:rPr lang="cs-CZ" altLang="cs-CZ"/>
              <a:t>požadovat vrácení dokumentu i před ukončením výpůjčky (bezplatné půjčení)</a:t>
            </a:r>
          </a:p>
          <a:p>
            <a:pPr lvl="1"/>
            <a:r>
              <a:rPr lang="cs-CZ" altLang="cs-CZ"/>
              <a:t>vybírat upomínky za pozdní vrácení</a:t>
            </a:r>
          </a:p>
          <a:p>
            <a:pPr lvl="1"/>
            <a:r>
              <a:rPr lang="cs-CZ" altLang="cs-CZ"/>
              <a:t>neprodloužit výpůjčku (v případě zájmu dalších uživatelů)</a:t>
            </a:r>
          </a:p>
          <a:p>
            <a:r>
              <a:rPr lang="cs-CZ" altLang="cs-CZ"/>
              <a:t>Povinnosti</a:t>
            </a:r>
          </a:p>
          <a:p>
            <a:pPr lvl="1"/>
            <a:r>
              <a:rPr lang="cs-CZ" altLang="cs-CZ"/>
              <a:t>vyžadovat vrácení dokumentu po uplynutí výpůjční lhůty</a:t>
            </a:r>
          </a:p>
          <a:p>
            <a:pPr lvl="1"/>
            <a:r>
              <a:rPr lang="cs-CZ" altLang="cs-CZ"/>
              <a:t>vymáhat náhradu ztracené nebo poškozené výpůjčky (i soudně)</a:t>
            </a:r>
          </a:p>
        </p:txBody>
      </p:sp>
      <p:pic>
        <p:nvPicPr>
          <p:cNvPr id="651268" name="Picture 4" descr="MC900056755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388" y="115888"/>
            <a:ext cx="1787525" cy="143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Právo na náhradu škody</a:t>
            </a:r>
          </a:p>
        </p:txBody>
      </p:sp>
      <p:sp>
        <p:nvSpPr>
          <p:cNvPr id="65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promlčí se 2 roky ode dne, kdy:</a:t>
            </a:r>
          </a:p>
          <a:p>
            <a:pPr lvl="1"/>
            <a:r>
              <a:rPr lang="cs-CZ" altLang="cs-CZ"/>
              <a:t>čtenář ohlásil ztrátu nebo poškození výpůjčky</a:t>
            </a:r>
          </a:p>
          <a:p>
            <a:pPr lvl="1"/>
            <a:r>
              <a:rPr lang="cs-CZ" altLang="cs-CZ"/>
              <a:t>knihovna prokázala čtenáři ztrátu nebo poškození výpůjčky</a:t>
            </a:r>
          </a:p>
          <a:p>
            <a:r>
              <a:rPr lang="cs-CZ" altLang="cs-CZ"/>
              <a:t>povinnost hlídat termíny!!!</a:t>
            </a:r>
          </a:p>
        </p:txBody>
      </p:sp>
      <p:pic>
        <p:nvPicPr>
          <p:cNvPr id="652292" name="Picture 4" descr="MC900354002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4365625"/>
            <a:ext cx="1760538" cy="2138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Zajištění půjčování</a:t>
            </a:r>
          </a:p>
        </p:txBody>
      </p:sp>
      <p:pic>
        <p:nvPicPr>
          <p:cNvPr id="71168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196975"/>
            <a:ext cx="34798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168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1844675"/>
            <a:ext cx="3433763" cy="3427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Zajištění vracení</a:t>
            </a:r>
          </a:p>
        </p:txBody>
      </p:sp>
      <p:pic>
        <p:nvPicPr>
          <p:cNvPr id="71270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476250"/>
            <a:ext cx="2360612" cy="3313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2709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4076700"/>
            <a:ext cx="3455988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2710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076700"/>
            <a:ext cx="3382963" cy="253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271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196975"/>
            <a:ext cx="34798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800"/>
              <a:t>Veřejné knihovnické a informační služby</a:t>
            </a:r>
          </a:p>
        </p:txBody>
      </p:sp>
      <p:sp>
        <p:nvSpPr>
          <p:cNvPr id="565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služby poskytované knihovnou</a:t>
            </a:r>
          </a:p>
          <a:p>
            <a:r>
              <a:rPr lang="cs-CZ" altLang="cs-CZ"/>
              <a:t>definovány knihovním zákonem</a:t>
            </a:r>
          </a:p>
          <a:p>
            <a:r>
              <a:rPr lang="cs-CZ" altLang="cs-CZ"/>
              <a:t>poskytovány bezplatně</a:t>
            </a:r>
          </a:p>
          <a:p>
            <a:pPr lvl="1"/>
            <a:r>
              <a:rPr lang="cs-CZ" altLang="cs-CZ"/>
              <a:t>výjimky</a:t>
            </a:r>
          </a:p>
          <a:p>
            <a:pPr lvl="1"/>
            <a:endParaRPr lang="cs-CZ" altLang="cs-CZ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Dělení VS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absenční</a:t>
            </a:r>
          </a:p>
          <a:p>
            <a:r>
              <a:rPr lang="cs-CZ" altLang="cs-CZ"/>
              <a:t>prezenční</a:t>
            </a:r>
          </a:p>
          <a:p>
            <a:r>
              <a:rPr lang="cs-CZ" altLang="cs-CZ"/>
              <a:t>cirkulační</a:t>
            </a:r>
          </a:p>
          <a:p>
            <a:r>
              <a:rPr lang="cs-CZ" altLang="cs-CZ"/>
              <a:t>MVS, MMVS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Absenční výpůjčky</a:t>
            </a:r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výpůjčky mimo knihovnu</a:t>
            </a:r>
          </a:p>
          <a:p>
            <a:r>
              <a:rPr lang="cs-CZ" altLang="cs-CZ"/>
              <a:t>omezení počtu současných výpůjček</a:t>
            </a:r>
          </a:p>
          <a:p>
            <a:pPr lvl="1"/>
            <a:r>
              <a:rPr lang="cs-CZ" altLang="cs-CZ"/>
              <a:t>např. 10, 30, neomezeno</a:t>
            </a:r>
          </a:p>
          <a:p>
            <a:r>
              <a:rPr lang="cs-CZ" altLang="cs-CZ"/>
              <a:t>dělení</a:t>
            </a:r>
          </a:p>
          <a:p>
            <a:pPr lvl="1"/>
            <a:r>
              <a:rPr lang="cs-CZ" altLang="cs-CZ"/>
              <a:t>měsíční (30 dnů)</a:t>
            </a:r>
          </a:p>
          <a:p>
            <a:pPr lvl="1"/>
            <a:r>
              <a:rPr lang="cs-CZ" altLang="cs-CZ"/>
              <a:t>dlouhodobá/trvalá</a:t>
            </a:r>
          </a:p>
          <a:p>
            <a:pPr lvl="2"/>
            <a:r>
              <a:rPr lang="cs-CZ" altLang="cs-CZ"/>
              <a:t>semestr, pracovní poměr</a:t>
            </a:r>
          </a:p>
          <a:p>
            <a:pPr lvl="1"/>
            <a:r>
              <a:rPr lang="cs-CZ" altLang="cs-CZ"/>
              <a:t>krátkodobá</a:t>
            </a:r>
          </a:p>
          <a:p>
            <a:pPr lvl="2"/>
            <a:r>
              <a:rPr lang="cs-CZ" altLang="cs-CZ"/>
              <a:t>žádané dokumenty</a:t>
            </a:r>
          </a:p>
          <a:p>
            <a:pPr lvl="2"/>
            <a:r>
              <a:rPr lang="cs-CZ" altLang="cs-CZ"/>
              <a:t>např. 1 týden</a:t>
            </a:r>
          </a:p>
          <a:p>
            <a:pPr lvl="2"/>
            <a:r>
              <a:rPr lang="cs-CZ" altLang="cs-CZ"/>
              <a:t>výpůjčky přes noc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Prolongace = prodloužení</a:t>
            </a:r>
          </a:p>
        </p:txBody>
      </p:sp>
      <p:sp>
        <p:nvSpPr>
          <p:cNvPr id="66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prodloužení výpůjční lhůty</a:t>
            </a:r>
          </a:p>
          <a:p>
            <a:r>
              <a:rPr lang="cs-CZ" altLang="cs-CZ"/>
              <a:t>nesmí být další požadavek</a:t>
            </a:r>
          </a:p>
          <a:p>
            <a:r>
              <a:rPr lang="cs-CZ" altLang="cs-CZ"/>
              <a:t>pro statistiky nová výpůjčka</a:t>
            </a:r>
          </a:p>
          <a:p>
            <a:r>
              <a:rPr lang="cs-CZ" altLang="cs-CZ"/>
              <a:t>prostřednictvím AKS</a:t>
            </a:r>
          </a:p>
          <a:p>
            <a:pPr lvl="1"/>
            <a:r>
              <a:rPr lang="cs-CZ" altLang="cs-CZ"/>
              <a:t>čtenářské konto</a:t>
            </a:r>
          </a:p>
          <a:p>
            <a:pPr lvl="1"/>
            <a:r>
              <a:rPr lang="cs-CZ" altLang="cs-CZ"/>
              <a:t>na výpůjčním pultu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Rezervace dokumentů</a:t>
            </a:r>
          </a:p>
        </p:txBody>
      </p:sp>
      <p:sp>
        <p:nvSpPr>
          <p:cNvPr id="66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pokud je dokument vypůjčený</a:t>
            </a:r>
          </a:p>
          <a:p>
            <a:r>
              <a:rPr lang="cs-CZ" altLang="cs-CZ"/>
              <a:t>uživatel v řadě čekatelů</a:t>
            </a:r>
          </a:p>
          <a:p>
            <a:r>
              <a:rPr lang="cs-CZ" altLang="cs-CZ"/>
              <a:t>po vrácení se odešle upozornění dalšímu v pořadí</a:t>
            </a:r>
          </a:p>
          <a:p>
            <a:pPr lvl="1"/>
            <a:r>
              <a:rPr lang="cs-CZ" altLang="cs-CZ"/>
              <a:t>elektronicky (AKS, e-mail)</a:t>
            </a:r>
          </a:p>
          <a:p>
            <a:pPr lvl="1"/>
            <a:r>
              <a:rPr lang="cs-CZ" altLang="cs-CZ"/>
              <a:t>písemně, telefonicky</a:t>
            </a:r>
          </a:p>
          <a:p>
            <a:r>
              <a:rPr lang="cs-CZ" altLang="cs-CZ"/>
              <a:t>poplatky???</a:t>
            </a:r>
          </a:p>
          <a:p>
            <a:r>
              <a:rPr lang="cs-CZ" altLang="cs-CZ"/>
              <a:t>omezení počtu rezervací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Upomínky</a:t>
            </a:r>
          </a:p>
        </p:txBody>
      </p:sp>
      <p:sp>
        <p:nvSpPr>
          <p:cNvPr id="66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poplatek za pozdní vrácení</a:t>
            </a:r>
          </a:p>
          <a:p>
            <a:r>
              <a:rPr lang="cs-CZ" altLang="cs-CZ"/>
              <a:t>definovány v KŘ</a:t>
            </a:r>
          </a:p>
          <a:p>
            <a:r>
              <a:rPr lang="cs-CZ" altLang="cs-CZ"/>
              <a:t>upozornění</a:t>
            </a:r>
          </a:p>
          <a:p>
            <a:pPr lvl="1"/>
            <a:r>
              <a:rPr lang="cs-CZ" altLang="cs-CZ"/>
              <a:t>elektronicky (AKS, e-mail od knihovníka)</a:t>
            </a:r>
          </a:p>
          <a:p>
            <a:pPr lvl="1"/>
            <a:r>
              <a:rPr lang="cs-CZ" altLang="cs-CZ"/>
              <a:t>písemně, telefonicky</a:t>
            </a:r>
          </a:p>
          <a:p>
            <a:pPr lvl="1"/>
            <a:r>
              <a:rPr lang="cs-CZ" altLang="cs-CZ"/>
              <a:t>upomínky se evidují</a:t>
            </a:r>
          </a:p>
          <a:p>
            <a:pPr lvl="1"/>
            <a:r>
              <a:rPr lang="cs-CZ" altLang="cs-CZ"/>
              <a:t>poslední = doporučený dopis</a:t>
            </a:r>
          </a:p>
          <a:p>
            <a:r>
              <a:rPr lang="cs-CZ" altLang="cs-CZ"/>
              <a:t>lze uplatňovat soudně</a:t>
            </a:r>
          </a:p>
          <a:p>
            <a:r>
              <a:rPr lang="cs-CZ" altLang="cs-CZ"/>
              <a:t>podepsaný doklad o výpůjčce???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Prezenční výpůjčky</a:t>
            </a:r>
          </a:p>
        </p:txBody>
      </p:sp>
      <p:sp>
        <p:nvSpPr>
          <p:cNvPr id="65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pouze do studovny</a:t>
            </a:r>
          </a:p>
          <a:p>
            <a:r>
              <a:rPr lang="cs-CZ" altLang="cs-CZ"/>
              <a:t>žádaná literatura, málo výtisků, vzácná nebo drahá literatura</a:t>
            </a:r>
          </a:p>
          <a:p>
            <a:r>
              <a:rPr lang="cs-CZ" altLang="cs-CZ"/>
              <a:t>odlišení od absenčního fondu</a:t>
            </a:r>
          </a:p>
          <a:p>
            <a:pPr lvl="1"/>
            <a:r>
              <a:rPr lang="cs-CZ" altLang="cs-CZ"/>
              <a:t>např. červený proužek, kolečko apod.</a:t>
            </a:r>
          </a:p>
          <a:p>
            <a:r>
              <a:rPr lang="cs-CZ" altLang="cs-CZ"/>
              <a:t>výpůjčky přes noc</a:t>
            </a:r>
          </a:p>
          <a:p>
            <a:r>
              <a:rPr lang="cs-CZ" altLang="cs-CZ"/>
              <a:t>periodika, VŠKP, AV nosiče</a:t>
            </a:r>
          </a:p>
        </p:txBody>
      </p:sp>
      <p:sp>
        <p:nvSpPr>
          <p:cNvPr id="657412" name="Oval 6"/>
          <p:cNvSpPr>
            <a:spLocks noChangeArrowheads="1"/>
          </p:cNvSpPr>
          <p:nvPr/>
        </p:nvSpPr>
        <p:spPr bwMode="auto">
          <a:xfrm>
            <a:off x="7956550" y="1125538"/>
            <a:ext cx="865188" cy="8651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  <p:sp>
        <p:nvSpPr>
          <p:cNvPr id="657413" name="Rectangle 7"/>
          <p:cNvSpPr>
            <a:spLocks noChangeArrowheads="1"/>
          </p:cNvSpPr>
          <p:nvPr/>
        </p:nvSpPr>
        <p:spPr bwMode="auto">
          <a:xfrm>
            <a:off x="6877050" y="333375"/>
            <a:ext cx="1903413" cy="560388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cs-CZ" altLang="cs-CZ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Cirkulace</a:t>
            </a:r>
          </a:p>
        </p:txBody>
      </p:sp>
      <p:sp>
        <p:nvSpPr>
          <p:cNvPr id="65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výpůjčky v rámci instituce</a:t>
            </a:r>
          </a:p>
          <a:p>
            <a:r>
              <a:rPr lang="cs-CZ" altLang="cs-CZ"/>
              <a:t>zejména pro časopisy</a:t>
            </a:r>
          </a:p>
          <a:p>
            <a:r>
              <a:rPr lang="cs-CZ" altLang="cs-CZ"/>
              <a:t>předem dané pořadí a lhůty vrácení</a:t>
            </a:r>
          </a:p>
        </p:txBody>
      </p:sp>
      <p:grpSp>
        <p:nvGrpSpPr>
          <p:cNvPr id="658438" name="Group 6"/>
          <p:cNvGrpSpPr>
            <a:grpSpLocks noChangeAspect="1"/>
          </p:cNvGrpSpPr>
          <p:nvPr/>
        </p:nvGrpSpPr>
        <p:grpSpPr bwMode="auto">
          <a:xfrm>
            <a:off x="3563938" y="3644900"/>
            <a:ext cx="2430462" cy="2592388"/>
            <a:chOff x="2381" y="2296"/>
            <a:chExt cx="1531" cy="1633"/>
          </a:xfrm>
        </p:grpSpPr>
        <p:sp>
          <p:nvSpPr>
            <p:cNvPr id="658437" name="AutoShape 5"/>
            <p:cNvSpPr>
              <a:spLocks noChangeAspect="1" noChangeArrowheads="1" noTextEdit="1"/>
            </p:cNvSpPr>
            <p:nvPr/>
          </p:nvSpPr>
          <p:spPr bwMode="auto">
            <a:xfrm>
              <a:off x="2381" y="2296"/>
              <a:ext cx="1531" cy="16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39" name="Freeform 7"/>
            <p:cNvSpPr>
              <a:spLocks/>
            </p:cNvSpPr>
            <p:nvPr/>
          </p:nvSpPr>
          <p:spPr bwMode="auto">
            <a:xfrm>
              <a:off x="2381" y="2296"/>
              <a:ext cx="1124" cy="523"/>
            </a:xfrm>
            <a:custGeom>
              <a:avLst/>
              <a:gdLst>
                <a:gd name="T0" fmla="*/ 50 w 1124"/>
                <a:gd name="T1" fmla="*/ 507 h 523"/>
                <a:gd name="T2" fmla="*/ 58 w 1124"/>
                <a:gd name="T3" fmla="*/ 520 h 523"/>
                <a:gd name="T4" fmla="*/ 64 w 1124"/>
                <a:gd name="T5" fmla="*/ 523 h 523"/>
                <a:gd name="T6" fmla="*/ 72 w 1124"/>
                <a:gd name="T7" fmla="*/ 523 h 523"/>
                <a:gd name="T8" fmla="*/ 235 w 1124"/>
                <a:gd name="T9" fmla="*/ 482 h 523"/>
                <a:gd name="T10" fmla="*/ 244 w 1124"/>
                <a:gd name="T11" fmla="*/ 476 h 523"/>
                <a:gd name="T12" fmla="*/ 252 w 1124"/>
                <a:gd name="T13" fmla="*/ 462 h 523"/>
                <a:gd name="T14" fmla="*/ 252 w 1124"/>
                <a:gd name="T15" fmla="*/ 454 h 523"/>
                <a:gd name="T16" fmla="*/ 241 w 1124"/>
                <a:gd name="T17" fmla="*/ 440 h 523"/>
                <a:gd name="T18" fmla="*/ 224 w 1124"/>
                <a:gd name="T19" fmla="*/ 437 h 523"/>
                <a:gd name="T20" fmla="*/ 122 w 1124"/>
                <a:gd name="T21" fmla="*/ 465 h 523"/>
                <a:gd name="T22" fmla="*/ 166 w 1124"/>
                <a:gd name="T23" fmla="*/ 376 h 523"/>
                <a:gd name="T24" fmla="*/ 224 w 1124"/>
                <a:gd name="T25" fmla="*/ 296 h 523"/>
                <a:gd name="T26" fmla="*/ 293 w 1124"/>
                <a:gd name="T27" fmla="*/ 224 h 523"/>
                <a:gd name="T28" fmla="*/ 371 w 1124"/>
                <a:gd name="T29" fmla="*/ 163 h 523"/>
                <a:gd name="T30" fmla="*/ 460 w 1124"/>
                <a:gd name="T31" fmla="*/ 113 h 523"/>
                <a:gd name="T32" fmla="*/ 554 w 1124"/>
                <a:gd name="T33" fmla="*/ 77 h 523"/>
                <a:gd name="T34" fmla="*/ 653 w 1124"/>
                <a:gd name="T35" fmla="*/ 55 h 523"/>
                <a:gd name="T36" fmla="*/ 759 w 1124"/>
                <a:gd name="T37" fmla="*/ 47 h 523"/>
                <a:gd name="T38" fmla="*/ 803 w 1124"/>
                <a:gd name="T39" fmla="*/ 47 h 523"/>
                <a:gd name="T40" fmla="*/ 889 w 1124"/>
                <a:gd name="T41" fmla="*/ 58 h 523"/>
                <a:gd name="T42" fmla="*/ 975 w 1124"/>
                <a:gd name="T43" fmla="*/ 80 h 523"/>
                <a:gd name="T44" fmla="*/ 1052 w 1124"/>
                <a:gd name="T45" fmla="*/ 113 h 523"/>
                <a:gd name="T46" fmla="*/ 1091 w 1124"/>
                <a:gd name="T47" fmla="*/ 130 h 523"/>
                <a:gd name="T48" fmla="*/ 1107 w 1124"/>
                <a:gd name="T49" fmla="*/ 133 h 523"/>
                <a:gd name="T50" fmla="*/ 1121 w 1124"/>
                <a:gd name="T51" fmla="*/ 122 h 523"/>
                <a:gd name="T52" fmla="*/ 1124 w 1124"/>
                <a:gd name="T53" fmla="*/ 113 h 523"/>
                <a:gd name="T54" fmla="*/ 1118 w 1124"/>
                <a:gd name="T55" fmla="*/ 97 h 523"/>
                <a:gd name="T56" fmla="*/ 1113 w 1124"/>
                <a:gd name="T57" fmla="*/ 91 h 523"/>
                <a:gd name="T58" fmla="*/ 1030 w 1124"/>
                <a:gd name="T59" fmla="*/ 53 h 523"/>
                <a:gd name="T60" fmla="*/ 944 w 1124"/>
                <a:gd name="T61" fmla="*/ 22 h 523"/>
                <a:gd name="T62" fmla="*/ 853 w 1124"/>
                <a:gd name="T63" fmla="*/ 6 h 523"/>
                <a:gd name="T64" fmla="*/ 759 w 1124"/>
                <a:gd name="T65" fmla="*/ 0 h 523"/>
                <a:gd name="T66" fmla="*/ 700 w 1124"/>
                <a:gd name="T67" fmla="*/ 3 h 523"/>
                <a:gd name="T68" fmla="*/ 592 w 1124"/>
                <a:gd name="T69" fmla="*/ 19 h 523"/>
                <a:gd name="T70" fmla="*/ 490 w 1124"/>
                <a:gd name="T71" fmla="*/ 50 h 523"/>
                <a:gd name="T72" fmla="*/ 393 w 1124"/>
                <a:gd name="T73" fmla="*/ 94 h 523"/>
                <a:gd name="T74" fmla="*/ 307 w 1124"/>
                <a:gd name="T75" fmla="*/ 152 h 523"/>
                <a:gd name="T76" fmla="*/ 227 w 1124"/>
                <a:gd name="T77" fmla="*/ 221 h 523"/>
                <a:gd name="T78" fmla="*/ 161 w 1124"/>
                <a:gd name="T79" fmla="*/ 302 h 523"/>
                <a:gd name="T80" fmla="*/ 105 w 1124"/>
                <a:gd name="T81" fmla="*/ 390 h 523"/>
                <a:gd name="T82" fmla="*/ 47 w 1124"/>
                <a:gd name="T83" fmla="*/ 288 h 523"/>
                <a:gd name="T84" fmla="*/ 42 w 1124"/>
                <a:gd name="T85" fmla="*/ 280 h 523"/>
                <a:gd name="T86" fmla="*/ 28 w 1124"/>
                <a:gd name="T87" fmla="*/ 271 h 523"/>
                <a:gd name="T88" fmla="*/ 19 w 1124"/>
                <a:gd name="T89" fmla="*/ 271 h 523"/>
                <a:gd name="T90" fmla="*/ 3 w 1124"/>
                <a:gd name="T91" fmla="*/ 282 h 523"/>
                <a:gd name="T92" fmla="*/ 0 w 1124"/>
                <a:gd name="T93" fmla="*/ 299 h 523"/>
                <a:gd name="T94" fmla="*/ 50 w 1124"/>
                <a:gd name="T95" fmla="*/ 507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124" h="523">
                  <a:moveTo>
                    <a:pt x="50" y="507"/>
                  </a:moveTo>
                  <a:lnTo>
                    <a:pt x="50" y="507"/>
                  </a:lnTo>
                  <a:lnTo>
                    <a:pt x="53" y="515"/>
                  </a:lnTo>
                  <a:lnTo>
                    <a:pt x="58" y="520"/>
                  </a:lnTo>
                  <a:lnTo>
                    <a:pt x="58" y="520"/>
                  </a:lnTo>
                  <a:lnTo>
                    <a:pt x="64" y="523"/>
                  </a:lnTo>
                  <a:lnTo>
                    <a:pt x="72" y="523"/>
                  </a:lnTo>
                  <a:lnTo>
                    <a:pt x="72" y="523"/>
                  </a:lnTo>
                  <a:lnTo>
                    <a:pt x="78" y="523"/>
                  </a:lnTo>
                  <a:lnTo>
                    <a:pt x="235" y="482"/>
                  </a:lnTo>
                  <a:lnTo>
                    <a:pt x="235" y="482"/>
                  </a:lnTo>
                  <a:lnTo>
                    <a:pt x="244" y="476"/>
                  </a:lnTo>
                  <a:lnTo>
                    <a:pt x="249" y="471"/>
                  </a:lnTo>
                  <a:lnTo>
                    <a:pt x="252" y="462"/>
                  </a:lnTo>
                  <a:lnTo>
                    <a:pt x="252" y="454"/>
                  </a:lnTo>
                  <a:lnTo>
                    <a:pt x="252" y="454"/>
                  </a:lnTo>
                  <a:lnTo>
                    <a:pt x="246" y="446"/>
                  </a:lnTo>
                  <a:lnTo>
                    <a:pt x="241" y="440"/>
                  </a:lnTo>
                  <a:lnTo>
                    <a:pt x="233" y="437"/>
                  </a:lnTo>
                  <a:lnTo>
                    <a:pt x="224" y="437"/>
                  </a:lnTo>
                  <a:lnTo>
                    <a:pt x="122" y="465"/>
                  </a:lnTo>
                  <a:lnTo>
                    <a:pt x="122" y="465"/>
                  </a:lnTo>
                  <a:lnTo>
                    <a:pt x="141" y="418"/>
                  </a:lnTo>
                  <a:lnTo>
                    <a:pt x="166" y="376"/>
                  </a:lnTo>
                  <a:lnTo>
                    <a:pt x="194" y="335"/>
                  </a:lnTo>
                  <a:lnTo>
                    <a:pt x="224" y="296"/>
                  </a:lnTo>
                  <a:lnTo>
                    <a:pt x="257" y="257"/>
                  </a:lnTo>
                  <a:lnTo>
                    <a:pt x="293" y="224"/>
                  </a:lnTo>
                  <a:lnTo>
                    <a:pt x="332" y="191"/>
                  </a:lnTo>
                  <a:lnTo>
                    <a:pt x="371" y="163"/>
                  </a:lnTo>
                  <a:lnTo>
                    <a:pt x="415" y="136"/>
                  </a:lnTo>
                  <a:lnTo>
                    <a:pt x="460" y="113"/>
                  </a:lnTo>
                  <a:lnTo>
                    <a:pt x="504" y="94"/>
                  </a:lnTo>
                  <a:lnTo>
                    <a:pt x="554" y="77"/>
                  </a:lnTo>
                  <a:lnTo>
                    <a:pt x="601" y="64"/>
                  </a:lnTo>
                  <a:lnTo>
                    <a:pt x="653" y="55"/>
                  </a:lnTo>
                  <a:lnTo>
                    <a:pt x="703" y="47"/>
                  </a:lnTo>
                  <a:lnTo>
                    <a:pt x="759" y="47"/>
                  </a:lnTo>
                  <a:lnTo>
                    <a:pt x="759" y="47"/>
                  </a:lnTo>
                  <a:lnTo>
                    <a:pt x="803" y="47"/>
                  </a:lnTo>
                  <a:lnTo>
                    <a:pt x="847" y="53"/>
                  </a:lnTo>
                  <a:lnTo>
                    <a:pt x="889" y="58"/>
                  </a:lnTo>
                  <a:lnTo>
                    <a:pt x="933" y="69"/>
                  </a:lnTo>
                  <a:lnTo>
                    <a:pt x="975" y="80"/>
                  </a:lnTo>
                  <a:lnTo>
                    <a:pt x="1013" y="94"/>
                  </a:lnTo>
                  <a:lnTo>
                    <a:pt x="1052" y="113"/>
                  </a:lnTo>
                  <a:lnTo>
                    <a:pt x="1091" y="130"/>
                  </a:lnTo>
                  <a:lnTo>
                    <a:pt x="1091" y="130"/>
                  </a:lnTo>
                  <a:lnTo>
                    <a:pt x="1099" y="133"/>
                  </a:lnTo>
                  <a:lnTo>
                    <a:pt x="1107" y="133"/>
                  </a:lnTo>
                  <a:lnTo>
                    <a:pt x="1116" y="130"/>
                  </a:lnTo>
                  <a:lnTo>
                    <a:pt x="1121" y="122"/>
                  </a:lnTo>
                  <a:lnTo>
                    <a:pt x="1121" y="122"/>
                  </a:lnTo>
                  <a:lnTo>
                    <a:pt x="1124" y="113"/>
                  </a:lnTo>
                  <a:lnTo>
                    <a:pt x="1124" y="105"/>
                  </a:lnTo>
                  <a:lnTo>
                    <a:pt x="1118" y="97"/>
                  </a:lnTo>
                  <a:lnTo>
                    <a:pt x="1113" y="91"/>
                  </a:lnTo>
                  <a:lnTo>
                    <a:pt x="1113" y="91"/>
                  </a:lnTo>
                  <a:lnTo>
                    <a:pt x="1071" y="69"/>
                  </a:lnTo>
                  <a:lnTo>
                    <a:pt x="1030" y="53"/>
                  </a:lnTo>
                  <a:lnTo>
                    <a:pt x="988" y="36"/>
                  </a:lnTo>
                  <a:lnTo>
                    <a:pt x="944" y="22"/>
                  </a:lnTo>
                  <a:lnTo>
                    <a:pt x="900" y="14"/>
                  </a:lnTo>
                  <a:lnTo>
                    <a:pt x="853" y="6"/>
                  </a:lnTo>
                  <a:lnTo>
                    <a:pt x="806" y="3"/>
                  </a:lnTo>
                  <a:lnTo>
                    <a:pt x="759" y="0"/>
                  </a:lnTo>
                  <a:lnTo>
                    <a:pt x="759" y="0"/>
                  </a:lnTo>
                  <a:lnTo>
                    <a:pt x="700" y="3"/>
                  </a:lnTo>
                  <a:lnTo>
                    <a:pt x="645" y="8"/>
                  </a:lnTo>
                  <a:lnTo>
                    <a:pt x="592" y="19"/>
                  </a:lnTo>
                  <a:lnTo>
                    <a:pt x="540" y="33"/>
                  </a:lnTo>
                  <a:lnTo>
                    <a:pt x="490" y="50"/>
                  </a:lnTo>
                  <a:lnTo>
                    <a:pt x="440" y="69"/>
                  </a:lnTo>
                  <a:lnTo>
                    <a:pt x="393" y="94"/>
                  </a:lnTo>
                  <a:lnTo>
                    <a:pt x="349" y="122"/>
                  </a:lnTo>
                  <a:lnTo>
                    <a:pt x="307" y="152"/>
                  </a:lnTo>
                  <a:lnTo>
                    <a:pt x="266" y="185"/>
                  </a:lnTo>
                  <a:lnTo>
                    <a:pt x="227" y="221"/>
                  </a:lnTo>
                  <a:lnTo>
                    <a:pt x="194" y="260"/>
                  </a:lnTo>
                  <a:lnTo>
                    <a:pt x="161" y="302"/>
                  </a:lnTo>
                  <a:lnTo>
                    <a:pt x="130" y="346"/>
                  </a:lnTo>
                  <a:lnTo>
                    <a:pt x="105" y="390"/>
                  </a:lnTo>
                  <a:lnTo>
                    <a:pt x="80" y="440"/>
                  </a:lnTo>
                  <a:lnTo>
                    <a:pt x="47" y="288"/>
                  </a:lnTo>
                  <a:lnTo>
                    <a:pt x="47" y="288"/>
                  </a:lnTo>
                  <a:lnTo>
                    <a:pt x="42" y="280"/>
                  </a:lnTo>
                  <a:lnTo>
                    <a:pt x="36" y="274"/>
                  </a:lnTo>
                  <a:lnTo>
                    <a:pt x="28" y="271"/>
                  </a:lnTo>
                  <a:lnTo>
                    <a:pt x="19" y="271"/>
                  </a:lnTo>
                  <a:lnTo>
                    <a:pt x="19" y="271"/>
                  </a:lnTo>
                  <a:lnTo>
                    <a:pt x="11" y="274"/>
                  </a:lnTo>
                  <a:lnTo>
                    <a:pt x="3" y="282"/>
                  </a:lnTo>
                  <a:lnTo>
                    <a:pt x="0" y="291"/>
                  </a:lnTo>
                  <a:lnTo>
                    <a:pt x="0" y="299"/>
                  </a:lnTo>
                  <a:lnTo>
                    <a:pt x="0" y="299"/>
                  </a:lnTo>
                  <a:lnTo>
                    <a:pt x="50" y="507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0" name="Freeform 8"/>
            <p:cNvSpPr>
              <a:spLocks/>
            </p:cNvSpPr>
            <p:nvPr/>
          </p:nvSpPr>
          <p:spPr bwMode="auto">
            <a:xfrm>
              <a:off x="2395" y="3032"/>
              <a:ext cx="891" cy="897"/>
            </a:xfrm>
            <a:custGeom>
              <a:avLst/>
              <a:gdLst>
                <a:gd name="T0" fmla="*/ 761 w 891"/>
                <a:gd name="T1" fmla="*/ 590 h 897"/>
                <a:gd name="T2" fmla="*/ 745 w 891"/>
                <a:gd name="T3" fmla="*/ 584 h 897"/>
                <a:gd name="T4" fmla="*/ 728 w 891"/>
                <a:gd name="T5" fmla="*/ 590 h 897"/>
                <a:gd name="T6" fmla="*/ 722 w 891"/>
                <a:gd name="T7" fmla="*/ 598 h 897"/>
                <a:gd name="T8" fmla="*/ 722 w 891"/>
                <a:gd name="T9" fmla="*/ 615 h 897"/>
                <a:gd name="T10" fmla="*/ 811 w 891"/>
                <a:gd name="T11" fmla="*/ 706 h 897"/>
                <a:gd name="T12" fmla="*/ 775 w 891"/>
                <a:gd name="T13" fmla="*/ 709 h 897"/>
                <a:gd name="T14" fmla="*/ 742 w 891"/>
                <a:gd name="T15" fmla="*/ 709 h 897"/>
                <a:gd name="T16" fmla="*/ 650 w 891"/>
                <a:gd name="T17" fmla="*/ 703 h 897"/>
                <a:gd name="T18" fmla="*/ 562 w 891"/>
                <a:gd name="T19" fmla="*/ 687 h 897"/>
                <a:gd name="T20" fmla="*/ 476 w 891"/>
                <a:gd name="T21" fmla="*/ 656 h 897"/>
                <a:gd name="T22" fmla="*/ 396 w 891"/>
                <a:gd name="T23" fmla="*/ 617 h 897"/>
                <a:gd name="T24" fmla="*/ 318 w 891"/>
                <a:gd name="T25" fmla="*/ 568 h 897"/>
                <a:gd name="T26" fmla="*/ 249 w 891"/>
                <a:gd name="T27" fmla="*/ 507 h 897"/>
                <a:gd name="T28" fmla="*/ 188 w 891"/>
                <a:gd name="T29" fmla="*/ 435 h 897"/>
                <a:gd name="T30" fmla="*/ 136 w 891"/>
                <a:gd name="T31" fmla="*/ 355 h 897"/>
                <a:gd name="T32" fmla="*/ 116 w 891"/>
                <a:gd name="T33" fmla="*/ 316 h 897"/>
                <a:gd name="T34" fmla="*/ 83 w 891"/>
                <a:gd name="T35" fmla="*/ 233 h 897"/>
                <a:gd name="T36" fmla="*/ 61 w 891"/>
                <a:gd name="T37" fmla="*/ 150 h 897"/>
                <a:gd name="T38" fmla="*/ 47 w 891"/>
                <a:gd name="T39" fmla="*/ 67 h 897"/>
                <a:gd name="T40" fmla="*/ 47 w 891"/>
                <a:gd name="T41" fmla="*/ 22 h 897"/>
                <a:gd name="T42" fmla="*/ 39 w 891"/>
                <a:gd name="T43" fmla="*/ 6 h 897"/>
                <a:gd name="T44" fmla="*/ 22 w 891"/>
                <a:gd name="T45" fmla="*/ 0 h 897"/>
                <a:gd name="T46" fmla="*/ 14 w 891"/>
                <a:gd name="T47" fmla="*/ 3 h 897"/>
                <a:gd name="T48" fmla="*/ 3 w 891"/>
                <a:gd name="T49" fmla="*/ 14 h 897"/>
                <a:gd name="T50" fmla="*/ 0 w 891"/>
                <a:gd name="T51" fmla="*/ 22 h 897"/>
                <a:gd name="T52" fmla="*/ 5 w 891"/>
                <a:gd name="T53" fmla="*/ 114 h 897"/>
                <a:gd name="T54" fmla="*/ 25 w 891"/>
                <a:gd name="T55" fmla="*/ 205 h 897"/>
                <a:gd name="T56" fmla="*/ 52 w 891"/>
                <a:gd name="T57" fmla="*/ 291 h 897"/>
                <a:gd name="T58" fmla="*/ 94 w 891"/>
                <a:gd name="T59" fmla="*/ 377 h 897"/>
                <a:gd name="T60" fmla="*/ 122 w 891"/>
                <a:gd name="T61" fmla="*/ 421 h 897"/>
                <a:gd name="T62" fmla="*/ 183 w 891"/>
                <a:gd name="T63" fmla="*/ 501 h 897"/>
                <a:gd name="T64" fmla="*/ 252 w 891"/>
                <a:gd name="T65" fmla="*/ 573 h 897"/>
                <a:gd name="T66" fmla="*/ 329 w 891"/>
                <a:gd name="T67" fmla="*/ 631 h 897"/>
                <a:gd name="T68" fmla="*/ 415 w 891"/>
                <a:gd name="T69" fmla="*/ 681 h 897"/>
                <a:gd name="T70" fmla="*/ 504 w 891"/>
                <a:gd name="T71" fmla="*/ 717 h 897"/>
                <a:gd name="T72" fmla="*/ 598 w 891"/>
                <a:gd name="T73" fmla="*/ 742 h 897"/>
                <a:gd name="T74" fmla="*/ 692 w 891"/>
                <a:gd name="T75" fmla="*/ 753 h 897"/>
                <a:gd name="T76" fmla="*/ 742 w 891"/>
                <a:gd name="T77" fmla="*/ 756 h 897"/>
                <a:gd name="T78" fmla="*/ 695 w 891"/>
                <a:gd name="T79" fmla="*/ 855 h 897"/>
                <a:gd name="T80" fmla="*/ 689 w 891"/>
                <a:gd name="T81" fmla="*/ 864 h 897"/>
                <a:gd name="T82" fmla="*/ 689 w 891"/>
                <a:gd name="T83" fmla="*/ 880 h 897"/>
                <a:gd name="T84" fmla="*/ 695 w 891"/>
                <a:gd name="T85" fmla="*/ 889 h 897"/>
                <a:gd name="T86" fmla="*/ 711 w 891"/>
                <a:gd name="T87" fmla="*/ 897 h 897"/>
                <a:gd name="T88" fmla="*/ 720 w 891"/>
                <a:gd name="T89" fmla="*/ 894 h 897"/>
                <a:gd name="T90" fmla="*/ 883 w 891"/>
                <a:gd name="T91" fmla="*/ 748 h 897"/>
                <a:gd name="T92" fmla="*/ 889 w 891"/>
                <a:gd name="T93" fmla="*/ 739 h 897"/>
                <a:gd name="T94" fmla="*/ 891 w 891"/>
                <a:gd name="T95" fmla="*/ 731 h 897"/>
                <a:gd name="T96" fmla="*/ 886 w 891"/>
                <a:gd name="T97" fmla="*/ 714 h 8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1" h="897">
                  <a:moveTo>
                    <a:pt x="761" y="590"/>
                  </a:moveTo>
                  <a:lnTo>
                    <a:pt x="761" y="590"/>
                  </a:lnTo>
                  <a:lnTo>
                    <a:pt x="753" y="584"/>
                  </a:lnTo>
                  <a:lnTo>
                    <a:pt x="745" y="584"/>
                  </a:lnTo>
                  <a:lnTo>
                    <a:pt x="736" y="584"/>
                  </a:lnTo>
                  <a:lnTo>
                    <a:pt x="728" y="590"/>
                  </a:lnTo>
                  <a:lnTo>
                    <a:pt x="728" y="590"/>
                  </a:lnTo>
                  <a:lnTo>
                    <a:pt x="722" y="598"/>
                  </a:lnTo>
                  <a:lnTo>
                    <a:pt x="720" y="606"/>
                  </a:lnTo>
                  <a:lnTo>
                    <a:pt x="722" y="615"/>
                  </a:lnTo>
                  <a:lnTo>
                    <a:pt x="728" y="623"/>
                  </a:lnTo>
                  <a:lnTo>
                    <a:pt x="811" y="706"/>
                  </a:lnTo>
                  <a:lnTo>
                    <a:pt x="811" y="706"/>
                  </a:lnTo>
                  <a:lnTo>
                    <a:pt x="775" y="709"/>
                  </a:lnTo>
                  <a:lnTo>
                    <a:pt x="742" y="709"/>
                  </a:lnTo>
                  <a:lnTo>
                    <a:pt x="742" y="709"/>
                  </a:lnTo>
                  <a:lnTo>
                    <a:pt x="695" y="709"/>
                  </a:lnTo>
                  <a:lnTo>
                    <a:pt x="650" y="703"/>
                  </a:lnTo>
                  <a:lnTo>
                    <a:pt x="606" y="695"/>
                  </a:lnTo>
                  <a:lnTo>
                    <a:pt x="562" y="687"/>
                  </a:lnTo>
                  <a:lnTo>
                    <a:pt x="518" y="673"/>
                  </a:lnTo>
                  <a:lnTo>
                    <a:pt x="476" y="656"/>
                  </a:lnTo>
                  <a:lnTo>
                    <a:pt x="435" y="637"/>
                  </a:lnTo>
                  <a:lnTo>
                    <a:pt x="396" y="617"/>
                  </a:lnTo>
                  <a:lnTo>
                    <a:pt x="357" y="593"/>
                  </a:lnTo>
                  <a:lnTo>
                    <a:pt x="318" y="568"/>
                  </a:lnTo>
                  <a:lnTo>
                    <a:pt x="282" y="537"/>
                  </a:lnTo>
                  <a:lnTo>
                    <a:pt x="249" y="507"/>
                  </a:lnTo>
                  <a:lnTo>
                    <a:pt x="219" y="471"/>
                  </a:lnTo>
                  <a:lnTo>
                    <a:pt x="188" y="435"/>
                  </a:lnTo>
                  <a:lnTo>
                    <a:pt x="160" y="396"/>
                  </a:lnTo>
                  <a:lnTo>
                    <a:pt x="136" y="355"/>
                  </a:lnTo>
                  <a:lnTo>
                    <a:pt x="136" y="355"/>
                  </a:lnTo>
                  <a:lnTo>
                    <a:pt x="116" y="316"/>
                  </a:lnTo>
                  <a:lnTo>
                    <a:pt x="97" y="274"/>
                  </a:lnTo>
                  <a:lnTo>
                    <a:pt x="83" y="233"/>
                  </a:lnTo>
                  <a:lnTo>
                    <a:pt x="69" y="191"/>
                  </a:lnTo>
                  <a:lnTo>
                    <a:pt x="61" y="150"/>
                  </a:lnTo>
                  <a:lnTo>
                    <a:pt x="52" y="108"/>
                  </a:lnTo>
                  <a:lnTo>
                    <a:pt x="47" y="67"/>
                  </a:lnTo>
                  <a:lnTo>
                    <a:pt x="47" y="22"/>
                  </a:lnTo>
                  <a:lnTo>
                    <a:pt x="47" y="22"/>
                  </a:lnTo>
                  <a:lnTo>
                    <a:pt x="44" y="14"/>
                  </a:lnTo>
                  <a:lnTo>
                    <a:pt x="39" y="6"/>
                  </a:lnTo>
                  <a:lnTo>
                    <a:pt x="33" y="3"/>
                  </a:lnTo>
                  <a:lnTo>
                    <a:pt x="22" y="0"/>
                  </a:lnTo>
                  <a:lnTo>
                    <a:pt x="22" y="0"/>
                  </a:lnTo>
                  <a:lnTo>
                    <a:pt x="14" y="3"/>
                  </a:lnTo>
                  <a:lnTo>
                    <a:pt x="5" y="9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0" y="22"/>
                  </a:lnTo>
                  <a:lnTo>
                    <a:pt x="3" y="69"/>
                  </a:lnTo>
                  <a:lnTo>
                    <a:pt x="5" y="114"/>
                  </a:lnTo>
                  <a:lnTo>
                    <a:pt x="14" y="158"/>
                  </a:lnTo>
                  <a:lnTo>
                    <a:pt x="25" y="205"/>
                  </a:lnTo>
                  <a:lnTo>
                    <a:pt x="39" y="249"/>
                  </a:lnTo>
                  <a:lnTo>
                    <a:pt x="52" y="291"/>
                  </a:lnTo>
                  <a:lnTo>
                    <a:pt x="72" y="335"/>
                  </a:lnTo>
                  <a:lnTo>
                    <a:pt x="94" y="377"/>
                  </a:lnTo>
                  <a:lnTo>
                    <a:pt x="94" y="377"/>
                  </a:lnTo>
                  <a:lnTo>
                    <a:pt x="122" y="421"/>
                  </a:lnTo>
                  <a:lnTo>
                    <a:pt x="152" y="462"/>
                  </a:lnTo>
                  <a:lnTo>
                    <a:pt x="183" y="501"/>
                  </a:lnTo>
                  <a:lnTo>
                    <a:pt x="216" y="540"/>
                  </a:lnTo>
                  <a:lnTo>
                    <a:pt x="252" y="573"/>
                  </a:lnTo>
                  <a:lnTo>
                    <a:pt x="291" y="604"/>
                  </a:lnTo>
                  <a:lnTo>
                    <a:pt x="329" y="631"/>
                  </a:lnTo>
                  <a:lnTo>
                    <a:pt x="371" y="656"/>
                  </a:lnTo>
                  <a:lnTo>
                    <a:pt x="415" y="681"/>
                  </a:lnTo>
                  <a:lnTo>
                    <a:pt x="459" y="700"/>
                  </a:lnTo>
                  <a:lnTo>
                    <a:pt x="504" y="717"/>
                  </a:lnTo>
                  <a:lnTo>
                    <a:pt x="551" y="731"/>
                  </a:lnTo>
                  <a:lnTo>
                    <a:pt x="598" y="742"/>
                  </a:lnTo>
                  <a:lnTo>
                    <a:pt x="645" y="750"/>
                  </a:lnTo>
                  <a:lnTo>
                    <a:pt x="692" y="753"/>
                  </a:lnTo>
                  <a:lnTo>
                    <a:pt x="742" y="756"/>
                  </a:lnTo>
                  <a:lnTo>
                    <a:pt x="742" y="756"/>
                  </a:lnTo>
                  <a:lnTo>
                    <a:pt x="808" y="753"/>
                  </a:lnTo>
                  <a:lnTo>
                    <a:pt x="695" y="855"/>
                  </a:lnTo>
                  <a:lnTo>
                    <a:pt x="695" y="855"/>
                  </a:lnTo>
                  <a:lnTo>
                    <a:pt x="689" y="864"/>
                  </a:lnTo>
                  <a:lnTo>
                    <a:pt x="686" y="872"/>
                  </a:lnTo>
                  <a:lnTo>
                    <a:pt x="689" y="880"/>
                  </a:lnTo>
                  <a:lnTo>
                    <a:pt x="695" y="889"/>
                  </a:lnTo>
                  <a:lnTo>
                    <a:pt x="695" y="889"/>
                  </a:lnTo>
                  <a:lnTo>
                    <a:pt x="700" y="894"/>
                  </a:lnTo>
                  <a:lnTo>
                    <a:pt x="711" y="897"/>
                  </a:lnTo>
                  <a:lnTo>
                    <a:pt x="711" y="897"/>
                  </a:lnTo>
                  <a:lnTo>
                    <a:pt x="720" y="894"/>
                  </a:lnTo>
                  <a:lnTo>
                    <a:pt x="725" y="891"/>
                  </a:lnTo>
                  <a:lnTo>
                    <a:pt x="883" y="748"/>
                  </a:lnTo>
                  <a:lnTo>
                    <a:pt x="883" y="748"/>
                  </a:lnTo>
                  <a:lnTo>
                    <a:pt x="889" y="739"/>
                  </a:lnTo>
                  <a:lnTo>
                    <a:pt x="891" y="731"/>
                  </a:lnTo>
                  <a:lnTo>
                    <a:pt x="891" y="731"/>
                  </a:lnTo>
                  <a:lnTo>
                    <a:pt x="889" y="720"/>
                  </a:lnTo>
                  <a:lnTo>
                    <a:pt x="886" y="714"/>
                  </a:lnTo>
                  <a:lnTo>
                    <a:pt x="761" y="590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1" name="Freeform 9"/>
            <p:cNvSpPr>
              <a:spLocks/>
            </p:cNvSpPr>
            <p:nvPr/>
          </p:nvSpPr>
          <p:spPr bwMode="auto">
            <a:xfrm>
              <a:off x="3477" y="2542"/>
              <a:ext cx="435" cy="1132"/>
            </a:xfrm>
            <a:custGeom>
              <a:avLst/>
              <a:gdLst>
                <a:gd name="T0" fmla="*/ 418 w 435"/>
                <a:gd name="T1" fmla="*/ 67 h 1132"/>
                <a:gd name="T2" fmla="*/ 216 w 435"/>
                <a:gd name="T3" fmla="*/ 0 h 1132"/>
                <a:gd name="T4" fmla="*/ 197 w 435"/>
                <a:gd name="T5" fmla="*/ 3 h 1132"/>
                <a:gd name="T6" fmla="*/ 191 w 435"/>
                <a:gd name="T7" fmla="*/ 11 h 1132"/>
                <a:gd name="T8" fmla="*/ 150 w 435"/>
                <a:gd name="T9" fmla="*/ 180 h 1132"/>
                <a:gd name="T10" fmla="*/ 150 w 435"/>
                <a:gd name="T11" fmla="*/ 189 h 1132"/>
                <a:gd name="T12" fmla="*/ 161 w 435"/>
                <a:gd name="T13" fmla="*/ 202 h 1132"/>
                <a:gd name="T14" fmla="*/ 169 w 435"/>
                <a:gd name="T15" fmla="*/ 208 h 1132"/>
                <a:gd name="T16" fmla="*/ 175 w 435"/>
                <a:gd name="T17" fmla="*/ 208 h 1132"/>
                <a:gd name="T18" fmla="*/ 189 w 435"/>
                <a:gd name="T19" fmla="*/ 202 h 1132"/>
                <a:gd name="T20" fmla="*/ 197 w 435"/>
                <a:gd name="T21" fmla="*/ 189 h 1132"/>
                <a:gd name="T22" fmla="*/ 219 w 435"/>
                <a:gd name="T23" fmla="*/ 89 h 1132"/>
                <a:gd name="T24" fmla="*/ 274 w 435"/>
                <a:gd name="T25" fmla="*/ 180 h 1132"/>
                <a:gd name="T26" fmla="*/ 316 w 435"/>
                <a:gd name="T27" fmla="*/ 283 h 1132"/>
                <a:gd name="T28" fmla="*/ 341 w 435"/>
                <a:gd name="T29" fmla="*/ 385 h 1132"/>
                <a:gd name="T30" fmla="*/ 349 w 435"/>
                <a:gd name="T31" fmla="*/ 493 h 1132"/>
                <a:gd name="T32" fmla="*/ 346 w 435"/>
                <a:gd name="T33" fmla="*/ 540 h 1132"/>
                <a:gd name="T34" fmla="*/ 335 w 435"/>
                <a:gd name="T35" fmla="*/ 629 h 1132"/>
                <a:gd name="T36" fmla="*/ 310 w 435"/>
                <a:gd name="T37" fmla="*/ 717 h 1132"/>
                <a:gd name="T38" fmla="*/ 274 w 435"/>
                <a:gd name="T39" fmla="*/ 803 h 1132"/>
                <a:gd name="T40" fmla="*/ 252 w 435"/>
                <a:gd name="T41" fmla="*/ 845 h 1132"/>
                <a:gd name="T42" fmla="*/ 202 w 435"/>
                <a:gd name="T43" fmla="*/ 919 h 1132"/>
                <a:gd name="T44" fmla="*/ 144 w 435"/>
                <a:gd name="T45" fmla="*/ 986 h 1132"/>
                <a:gd name="T46" fmla="*/ 81 w 435"/>
                <a:gd name="T47" fmla="*/ 1041 h 1132"/>
                <a:gd name="T48" fmla="*/ 11 w 435"/>
                <a:gd name="T49" fmla="*/ 1088 h 1132"/>
                <a:gd name="T50" fmla="*/ 3 w 435"/>
                <a:gd name="T51" fmla="*/ 1096 h 1132"/>
                <a:gd name="T52" fmla="*/ 0 w 435"/>
                <a:gd name="T53" fmla="*/ 1113 h 1132"/>
                <a:gd name="T54" fmla="*/ 3 w 435"/>
                <a:gd name="T55" fmla="*/ 1121 h 1132"/>
                <a:gd name="T56" fmla="*/ 22 w 435"/>
                <a:gd name="T57" fmla="*/ 1132 h 1132"/>
                <a:gd name="T58" fmla="*/ 28 w 435"/>
                <a:gd name="T59" fmla="*/ 1132 h 1132"/>
                <a:gd name="T60" fmla="*/ 34 w 435"/>
                <a:gd name="T61" fmla="*/ 1130 h 1132"/>
                <a:gd name="T62" fmla="*/ 108 w 435"/>
                <a:gd name="T63" fmla="*/ 1077 h 1132"/>
                <a:gd name="T64" fmla="*/ 178 w 435"/>
                <a:gd name="T65" fmla="*/ 1019 h 1132"/>
                <a:gd name="T66" fmla="*/ 238 w 435"/>
                <a:gd name="T67" fmla="*/ 947 h 1132"/>
                <a:gd name="T68" fmla="*/ 294 w 435"/>
                <a:gd name="T69" fmla="*/ 869 h 1132"/>
                <a:gd name="T70" fmla="*/ 316 w 435"/>
                <a:gd name="T71" fmla="*/ 825 h 1132"/>
                <a:gd name="T72" fmla="*/ 355 w 435"/>
                <a:gd name="T73" fmla="*/ 731 h 1132"/>
                <a:gd name="T74" fmla="*/ 382 w 435"/>
                <a:gd name="T75" fmla="*/ 637 h 1132"/>
                <a:gd name="T76" fmla="*/ 393 w 435"/>
                <a:gd name="T77" fmla="*/ 543 h 1132"/>
                <a:gd name="T78" fmla="*/ 396 w 435"/>
                <a:gd name="T79" fmla="*/ 493 h 1132"/>
                <a:gd name="T80" fmla="*/ 385 w 435"/>
                <a:gd name="T81" fmla="*/ 380 h 1132"/>
                <a:gd name="T82" fmla="*/ 360 w 435"/>
                <a:gd name="T83" fmla="*/ 269 h 1132"/>
                <a:gd name="T84" fmla="*/ 316 w 435"/>
                <a:gd name="T85" fmla="*/ 164 h 1132"/>
                <a:gd name="T86" fmla="*/ 258 w 435"/>
                <a:gd name="T87" fmla="*/ 64 h 1132"/>
                <a:gd name="T88" fmla="*/ 405 w 435"/>
                <a:gd name="T89" fmla="*/ 111 h 1132"/>
                <a:gd name="T90" fmla="*/ 424 w 435"/>
                <a:gd name="T91" fmla="*/ 108 h 1132"/>
                <a:gd name="T92" fmla="*/ 435 w 435"/>
                <a:gd name="T93" fmla="*/ 94 h 1132"/>
                <a:gd name="T94" fmla="*/ 435 w 435"/>
                <a:gd name="T95" fmla="*/ 86 h 1132"/>
                <a:gd name="T96" fmla="*/ 427 w 435"/>
                <a:gd name="T97" fmla="*/ 70 h 1132"/>
                <a:gd name="T98" fmla="*/ 418 w 435"/>
                <a:gd name="T99" fmla="*/ 67 h 1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435" h="1132">
                  <a:moveTo>
                    <a:pt x="418" y="67"/>
                  </a:moveTo>
                  <a:lnTo>
                    <a:pt x="418" y="67"/>
                  </a:lnTo>
                  <a:lnTo>
                    <a:pt x="216" y="0"/>
                  </a:lnTo>
                  <a:lnTo>
                    <a:pt x="216" y="0"/>
                  </a:lnTo>
                  <a:lnTo>
                    <a:pt x="205" y="0"/>
                  </a:lnTo>
                  <a:lnTo>
                    <a:pt x="197" y="3"/>
                  </a:lnTo>
                  <a:lnTo>
                    <a:pt x="197" y="3"/>
                  </a:lnTo>
                  <a:lnTo>
                    <a:pt x="191" y="11"/>
                  </a:lnTo>
                  <a:lnTo>
                    <a:pt x="186" y="20"/>
                  </a:lnTo>
                  <a:lnTo>
                    <a:pt x="150" y="180"/>
                  </a:lnTo>
                  <a:lnTo>
                    <a:pt x="150" y="180"/>
                  </a:lnTo>
                  <a:lnTo>
                    <a:pt x="150" y="189"/>
                  </a:lnTo>
                  <a:lnTo>
                    <a:pt x="155" y="197"/>
                  </a:lnTo>
                  <a:lnTo>
                    <a:pt x="161" y="202"/>
                  </a:lnTo>
                  <a:lnTo>
                    <a:pt x="169" y="208"/>
                  </a:lnTo>
                  <a:lnTo>
                    <a:pt x="169" y="208"/>
                  </a:lnTo>
                  <a:lnTo>
                    <a:pt x="175" y="208"/>
                  </a:lnTo>
                  <a:lnTo>
                    <a:pt x="175" y="208"/>
                  </a:lnTo>
                  <a:lnTo>
                    <a:pt x="180" y="205"/>
                  </a:lnTo>
                  <a:lnTo>
                    <a:pt x="189" y="202"/>
                  </a:lnTo>
                  <a:lnTo>
                    <a:pt x="194" y="197"/>
                  </a:lnTo>
                  <a:lnTo>
                    <a:pt x="197" y="189"/>
                  </a:lnTo>
                  <a:lnTo>
                    <a:pt x="219" y="89"/>
                  </a:lnTo>
                  <a:lnTo>
                    <a:pt x="219" y="89"/>
                  </a:lnTo>
                  <a:lnTo>
                    <a:pt x="250" y="133"/>
                  </a:lnTo>
                  <a:lnTo>
                    <a:pt x="274" y="180"/>
                  </a:lnTo>
                  <a:lnTo>
                    <a:pt x="297" y="230"/>
                  </a:lnTo>
                  <a:lnTo>
                    <a:pt x="316" y="283"/>
                  </a:lnTo>
                  <a:lnTo>
                    <a:pt x="330" y="332"/>
                  </a:lnTo>
                  <a:lnTo>
                    <a:pt x="341" y="385"/>
                  </a:lnTo>
                  <a:lnTo>
                    <a:pt x="346" y="440"/>
                  </a:lnTo>
                  <a:lnTo>
                    <a:pt x="349" y="493"/>
                  </a:lnTo>
                  <a:lnTo>
                    <a:pt x="349" y="493"/>
                  </a:lnTo>
                  <a:lnTo>
                    <a:pt x="346" y="540"/>
                  </a:lnTo>
                  <a:lnTo>
                    <a:pt x="344" y="584"/>
                  </a:lnTo>
                  <a:lnTo>
                    <a:pt x="335" y="629"/>
                  </a:lnTo>
                  <a:lnTo>
                    <a:pt x="324" y="673"/>
                  </a:lnTo>
                  <a:lnTo>
                    <a:pt x="310" y="717"/>
                  </a:lnTo>
                  <a:lnTo>
                    <a:pt x="294" y="761"/>
                  </a:lnTo>
                  <a:lnTo>
                    <a:pt x="274" y="803"/>
                  </a:lnTo>
                  <a:lnTo>
                    <a:pt x="252" y="845"/>
                  </a:lnTo>
                  <a:lnTo>
                    <a:pt x="252" y="845"/>
                  </a:lnTo>
                  <a:lnTo>
                    <a:pt x="227" y="883"/>
                  </a:lnTo>
                  <a:lnTo>
                    <a:pt x="202" y="919"/>
                  </a:lnTo>
                  <a:lnTo>
                    <a:pt x="175" y="952"/>
                  </a:lnTo>
                  <a:lnTo>
                    <a:pt x="144" y="986"/>
                  </a:lnTo>
                  <a:lnTo>
                    <a:pt x="114" y="1013"/>
                  </a:lnTo>
                  <a:lnTo>
                    <a:pt x="81" y="1041"/>
                  </a:lnTo>
                  <a:lnTo>
                    <a:pt x="45" y="1066"/>
                  </a:lnTo>
                  <a:lnTo>
                    <a:pt x="11" y="1088"/>
                  </a:lnTo>
                  <a:lnTo>
                    <a:pt x="11" y="1088"/>
                  </a:lnTo>
                  <a:lnTo>
                    <a:pt x="3" y="1096"/>
                  </a:lnTo>
                  <a:lnTo>
                    <a:pt x="0" y="1105"/>
                  </a:lnTo>
                  <a:lnTo>
                    <a:pt x="0" y="1113"/>
                  </a:lnTo>
                  <a:lnTo>
                    <a:pt x="3" y="1121"/>
                  </a:lnTo>
                  <a:lnTo>
                    <a:pt x="3" y="1121"/>
                  </a:lnTo>
                  <a:lnTo>
                    <a:pt x="11" y="1130"/>
                  </a:lnTo>
                  <a:lnTo>
                    <a:pt x="22" y="1132"/>
                  </a:lnTo>
                  <a:lnTo>
                    <a:pt x="22" y="1132"/>
                  </a:lnTo>
                  <a:lnTo>
                    <a:pt x="28" y="1132"/>
                  </a:lnTo>
                  <a:lnTo>
                    <a:pt x="34" y="1130"/>
                  </a:lnTo>
                  <a:lnTo>
                    <a:pt x="34" y="1130"/>
                  </a:lnTo>
                  <a:lnTo>
                    <a:pt x="72" y="1105"/>
                  </a:lnTo>
                  <a:lnTo>
                    <a:pt x="108" y="1077"/>
                  </a:lnTo>
                  <a:lnTo>
                    <a:pt x="144" y="1049"/>
                  </a:lnTo>
                  <a:lnTo>
                    <a:pt x="178" y="1019"/>
                  </a:lnTo>
                  <a:lnTo>
                    <a:pt x="208" y="983"/>
                  </a:lnTo>
                  <a:lnTo>
                    <a:pt x="238" y="947"/>
                  </a:lnTo>
                  <a:lnTo>
                    <a:pt x="266" y="911"/>
                  </a:lnTo>
                  <a:lnTo>
                    <a:pt x="294" y="869"/>
                  </a:lnTo>
                  <a:lnTo>
                    <a:pt x="294" y="869"/>
                  </a:lnTo>
                  <a:lnTo>
                    <a:pt x="316" y="825"/>
                  </a:lnTo>
                  <a:lnTo>
                    <a:pt x="338" y="778"/>
                  </a:lnTo>
                  <a:lnTo>
                    <a:pt x="355" y="731"/>
                  </a:lnTo>
                  <a:lnTo>
                    <a:pt x="371" y="684"/>
                  </a:lnTo>
                  <a:lnTo>
                    <a:pt x="382" y="637"/>
                  </a:lnTo>
                  <a:lnTo>
                    <a:pt x="388" y="590"/>
                  </a:lnTo>
                  <a:lnTo>
                    <a:pt x="393" y="543"/>
                  </a:lnTo>
                  <a:lnTo>
                    <a:pt x="396" y="493"/>
                  </a:lnTo>
                  <a:lnTo>
                    <a:pt x="396" y="493"/>
                  </a:lnTo>
                  <a:lnTo>
                    <a:pt x="393" y="438"/>
                  </a:lnTo>
                  <a:lnTo>
                    <a:pt x="385" y="380"/>
                  </a:lnTo>
                  <a:lnTo>
                    <a:pt x="374" y="324"/>
                  </a:lnTo>
                  <a:lnTo>
                    <a:pt x="360" y="269"/>
                  </a:lnTo>
                  <a:lnTo>
                    <a:pt x="341" y="213"/>
                  </a:lnTo>
                  <a:lnTo>
                    <a:pt x="316" y="164"/>
                  </a:lnTo>
                  <a:lnTo>
                    <a:pt x="288" y="111"/>
                  </a:lnTo>
                  <a:lnTo>
                    <a:pt x="258" y="64"/>
                  </a:lnTo>
                  <a:lnTo>
                    <a:pt x="405" y="111"/>
                  </a:lnTo>
                  <a:lnTo>
                    <a:pt x="405" y="111"/>
                  </a:lnTo>
                  <a:lnTo>
                    <a:pt x="416" y="111"/>
                  </a:lnTo>
                  <a:lnTo>
                    <a:pt x="424" y="108"/>
                  </a:lnTo>
                  <a:lnTo>
                    <a:pt x="429" y="103"/>
                  </a:lnTo>
                  <a:lnTo>
                    <a:pt x="435" y="94"/>
                  </a:lnTo>
                  <a:lnTo>
                    <a:pt x="435" y="94"/>
                  </a:lnTo>
                  <a:lnTo>
                    <a:pt x="435" y="86"/>
                  </a:lnTo>
                  <a:lnTo>
                    <a:pt x="432" y="78"/>
                  </a:lnTo>
                  <a:lnTo>
                    <a:pt x="427" y="70"/>
                  </a:lnTo>
                  <a:lnTo>
                    <a:pt x="418" y="67"/>
                  </a:lnTo>
                  <a:lnTo>
                    <a:pt x="418" y="67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2" name="Freeform 10"/>
            <p:cNvSpPr>
              <a:spLocks/>
            </p:cNvSpPr>
            <p:nvPr/>
          </p:nvSpPr>
          <p:spPr bwMode="auto">
            <a:xfrm>
              <a:off x="3278" y="3362"/>
              <a:ext cx="202" cy="127"/>
            </a:xfrm>
            <a:custGeom>
              <a:avLst/>
              <a:gdLst>
                <a:gd name="T0" fmla="*/ 78 w 202"/>
                <a:gd name="T1" fmla="*/ 0 h 127"/>
                <a:gd name="T2" fmla="*/ 78 w 202"/>
                <a:gd name="T3" fmla="*/ 0 h 127"/>
                <a:gd name="T4" fmla="*/ 58 w 202"/>
                <a:gd name="T5" fmla="*/ 38 h 127"/>
                <a:gd name="T6" fmla="*/ 58 w 202"/>
                <a:gd name="T7" fmla="*/ 38 h 127"/>
                <a:gd name="T8" fmla="*/ 44 w 202"/>
                <a:gd name="T9" fmla="*/ 63 h 127"/>
                <a:gd name="T10" fmla="*/ 30 w 202"/>
                <a:gd name="T11" fmla="*/ 85 h 127"/>
                <a:gd name="T12" fmla="*/ 17 w 202"/>
                <a:gd name="T13" fmla="*/ 108 h 127"/>
                <a:gd name="T14" fmla="*/ 0 w 202"/>
                <a:gd name="T15" fmla="*/ 127 h 127"/>
                <a:gd name="T16" fmla="*/ 0 w 202"/>
                <a:gd name="T17" fmla="*/ 127 h 127"/>
                <a:gd name="T18" fmla="*/ 25 w 202"/>
                <a:gd name="T19" fmla="*/ 119 h 127"/>
                <a:gd name="T20" fmla="*/ 53 w 202"/>
                <a:gd name="T21" fmla="*/ 108 h 127"/>
                <a:gd name="T22" fmla="*/ 78 w 202"/>
                <a:gd name="T23" fmla="*/ 94 h 127"/>
                <a:gd name="T24" fmla="*/ 102 w 202"/>
                <a:gd name="T25" fmla="*/ 80 h 127"/>
                <a:gd name="T26" fmla="*/ 127 w 202"/>
                <a:gd name="T27" fmla="*/ 66 h 127"/>
                <a:gd name="T28" fmla="*/ 150 w 202"/>
                <a:gd name="T29" fmla="*/ 49 h 127"/>
                <a:gd name="T30" fmla="*/ 169 w 202"/>
                <a:gd name="T31" fmla="*/ 30 h 127"/>
                <a:gd name="T32" fmla="*/ 191 w 202"/>
                <a:gd name="T33" fmla="*/ 11 h 127"/>
                <a:gd name="T34" fmla="*/ 191 w 202"/>
                <a:gd name="T35" fmla="*/ 11 h 127"/>
                <a:gd name="T36" fmla="*/ 202 w 202"/>
                <a:gd name="T37" fmla="*/ 0 h 127"/>
                <a:gd name="T38" fmla="*/ 78 w 202"/>
                <a:gd name="T39" fmla="*/ 0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02" h="127">
                  <a:moveTo>
                    <a:pt x="78" y="0"/>
                  </a:moveTo>
                  <a:lnTo>
                    <a:pt x="78" y="0"/>
                  </a:lnTo>
                  <a:lnTo>
                    <a:pt x="58" y="38"/>
                  </a:lnTo>
                  <a:lnTo>
                    <a:pt x="58" y="38"/>
                  </a:lnTo>
                  <a:lnTo>
                    <a:pt x="44" y="63"/>
                  </a:lnTo>
                  <a:lnTo>
                    <a:pt x="30" y="85"/>
                  </a:lnTo>
                  <a:lnTo>
                    <a:pt x="17" y="108"/>
                  </a:lnTo>
                  <a:lnTo>
                    <a:pt x="0" y="127"/>
                  </a:lnTo>
                  <a:lnTo>
                    <a:pt x="0" y="127"/>
                  </a:lnTo>
                  <a:lnTo>
                    <a:pt x="25" y="119"/>
                  </a:lnTo>
                  <a:lnTo>
                    <a:pt x="53" y="108"/>
                  </a:lnTo>
                  <a:lnTo>
                    <a:pt x="78" y="94"/>
                  </a:lnTo>
                  <a:lnTo>
                    <a:pt x="102" y="80"/>
                  </a:lnTo>
                  <a:lnTo>
                    <a:pt x="127" y="66"/>
                  </a:lnTo>
                  <a:lnTo>
                    <a:pt x="150" y="49"/>
                  </a:lnTo>
                  <a:lnTo>
                    <a:pt x="169" y="30"/>
                  </a:lnTo>
                  <a:lnTo>
                    <a:pt x="191" y="11"/>
                  </a:lnTo>
                  <a:lnTo>
                    <a:pt x="191" y="11"/>
                  </a:lnTo>
                  <a:lnTo>
                    <a:pt x="202" y="0"/>
                  </a:lnTo>
                  <a:lnTo>
                    <a:pt x="78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3" name="Freeform 11"/>
            <p:cNvSpPr>
              <a:spLocks/>
            </p:cNvSpPr>
            <p:nvPr/>
          </p:nvSpPr>
          <p:spPr bwMode="auto">
            <a:xfrm>
              <a:off x="3383" y="2819"/>
              <a:ext cx="222" cy="224"/>
            </a:xfrm>
            <a:custGeom>
              <a:avLst/>
              <a:gdLst>
                <a:gd name="T0" fmla="*/ 164 w 222"/>
                <a:gd name="T1" fmla="*/ 0 h 224"/>
                <a:gd name="T2" fmla="*/ 0 w 222"/>
                <a:gd name="T3" fmla="*/ 0 h 224"/>
                <a:gd name="T4" fmla="*/ 0 w 222"/>
                <a:gd name="T5" fmla="*/ 0 h 224"/>
                <a:gd name="T6" fmla="*/ 14 w 222"/>
                <a:gd name="T7" fmla="*/ 53 h 224"/>
                <a:gd name="T8" fmla="*/ 22 w 222"/>
                <a:gd name="T9" fmla="*/ 108 h 224"/>
                <a:gd name="T10" fmla="*/ 28 w 222"/>
                <a:gd name="T11" fmla="*/ 163 h 224"/>
                <a:gd name="T12" fmla="*/ 28 w 222"/>
                <a:gd name="T13" fmla="*/ 224 h 224"/>
                <a:gd name="T14" fmla="*/ 222 w 222"/>
                <a:gd name="T15" fmla="*/ 224 h 224"/>
                <a:gd name="T16" fmla="*/ 222 w 222"/>
                <a:gd name="T17" fmla="*/ 224 h 224"/>
                <a:gd name="T18" fmla="*/ 222 w 222"/>
                <a:gd name="T19" fmla="*/ 194 h 224"/>
                <a:gd name="T20" fmla="*/ 219 w 222"/>
                <a:gd name="T21" fmla="*/ 163 h 224"/>
                <a:gd name="T22" fmla="*/ 213 w 222"/>
                <a:gd name="T23" fmla="*/ 136 h 224"/>
                <a:gd name="T24" fmla="*/ 205 w 222"/>
                <a:gd name="T25" fmla="*/ 105 h 224"/>
                <a:gd name="T26" fmla="*/ 197 w 222"/>
                <a:gd name="T27" fmla="*/ 78 h 224"/>
                <a:gd name="T28" fmla="*/ 188 w 222"/>
                <a:gd name="T29" fmla="*/ 50 h 224"/>
                <a:gd name="T30" fmla="*/ 175 w 222"/>
                <a:gd name="T31" fmla="*/ 25 h 224"/>
                <a:gd name="T32" fmla="*/ 164 w 222"/>
                <a:gd name="T33" fmla="*/ 0 h 224"/>
                <a:gd name="T34" fmla="*/ 164 w 222"/>
                <a:gd name="T35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22" h="224">
                  <a:moveTo>
                    <a:pt x="164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4" y="53"/>
                  </a:lnTo>
                  <a:lnTo>
                    <a:pt x="22" y="108"/>
                  </a:lnTo>
                  <a:lnTo>
                    <a:pt x="28" y="163"/>
                  </a:lnTo>
                  <a:lnTo>
                    <a:pt x="28" y="224"/>
                  </a:lnTo>
                  <a:lnTo>
                    <a:pt x="222" y="224"/>
                  </a:lnTo>
                  <a:lnTo>
                    <a:pt x="222" y="224"/>
                  </a:lnTo>
                  <a:lnTo>
                    <a:pt x="222" y="194"/>
                  </a:lnTo>
                  <a:lnTo>
                    <a:pt x="219" y="163"/>
                  </a:lnTo>
                  <a:lnTo>
                    <a:pt x="213" y="136"/>
                  </a:lnTo>
                  <a:lnTo>
                    <a:pt x="205" y="105"/>
                  </a:lnTo>
                  <a:lnTo>
                    <a:pt x="197" y="78"/>
                  </a:lnTo>
                  <a:lnTo>
                    <a:pt x="188" y="50"/>
                  </a:lnTo>
                  <a:lnTo>
                    <a:pt x="175" y="25"/>
                  </a:lnTo>
                  <a:lnTo>
                    <a:pt x="164" y="0"/>
                  </a:lnTo>
                  <a:lnTo>
                    <a:pt x="164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4" name="Freeform 12"/>
            <p:cNvSpPr>
              <a:spLocks/>
            </p:cNvSpPr>
            <p:nvPr/>
          </p:nvSpPr>
          <p:spPr bwMode="auto">
            <a:xfrm>
              <a:off x="3156" y="2581"/>
              <a:ext cx="166" cy="191"/>
            </a:xfrm>
            <a:custGeom>
              <a:avLst/>
              <a:gdLst>
                <a:gd name="T0" fmla="*/ 166 w 166"/>
                <a:gd name="T1" fmla="*/ 191 h 191"/>
                <a:gd name="T2" fmla="*/ 166 w 166"/>
                <a:gd name="T3" fmla="*/ 191 h 191"/>
                <a:gd name="T4" fmla="*/ 152 w 166"/>
                <a:gd name="T5" fmla="*/ 158 h 191"/>
                <a:gd name="T6" fmla="*/ 139 w 166"/>
                <a:gd name="T7" fmla="*/ 130 h 191"/>
                <a:gd name="T8" fmla="*/ 139 w 166"/>
                <a:gd name="T9" fmla="*/ 130 h 191"/>
                <a:gd name="T10" fmla="*/ 125 w 166"/>
                <a:gd name="T11" fmla="*/ 102 h 191"/>
                <a:gd name="T12" fmla="*/ 108 w 166"/>
                <a:gd name="T13" fmla="*/ 78 h 191"/>
                <a:gd name="T14" fmla="*/ 92 w 166"/>
                <a:gd name="T15" fmla="*/ 55 h 191"/>
                <a:gd name="T16" fmla="*/ 72 w 166"/>
                <a:gd name="T17" fmla="*/ 39 h 191"/>
                <a:gd name="T18" fmla="*/ 56 w 166"/>
                <a:gd name="T19" fmla="*/ 22 h 191"/>
                <a:gd name="T20" fmla="*/ 36 w 166"/>
                <a:gd name="T21" fmla="*/ 11 h 191"/>
                <a:gd name="T22" fmla="*/ 17 w 166"/>
                <a:gd name="T23" fmla="*/ 3 h 191"/>
                <a:gd name="T24" fmla="*/ 0 w 166"/>
                <a:gd name="T25" fmla="*/ 0 h 191"/>
                <a:gd name="T26" fmla="*/ 0 w 166"/>
                <a:gd name="T27" fmla="*/ 191 h 191"/>
                <a:gd name="T28" fmla="*/ 166 w 166"/>
                <a:gd name="T29" fmla="*/ 191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66" h="191">
                  <a:moveTo>
                    <a:pt x="166" y="191"/>
                  </a:moveTo>
                  <a:lnTo>
                    <a:pt x="166" y="191"/>
                  </a:lnTo>
                  <a:lnTo>
                    <a:pt x="152" y="158"/>
                  </a:lnTo>
                  <a:lnTo>
                    <a:pt x="139" y="130"/>
                  </a:lnTo>
                  <a:lnTo>
                    <a:pt x="139" y="130"/>
                  </a:lnTo>
                  <a:lnTo>
                    <a:pt x="125" y="102"/>
                  </a:lnTo>
                  <a:lnTo>
                    <a:pt x="108" y="78"/>
                  </a:lnTo>
                  <a:lnTo>
                    <a:pt x="92" y="55"/>
                  </a:lnTo>
                  <a:lnTo>
                    <a:pt x="72" y="39"/>
                  </a:lnTo>
                  <a:lnTo>
                    <a:pt x="56" y="22"/>
                  </a:lnTo>
                  <a:lnTo>
                    <a:pt x="36" y="11"/>
                  </a:lnTo>
                  <a:lnTo>
                    <a:pt x="17" y="3"/>
                  </a:lnTo>
                  <a:lnTo>
                    <a:pt x="0" y="0"/>
                  </a:lnTo>
                  <a:lnTo>
                    <a:pt x="0" y="191"/>
                  </a:lnTo>
                  <a:lnTo>
                    <a:pt x="166" y="191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5" name="Freeform 13"/>
            <p:cNvSpPr>
              <a:spLocks/>
            </p:cNvSpPr>
            <p:nvPr/>
          </p:nvSpPr>
          <p:spPr bwMode="auto">
            <a:xfrm>
              <a:off x="3372" y="3090"/>
              <a:ext cx="230" cy="225"/>
            </a:xfrm>
            <a:custGeom>
              <a:avLst/>
              <a:gdLst>
                <a:gd name="T0" fmla="*/ 39 w 230"/>
                <a:gd name="T1" fmla="*/ 0 h 225"/>
                <a:gd name="T2" fmla="*/ 39 w 230"/>
                <a:gd name="T3" fmla="*/ 0 h 225"/>
                <a:gd name="T4" fmla="*/ 33 w 230"/>
                <a:gd name="T5" fmla="*/ 61 h 225"/>
                <a:gd name="T6" fmla="*/ 25 w 230"/>
                <a:gd name="T7" fmla="*/ 119 h 225"/>
                <a:gd name="T8" fmla="*/ 14 w 230"/>
                <a:gd name="T9" fmla="*/ 175 h 225"/>
                <a:gd name="T10" fmla="*/ 0 w 230"/>
                <a:gd name="T11" fmla="*/ 225 h 225"/>
                <a:gd name="T12" fmla="*/ 147 w 230"/>
                <a:gd name="T13" fmla="*/ 225 h 225"/>
                <a:gd name="T14" fmla="*/ 147 w 230"/>
                <a:gd name="T15" fmla="*/ 225 h 225"/>
                <a:gd name="T16" fmla="*/ 163 w 230"/>
                <a:gd name="T17" fmla="*/ 200 h 225"/>
                <a:gd name="T18" fmla="*/ 177 w 230"/>
                <a:gd name="T19" fmla="*/ 175 h 225"/>
                <a:gd name="T20" fmla="*/ 191 w 230"/>
                <a:gd name="T21" fmla="*/ 147 h 225"/>
                <a:gd name="T22" fmla="*/ 202 w 230"/>
                <a:gd name="T23" fmla="*/ 119 h 225"/>
                <a:gd name="T24" fmla="*/ 213 w 230"/>
                <a:gd name="T25" fmla="*/ 92 h 225"/>
                <a:gd name="T26" fmla="*/ 222 w 230"/>
                <a:gd name="T27" fmla="*/ 61 h 225"/>
                <a:gd name="T28" fmla="*/ 227 w 230"/>
                <a:gd name="T29" fmla="*/ 31 h 225"/>
                <a:gd name="T30" fmla="*/ 230 w 230"/>
                <a:gd name="T31" fmla="*/ 0 h 225"/>
                <a:gd name="T32" fmla="*/ 39 w 230"/>
                <a:gd name="T33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0" h="225">
                  <a:moveTo>
                    <a:pt x="39" y="0"/>
                  </a:moveTo>
                  <a:lnTo>
                    <a:pt x="39" y="0"/>
                  </a:lnTo>
                  <a:lnTo>
                    <a:pt x="33" y="61"/>
                  </a:lnTo>
                  <a:lnTo>
                    <a:pt x="25" y="119"/>
                  </a:lnTo>
                  <a:lnTo>
                    <a:pt x="14" y="175"/>
                  </a:lnTo>
                  <a:lnTo>
                    <a:pt x="0" y="225"/>
                  </a:lnTo>
                  <a:lnTo>
                    <a:pt x="147" y="225"/>
                  </a:lnTo>
                  <a:lnTo>
                    <a:pt x="147" y="225"/>
                  </a:lnTo>
                  <a:lnTo>
                    <a:pt x="163" y="200"/>
                  </a:lnTo>
                  <a:lnTo>
                    <a:pt x="177" y="175"/>
                  </a:lnTo>
                  <a:lnTo>
                    <a:pt x="191" y="147"/>
                  </a:lnTo>
                  <a:lnTo>
                    <a:pt x="202" y="119"/>
                  </a:lnTo>
                  <a:lnTo>
                    <a:pt x="213" y="92"/>
                  </a:lnTo>
                  <a:lnTo>
                    <a:pt x="222" y="61"/>
                  </a:lnTo>
                  <a:lnTo>
                    <a:pt x="227" y="31"/>
                  </a:lnTo>
                  <a:lnTo>
                    <a:pt x="230" y="0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6" name="Freeform 14"/>
            <p:cNvSpPr>
              <a:spLocks/>
            </p:cNvSpPr>
            <p:nvPr/>
          </p:nvSpPr>
          <p:spPr bwMode="auto">
            <a:xfrm>
              <a:off x="2962" y="2584"/>
              <a:ext cx="147" cy="188"/>
            </a:xfrm>
            <a:custGeom>
              <a:avLst/>
              <a:gdLst>
                <a:gd name="T0" fmla="*/ 0 w 147"/>
                <a:gd name="T1" fmla="*/ 188 h 188"/>
                <a:gd name="T2" fmla="*/ 147 w 147"/>
                <a:gd name="T3" fmla="*/ 188 h 188"/>
                <a:gd name="T4" fmla="*/ 147 w 147"/>
                <a:gd name="T5" fmla="*/ 0 h 188"/>
                <a:gd name="T6" fmla="*/ 147 w 147"/>
                <a:gd name="T7" fmla="*/ 0 h 188"/>
                <a:gd name="T8" fmla="*/ 131 w 147"/>
                <a:gd name="T9" fmla="*/ 8 h 188"/>
                <a:gd name="T10" fmla="*/ 114 w 147"/>
                <a:gd name="T11" fmla="*/ 16 h 188"/>
                <a:gd name="T12" fmla="*/ 97 w 147"/>
                <a:gd name="T13" fmla="*/ 30 h 188"/>
                <a:gd name="T14" fmla="*/ 83 w 147"/>
                <a:gd name="T15" fmla="*/ 44 h 188"/>
                <a:gd name="T16" fmla="*/ 67 w 147"/>
                <a:gd name="T17" fmla="*/ 61 h 188"/>
                <a:gd name="T18" fmla="*/ 53 w 147"/>
                <a:gd name="T19" fmla="*/ 80 h 188"/>
                <a:gd name="T20" fmla="*/ 39 w 147"/>
                <a:gd name="T21" fmla="*/ 102 h 188"/>
                <a:gd name="T22" fmla="*/ 25 w 147"/>
                <a:gd name="T23" fmla="*/ 127 h 188"/>
                <a:gd name="T24" fmla="*/ 25 w 147"/>
                <a:gd name="T25" fmla="*/ 127 h 188"/>
                <a:gd name="T26" fmla="*/ 11 w 147"/>
                <a:gd name="T27" fmla="*/ 155 h 188"/>
                <a:gd name="T28" fmla="*/ 0 w 147"/>
                <a:gd name="T29" fmla="*/ 188 h 188"/>
                <a:gd name="T30" fmla="*/ 0 w 147"/>
                <a:gd name="T31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47" h="188">
                  <a:moveTo>
                    <a:pt x="0" y="188"/>
                  </a:moveTo>
                  <a:lnTo>
                    <a:pt x="147" y="188"/>
                  </a:lnTo>
                  <a:lnTo>
                    <a:pt x="147" y="0"/>
                  </a:lnTo>
                  <a:lnTo>
                    <a:pt x="147" y="0"/>
                  </a:lnTo>
                  <a:lnTo>
                    <a:pt x="131" y="8"/>
                  </a:lnTo>
                  <a:lnTo>
                    <a:pt x="114" y="16"/>
                  </a:lnTo>
                  <a:lnTo>
                    <a:pt x="97" y="30"/>
                  </a:lnTo>
                  <a:lnTo>
                    <a:pt x="83" y="44"/>
                  </a:lnTo>
                  <a:lnTo>
                    <a:pt x="67" y="61"/>
                  </a:lnTo>
                  <a:lnTo>
                    <a:pt x="53" y="80"/>
                  </a:lnTo>
                  <a:lnTo>
                    <a:pt x="39" y="102"/>
                  </a:lnTo>
                  <a:lnTo>
                    <a:pt x="25" y="127"/>
                  </a:lnTo>
                  <a:lnTo>
                    <a:pt x="25" y="127"/>
                  </a:lnTo>
                  <a:lnTo>
                    <a:pt x="11" y="155"/>
                  </a:lnTo>
                  <a:lnTo>
                    <a:pt x="0" y="188"/>
                  </a:lnTo>
                  <a:lnTo>
                    <a:pt x="0" y="188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7" name="Freeform 15"/>
            <p:cNvSpPr>
              <a:spLocks/>
            </p:cNvSpPr>
            <p:nvPr/>
          </p:nvSpPr>
          <p:spPr bwMode="auto">
            <a:xfrm>
              <a:off x="2799" y="3362"/>
              <a:ext cx="208" cy="127"/>
            </a:xfrm>
            <a:custGeom>
              <a:avLst/>
              <a:gdLst>
                <a:gd name="T0" fmla="*/ 208 w 208"/>
                <a:gd name="T1" fmla="*/ 127 h 127"/>
                <a:gd name="T2" fmla="*/ 208 w 208"/>
                <a:gd name="T3" fmla="*/ 127 h 127"/>
                <a:gd name="T4" fmla="*/ 191 w 208"/>
                <a:gd name="T5" fmla="*/ 108 h 127"/>
                <a:gd name="T6" fmla="*/ 174 w 208"/>
                <a:gd name="T7" fmla="*/ 88 h 127"/>
                <a:gd name="T8" fmla="*/ 161 w 208"/>
                <a:gd name="T9" fmla="*/ 63 h 127"/>
                <a:gd name="T10" fmla="*/ 147 w 208"/>
                <a:gd name="T11" fmla="*/ 38 h 127"/>
                <a:gd name="T12" fmla="*/ 147 w 208"/>
                <a:gd name="T13" fmla="*/ 38 h 127"/>
                <a:gd name="T14" fmla="*/ 130 w 208"/>
                <a:gd name="T15" fmla="*/ 0 h 127"/>
                <a:gd name="T16" fmla="*/ 0 w 208"/>
                <a:gd name="T17" fmla="*/ 0 h 127"/>
                <a:gd name="T18" fmla="*/ 0 w 208"/>
                <a:gd name="T19" fmla="*/ 0 h 127"/>
                <a:gd name="T20" fmla="*/ 11 w 208"/>
                <a:gd name="T21" fmla="*/ 11 h 127"/>
                <a:gd name="T22" fmla="*/ 11 w 208"/>
                <a:gd name="T23" fmla="*/ 11 h 127"/>
                <a:gd name="T24" fmla="*/ 33 w 208"/>
                <a:gd name="T25" fmla="*/ 30 h 127"/>
                <a:gd name="T26" fmla="*/ 55 w 208"/>
                <a:gd name="T27" fmla="*/ 49 h 127"/>
                <a:gd name="T28" fmla="*/ 78 w 208"/>
                <a:gd name="T29" fmla="*/ 66 h 127"/>
                <a:gd name="T30" fmla="*/ 102 w 208"/>
                <a:gd name="T31" fmla="*/ 83 h 127"/>
                <a:gd name="T32" fmla="*/ 127 w 208"/>
                <a:gd name="T33" fmla="*/ 96 h 127"/>
                <a:gd name="T34" fmla="*/ 152 w 208"/>
                <a:gd name="T35" fmla="*/ 108 h 127"/>
                <a:gd name="T36" fmla="*/ 180 w 208"/>
                <a:gd name="T37" fmla="*/ 119 h 127"/>
                <a:gd name="T38" fmla="*/ 208 w 208"/>
                <a:gd name="T39" fmla="*/ 127 h 127"/>
                <a:gd name="T40" fmla="*/ 208 w 208"/>
                <a:gd name="T41" fmla="*/ 127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8" h="127">
                  <a:moveTo>
                    <a:pt x="208" y="127"/>
                  </a:moveTo>
                  <a:lnTo>
                    <a:pt x="208" y="127"/>
                  </a:lnTo>
                  <a:lnTo>
                    <a:pt x="191" y="108"/>
                  </a:lnTo>
                  <a:lnTo>
                    <a:pt x="174" y="88"/>
                  </a:lnTo>
                  <a:lnTo>
                    <a:pt x="161" y="63"/>
                  </a:lnTo>
                  <a:lnTo>
                    <a:pt x="147" y="38"/>
                  </a:lnTo>
                  <a:lnTo>
                    <a:pt x="147" y="38"/>
                  </a:lnTo>
                  <a:lnTo>
                    <a:pt x="13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11" y="11"/>
                  </a:lnTo>
                  <a:lnTo>
                    <a:pt x="11" y="11"/>
                  </a:lnTo>
                  <a:lnTo>
                    <a:pt x="33" y="30"/>
                  </a:lnTo>
                  <a:lnTo>
                    <a:pt x="55" y="49"/>
                  </a:lnTo>
                  <a:lnTo>
                    <a:pt x="78" y="66"/>
                  </a:lnTo>
                  <a:lnTo>
                    <a:pt x="102" y="83"/>
                  </a:lnTo>
                  <a:lnTo>
                    <a:pt x="127" y="96"/>
                  </a:lnTo>
                  <a:lnTo>
                    <a:pt x="152" y="108"/>
                  </a:lnTo>
                  <a:lnTo>
                    <a:pt x="180" y="119"/>
                  </a:lnTo>
                  <a:lnTo>
                    <a:pt x="208" y="127"/>
                  </a:lnTo>
                  <a:lnTo>
                    <a:pt x="208" y="127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8" name="Freeform 16"/>
            <p:cNvSpPr>
              <a:spLocks/>
            </p:cNvSpPr>
            <p:nvPr/>
          </p:nvSpPr>
          <p:spPr bwMode="auto">
            <a:xfrm>
              <a:off x="3156" y="3362"/>
              <a:ext cx="147" cy="146"/>
            </a:xfrm>
            <a:custGeom>
              <a:avLst/>
              <a:gdLst>
                <a:gd name="T0" fmla="*/ 147 w 147"/>
                <a:gd name="T1" fmla="*/ 0 h 146"/>
                <a:gd name="T2" fmla="*/ 0 w 147"/>
                <a:gd name="T3" fmla="*/ 0 h 146"/>
                <a:gd name="T4" fmla="*/ 0 w 147"/>
                <a:gd name="T5" fmla="*/ 146 h 146"/>
                <a:gd name="T6" fmla="*/ 0 w 147"/>
                <a:gd name="T7" fmla="*/ 146 h 146"/>
                <a:gd name="T8" fmla="*/ 17 w 147"/>
                <a:gd name="T9" fmla="*/ 144 h 146"/>
                <a:gd name="T10" fmla="*/ 36 w 147"/>
                <a:gd name="T11" fmla="*/ 135 h 146"/>
                <a:gd name="T12" fmla="*/ 56 w 147"/>
                <a:gd name="T13" fmla="*/ 124 h 146"/>
                <a:gd name="T14" fmla="*/ 72 w 147"/>
                <a:gd name="T15" fmla="*/ 108 h 146"/>
                <a:gd name="T16" fmla="*/ 92 w 147"/>
                <a:gd name="T17" fmla="*/ 91 h 146"/>
                <a:gd name="T18" fmla="*/ 108 w 147"/>
                <a:gd name="T19" fmla="*/ 69 h 146"/>
                <a:gd name="T20" fmla="*/ 125 w 147"/>
                <a:gd name="T21" fmla="*/ 44 h 146"/>
                <a:gd name="T22" fmla="*/ 139 w 147"/>
                <a:gd name="T23" fmla="*/ 16 h 146"/>
                <a:gd name="T24" fmla="*/ 139 w 147"/>
                <a:gd name="T25" fmla="*/ 16 h 146"/>
                <a:gd name="T26" fmla="*/ 147 w 147"/>
                <a:gd name="T27" fmla="*/ 0 h 146"/>
                <a:gd name="T28" fmla="*/ 147 w 147"/>
                <a:gd name="T2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47" h="146">
                  <a:moveTo>
                    <a:pt x="147" y="0"/>
                  </a:moveTo>
                  <a:lnTo>
                    <a:pt x="0" y="0"/>
                  </a:lnTo>
                  <a:lnTo>
                    <a:pt x="0" y="146"/>
                  </a:lnTo>
                  <a:lnTo>
                    <a:pt x="0" y="146"/>
                  </a:lnTo>
                  <a:lnTo>
                    <a:pt x="17" y="144"/>
                  </a:lnTo>
                  <a:lnTo>
                    <a:pt x="36" y="135"/>
                  </a:lnTo>
                  <a:lnTo>
                    <a:pt x="56" y="124"/>
                  </a:lnTo>
                  <a:lnTo>
                    <a:pt x="72" y="108"/>
                  </a:lnTo>
                  <a:lnTo>
                    <a:pt x="92" y="91"/>
                  </a:lnTo>
                  <a:lnTo>
                    <a:pt x="108" y="69"/>
                  </a:lnTo>
                  <a:lnTo>
                    <a:pt x="125" y="44"/>
                  </a:lnTo>
                  <a:lnTo>
                    <a:pt x="139" y="16"/>
                  </a:lnTo>
                  <a:lnTo>
                    <a:pt x="139" y="16"/>
                  </a:lnTo>
                  <a:lnTo>
                    <a:pt x="147" y="0"/>
                  </a:lnTo>
                  <a:lnTo>
                    <a:pt x="147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49" name="Freeform 17"/>
            <p:cNvSpPr>
              <a:spLocks/>
            </p:cNvSpPr>
            <p:nvPr/>
          </p:nvSpPr>
          <p:spPr bwMode="auto">
            <a:xfrm>
              <a:off x="2918" y="2819"/>
              <a:ext cx="191" cy="224"/>
            </a:xfrm>
            <a:custGeom>
              <a:avLst/>
              <a:gdLst>
                <a:gd name="T0" fmla="*/ 191 w 191"/>
                <a:gd name="T1" fmla="*/ 224 h 224"/>
                <a:gd name="T2" fmla="*/ 191 w 191"/>
                <a:gd name="T3" fmla="*/ 0 h 224"/>
                <a:gd name="T4" fmla="*/ 28 w 191"/>
                <a:gd name="T5" fmla="*/ 0 h 224"/>
                <a:gd name="T6" fmla="*/ 28 w 191"/>
                <a:gd name="T7" fmla="*/ 0 h 224"/>
                <a:gd name="T8" fmla="*/ 17 w 191"/>
                <a:gd name="T9" fmla="*/ 50 h 224"/>
                <a:gd name="T10" fmla="*/ 8 w 191"/>
                <a:gd name="T11" fmla="*/ 105 h 224"/>
                <a:gd name="T12" fmla="*/ 3 w 191"/>
                <a:gd name="T13" fmla="*/ 163 h 224"/>
                <a:gd name="T14" fmla="*/ 0 w 191"/>
                <a:gd name="T15" fmla="*/ 224 h 224"/>
                <a:gd name="T16" fmla="*/ 191 w 191"/>
                <a:gd name="T17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224">
                  <a:moveTo>
                    <a:pt x="191" y="224"/>
                  </a:moveTo>
                  <a:lnTo>
                    <a:pt x="191" y="0"/>
                  </a:lnTo>
                  <a:lnTo>
                    <a:pt x="28" y="0"/>
                  </a:lnTo>
                  <a:lnTo>
                    <a:pt x="28" y="0"/>
                  </a:lnTo>
                  <a:lnTo>
                    <a:pt x="17" y="50"/>
                  </a:lnTo>
                  <a:lnTo>
                    <a:pt x="8" y="105"/>
                  </a:lnTo>
                  <a:lnTo>
                    <a:pt x="3" y="163"/>
                  </a:lnTo>
                  <a:lnTo>
                    <a:pt x="0" y="224"/>
                  </a:lnTo>
                  <a:lnTo>
                    <a:pt x="191" y="224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0" name="Freeform 18"/>
            <p:cNvSpPr>
              <a:spLocks/>
            </p:cNvSpPr>
            <p:nvPr/>
          </p:nvSpPr>
          <p:spPr bwMode="auto">
            <a:xfrm>
              <a:off x="3278" y="2600"/>
              <a:ext cx="238" cy="172"/>
            </a:xfrm>
            <a:custGeom>
              <a:avLst/>
              <a:gdLst>
                <a:gd name="T0" fmla="*/ 0 w 238"/>
                <a:gd name="T1" fmla="*/ 0 h 172"/>
                <a:gd name="T2" fmla="*/ 0 w 238"/>
                <a:gd name="T3" fmla="*/ 0 h 172"/>
                <a:gd name="T4" fmla="*/ 17 w 238"/>
                <a:gd name="T5" fmla="*/ 20 h 172"/>
                <a:gd name="T6" fmla="*/ 30 w 238"/>
                <a:gd name="T7" fmla="*/ 42 h 172"/>
                <a:gd name="T8" fmla="*/ 44 w 238"/>
                <a:gd name="T9" fmla="*/ 64 h 172"/>
                <a:gd name="T10" fmla="*/ 58 w 238"/>
                <a:gd name="T11" fmla="*/ 89 h 172"/>
                <a:gd name="T12" fmla="*/ 58 w 238"/>
                <a:gd name="T13" fmla="*/ 89 h 172"/>
                <a:gd name="T14" fmla="*/ 78 w 238"/>
                <a:gd name="T15" fmla="*/ 128 h 172"/>
                <a:gd name="T16" fmla="*/ 94 w 238"/>
                <a:gd name="T17" fmla="*/ 172 h 172"/>
                <a:gd name="T18" fmla="*/ 238 w 238"/>
                <a:gd name="T19" fmla="*/ 172 h 172"/>
                <a:gd name="T20" fmla="*/ 238 w 238"/>
                <a:gd name="T21" fmla="*/ 172 h 172"/>
                <a:gd name="T22" fmla="*/ 216 w 238"/>
                <a:gd name="T23" fmla="*/ 142 h 172"/>
                <a:gd name="T24" fmla="*/ 191 w 238"/>
                <a:gd name="T25" fmla="*/ 117 h 172"/>
                <a:gd name="T26" fmla="*/ 191 w 238"/>
                <a:gd name="T27" fmla="*/ 117 h 172"/>
                <a:gd name="T28" fmla="*/ 169 w 238"/>
                <a:gd name="T29" fmla="*/ 97 h 172"/>
                <a:gd name="T30" fmla="*/ 150 w 238"/>
                <a:gd name="T31" fmla="*/ 78 h 172"/>
                <a:gd name="T32" fmla="*/ 127 w 238"/>
                <a:gd name="T33" fmla="*/ 61 h 172"/>
                <a:gd name="T34" fmla="*/ 102 w 238"/>
                <a:gd name="T35" fmla="*/ 48 h 172"/>
                <a:gd name="T36" fmla="*/ 78 w 238"/>
                <a:gd name="T37" fmla="*/ 34 h 172"/>
                <a:gd name="T38" fmla="*/ 53 w 238"/>
                <a:gd name="T39" fmla="*/ 20 h 172"/>
                <a:gd name="T40" fmla="*/ 25 w 238"/>
                <a:gd name="T41" fmla="*/ 9 h 172"/>
                <a:gd name="T42" fmla="*/ 0 w 238"/>
                <a:gd name="T43" fmla="*/ 0 h 172"/>
                <a:gd name="T44" fmla="*/ 0 w 238"/>
                <a:gd name="T4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8" h="172">
                  <a:moveTo>
                    <a:pt x="0" y="0"/>
                  </a:moveTo>
                  <a:lnTo>
                    <a:pt x="0" y="0"/>
                  </a:lnTo>
                  <a:lnTo>
                    <a:pt x="17" y="20"/>
                  </a:lnTo>
                  <a:lnTo>
                    <a:pt x="30" y="42"/>
                  </a:lnTo>
                  <a:lnTo>
                    <a:pt x="44" y="64"/>
                  </a:lnTo>
                  <a:lnTo>
                    <a:pt x="58" y="89"/>
                  </a:lnTo>
                  <a:lnTo>
                    <a:pt x="58" y="89"/>
                  </a:lnTo>
                  <a:lnTo>
                    <a:pt x="78" y="128"/>
                  </a:lnTo>
                  <a:lnTo>
                    <a:pt x="94" y="172"/>
                  </a:lnTo>
                  <a:lnTo>
                    <a:pt x="238" y="172"/>
                  </a:lnTo>
                  <a:lnTo>
                    <a:pt x="238" y="172"/>
                  </a:lnTo>
                  <a:lnTo>
                    <a:pt x="216" y="142"/>
                  </a:lnTo>
                  <a:lnTo>
                    <a:pt x="191" y="117"/>
                  </a:lnTo>
                  <a:lnTo>
                    <a:pt x="191" y="117"/>
                  </a:lnTo>
                  <a:lnTo>
                    <a:pt x="169" y="97"/>
                  </a:lnTo>
                  <a:lnTo>
                    <a:pt x="150" y="78"/>
                  </a:lnTo>
                  <a:lnTo>
                    <a:pt x="127" y="61"/>
                  </a:lnTo>
                  <a:lnTo>
                    <a:pt x="102" y="48"/>
                  </a:lnTo>
                  <a:lnTo>
                    <a:pt x="78" y="34"/>
                  </a:lnTo>
                  <a:lnTo>
                    <a:pt x="53" y="20"/>
                  </a:lnTo>
                  <a:lnTo>
                    <a:pt x="25" y="9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1" name="Freeform 19"/>
            <p:cNvSpPr>
              <a:spLocks/>
            </p:cNvSpPr>
            <p:nvPr/>
          </p:nvSpPr>
          <p:spPr bwMode="auto">
            <a:xfrm>
              <a:off x="2677" y="3090"/>
              <a:ext cx="236" cy="225"/>
            </a:xfrm>
            <a:custGeom>
              <a:avLst/>
              <a:gdLst>
                <a:gd name="T0" fmla="*/ 236 w 236"/>
                <a:gd name="T1" fmla="*/ 225 h 225"/>
                <a:gd name="T2" fmla="*/ 236 w 236"/>
                <a:gd name="T3" fmla="*/ 225 h 225"/>
                <a:gd name="T4" fmla="*/ 219 w 236"/>
                <a:gd name="T5" fmla="*/ 175 h 225"/>
                <a:gd name="T6" fmla="*/ 208 w 236"/>
                <a:gd name="T7" fmla="*/ 119 h 225"/>
                <a:gd name="T8" fmla="*/ 200 w 236"/>
                <a:gd name="T9" fmla="*/ 61 h 225"/>
                <a:gd name="T10" fmla="*/ 194 w 236"/>
                <a:gd name="T11" fmla="*/ 0 h 225"/>
                <a:gd name="T12" fmla="*/ 0 w 236"/>
                <a:gd name="T13" fmla="*/ 0 h 225"/>
                <a:gd name="T14" fmla="*/ 0 w 236"/>
                <a:gd name="T15" fmla="*/ 0 h 225"/>
                <a:gd name="T16" fmla="*/ 3 w 236"/>
                <a:gd name="T17" fmla="*/ 31 h 225"/>
                <a:gd name="T18" fmla="*/ 11 w 236"/>
                <a:gd name="T19" fmla="*/ 61 h 225"/>
                <a:gd name="T20" fmla="*/ 20 w 236"/>
                <a:gd name="T21" fmla="*/ 92 h 225"/>
                <a:gd name="T22" fmla="*/ 28 w 236"/>
                <a:gd name="T23" fmla="*/ 119 h 225"/>
                <a:gd name="T24" fmla="*/ 39 w 236"/>
                <a:gd name="T25" fmla="*/ 147 h 225"/>
                <a:gd name="T26" fmla="*/ 53 w 236"/>
                <a:gd name="T27" fmla="*/ 175 h 225"/>
                <a:gd name="T28" fmla="*/ 69 w 236"/>
                <a:gd name="T29" fmla="*/ 200 h 225"/>
                <a:gd name="T30" fmla="*/ 86 w 236"/>
                <a:gd name="T31" fmla="*/ 225 h 225"/>
                <a:gd name="T32" fmla="*/ 236 w 236"/>
                <a:gd name="T33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36" h="225">
                  <a:moveTo>
                    <a:pt x="236" y="225"/>
                  </a:moveTo>
                  <a:lnTo>
                    <a:pt x="236" y="225"/>
                  </a:lnTo>
                  <a:lnTo>
                    <a:pt x="219" y="175"/>
                  </a:lnTo>
                  <a:lnTo>
                    <a:pt x="208" y="119"/>
                  </a:lnTo>
                  <a:lnTo>
                    <a:pt x="200" y="61"/>
                  </a:lnTo>
                  <a:lnTo>
                    <a:pt x="194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" y="31"/>
                  </a:lnTo>
                  <a:lnTo>
                    <a:pt x="11" y="61"/>
                  </a:lnTo>
                  <a:lnTo>
                    <a:pt x="20" y="92"/>
                  </a:lnTo>
                  <a:lnTo>
                    <a:pt x="28" y="119"/>
                  </a:lnTo>
                  <a:lnTo>
                    <a:pt x="39" y="147"/>
                  </a:lnTo>
                  <a:lnTo>
                    <a:pt x="53" y="175"/>
                  </a:lnTo>
                  <a:lnTo>
                    <a:pt x="69" y="200"/>
                  </a:lnTo>
                  <a:lnTo>
                    <a:pt x="86" y="225"/>
                  </a:lnTo>
                  <a:lnTo>
                    <a:pt x="236" y="225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2" name="Freeform 20"/>
            <p:cNvSpPr>
              <a:spLocks/>
            </p:cNvSpPr>
            <p:nvPr/>
          </p:nvSpPr>
          <p:spPr bwMode="auto">
            <a:xfrm>
              <a:off x="2674" y="2819"/>
              <a:ext cx="225" cy="224"/>
            </a:xfrm>
            <a:custGeom>
              <a:avLst/>
              <a:gdLst>
                <a:gd name="T0" fmla="*/ 197 w 225"/>
                <a:gd name="T1" fmla="*/ 224 h 224"/>
                <a:gd name="T2" fmla="*/ 197 w 225"/>
                <a:gd name="T3" fmla="*/ 224 h 224"/>
                <a:gd name="T4" fmla="*/ 200 w 225"/>
                <a:gd name="T5" fmla="*/ 163 h 224"/>
                <a:gd name="T6" fmla="*/ 205 w 225"/>
                <a:gd name="T7" fmla="*/ 108 h 224"/>
                <a:gd name="T8" fmla="*/ 214 w 225"/>
                <a:gd name="T9" fmla="*/ 53 h 224"/>
                <a:gd name="T10" fmla="*/ 225 w 225"/>
                <a:gd name="T11" fmla="*/ 0 h 224"/>
                <a:gd name="T12" fmla="*/ 61 w 225"/>
                <a:gd name="T13" fmla="*/ 0 h 224"/>
                <a:gd name="T14" fmla="*/ 61 w 225"/>
                <a:gd name="T15" fmla="*/ 0 h 224"/>
                <a:gd name="T16" fmla="*/ 48 w 225"/>
                <a:gd name="T17" fmla="*/ 25 h 224"/>
                <a:gd name="T18" fmla="*/ 36 w 225"/>
                <a:gd name="T19" fmla="*/ 50 h 224"/>
                <a:gd name="T20" fmla="*/ 25 w 225"/>
                <a:gd name="T21" fmla="*/ 78 h 224"/>
                <a:gd name="T22" fmla="*/ 17 w 225"/>
                <a:gd name="T23" fmla="*/ 105 h 224"/>
                <a:gd name="T24" fmla="*/ 9 w 225"/>
                <a:gd name="T25" fmla="*/ 136 h 224"/>
                <a:gd name="T26" fmla="*/ 6 w 225"/>
                <a:gd name="T27" fmla="*/ 163 h 224"/>
                <a:gd name="T28" fmla="*/ 3 w 225"/>
                <a:gd name="T29" fmla="*/ 194 h 224"/>
                <a:gd name="T30" fmla="*/ 0 w 225"/>
                <a:gd name="T31" fmla="*/ 224 h 224"/>
                <a:gd name="T32" fmla="*/ 197 w 225"/>
                <a:gd name="T33" fmla="*/ 224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25" h="224">
                  <a:moveTo>
                    <a:pt x="197" y="224"/>
                  </a:moveTo>
                  <a:lnTo>
                    <a:pt x="197" y="224"/>
                  </a:lnTo>
                  <a:lnTo>
                    <a:pt x="200" y="163"/>
                  </a:lnTo>
                  <a:lnTo>
                    <a:pt x="205" y="108"/>
                  </a:lnTo>
                  <a:lnTo>
                    <a:pt x="214" y="53"/>
                  </a:lnTo>
                  <a:lnTo>
                    <a:pt x="225" y="0"/>
                  </a:lnTo>
                  <a:lnTo>
                    <a:pt x="61" y="0"/>
                  </a:lnTo>
                  <a:lnTo>
                    <a:pt x="61" y="0"/>
                  </a:lnTo>
                  <a:lnTo>
                    <a:pt x="48" y="25"/>
                  </a:lnTo>
                  <a:lnTo>
                    <a:pt x="36" y="50"/>
                  </a:lnTo>
                  <a:lnTo>
                    <a:pt x="25" y="78"/>
                  </a:lnTo>
                  <a:lnTo>
                    <a:pt x="17" y="105"/>
                  </a:lnTo>
                  <a:lnTo>
                    <a:pt x="9" y="136"/>
                  </a:lnTo>
                  <a:lnTo>
                    <a:pt x="6" y="163"/>
                  </a:lnTo>
                  <a:lnTo>
                    <a:pt x="3" y="194"/>
                  </a:lnTo>
                  <a:lnTo>
                    <a:pt x="0" y="224"/>
                  </a:lnTo>
                  <a:lnTo>
                    <a:pt x="197" y="224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3" name="Freeform 21"/>
            <p:cNvSpPr>
              <a:spLocks/>
            </p:cNvSpPr>
            <p:nvPr/>
          </p:nvSpPr>
          <p:spPr bwMode="auto">
            <a:xfrm>
              <a:off x="3156" y="2819"/>
              <a:ext cx="211" cy="224"/>
            </a:xfrm>
            <a:custGeom>
              <a:avLst/>
              <a:gdLst>
                <a:gd name="T0" fmla="*/ 0 w 211"/>
                <a:gd name="T1" fmla="*/ 0 h 224"/>
                <a:gd name="T2" fmla="*/ 0 w 211"/>
                <a:gd name="T3" fmla="*/ 224 h 224"/>
                <a:gd name="T4" fmla="*/ 211 w 211"/>
                <a:gd name="T5" fmla="*/ 224 h 224"/>
                <a:gd name="T6" fmla="*/ 211 w 211"/>
                <a:gd name="T7" fmla="*/ 224 h 224"/>
                <a:gd name="T8" fmla="*/ 208 w 211"/>
                <a:gd name="T9" fmla="*/ 163 h 224"/>
                <a:gd name="T10" fmla="*/ 202 w 211"/>
                <a:gd name="T11" fmla="*/ 105 h 224"/>
                <a:gd name="T12" fmla="*/ 194 w 211"/>
                <a:gd name="T13" fmla="*/ 50 h 224"/>
                <a:gd name="T14" fmla="*/ 180 w 211"/>
                <a:gd name="T15" fmla="*/ 0 h 224"/>
                <a:gd name="T16" fmla="*/ 0 w 211"/>
                <a:gd name="T17" fmla="*/ 0 h 2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1" h="224">
                  <a:moveTo>
                    <a:pt x="0" y="0"/>
                  </a:moveTo>
                  <a:lnTo>
                    <a:pt x="0" y="224"/>
                  </a:lnTo>
                  <a:lnTo>
                    <a:pt x="211" y="224"/>
                  </a:lnTo>
                  <a:lnTo>
                    <a:pt x="211" y="224"/>
                  </a:lnTo>
                  <a:lnTo>
                    <a:pt x="208" y="163"/>
                  </a:lnTo>
                  <a:lnTo>
                    <a:pt x="202" y="105"/>
                  </a:lnTo>
                  <a:lnTo>
                    <a:pt x="194" y="50"/>
                  </a:lnTo>
                  <a:lnTo>
                    <a:pt x="18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4" name="Freeform 22"/>
            <p:cNvSpPr>
              <a:spLocks/>
            </p:cNvSpPr>
            <p:nvPr/>
          </p:nvSpPr>
          <p:spPr bwMode="auto">
            <a:xfrm>
              <a:off x="2763" y="2600"/>
              <a:ext cx="244" cy="172"/>
            </a:xfrm>
            <a:custGeom>
              <a:avLst/>
              <a:gdLst>
                <a:gd name="T0" fmla="*/ 150 w 244"/>
                <a:gd name="T1" fmla="*/ 172 h 172"/>
                <a:gd name="T2" fmla="*/ 150 w 244"/>
                <a:gd name="T3" fmla="*/ 172 h 172"/>
                <a:gd name="T4" fmla="*/ 166 w 244"/>
                <a:gd name="T5" fmla="*/ 128 h 172"/>
                <a:gd name="T6" fmla="*/ 183 w 244"/>
                <a:gd name="T7" fmla="*/ 89 h 172"/>
                <a:gd name="T8" fmla="*/ 183 w 244"/>
                <a:gd name="T9" fmla="*/ 89 h 172"/>
                <a:gd name="T10" fmla="*/ 197 w 244"/>
                <a:gd name="T11" fmla="*/ 64 h 172"/>
                <a:gd name="T12" fmla="*/ 210 w 244"/>
                <a:gd name="T13" fmla="*/ 39 h 172"/>
                <a:gd name="T14" fmla="*/ 227 w 244"/>
                <a:gd name="T15" fmla="*/ 20 h 172"/>
                <a:gd name="T16" fmla="*/ 244 w 244"/>
                <a:gd name="T17" fmla="*/ 0 h 172"/>
                <a:gd name="T18" fmla="*/ 244 w 244"/>
                <a:gd name="T19" fmla="*/ 0 h 172"/>
                <a:gd name="T20" fmla="*/ 216 w 244"/>
                <a:gd name="T21" fmla="*/ 9 h 172"/>
                <a:gd name="T22" fmla="*/ 188 w 244"/>
                <a:gd name="T23" fmla="*/ 20 h 172"/>
                <a:gd name="T24" fmla="*/ 163 w 244"/>
                <a:gd name="T25" fmla="*/ 31 h 172"/>
                <a:gd name="T26" fmla="*/ 138 w 244"/>
                <a:gd name="T27" fmla="*/ 45 h 172"/>
                <a:gd name="T28" fmla="*/ 114 w 244"/>
                <a:gd name="T29" fmla="*/ 61 h 172"/>
                <a:gd name="T30" fmla="*/ 91 w 244"/>
                <a:gd name="T31" fmla="*/ 78 h 172"/>
                <a:gd name="T32" fmla="*/ 69 w 244"/>
                <a:gd name="T33" fmla="*/ 97 h 172"/>
                <a:gd name="T34" fmla="*/ 47 w 244"/>
                <a:gd name="T35" fmla="*/ 117 h 172"/>
                <a:gd name="T36" fmla="*/ 47 w 244"/>
                <a:gd name="T37" fmla="*/ 117 h 172"/>
                <a:gd name="T38" fmla="*/ 22 w 244"/>
                <a:gd name="T39" fmla="*/ 142 h 172"/>
                <a:gd name="T40" fmla="*/ 0 w 244"/>
                <a:gd name="T41" fmla="*/ 172 h 172"/>
                <a:gd name="T42" fmla="*/ 150 w 244"/>
                <a:gd name="T43" fmla="*/ 17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44" h="172">
                  <a:moveTo>
                    <a:pt x="150" y="172"/>
                  </a:moveTo>
                  <a:lnTo>
                    <a:pt x="150" y="172"/>
                  </a:lnTo>
                  <a:lnTo>
                    <a:pt x="166" y="128"/>
                  </a:lnTo>
                  <a:lnTo>
                    <a:pt x="183" y="89"/>
                  </a:lnTo>
                  <a:lnTo>
                    <a:pt x="183" y="89"/>
                  </a:lnTo>
                  <a:lnTo>
                    <a:pt x="197" y="64"/>
                  </a:lnTo>
                  <a:lnTo>
                    <a:pt x="210" y="39"/>
                  </a:lnTo>
                  <a:lnTo>
                    <a:pt x="227" y="20"/>
                  </a:lnTo>
                  <a:lnTo>
                    <a:pt x="244" y="0"/>
                  </a:lnTo>
                  <a:lnTo>
                    <a:pt x="244" y="0"/>
                  </a:lnTo>
                  <a:lnTo>
                    <a:pt x="216" y="9"/>
                  </a:lnTo>
                  <a:lnTo>
                    <a:pt x="188" y="20"/>
                  </a:lnTo>
                  <a:lnTo>
                    <a:pt x="163" y="31"/>
                  </a:lnTo>
                  <a:lnTo>
                    <a:pt x="138" y="45"/>
                  </a:lnTo>
                  <a:lnTo>
                    <a:pt x="114" y="61"/>
                  </a:lnTo>
                  <a:lnTo>
                    <a:pt x="91" y="78"/>
                  </a:lnTo>
                  <a:lnTo>
                    <a:pt x="69" y="97"/>
                  </a:lnTo>
                  <a:lnTo>
                    <a:pt x="47" y="117"/>
                  </a:lnTo>
                  <a:lnTo>
                    <a:pt x="47" y="117"/>
                  </a:lnTo>
                  <a:lnTo>
                    <a:pt x="22" y="142"/>
                  </a:lnTo>
                  <a:lnTo>
                    <a:pt x="0" y="172"/>
                  </a:lnTo>
                  <a:lnTo>
                    <a:pt x="150" y="172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5" name="Freeform 23"/>
            <p:cNvSpPr>
              <a:spLocks/>
            </p:cNvSpPr>
            <p:nvPr/>
          </p:nvSpPr>
          <p:spPr bwMode="auto">
            <a:xfrm>
              <a:off x="2918" y="3090"/>
              <a:ext cx="191" cy="225"/>
            </a:xfrm>
            <a:custGeom>
              <a:avLst/>
              <a:gdLst>
                <a:gd name="T0" fmla="*/ 191 w 191"/>
                <a:gd name="T1" fmla="*/ 225 h 225"/>
                <a:gd name="T2" fmla="*/ 191 w 191"/>
                <a:gd name="T3" fmla="*/ 0 h 225"/>
                <a:gd name="T4" fmla="*/ 0 w 191"/>
                <a:gd name="T5" fmla="*/ 0 h 225"/>
                <a:gd name="T6" fmla="*/ 0 w 191"/>
                <a:gd name="T7" fmla="*/ 0 h 225"/>
                <a:gd name="T8" fmla="*/ 6 w 191"/>
                <a:gd name="T9" fmla="*/ 61 h 225"/>
                <a:gd name="T10" fmla="*/ 14 w 191"/>
                <a:gd name="T11" fmla="*/ 119 h 225"/>
                <a:gd name="T12" fmla="*/ 28 w 191"/>
                <a:gd name="T13" fmla="*/ 175 h 225"/>
                <a:gd name="T14" fmla="*/ 42 w 191"/>
                <a:gd name="T15" fmla="*/ 225 h 225"/>
                <a:gd name="T16" fmla="*/ 191 w 191"/>
                <a:gd name="T17" fmla="*/ 225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1" h="225">
                  <a:moveTo>
                    <a:pt x="191" y="225"/>
                  </a:moveTo>
                  <a:lnTo>
                    <a:pt x="191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6" y="61"/>
                  </a:lnTo>
                  <a:lnTo>
                    <a:pt x="14" y="119"/>
                  </a:lnTo>
                  <a:lnTo>
                    <a:pt x="28" y="175"/>
                  </a:lnTo>
                  <a:lnTo>
                    <a:pt x="42" y="225"/>
                  </a:lnTo>
                  <a:lnTo>
                    <a:pt x="191" y="225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6" name="Freeform 24"/>
            <p:cNvSpPr>
              <a:spLocks/>
            </p:cNvSpPr>
            <p:nvPr/>
          </p:nvSpPr>
          <p:spPr bwMode="auto">
            <a:xfrm>
              <a:off x="3156" y="3090"/>
              <a:ext cx="208" cy="225"/>
            </a:xfrm>
            <a:custGeom>
              <a:avLst/>
              <a:gdLst>
                <a:gd name="T0" fmla="*/ 0 w 208"/>
                <a:gd name="T1" fmla="*/ 0 h 225"/>
                <a:gd name="T2" fmla="*/ 0 w 208"/>
                <a:gd name="T3" fmla="*/ 225 h 225"/>
                <a:gd name="T4" fmla="*/ 166 w 208"/>
                <a:gd name="T5" fmla="*/ 225 h 225"/>
                <a:gd name="T6" fmla="*/ 166 w 208"/>
                <a:gd name="T7" fmla="*/ 225 h 225"/>
                <a:gd name="T8" fmla="*/ 183 w 208"/>
                <a:gd name="T9" fmla="*/ 175 h 225"/>
                <a:gd name="T10" fmla="*/ 194 w 208"/>
                <a:gd name="T11" fmla="*/ 119 h 225"/>
                <a:gd name="T12" fmla="*/ 202 w 208"/>
                <a:gd name="T13" fmla="*/ 61 h 225"/>
                <a:gd name="T14" fmla="*/ 208 w 208"/>
                <a:gd name="T15" fmla="*/ 0 h 225"/>
                <a:gd name="T16" fmla="*/ 0 w 208"/>
                <a:gd name="T17" fmla="*/ 0 h 2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8" h="225">
                  <a:moveTo>
                    <a:pt x="0" y="0"/>
                  </a:moveTo>
                  <a:lnTo>
                    <a:pt x="0" y="225"/>
                  </a:lnTo>
                  <a:lnTo>
                    <a:pt x="166" y="225"/>
                  </a:lnTo>
                  <a:lnTo>
                    <a:pt x="166" y="225"/>
                  </a:lnTo>
                  <a:lnTo>
                    <a:pt x="183" y="175"/>
                  </a:lnTo>
                  <a:lnTo>
                    <a:pt x="194" y="119"/>
                  </a:lnTo>
                  <a:lnTo>
                    <a:pt x="202" y="61"/>
                  </a:lnTo>
                  <a:lnTo>
                    <a:pt x="20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7" name="Freeform 25"/>
            <p:cNvSpPr>
              <a:spLocks/>
            </p:cNvSpPr>
            <p:nvPr/>
          </p:nvSpPr>
          <p:spPr bwMode="auto">
            <a:xfrm>
              <a:off x="2979" y="3362"/>
              <a:ext cx="130" cy="141"/>
            </a:xfrm>
            <a:custGeom>
              <a:avLst/>
              <a:gdLst>
                <a:gd name="T0" fmla="*/ 130 w 130"/>
                <a:gd name="T1" fmla="*/ 141 h 141"/>
                <a:gd name="T2" fmla="*/ 130 w 130"/>
                <a:gd name="T3" fmla="*/ 0 h 141"/>
                <a:gd name="T4" fmla="*/ 0 w 130"/>
                <a:gd name="T5" fmla="*/ 0 h 141"/>
                <a:gd name="T6" fmla="*/ 0 w 130"/>
                <a:gd name="T7" fmla="*/ 0 h 141"/>
                <a:gd name="T8" fmla="*/ 8 w 130"/>
                <a:gd name="T9" fmla="*/ 16 h 141"/>
                <a:gd name="T10" fmla="*/ 8 w 130"/>
                <a:gd name="T11" fmla="*/ 16 h 141"/>
                <a:gd name="T12" fmla="*/ 22 w 130"/>
                <a:gd name="T13" fmla="*/ 41 h 141"/>
                <a:gd name="T14" fmla="*/ 36 w 130"/>
                <a:gd name="T15" fmla="*/ 63 h 141"/>
                <a:gd name="T16" fmla="*/ 50 w 130"/>
                <a:gd name="T17" fmla="*/ 83 h 141"/>
                <a:gd name="T18" fmla="*/ 66 w 130"/>
                <a:gd name="T19" fmla="*/ 99 h 141"/>
                <a:gd name="T20" fmla="*/ 80 w 130"/>
                <a:gd name="T21" fmla="*/ 113 h 141"/>
                <a:gd name="T22" fmla="*/ 97 w 130"/>
                <a:gd name="T23" fmla="*/ 127 h 141"/>
                <a:gd name="T24" fmla="*/ 114 w 130"/>
                <a:gd name="T25" fmla="*/ 135 h 141"/>
                <a:gd name="T26" fmla="*/ 130 w 130"/>
                <a:gd name="T27" fmla="*/ 141 h 141"/>
                <a:gd name="T28" fmla="*/ 130 w 130"/>
                <a:gd name="T29" fmla="*/ 141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0" h="141">
                  <a:moveTo>
                    <a:pt x="130" y="141"/>
                  </a:moveTo>
                  <a:lnTo>
                    <a:pt x="13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8" y="16"/>
                  </a:lnTo>
                  <a:lnTo>
                    <a:pt x="8" y="16"/>
                  </a:lnTo>
                  <a:lnTo>
                    <a:pt x="22" y="41"/>
                  </a:lnTo>
                  <a:lnTo>
                    <a:pt x="36" y="63"/>
                  </a:lnTo>
                  <a:lnTo>
                    <a:pt x="50" y="83"/>
                  </a:lnTo>
                  <a:lnTo>
                    <a:pt x="66" y="99"/>
                  </a:lnTo>
                  <a:lnTo>
                    <a:pt x="80" y="113"/>
                  </a:lnTo>
                  <a:lnTo>
                    <a:pt x="97" y="127"/>
                  </a:lnTo>
                  <a:lnTo>
                    <a:pt x="114" y="135"/>
                  </a:lnTo>
                  <a:lnTo>
                    <a:pt x="130" y="141"/>
                  </a:lnTo>
                  <a:lnTo>
                    <a:pt x="130" y="141"/>
                  </a:lnTo>
                  <a:close/>
                </a:path>
              </a:pathLst>
            </a:custGeom>
            <a:solidFill>
              <a:srgbClr val="8C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658458" name="Freeform 26"/>
            <p:cNvSpPr>
              <a:spLocks noEditPoints="1"/>
            </p:cNvSpPr>
            <p:nvPr/>
          </p:nvSpPr>
          <p:spPr bwMode="auto">
            <a:xfrm>
              <a:off x="2605" y="2515"/>
              <a:ext cx="1061" cy="1054"/>
            </a:xfrm>
            <a:custGeom>
              <a:avLst/>
              <a:gdLst>
                <a:gd name="T0" fmla="*/ 526 w 1061"/>
                <a:gd name="T1" fmla="*/ 0 h 1054"/>
                <a:gd name="T2" fmla="*/ 440 w 1061"/>
                <a:gd name="T3" fmla="*/ 27 h 1054"/>
                <a:gd name="T4" fmla="*/ 247 w 1061"/>
                <a:gd name="T5" fmla="*/ 108 h 1054"/>
                <a:gd name="T6" fmla="*/ 103 w 1061"/>
                <a:gd name="T7" fmla="*/ 257 h 1054"/>
                <a:gd name="T8" fmla="*/ 75 w 1061"/>
                <a:gd name="T9" fmla="*/ 279 h 1054"/>
                <a:gd name="T10" fmla="*/ 39 w 1061"/>
                <a:gd name="T11" fmla="*/ 407 h 1054"/>
                <a:gd name="T12" fmla="*/ 14 w 1061"/>
                <a:gd name="T13" fmla="*/ 531 h 1054"/>
                <a:gd name="T14" fmla="*/ 14 w 1061"/>
                <a:gd name="T15" fmla="*/ 573 h 1054"/>
                <a:gd name="T16" fmla="*/ 53 w 1061"/>
                <a:gd name="T17" fmla="*/ 697 h 1054"/>
                <a:gd name="T18" fmla="*/ 100 w 1061"/>
                <a:gd name="T19" fmla="*/ 824 h 1054"/>
                <a:gd name="T20" fmla="*/ 133 w 1061"/>
                <a:gd name="T21" fmla="*/ 847 h 1054"/>
                <a:gd name="T22" fmla="*/ 449 w 1061"/>
                <a:gd name="T23" fmla="*/ 1035 h 1054"/>
                <a:gd name="T24" fmla="*/ 526 w 1061"/>
                <a:gd name="T25" fmla="*/ 1054 h 1054"/>
                <a:gd name="T26" fmla="*/ 662 w 1061"/>
                <a:gd name="T27" fmla="*/ 1024 h 1054"/>
                <a:gd name="T28" fmla="*/ 947 w 1061"/>
                <a:gd name="T29" fmla="*/ 847 h 1054"/>
                <a:gd name="T30" fmla="*/ 969 w 1061"/>
                <a:gd name="T31" fmla="*/ 816 h 1054"/>
                <a:gd name="T32" fmla="*/ 1027 w 1061"/>
                <a:gd name="T33" fmla="*/ 667 h 1054"/>
                <a:gd name="T34" fmla="*/ 1061 w 1061"/>
                <a:gd name="T35" fmla="*/ 559 h 1054"/>
                <a:gd name="T36" fmla="*/ 1047 w 1061"/>
                <a:gd name="T37" fmla="*/ 531 h 1054"/>
                <a:gd name="T38" fmla="*/ 1025 w 1061"/>
                <a:gd name="T39" fmla="*/ 379 h 1054"/>
                <a:gd name="T40" fmla="*/ 997 w 1061"/>
                <a:gd name="T41" fmla="*/ 279 h 1054"/>
                <a:gd name="T42" fmla="*/ 950 w 1061"/>
                <a:gd name="T43" fmla="*/ 232 h 1054"/>
                <a:gd name="T44" fmla="*/ 792 w 1061"/>
                <a:gd name="T45" fmla="*/ 88 h 1054"/>
                <a:gd name="T46" fmla="*/ 582 w 1061"/>
                <a:gd name="T47" fmla="*/ 22 h 1054"/>
                <a:gd name="T48" fmla="*/ 792 w 1061"/>
                <a:gd name="T49" fmla="*/ 357 h 1054"/>
                <a:gd name="T50" fmla="*/ 983 w 1061"/>
                <a:gd name="T51" fmla="*/ 409 h 1054"/>
                <a:gd name="T52" fmla="*/ 690 w 1061"/>
                <a:gd name="T53" fmla="*/ 196 h 1054"/>
                <a:gd name="T54" fmla="*/ 587 w 1061"/>
                <a:gd name="T55" fmla="*/ 77 h 1054"/>
                <a:gd name="T56" fmla="*/ 690 w 1061"/>
                <a:gd name="T57" fmla="*/ 196 h 1054"/>
                <a:gd name="T58" fmla="*/ 382 w 1061"/>
                <a:gd name="T59" fmla="*/ 196 h 1054"/>
                <a:gd name="T60" fmla="*/ 488 w 1061"/>
                <a:gd name="T61" fmla="*/ 77 h 1054"/>
                <a:gd name="T62" fmla="*/ 316 w 1061"/>
                <a:gd name="T63" fmla="*/ 467 h 1054"/>
                <a:gd name="T64" fmla="*/ 355 w 1061"/>
                <a:gd name="T65" fmla="*/ 800 h 1054"/>
                <a:gd name="T66" fmla="*/ 504 w 1061"/>
                <a:gd name="T67" fmla="*/ 847 h 1054"/>
                <a:gd name="T68" fmla="*/ 424 w 1061"/>
                <a:gd name="T69" fmla="*/ 930 h 1054"/>
                <a:gd name="T70" fmla="*/ 551 w 1061"/>
                <a:gd name="T71" fmla="*/ 993 h 1054"/>
                <a:gd name="T72" fmla="*/ 659 w 1061"/>
                <a:gd name="T73" fmla="*/ 916 h 1054"/>
                <a:gd name="T74" fmla="*/ 551 w 1061"/>
                <a:gd name="T75" fmla="*/ 993 h 1054"/>
                <a:gd name="T76" fmla="*/ 734 w 1061"/>
                <a:gd name="T77" fmla="*/ 750 h 1054"/>
                <a:gd name="T78" fmla="*/ 745 w 1061"/>
                <a:gd name="T79" fmla="*/ 354 h 1054"/>
                <a:gd name="T80" fmla="*/ 751 w 1061"/>
                <a:gd name="T81" fmla="*/ 213 h 1054"/>
                <a:gd name="T82" fmla="*/ 673 w 1061"/>
                <a:gd name="T83" fmla="*/ 85 h 1054"/>
                <a:gd name="T84" fmla="*/ 842 w 1061"/>
                <a:gd name="T85" fmla="*/ 182 h 1054"/>
                <a:gd name="T86" fmla="*/ 402 w 1061"/>
                <a:gd name="T87" fmla="*/ 85 h 1054"/>
                <a:gd name="T88" fmla="*/ 308 w 1061"/>
                <a:gd name="T89" fmla="*/ 257 h 1054"/>
                <a:gd name="T90" fmla="*/ 249 w 1061"/>
                <a:gd name="T91" fmla="*/ 163 h 1054"/>
                <a:gd name="T92" fmla="*/ 402 w 1061"/>
                <a:gd name="T93" fmla="*/ 85 h 1054"/>
                <a:gd name="T94" fmla="*/ 69 w 1061"/>
                <a:gd name="T95" fmla="*/ 528 h 1054"/>
                <a:gd name="T96" fmla="*/ 105 w 1061"/>
                <a:gd name="T97" fmla="*/ 354 h 1054"/>
                <a:gd name="T98" fmla="*/ 280 w 1061"/>
                <a:gd name="T99" fmla="*/ 694 h 1054"/>
                <a:gd name="T100" fmla="*/ 111 w 1061"/>
                <a:gd name="T101" fmla="*/ 722 h 1054"/>
                <a:gd name="T102" fmla="*/ 324 w 1061"/>
                <a:gd name="T103" fmla="*/ 847 h 1054"/>
                <a:gd name="T104" fmla="*/ 402 w 1061"/>
                <a:gd name="T105" fmla="*/ 974 h 1054"/>
                <a:gd name="T106" fmla="*/ 249 w 1061"/>
                <a:gd name="T107" fmla="*/ 896 h 1054"/>
                <a:gd name="T108" fmla="*/ 673 w 1061"/>
                <a:gd name="T109" fmla="*/ 974 h 1054"/>
                <a:gd name="T110" fmla="*/ 875 w 1061"/>
                <a:gd name="T111" fmla="*/ 847 h 1054"/>
                <a:gd name="T112" fmla="*/ 775 w 1061"/>
                <a:gd name="T113" fmla="*/ 927 h 1054"/>
                <a:gd name="T114" fmla="*/ 767 w 1061"/>
                <a:gd name="T115" fmla="*/ 800 h 1054"/>
                <a:gd name="T116" fmla="*/ 994 w 1061"/>
                <a:gd name="T117" fmla="*/ 606 h 1054"/>
                <a:gd name="T118" fmla="*/ 914 w 1061"/>
                <a:gd name="T119" fmla="*/ 800 h 10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061" h="1054">
                  <a:moveTo>
                    <a:pt x="548" y="19"/>
                  </a:moveTo>
                  <a:lnTo>
                    <a:pt x="548" y="19"/>
                  </a:lnTo>
                  <a:lnTo>
                    <a:pt x="546" y="11"/>
                  </a:lnTo>
                  <a:lnTo>
                    <a:pt x="543" y="5"/>
                  </a:lnTo>
                  <a:lnTo>
                    <a:pt x="535" y="2"/>
                  </a:lnTo>
                  <a:lnTo>
                    <a:pt x="526" y="0"/>
                  </a:lnTo>
                  <a:lnTo>
                    <a:pt x="526" y="0"/>
                  </a:lnTo>
                  <a:lnTo>
                    <a:pt x="518" y="2"/>
                  </a:lnTo>
                  <a:lnTo>
                    <a:pt x="512" y="5"/>
                  </a:lnTo>
                  <a:lnTo>
                    <a:pt x="507" y="11"/>
                  </a:lnTo>
                  <a:lnTo>
                    <a:pt x="504" y="19"/>
                  </a:lnTo>
                  <a:lnTo>
                    <a:pt x="504" y="19"/>
                  </a:lnTo>
                  <a:lnTo>
                    <a:pt x="474" y="22"/>
                  </a:lnTo>
                  <a:lnTo>
                    <a:pt x="440" y="27"/>
                  </a:lnTo>
                  <a:lnTo>
                    <a:pt x="413" y="33"/>
                  </a:lnTo>
                  <a:lnTo>
                    <a:pt x="382" y="41"/>
                  </a:lnTo>
                  <a:lnTo>
                    <a:pt x="355" y="52"/>
                  </a:lnTo>
                  <a:lnTo>
                    <a:pt x="324" y="63"/>
                  </a:lnTo>
                  <a:lnTo>
                    <a:pt x="299" y="77"/>
                  </a:lnTo>
                  <a:lnTo>
                    <a:pt x="272" y="91"/>
                  </a:lnTo>
                  <a:lnTo>
                    <a:pt x="247" y="108"/>
                  </a:lnTo>
                  <a:lnTo>
                    <a:pt x="222" y="124"/>
                  </a:lnTo>
                  <a:lnTo>
                    <a:pt x="200" y="144"/>
                  </a:lnTo>
                  <a:lnTo>
                    <a:pt x="177" y="163"/>
                  </a:lnTo>
                  <a:lnTo>
                    <a:pt x="158" y="185"/>
                  </a:lnTo>
                  <a:lnTo>
                    <a:pt x="139" y="207"/>
                  </a:lnTo>
                  <a:lnTo>
                    <a:pt x="119" y="232"/>
                  </a:lnTo>
                  <a:lnTo>
                    <a:pt x="103" y="257"/>
                  </a:lnTo>
                  <a:lnTo>
                    <a:pt x="97" y="257"/>
                  </a:lnTo>
                  <a:lnTo>
                    <a:pt x="97" y="257"/>
                  </a:lnTo>
                  <a:lnTo>
                    <a:pt x="89" y="257"/>
                  </a:lnTo>
                  <a:lnTo>
                    <a:pt x="81" y="263"/>
                  </a:lnTo>
                  <a:lnTo>
                    <a:pt x="78" y="271"/>
                  </a:lnTo>
                  <a:lnTo>
                    <a:pt x="75" y="279"/>
                  </a:lnTo>
                  <a:lnTo>
                    <a:pt x="75" y="279"/>
                  </a:lnTo>
                  <a:lnTo>
                    <a:pt x="78" y="288"/>
                  </a:lnTo>
                  <a:lnTo>
                    <a:pt x="81" y="296"/>
                  </a:lnTo>
                  <a:lnTo>
                    <a:pt x="81" y="296"/>
                  </a:lnTo>
                  <a:lnTo>
                    <a:pt x="67" y="321"/>
                  </a:lnTo>
                  <a:lnTo>
                    <a:pt x="56" y="348"/>
                  </a:lnTo>
                  <a:lnTo>
                    <a:pt x="47" y="376"/>
                  </a:lnTo>
                  <a:lnTo>
                    <a:pt x="39" y="407"/>
                  </a:lnTo>
                  <a:lnTo>
                    <a:pt x="33" y="437"/>
                  </a:lnTo>
                  <a:lnTo>
                    <a:pt x="28" y="467"/>
                  </a:lnTo>
                  <a:lnTo>
                    <a:pt x="25" y="498"/>
                  </a:lnTo>
                  <a:lnTo>
                    <a:pt x="22" y="528"/>
                  </a:lnTo>
                  <a:lnTo>
                    <a:pt x="22" y="528"/>
                  </a:lnTo>
                  <a:lnTo>
                    <a:pt x="22" y="528"/>
                  </a:lnTo>
                  <a:lnTo>
                    <a:pt x="14" y="531"/>
                  </a:lnTo>
                  <a:lnTo>
                    <a:pt x="6" y="534"/>
                  </a:lnTo>
                  <a:lnTo>
                    <a:pt x="0" y="542"/>
                  </a:lnTo>
                  <a:lnTo>
                    <a:pt x="0" y="550"/>
                  </a:lnTo>
                  <a:lnTo>
                    <a:pt x="0" y="550"/>
                  </a:lnTo>
                  <a:lnTo>
                    <a:pt x="0" y="562"/>
                  </a:lnTo>
                  <a:lnTo>
                    <a:pt x="6" y="567"/>
                  </a:lnTo>
                  <a:lnTo>
                    <a:pt x="14" y="573"/>
                  </a:lnTo>
                  <a:lnTo>
                    <a:pt x="22" y="575"/>
                  </a:lnTo>
                  <a:lnTo>
                    <a:pt x="25" y="575"/>
                  </a:lnTo>
                  <a:lnTo>
                    <a:pt x="25" y="575"/>
                  </a:lnTo>
                  <a:lnTo>
                    <a:pt x="28" y="606"/>
                  </a:lnTo>
                  <a:lnTo>
                    <a:pt x="36" y="636"/>
                  </a:lnTo>
                  <a:lnTo>
                    <a:pt x="42" y="667"/>
                  </a:lnTo>
                  <a:lnTo>
                    <a:pt x="53" y="697"/>
                  </a:lnTo>
                  <a:lnTo>
                    <a:pt x="64" y="728"/>
                  </a:lnTo>
                  <a:lnTo>
                    <a:pt x="75" y="755"/>
                  </a:lnTo>
                  <a:lnTo>
                    <a:pt x="89" y="780"/>
                  </a:lnTo>
                  <a:lnTo>
                    <a:pt x="105" y="808"/>
                  </a:lnTo>
                  <a:lnTo>
                    <a:pt x="105" y="808"/>
                  </a:lnTo>
                  <a:lnTo>
                    <a:pt x="100" y="813"/>
                  </a:lnTo>
                  <a:lnTo>
                    <a:pt x="100" y="824"/>
                  </a:lnTo>
                  <a:lnTo>
                    <a:pt x="100" y="824"/>
                  </a:lnTo>
                  <a:lnTo>
                    <a:pt x="100" y="833"/>
                  </a:lnTo>
                  <a:lnTo>
                    <a:pt x="105" y="841"/>
                  </a:lnTo>
                  <a:lnTo>
                    <a:pt x="114" y="844"/>
                  </a:lnTo>
                  <a:lnTo>
                    <a:pt x="122" y="847"/>
                  </a:lnTo>
                  <a:lnTo>
                    <a:pt x="133" y="847"/>
                  </a:lnTo>
                  <a:lnTo>
                    <a:pt x="133" y="847"/>
                  </a:lnTo>
                  <a:lnTo>
                    <a:pt x="169" y="885"/>
                  </a:lnTo>
                  <a:lnTo>
                    <a:pt x="208" y="921"/>
                  </a:lnTo>
                  <a:lnTo>
                    <a:pt x="249" y="955"/>
                  </a:lnTo>
                  <a:lnTo>
                    <a:pt x="296" y="982"/>
                  </a:lnTo>
                  <a:lnTo>
                    <a:pt x="344" y="1004"/>
                  </a:lnTo>
                  <a:lnTo>
                    <a:pt x="396" y="1021"/>
                  </a:lnTo>
                  <a:lnTo>
                    <a:pt x="449" y="1035"/>
                  </a:lnTo>
                  <a:lnTo>
                    <a:pt x="504" y="1040"/>
                  </a:lnTo>
                  <a:lnTo>
                    <a:pt x="504" y="1040"/>
                  </a:lnTo>
                  <a:lnTo>
                    <a:pt x="510" y="1046"/>
                  </a:lnTo>
                  <a:lnTo>
                    <a:pt x="512" y="1051"/>
                  </a:lnTo>
                  <a:lnTo>
                    <a:pt x="521" y="1054"/>
                  </a:lnTo>
                  <a:lnTo>
                    <a:pt x="526" y="1054"/>
                  </a:lnTo>
                  <a:lnTo>
                    <a:pt x="526" y="1054"/>
                  </a:lnTo>
                  <a:lnTo>
                    <a:pt x="535" y="1054"/>
                  </a:lnTo>
                  <a:lnTo>
                    <a:pt x="540" y="1051"/>
                  </a:lnTo>
                  <a:lnTo>
                    <a:pt x="546" y="1046"/>
                  </a:lnTo>
                  <a:lnTo>
                    <a:pt x="548" y="1040"/>
                  </a:lnTo>
                  <a:lnTo>
                    <a:pt x="548" y="1040"/>
                  </a:lnTo>
                  <a:lnTo>
                    <a:pt x="607" y="1035"/>
                  </a:lnTo>
                  <a:lnTo>
                    <a:pt x="662" y="1024"/>
                  </a:lnTo>
                  <a:lnTo>
                    <a:pt x="715" y="1007"/>
                  </a:lnTo>
                  <a:lnTo>
                    <a:pt x="767" y="985"/>
                  </a:lnTo>
                  <a:lnTo>
                    <a:pt x="814" y="957"/>
                  </a:lnTo>
                  <a:lnTo>
                    <a:pt x="858" y="924"/>
                  </a:lnTo>
                  <a:lnTo>
                    <a:pt x="900" y="888"/>
                  </a:lnTo>
                  <a:lnTo>
                    <a:pt x="936" y="847"/>
                  </a:lnTo>
                  <a:lnTo>
                    <a:pt x="947" y="847"/>
                  </a:lnTo>
                  <a:lnTo>
                    <a:pt x="947" y="847"/>
                  </a:lnTo>
                  <a:lnTo>
                    <a:pt x="955" y="844"/>
                  </a:lnTo>
                  <a:lnTo>
                    <a:pt x="964" y="841"/>
                  </a:lnTo>
                  <a:lnTo>
                    <a:pt x="966" y="833"/>
                  </a:lnTo>
                  <a:lnTo>
                    <a:pt x="969" y="824"/>
                  </a:lnTo>
                  <a:lnTo>
                    <a:pt x="969" y="824"/>
                  </a:lnTo>
                  <a:lnTo>
                    <a:pt x="969" y="816"/>
                  </a:lnTo>
                  <a:lnTo>
                    <a:pt x="964" y="808"/>
                  </a:lnTo>
                  <a:lnTo>
                    <a:pt x="964" y="808"/>
                  </a:lnTo>
                  <a:lnTo>
                    <a:pt x="980" y="783"/>
                  </a:lnTo>
                  <a:lnTo>
                    <a:pt x="994" y="755"/>
                  </a:lnTo>
                  <a:lnTo>
                    <a:pt x="1008" y="728"/>
                  </a:lnTo>
                  <a:lnTo>
                    <a:pt x="1019" y="697"/>
                  </a:lnTo>
                  <a:lnTo>
                    <a:pt x="1027" y="667"/>
                  </a:lnTo>
                  <a:lnTo>
                    <a:pt x="1036" y="636"/>
                  </a:lnTo>
                  <a:lnTo>
                    <a:pt x="1041" y="606"/>
                  </a:lnTo>
                  <a:lnTo>
                    <a:pt x="1044" y="575"/>
                  </a:lnTo>
                  <a:lnTo>
                    <a:pt x="1044" y="575"/>
                  </a:lnTo>
                  <a:lnTo>
                    <a:pt x="1052" y="570"/>
                  </a:lnTo>
                  <a:lnTo>
                    <a:pt x="1058" y="567"/>
                  </a:lnTo>
                  <a:lnTo>
                    <a:pt x="1061" y="559"/>
                  </a:lnTo>
                  <a:lnTo>
                    <a:pt x="1061" y="550"/>
                  </a:lnTo>
                  <a:lnTo>
                    <a:pt x="1061" y="550"/>
                  </a:lnTo>
                  <a:lnTo>
                    <a:pt x="1061" y="545"/>
                  </a:lnTo>
                  <a:lnTo>
                    <a:pt x="1058" y="539"/>
                  </a:lnTo>
                  <a:lnTo>
                    <a:pt x="1052" y="534"/>
                  </a:lnTo>
                  <a:lnTo>
                    <a:pt x="1047" y="531"/>
                  </a:lnTo>
                  <a:lnTo>
                    <a:pt x="1047" y="531"/>
                  </a:lnTo>
                  <a:lnTo>
                    <a:pt x="1047" y="528"/>
                  </a:lnTo>
                  <a:lnTo>
                    <a:pt x="1047" y="528"/>
                  </a:lnTo>
                  <a:lnTo>
                    <a:pt x="1044" y="498"/>
                  </a:lnTo>
                  <a:lnTo>
                    <a:pt x="1041" y="467"/>
                  </a:lnTo>
                  <a:lnTo>
                    <a:pt x="1038" y="437"/>
                  </a:lnTo>
                  <a:lnTo>
                    <a:pt x="1033" y="407"/>
                  </a:lnTo>
                  <a:lnTo>
                    <a:pt x="1025" y="379"/>
                  </a:lnTo>
                  <a:lnTo>
                    <a:pt x="1014" y="351"/>
                  </a:lnTo>
                  <a:lnTo>
                    <a:pt x="1002" y="323"/>
                  </a:lnTo>
                  <a:lnTo>
                    <a:pt x="991" y="296"/>
                  </a:lnTo>
                  <a:lnTo>
                    <a:pt x="991" y="296"/>
                  </a:lnTo>
                  <a:lnTo>
                    <a:pt x="997" y="290"/>
                  </a:lnTo>
                  <a:lnTo>
                    <a:pt x="997" y="279"/>
                  </a:lnTo>
                  <a:lnTo>
                    <a:pt x="997" y="279"/>
                  </a:lnTo>
                  <a:lnTo>
                    <a:pt x="997" y="271"/>
                  </a:lnTo>
                  <a:lnTo>
                    <a:pt x="991" y="263"/>
                  </a:lnTo>
                  <a:lnTo>
                    <a:pt x="983" y="257"/>
                  </a:lnTo>
                  <a:lnTo>
                    <a:pt x="975" y="257"/>
                  </a:lnTo>
                  <a:lnTo>
                    <a:pt x="966" y="257"/>
                  </a:lnTo>
                  <a:lnTo>
                    <a:pt x="966" y="257"/>
                  </a:lnTo>
                  <a:lnTo>
                    <a:pt x="950" y="232"/>
                  </a:lnTo>
                  <a:lnTo>
                    <a:pt x="930" y="207"/>
                  </a:lnTo>
                  <a:lnTo>
                    <a:pt x="911" y="182"/>
                  </a:lnTo>
                  <a:lnTo>
                    <a:pt x="889" y="160"/>
                  </a:lnTo>
                  <a:lnTo>
                    <a:pt x="867" y="141"/>
                  </a:lnTo>
                  <a:lnTo>
                    <a:pt x="842" y="121"/>
                  </a:lnTo>
                  <a:lnTo>
                    <a:pt x="817" y="105"/>
                  </a:lnTo>
                  <a:lnTo>
                    <a:pt x="792" y="88"/>
                  </a:lnTo>
                  <a:lnTo>
                    <a:pt x="764" y="72"/>
                  </a:lnTo>
                  <a:lnTo>
                    <a:pt x="737" y="61"/>
                  </a:lnTo>
                  <a:lnTo>
                    <a:pt x="706" y="49"/>
                  </a:lnTo>
                  <a:lnTo>
                    <a:pt x="676" y="38"/>
                  </a:lnTo>
                  <a:lnTo>
                    <a:pt x="645" y="30"/>
                  </a:lnTo>
                  <a:lnTo>
                    <a:pt x="615" y="25"/>
                  </a:lnTo>
                  <a:lnTo>
                    <a:pt x="582" y="22"/>
                  </a:lnTo>
                  <a:lnTo>
                    <a:pt x="548" y="19"/>
                  </a:lnTo>
                  <a:lnTo>
                    <a:pt x="548" y="19"/>
                  </a:lnTo>
                  <a:close/>
                  <a:moveTo>
                    <a:pt x="806" y="528"/>
                  </a:moveTo>
                  <a:lnTo>
                    <a:pt x="806" y="528"/>
                  </a:lnTo>
                  <a:lnTo>
                    <a:pt x="806" y="467"/>
                  </a:lnTo>
                  <a:lnTo>
                    <a:pt x="800" y="412"/>
                  </a:lnTo>
                  <a:lnTo>
                    <a:pt x="792" y="357"/>
                  </a:lnTo>
                  <a:lnTo>
                    <a:pt x="778" y="304"/>
                  </a:lnTo>
                  <a:lnTo>
                    <a:pt x="942" y="304"/>
                  </a:lnTo>
                  <a:lnTo>
                    <a:pt x="942" y="304"/>
                  </a:lnTo>
                  <a:lnTo>
                    <a:pt x="953" y="329"/>
                  </a:lnTo>
                  <a:lnTo>
                    <a:pt x="966" y="354"/>
                  </a:lnTo>
                  <a:lnTo>
                    <a:pt x="975" y="382"/>
                  </a:lnTo>
                  <a:lnTo>
                    <a:pt x="983" y="409"/>
                  </a:lnTo>
                  <a:lnTo>
                    <a:pt x="991" y="440"/>
                  </a:lnTo>
                  <a:lnTo>
                    <a:pt x="997" y="467"/>
                  </a:lnTo>
                  <a:lnTo>
                    <a:pt x="1000" y="498"/>
                  </a:lnTo>
                  <a:lnTo>
                    <a:pt x="1000" y="528"/>
                  </a:lnTo>
                  <a:lnTo>
                    <a:pt x="806" y="528"/>
                  </a:lnTo>
                  <a:close/>
                  <a:moveTo>
                    <a:pt x="690" y="196"/>
                  </a:moveTo>
                  <a:lnTo>
                    <a:pt x="690" y="196"/>
                  </a:lnTo>
                  <a:lnTo>
                    <a:pt x="703" y="224"/>
                  </a:lnTo>
                  <a:lnTo>
                    <a:pt x="717" y="257"/>
                  </a:lnTo>
                  <a:lnTo>
                    <a:pt x="551" y="257"/>
                  </a:lnTo>
                  <a:lnTo>
                    <a:pt x="551" y="66"/>
                  </a:lnTo>
                  <a:lnTo>
                    <a:pt x="551" y="66"/>
                  </a:lnTo>
                  <a:lnTo>
                    <a:pt x="568" y="69"/>
                  </a:lnTo>
                  <a:lnTo>
                    <a:pt x="587" y="77"/>
                  </a:lnTo>
                  <a:lnTo>
                    <a:pt x="607" y="88"/>
                  </a:lnTo>
                  <a:lnTo>
                    <a:pt x="623" y="105"/>
                  </a:lnTo>
                  <a:lnTo>
                    <a:pt x="643" y="121"/>
                  </a:lnTo>
                  <a:lnTo>
                    <a:pt x="659" y="144"/>
                  </a:lnTo>
                  <a:lnTo>
                    <a:pt x="676" y="168"/>
                  </a:lnTo>
                  <a:lnTo>
                    <a:pt x="690" y="196"/>
                  </a:lnTo>
                  <a:lnTo>
                    <a:pt x="690" y="196"/>
                  </a:lnTo>
                  <a:close/>
                  <a:moveTo>
                    <a:pt x="504" y="69"/>
                  </a:moveTo>
                  <a:lnTo>
                    <a:pt x="504" y="257"/>
                  </a:lnTo>
                  <a:lnTo>
                    <a:pt x="357" y="257"/>
                  </a:lnTo>
                  <a:lnTo>
                    <a:pt x="357" y="257"/>
                  </a:lnTo>
                  <a:lnTo>
                    <a:pt x="368" y="224"/>
                  </a:lnTo>
                  <a:lnTo>
                    <a:pt x="382" y="196"/>
                  </a:lnTo>
                  <a:lnTo>
                    <a:pt x="382" y="196"/>
                  </a:lnTo>
                  <a:lnTo>
                    <a:pt x="396" y="171"/>
                  </a:lnTo>
                  <a:lnTo>
                    <a:pt x="410" y="149"/>
                  </a:lnTo>
                  <a:lnTo>
                    <a:pt x="424" y="130"/>
                  </a:lnTo>
                  <a:lnTo>
                    <a:pt x="440" y="113"/>
                  </a:lnTo>
                  <a:lnTo>
                    <a:pt x="454" y="99"/>
                  </a:lnTo>
                  <a:lnTo>
                    <a:pt x="471" y="85"/>
                  </a:lnTo>
                  <a:lnTo>
                    <a:pt x="488" y="77"/>
                  </a:lnTo>
                  <a:lnTo>
                    <a:pt x="504" y="69"/>
                  </a:lnTo>
                  <a:lnTo>
                    <a:pt x="504" y="69"/>
                  </a:lnTo>
                  <a:close/>
                  <a:moveTo>
                    <a:pt x="504" y="304"/>
                  </a:moveTo>
                  <a:lnTo>
                    <a:pt x="504" y="528"/>
                  </a:lnTo>
                  <a:lnTo>
                    <a:pt x="313" y="528"/>
                  </a:lnTo>
                  <a:lnTo>
                    <a:pt x="313" y="528"/>
                  </a:lnTo>
                  <a:lnTo>
                    <a:pt x="316" y="467"/>
                  </a:lnTo>
                  <a:lnTo>
                    <a:pt x="321" y="409"/>
                  </a:lnTo>
                  <a:lnTo>
                    <a:pt x="330" y="354"/>
                  </a:lnTo>
                  <a:lnTo>
                    <a:pt x="341" y="304"/>
                  </a:lnTo>
                  <a:lnTo>
                    <a:pt x="504" y="304"/>
                  </a:lnTo>
                  <a:close/>
                  <a:moveTo>
                    <a:pt x="504" y="575"/>
                  </a:moveTo>
                  <a:lnTo>
                    <a:pt x="504" y="800"/>
                  </a:lnTo>
                  <a:lnTo>
                    <a:pt x="355" y="800"/>
                  </a:lnTo>
                  <a:lnTo>
                    <a:pt x="355" y="800"/>
                  </a:lnTo>
                  <a:lnTo>
                    <a:pt x="341" y="750"/>
                  </a:lnTo>
                  <a:lnTo>
                    <a:pt x="327" y="694"/>
                  </a:lnTo>
                  <a:lnTo>
                    <a:pt x="319" y="636"/>
                  </a:lnTo>
                  <a:lnTo>
                    <a:pt x="313" y="575"/>
                  </a:lnTo>
                  <a:lnTo>
                    <a:pt x="504" y="575"/>
                  </a:lnTo>
                  <a:close/>
                  <a:moveTo>
                    <a:pt x="504" y="847"/>
                  </a:moveTo>
                  <a:lnTo>
                    <a:pt x="504" y="988"/>
                  </a:lnTo>
                  <a:lnTo>
                    <a:pt x="504" y="988"/>
                  </a:lnTo>
                  <a:lnTo>
                    <a:pt x="488" y="982"/>
                  </a:lnTo>
                  <a:lnTo>
                    <a:pt x="471" y="974"/>
                  </a:lnTo>
                  <a:lnTo>
                    <a:pt x="454" y="960"/>
                  </a:lnTo>
                  <a:lnTo>
                    <a:pt x="440" y="946"/>
                  </a:lnTo>
                  <a:lnTo>
                    <a:pt x="424" y="930"/>
                  </a:lnTo>
                  <a:lnTo>
                    <a:pt x="410" y="910"/>
                  </a:lnTo>
                  <a:lnTo>
                    <a:pt x="396" y="888"/>
                  </a:lnTo>
                  <a:lnTo>
                    <a:pt x="382" y="863"/>
                  </a:lnTo>
                  <a:lnTo>
                    <a:pt x="382" y="863"/>
                  </a:lnTo>
                  <a:lnTo>
                    <a:pt x="374" y="847"/>
                  </a:lnTo>
                  <a:lnTo>
                    <a:pt x="504" y="847"/>
                  </a:lnTo>
                  <a:close/>
                  <a:moveTo>
                    <a:pt x="551" y="993"/>
                  </a:moveTo>
                  <a:lnTo>
                    <a:pt x="551" y="847"/>
                  </a:lnTo>
                  <a:lnTo>
                    <a:pt x="698" y="847"/>
                  </a:lnTo>
                  <a:lnTo>
                    <a:pt x="698" y="847"/>
                  </a:lnTo>
                  <a:lnTo>
                    <a:pt x="690" y="863"/>
                  </a:lnTo>
                  <a:lnTo>
                    <a:pt x="690" y="863"/>
                  </a:lnTo>
                  <a:lnTo>
                    <a:pt x="676" y="891"/>
                  </a:lnTo>
                  <a:lnTo>
                    <a:pt x="659" y="916"/>
                  </a:lnTo>
                  <a:lnTo>
                    <a:pt x="643" y="938"/>
                  </a:lnTo>
                  <a:lnTo>
                    <a:pt x="623" y="955"/>
                  </a:lnTo>
                  <a:lnTo>
                    <a:pt x="607" y="971"/>
                  </a:lnTo>
                  <a:lnTo>
                    <a:pt x="587" y="982"/>
                  </a:lnTo>
                  <a:lnTo>
                    <a:pt x="568" y="991"/>
                  </a:lnTo>
                  <a:lnTo>
                    <a:pt x="551" y="993"/>
                  </a:lnTo>
                  <a:lnTo>
                    <a:pt x="551" y="993"/>
                  </a:lnTo>
                  <a:close/>
                  <a:moveTo>
                    <a:pt x="551" y="800"/>
                  </a:moveTo>
                  <a:lnTo>
                    <a:pt x="551" y="575"/>
                  </a:lnTo>
                  <a:lnTo>
                    <a:pt x="759" y="575"/>
                  </a:lnTo>
                  <a:lnTo>
                    <a:pt x="759" y="575"/>
                  </a:lnTo>
                  <a:lnTo>
                    <a:pt x="753" y="636"/>
                  </a:lnTo>
                  <a:lnTo>
                    <a:pt x="745" y="694"/>
                  </a:lnTo>
                  <a:lnTo>
                    <a:pt x="734" y="750"/>
                  </a:lnTo>
                  <a:lnTo>
                    <a:pt x="717" y="800"/>
                  </a:lnTo>
                  <a:lnTo>
                    <a:pt x="551" y="800"/>
                  </a:lnTo>
                  <a:close/>
                  <a:moveTo>
                    <a:pt x="551" y="528"/>
                  </a:moveTo>
                  <a:lnTo>
                    <a:pt x="551" y="304"/>
                  </a:lnTo>
                  <a:lnTo>
                    <a:pt x="731" y="304"/>
                  </a:lnTo>
                  <a:lnTo>
                    <a:pt x="731" y="304"/>
                  </a:lnTo>
                  <a:lnTo>
                    <a:pt x="745" y="354"/>
                  </a:lnTo>
                  <a:lnTo>
                    <a:pt x="753" y="409"/>
                  </a:lnTo>
                  <a:lnTo>
                    <a:pt x="759" y="467"/>
                  </a:lnTo>
                  <a:lnTo>
                    <a:pt x="762" y="528"/>
                  </a:lnTo>
                  <a:lnTo>
                    <a:pt x="551" y="528"/>
                  </a:lnTo>
                  <a:close/>
                  <a:moveTo>
                    <a:pt x="767" y="257"/>
                  </a:moveTo>
                  <a:lnTo>
                    <a:pt x="767" y="257"/>
                  </a:lnTo>
                  <a:lnTo>
                    <a:pt x="751" y="213"/>
                  </a:lnTo>
                  <a:lnTo>
                    <a:pt x="731" y="174"/>
                  </a:lnTo>
                  <a:lnTo>
                    <a:pt x="731" y="174"/>
                  </a:lnTo>
                  <a:lnTo>
                    <a:pt x="717" y="149"/>
                  </a:lnTo>
                  <a:lnTo>
                    <a:pt x="703" y="127"/>
                  </a:lnTo>
                  <a:lnTo>
                    <a:pt x="690" y="105"/>
                  </a:lnTo>
                  <a:lnTo>
                    <a:pt x="673" y="85"/>
                  </a:lnTo>
                  <a:lnTo>
                    <a:pt x="673" y="85"/>
                  </a:lnTo>
                  <a:lnTo>
                    <a:pt x="698" y="94"/>
                  </a:lnTo>
                  <a:lnTo>
                    <a:pt x="726" y="105"/>
                  </a:lnTo>
                  <a:lnTo>
                    <a:pt x="751" y="119"/>
                  </a:lnTo>
                  <a:lnTo>
                    <a:pt x="775" y="133"/>
                  </a:lnTo>
                  <a:lnTo>
                    <a:pt x="800" y="146"/>
                  </a:lnTo>
                  <a:lnTo>
                    <a:pt x="823" y="163"/>
                  </a:lnTo>
                  <a:lnTo>
                    <a:pt x="842" y="182"/>
                  </a:lnTo>
                  <a:lnTo>
                    <a:pt x="864" y="202"/>
                  </a:lnTo>
                  <a:lnTo>
                    <a:pt x="864" y="202"/>
                  </a:lnTo>
                  <a:lnTo>
                    <a:pt x="889" y="227"/>
                  </a:lnTo>
                  <a:lnTo>
                    <a:pt x="911" y="257"/>
                  </a:lnTo>
                  <a:lnTo>
                    <a:pt x="767" y="257"/>
                  </a:lnTo>
                  <a:close/>
                  <a:moveTo>
                    <a:pt x="402" y="85"/>
                  </a:moveTo>
                  <a:lnTo>
                    <a:pt x="402" y="85"/>
                  </a:lnTo>
                  <a:lnTo>
                    <a:pt x="385" y="105"/>
                  </a:lnTo>
                  <a:lnTo>
                    <a:pt x="368" y="124"/>
                  </a:lnTo>
                  <a:lnTo>
                    <a:pt x="355" y="149"/>
                  </a:lnTo>
                  <a:lnTo>
                    <a:pt x="341" y="174"/>
                  </a:lnTo>
                  <a:lnTo>
                    <a:pt x="341" y="174"/>
                  </a:lnTo>
                  <a:lnTo>
                    <a:pt x="324" y="213"/>
                  </a:lnTo>
                  <a:lnTo>
                    <a:pt x="308" y="257"/>
                  </a:lnTo>
                  <a:lnTo>
                    <a:pt x="158" y="257"/>
                  </a:lnTo>
                  <a:lnTo>
                    <a:pt x="158" y="257"/>
                  </a:lnTo>
                  <a:lnTo>
                    <a:pt x="180" y="227"/>
                  </a:lnTo>
                  <a:lnTo>
                    <a:pt x="205" y="202"/>
                  </a:lnTo>
                  <a:lnTo>
                    <a:pt x="205" y="202"/>
                  </a:lnTo>
                  <a:lnTo>
                    <a:pt x="227" y="182"/>
                  </a:lnTo>
                  <a:lnTo>
                    <a:pt x="249" y="163"/>
                  </a:lnTo>
                  <a:lnTo>
                    <a:pt x="272" y="146"/>
                  </a:lnTo>
                  <a:lnTo>
                    <a:pt x="296" y="130"/>
                  </a:lnTo>
                  <a:lnTo>
                    <a:pt x="321" y="116"/>
                  </a:lnTo>
                  <a:lnTo>
                    <a:pt x="346" y="105"/>
                  </a:lnTo>
                  <a:lnTo>
                    <a:pt x="374" y="94"/>
                  </a:lnTo>
                  <a:lnTo>
                    <a:pt x="402" y="85"/>
                  </a:lnTo>
                  <a:lnTo>
                    <a:pt x="402" y="85"/>
                  </a:lnTo>
                  <a:close/>
                  <a:moveTo>
                    <a:pt x="294" y="304"/>
                  </a:moveTo>
                  <a:lnTo>
                    <a:pt x="294" y="304"/>
                  </a:lnTo>
                  <a:lnTo>
                    <a:pt x="283" y="357"/>
                  </a:lnTo>
                  <a:lnTo>
                    <a:pt x="274" y="412"/>
                  </a:lnTo>
                  <a:lnTo>
                    <a:pt x="269" y="467"/>
                  </a:lnTo>
                  <a:lnTo>
                    <a:pt x="266" y="528"/>
                  </a:lnTo>
                  <a:lnTo>
                    <a:pt x="69" y="528"/>
                  </a:lnTo>
                  <a:lnTo>
                    <a:pt x="69" y="528"/>
                  </a:lnTo>
                  <a:lnTo>
                    <a:pt x="72" y="498"/>
                  </a:lnTo>
                  <a:lnTo>
                    <a:pt x="75" y="467"/>
                  </a:lnTo>
                  <a:lnTo>
                    <a:pt x="78" y="440"/>
                  </a:lnTo>
                  <a:lnTo>
                    <a:pt x="86" y="409"/>
                  </a:lnTo>
                  <a:lnTo>
                    <a:pt x="94" y="382"/>
                  </a:lnTo>
                  <a:lnTo>
                    <a:pt x="105" y="354"/>
                  </a:lnTo>
                  <a:lnTo>
                    <a:pt x="117" y="329"/>
                  </a:lnTo>
                  <a:lnTo>
                    <a:pt x="130" y="304"/>
                  </a:lnTo>
                  <a:lnTo>
                    <a:pt x="294" y="304"/>
                  </a:lnTo>
                  <a:close/>
                  <a:moveTo>
                    <a:pt x="266" y="575"/>
                  </a:moveTo>
                  <a:lnTo>
                    <a:pt x="266" y="575"/>
                  </a:lnTo>
                  <a:lnTo>
                    <a:pt x="272" y="636"/>
                  </a:lnTo>
                  <a:lnTo>
                    <a:pt x="280" y="694"/>
                  </a:lnTo>
                  <a:lnTo>
                    <a:pt x="291" y="750"/>
                  </a:lnTo>
                  <a:lnTo>
                    <a:pt x="308" y="800"/>
                  </a:lnTo>
                  <a:lnTo>
                    <a:pt x="158" y="800"/>
                  </a:lnTo>
                  <a:lnTo>
                    <a:pt x="158" y="800"/>
                  </a:lnTo>
                  <a:lnTo>
                    <a:pt x="141" y="775"/>
                  </a:lnTo>
                  <a:lnTo>
                    <a:pt x="125" y="750"/>
                  </a:lnTo>
                  <a:lnTo>
                    <a:pt x="111" y="722"/>
                  </a:lnTo>
                  <a:lnTo>
                    <a:pt x="100" y="694"/>
                  </a:lnTo>
                  <a:lnTo>
                    <a:pt x="92" y="667"/>
                  </a:lnTo>
                  <a:lnTo>
                    <a:pt x="83" y="636"/>
                  </a:lnTo>
                  <a:lnTo>
                    <a:pt x="75" y="606"/>
                  </a:lnTo>
                  <a:lnTo>
                    <a:pt x="72" y="575"/>
                  </a:lnTo>
                  <a:lnTo>
                    <a:pt x="266" y="575"/>
                  </a:lnTo>
                  <a:close/>
                  <a:moveTo>
                    <a:pt x="324" y="847"/>
                  </a:moveTo>
                  <a:lnTo>
                    <a:pt x="324" y="847"/>
                  </a:lnTo>
                  <a:lnTo>
                    <a:pt x="341" y="885"/>
                  </a:lnTo>
                  <a:lnTo>
                    <a:pt x="341" y="885"/>
                  </a:lnTo>
                  <a:lnTo>
                    <a:pt x="355" y="910"/>
                  </a:lnTo>
                  <a:lnTo>
                    <a:pt x="368" y="935"/>
                  </a:lnTo>
                  <a:lnTo>
                    <a:pt x="385" y="955"/>
                  </a:lnTo>
                  <a:lnTo>
                    <a:pt x="402" y="974"/>
                  </a:lnTo>
                  <a:lnTo>
                    <a:pt x="402" y="974"/>
                  </a:lnTo>
                  <a:lnTo>
                    <a:pt x="374" y="966"/>
                  </a:lnTo>
                  <a:lnTo>
                    <a:pt x="346" y="955"/>
                  </a:lnTo>
                  <a:lnTo>
                    <a:pt x="321" y="943"/>
                  </a:lnTo>
                  <a:lnTo>
                    <a:pt x="296" y="930"/>
                  </a:lnTo>
                  <a:lnTo>
                    <a:pt x="272" y="913"/>
                  </a:lnTo>
                  <a:lnTo>
                    <a:pt x="249" y="896"/>
                  </a:lnTo>
                  <a:lnTo>
                    <a:pt x="227" y="877"/>
                  </a:lnTo>
                  <a:lnTo>
                    <a:pt x="205" y="858"/>
                  </a:lnTo>
                  <a:lnTo>
                    <a:pt x="205" y="858"/>
                  </a:lnTo>
                  <a:lnTo>
                    <a:pt x="194" y="847"/>
                  </a:lnTo>
                  <a:lnTo>
                    <a:pt x="324" y="847"/>
                  </a:lnTo>
                  <a:close/>
                  <a:moveTo>
                    <a:pt x="673" y="974"/>
                  </a:moveTo>
                  <a:lnTo>
                    <a:pt x="673" y="974"/>
                  </a:lnTo>
                  <a:lnTo>
                    <a:pt x="690" y="955"/>
                  </a:lnTo>
                  <a:lnTo>
                    <a:pt x="703" y="932"/>
                  </a:lnTo>
                  <a:lnTo>
                    <a:pt x="717" y="910"/>
                  </a:lnTo>
                  <a:lnTo>
                    <a:pt x="731" y="885"/>
                  </a:lnTo>
                  <a:lnTo>
                    <a:pt x="731" y="885"/>
                  </a:lnTo>
                  <a:lnTo>
                    <a:pt x="751" y="847"/>
                  </a:lnTo>
                  <a:lnTo>
                    <a:pt x="875" y="847"/>
                  </a:lnTo>
                  <a:lnTo>
                    <a:pt x="875" y="847"/>
                  </a:lnTo>
                  <a:lnTo>
                    <a:pt x="864" y="858"/>
                  </a:lnTo>
                  <a:lnTo>
                    <a:pt x="864" y="858"/>
                  </a:lnTo>
                  <a:lnTo>
                    <a:pt x="842" y="877"/>
                  </a:lnTo>
                  <a:lnTo>
                    <a:pt x="823" y="896"/>
                  </a:lnTo>
                  <a:lnTo>
                    <a:pt x="800" y="913"/>
                  </a:lnTo>
                  <a:lnTo>
                    <a:pt x="775" y="927"/>
                  </a:lnTo>
                  <a:lnTo>
                    <a:pt x="751" y="941"/>
                  </a:lnTo>
                  <a:lnTo>
                    <a:pt x="726" y="955"/>
                  </a:lnTo>
                  <a:lnTo>
                    <a:pt x="698" y="966"/>
                  </a:lnTo>
                  <a:lnTo>
                    <a:pt x="673" y="974"/>
                  </a:lnTo>
                  <a:lnTo>
                    <a:pt x="673" y="974"/>
                  </a:lnTo>
                  <a:close/>
                  <a:moveTo>
                    <a:pt x="767" y="800"/>
                  </a:moveTo>
                  <a:lnTo>
                    <a:pt x="767" y="800"/>
                  </a:lnTo>
                  <a:lnTo>
                    <a:pt x="781" y="750"/>
                  </a:lnTo>
                  <a:lnTo>
                    <a:pt x="792" y="694"/>
                  </a:lnTo>
                  <a:lnTo>
                    <a:pt x="800" y="636"/>
                  </a:lnTo>
                  <a:lnTo>
                    <a:pt x="806" y="575"/>
                  </a:lnTo>
                  <a:lnTo>
                    <a:pt x="997" y="575"/>
                  </a:lnTo>
                  <a:lnTo>
                    <a:pt x="997" y="575"/>
                  </a:lnTo>
                  <a:lnTo>
                    <a:pt x="994" y="606"/>
                  </a:lnTo>
                  <a:lnTo>
                    <a:pt x="989" y="636"/>
                  </a:lnTo>
                  <a:lnTo>
                    <a:pt x="980" y="667"/>
                  </a:lnTo>
                  <a:lnTo>
                    <a:pt x="969" y="694"/>
                  </a:lnTo>
                  <a:lnTo>
                    <a:pt x="958" y="722"/>
                  </a:lnTo>
                  <a:lnTo>
                    <a:pt x="944" y="750"/>
                  </a:lnTo>
                  <a:lnTo>
                    <a:pt x="930" y="775"/>
                  </a:lnTo>
                  <a:lnTo>
                    <a:pt x="914" y="800"/>
                  </a:lnTo>
                  <a:lnTo>
                    <a:pt x="767" y="800"/>
                  </a:lnTo>
                  <a:close/>
                </a:path>
              </a:pathLst>
            </a:custGeom>
            <a:solidFill>
              <a:srgbClr val="00944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Meziknihovní služby</a:t>
            </a:r>
            <a:endParaRPr lang="uk-UA" altLang="cs-CZ" sz="72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Meziknihovní služby</a:t>
            </a:r>
          </a:p>
        </p:txBody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druhy:</a:t>
            </a:r>
          </a:p>
          <a:p>
            <a:pPr lvl="1"/>
            <a:r>
              <a:rPr lang="cs-CZ" altLang="cs-CZ"/>
              <a:t>meziknihovní informační služby (MIS)</a:t>
            </a:r>
          </a:p>
          <a:p>
            <a:pPr lvl="1"/>
            <a:r>
              <a:rPr lang="cs-CZ" altLang="cs-CZ" b="1"/>
              <a:t>meziknihovní výpůjční služby</a:t>
            </a:r>
            <a:r>
              <a:rPr lang="cs-CZ" altLang="cs-CZ"/>
              <a:t> (MVS)</a:t>
            </a:r>
          </a:p>
          <a:p>
            <a:pPr lvl="1"/>
            <a:r>
              <a:rPr lang="cs-CZ" altLang="cs-CZ"/>
              <a:t>meziknihovní reprografické služby (MRS)</a:t>
            </a:r>
          </a:p>
          <a:p>
            <a:pPr lvl="1"/>
            <a:r>
              <a:rPr lang="cs-CZ" altLang="cs-CZ" b="1"/>
              <a:t>mezinárodní meziknihovní výpůjční služby</a:t>
            </a:r>
            <a:r>
              <a:rPr lang="cs-CZ" altLang="cs-CZ"/>
              <a:t> (MIS)</a:t>
            </a:r>
          </a:p>
          <a:p>
            <a:r>
              <a:rPr lang="cs-CZ" altLang="cs-CZ" sz="3400"/>
              <a:t>realizace</a:t>
            </a:r>
          </a:p>
          <a:p>
            <a:pPr lvl="1"/>
            <a:r>
              <a:rPr lang="cs-CZ" altLang="cs-CZ" sz="2800"/>
              <a:t>elektronicky (formulář, e-mail)</a:t>
            </a:r>
          </a:p>
          <a:p>
            <a:pPr lvl="1"/>
            <a:r>
              <a:rPr lang="cs-CZ" altLang="cs-CZ" sz="2800"/>
              <a:t>písemně</a:t>
            </a:r>
          </a:p>
          <a:p>
            <a:r>
              <a:rPr lang="cs-CZ" altLang="cs-CZ" sz="3400">
                <a:hlinkClick r:id="rId2"/>
              </a:rPr>
              <a:t>vyhláška č. 88/2002Sb.</a:t>
            </a:r>
            <a:endParaRPr lang="cs-CZ" altLang="cs-CZ" sz="3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Meziknihovní výpůjční služby (MVS)</a:t>
            </a:r>
          </a:p>
        </p:txBody>
      </p:sp>
      <p:sp>
        <p:nvSpPr>
          <p:cNvPr id="65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mezi českými knihovnami</a:t>
            </a:r>
          </a:p>
          <a:p>
            <a:r>
              <a:rPr lang="cs-CZ" altLang="cs-CZ"/>
              <a:t>formulář na webu, e-mail, žádanka</a:t>
            </a:r>
          </a:p>
          <a:p>
            <a:r>
              <a:rPr lang="cs-CZ" altLang="cs-CZ"/>
              <a:t>bezplatně</a:t>
            </a:r>
          </a:p>
          <a:p>
            <a:pPr lvl="1"/>
            <a:r>
              <a:rPr lang="cs-CZ" altLang="cs-CZ"/>
              <a:t>dodávající knihovna může vyžadovat náklady (např. zhotovení kopie, poštovné)</a:t>
            </a:r>
          </a:p>
          <a:p>
            <a:r>
              <a:rPr lang="cs-CZ" altLang="cs-CZ"/>
              <a:t>povinnost ze zákona</a:t>
            </a:r>
          </a:p>
          <a:p>
            <a:r>
              <a:rPr lang="cs-CZ" altLang="cs-CZ"/>
              <a:t>dokument nebo xerokopie</a:t>
            </a:r>
          </a:p>
          <a:p>
            <a:r>
              <a:rPr lang="cs-CZ" altLang="cs-CZ"/>
              <a:t>eDD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Definice služeb v KZ</a:t>
            </a:r>
          </a:p>
        </p:txBody>
      </p:sp>
      <p:sp>
        <p:nvSpPr>
          <p:cNvPr id="566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600"/>
              <a:t>zpřístupňování dokumentů z fondu knihovny</a:t>
            </a:r>
          </a:p>
          <a:p>
            <a:r>
              <a:rPr lang="cs-CZ" altLang="cs-CZ" sz="2600"/>
              <a:t>zpřístupňování dokumentů z jiné knihovny</a:t>
            </a:r>
          </a:p>
          <a:p>
            <a:pPr lvl="1"/>
            <a:r>
              <a:rPr lang="cs-CZ" altLang="cs-CZ" sz="2000"/>
              <a:t>MVS</a:t>
            </a:r>
          </a:p>
          <a:p>
            <a:r>
              <a:rPr lang="cs-CZ" altLang="cs-CZ" sz="2600">
                <a:solidFill>
                  <a:srgbClr val="008000"/>
                </a:solidFill>
              </a:rPr>
              <a:t>ústní</a:t>
            </a:r>
            <a:r>
              <a:rPr lang="cs-CZ" altLang="cs-CZ" sz="2600"/>
              <a:t> bibliografické, referenčních a faktografických info a rešerší</a:t>
            </a:r>
          </a:p>
          <a:p>
            <a:r>
              <a:rPr lang="cs-CZ" altLang="cs-CZ" sz="2600"/>
              <a:t>zprostředkování info z vnějších informačních zdrojů</a:t>
            </a:r>
          </a:p>
          <a:p>
            <a:pPr lvl="1"/>
            <a:r>
              <a:rPr lang="cs-CZ" altLang="cs-CZ" sz="2000"/>
              <a:t>zejména informací ze státní správy a samosprávy</a:t>
            </a:r>
          </a:p>
          <a:p>
            <a:r>
              <a:rPr lang="cs-CZ" altLang="cs-CZ" sz="2600"/>
              <a:t>přístupu k info na internetu</a:t>
            </a:r>
          </a:p>
          <a:p>
            <a:pPr lvl="1"/>
            <a:r>
              <a:rPr lang="cs-CZ" altLang="cs-CZ" sz="2000"/>
              <a:t>neplatné zdroje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Náležitosti žádosti MVS</a:t>
            </a:r>
          </a:p>
        </p:txBody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/>
              <a:t>identifikační údaje žádající knihovny</a:t>
            </a:r>
          </a:p>
          <a:p>
            <a:pPr>
              <a:lnSpc>
                <a:spcPct val="110000"/>
              </a:lnSpc>
            </a:pPr>
            <a:r>
              <a:rPr lang="cs-CZ" altLang="cs-CZ"/>
              <a:t>identifikační údaje dotazované knihovny</a:t>
            </a:r>
          </a:p>
          <a:p>
            <a:pPr>
              <a:lnSpc>
                <a:spcPct val="110000"/>
              </a:lnSpc>
            </a:pPr>
            <a:r>
              <a:rPr lang="cs-CZ" altLang="cs-CZ"/>
              <a:t>jednoznačná identifikace dokumentu nebo jeho části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autor, název, strany, místo, vydavatel, rok vydaní, identifikátory (ISBN, ISSN, DOI,...)</a:t>
            </a:r>
          </a:p>
          <a:p>
            <a:pPr>
              <a:lnSpc>
                <a:spcPct val="110000"/>
              </a:lnSpc>
            </a:pPr>
            <a:r>
              <a:rPr lang="cs-CZ" altLang="cs-CZ"/>
              <a:t>do kdy je žádost relevantní</a:t>
            </a:r>
          </a:p>
          <a:p>
            <a:pPr>
              <a:lnSpc>
                <a:spcPct val="110000"/>
              </a:lnSpc>
            </a:pPr>
            <a:r>
              <a:rPr lang="cs-CZ" altLang="cs-CZ"/>
              <a:t>požadavky na způsob dodání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dokument, xerokopie, e-kopie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Povinnosti žádající knihovny</a:t>
            </a:r>
          </a:p>
        </p:txBody>
      </p:sp>
      <p:sp>
        <p:nvSpPr>
          <p:cNvPr id="66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vést evidenci o výpůjčce</a:t>
            </a:r>
          </a:p>
          <a:p>
            <a:r>
              <a:rPr lang="cs-CZ" altLang="cs-CZ"/>
              <a:t>dodržet výpůjční lhůtu</a:t>
            </a:r>
          </a:p>
          <a:p>
            <a:pPr lvl="1"/>
            <a:r>
              <a:rPr lang="cs-CZ" altLang="cs-CZ"/>
              <a:t>má právo požádat o prodloužení</a:t>
            </a:r>
          </a:p>
          <a:p>
            <a:r>
              <a:rPr lang="cs-CZ" altLang="cs-CZ"/>
              <a:t>řídit se pokyny půjčující knihovny</a:t>
            </a:r>
          </a:p>
          <a:p>
            <a:pPr lvl="1"/>
            <a:r>
              <a:rPr lang="cs-CZ" altLang="cs-CZ"/>
              <a:t>např. půjčit dokument jen prezenčně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Povinnosti půjčující knihovny</a:t>
            </a:r>
          </a:p>
        </p:txBody>
      </p:sp>
      <p:sp>
        <p:nvSpPr>
          <p:cNvPr id="66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vést evidenci o půjčeném dokumentu</a:t>
            </a:r>
          </a:p>
          <a:p>
            <a:r>
              <a:rPr lang="cs-CZ" altLang="cs-CZ"/>
              <a:t>dodržet 14-ti denní lhůtu na vyřízení výpůjčky</a:t>
            </a:r>
          </a:p>
          <a:p>
            <a:r>
              <a:rPr lang="cs-CZ" altLang="cs-CZ"/>
              <a:t>informovat o vyřízení žádosti</a:t>
            </a:r>
          </a:p>
          <a:p>
            <a:pPr lvl="1"/>
            <a:r>
              <a:rPr lang="cs-CZ" altLang="cs-CZ"/>
              <a:t>kladné, záporné (+důvody)</a:t>
            </a:r>
          </a:p>
          <a:p>
            <a:r>
              <a:rPr lang="cs-CZ" altLang="cs-CZ"/>
              <a:t>platí náklady na poštovné a balné</a:t>
            </a:r>
          </a:p>
          <a:p>
            <a:pPr lvl="1"/>
            <a:r>
              <a:rPr lang="cs-CZ" altLang="cs-CZ"/>
              <a:t>může vymáhat na žádající knihovně</a:t>
            </a:r>
          </a:p>
          <a:p>
            <a:pPr lvl="1"/>
            <a:r>
              <a:rPr lang="cs-CZ" altLang="cs-CZ"/>
              <a:t>na základě faktury nebo předplatného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MMVS</a:t>
            </a:r>
          </a:p>
        </p:txBody>
      </p:sp>
      <p:sp>
        <p:nvSpPr>
          <p:cNvPr id="660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42988" y="1196975"/>
            <a:ext cx="7850187" cy="5472113"/>
          </a:xfrm>
        </p:spPr>
        <p:txBody>
          <a:bodyPr/>
          <a:lstStyle/>
          <a:p>
            <a:r>
              <a:rPr lang="cs-CZ" altLang="cs-CZ" sz="2600"/>
              <a:t>mezinárodní služba </a:t>
            </a:r>
            <a:r>
              <a:rPr lang="cs-CZ" altLang="cs-CZ" sz="2200"/>
              <a:t>(IFLA žádanka)</a:t>
            </a:r>
          </a:p>
          <a:p>
            <a:r>
              <a:rPr lang="cs-CZ" altLang="cs-CZ" sz="2600"/>
              <a:t>zajišťuje např. NKP, MZK, NTK, NLK, KnAV ČR, VK OL</a:t>
            </a:r>
          </a:p>
          <a:p>
            <a:r>
              <a:rPr lang="cs-CZ" altLang="cs-CZ" sz="2600"/>
              <a:t>placená služba</a:t>
            </a:r>
          </a:p>
          <a:p>
            <a:r>
              <a:rPr lang="cs-CZ" altLang="cs-CZ" sz="2600"/>
              <a:t>poplatky (ceník MZK)</a:t>
            </a:r>
          </a:p>
        </p:txBody>
      </p:sp>
      <p:graphicFrame>
        <p:nvGraphicFramePr>
          <p:cNvPr id="660543" name="Group 63"/>
          <p:cNvGraphicFramePr>
            <a:graphicFrameLocks noGrp="1"/>
          </p:cNvGraphicFramePr>
          <p:nvPr>
            <p:ph sz="half" idx="2"/>
          </p:nvPr>
        </p:nvGraphicFramePr>
        <p:xfrm>
          <a:off x="1619250" y="4078288"/>
          <a:ext cx="5113338" cy="2519365"/>
        </p:xfrm>
        <a:graphic>
          <a:graphicData uri="http://schemas.openxmlformats.org/drawingml/2006/table">
            <a:tbl>
              <a:tblPr/>
              <a:tblGrid>
                <a:gridCol w="36004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28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Služba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</a:rPr>
                        <a:t>Poplatek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kontinentální Evropa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GBR a svět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kopie článku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1-10 stran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8775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11-20 stran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150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742950" marR="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21+ stran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120000"/>
                        </a:lnSpc>
                        <a:spcBef>
                          <a:spcPct val="20000"/>
                        </a:spcBef>
                        <a:defRPr sz="2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Wingdings" pitchFamily="2" charset="2"/>
                        <a:defRPr sz="1600"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Verdana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bg1"/>
                          </a:solidFill>
                          <a:latin typeface="Verdana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</a:rPr>
                        <a:t>200 Kč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Reprografické služby</a:t>
            </a:r>
            <a:endParaRPr lang="uk-UA" altLang="cs-CZ" sz="720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Reprografické služby</a:t>
            </a:r>
          </a:p>
        </p:txBody>
      </p:sp>
      <p:sp>
        <p:nvSpPr>
          <p:cNvPr id="71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možnost kopírování a skenování</a:t>
            </a:r>
          </a:p>
          <a:p>
            <a:r>
              <a:rPr lang="cs-CZ" altLang="cs-CZ"/>
              <a:t>multifunkční kopírky</a:t>
            </a:r>
          </a:p>
          <a:p>
            <a:pPr lvl="1"/>
            <a:r>
              <a:rPr lang="cs-CZ" altLang="cs-CZ"/>
              <a:t>interní platební systém (na MU SUPO)</a:t>
            </a:r>
          </a:p>
          <a:p>
            <a:pPr lvl="1"/>
            <a:r>
              <a:rPr lang="cs-CZ" altLang="cs-CZ"/>
              <a:t>platba v hotovosti</a:t>
            </a:r>
          </a:p>
          <a:p>
            <a:pPr lvl="2"/>
            <a:r>
              <a:rPr lang="cs-CZ" altLang="cs-CZ"/>
              <a:t>u knihovníka</a:t>
            </a:r>
          </a:p>
          <a:p>
            <a:pPr lvl="2"/>
            <a:r>
              <a:rPr lang="cs-CZ" altLang="cs-CZ"/>
              <a:t>přes automat</a:t>
            </a:r>
          </a:p>
          <a:p>
            <a:pPr lvl="1"/>
            <a:r>
              <a:rPr lang="cs-CZ" altLang="cs-CZ"/>
              <a:t>dobíjení přes bankovníky</a:t>
            </a:r>
          </a:p>
          <a:p>
            <a:endParaRPr lang="cs-CZ" altLang="cs-CZ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27" name="Zástupný symbol pro obsah 2"/>
          <p:cNvSpPr>
            <a:spLocks noGrp="1"/>
          </p:cNvSpPr>
          <p:nvPr>
            <p:ph idx="4294967295"/>
          </p:nvPr>
        </p:nvSpPr>
        <p:spPr>
          <a:xfrm>
            <a:off x="971550" y="1557338"/>
            <a:ext cx="7777163" cy="5256212"/>
          </a:xfrm>
        </p:spPr>
        <p:txBody>
          <a:bodyPr/>
          <a:lstStyle/>
          <a:p>
            <a:pPr marL="449263" indent="-449263">
              <a:tabLst/>
            </a:pPr>
            <a:r>
              <a:rPr lang="cs-CZ" altLang="cs-CZ"/>
              <a:t>odvody společnosti DILIA</a:t>
            </a:r>
          </a:p>
          <a:p>
            <a:pPr marL="742950" lvl="1" indent="-285750">
              <a:tabLst/>
            </a:pPr>
            <a:r>
              <a:rPr lang="cs-CZ" altLang="cs-CZ"/>
              <a:t>smlouva s DILIA</a:t>
            </a:r>
          </a:p>
          <a:p>
            <a:pPr marL="742950" lvl="1" indent="-285750">
              <a:tabLst/>
            </a:pPr>
            <a:r>
              <a:rPr lang="cs-CZ" altLang="cs-CZ"/>
              <a:t>hlásí se počet všech rozmnoženin</a:t>
            </a:r>
          </a:p>
          <a:p>
            <a:pPr marL="742950" lvl="1" indent="-285750">
              <a:tabLst/>
            </a:pPr>
            <a:r>
              <a:rPr lang="cs-CZ" altLang="cs-CZ"/>
              <a:t>knihovny = kategorie A (70</a:t>
            </a:r>
            <a:r>
              <a:rPr lang="en-US" altLang="cs-CZ"/>
              <a:t>%</a:t>
            </a:r>
            <a:r>
              <a:rPr lang="cs-CZ" altLang="cs-CZ"/>
              <a:t>)</a:t>
            </a:r>
          </a:p>
          <a:p>
            <a:pPr marL="742950" lvl="1" indent="-285750">
              <a:tabLst/>
            </a:pPr>
            <a:r>
              <a:rPr lang="cs-CZ" altLang="cs-CZ"/>
              <a:t>0.20Kč (čb kopie)</a:t>
            </a:r>
          </a:p>
          <a:p>
            <a:pPr marL="742950" lvl="1" indent="-285750">
              <a:tabLst/>
            </a:pPr>
            <a:r>
              <a:rPr lang="cs-CZ" altLang="cs-CZ"/>
              <a:t>0.40Kč (barevná kopie)</a:t>
            </a:r>
          </a:p>
          <a:p>
            <a:pPr marL="742950" lvl="1" indent="-285750">
              <a:tabLst/>
            </a:pPr>
            <a:r>
              <a:rPr lang="cs-CZ" altLang="cs-CZ"/>
              <a:t>+DPH</a:t>
            </a:r>
          </a:p>
          <a:p>
            <a:pPr marL="449263" indent="-449263">
              <a:tabLst/>
            </a:pPr>
            <a:r>
              <a:rPr lang="cs-CZ" altLang="cs-CZ"/>
              <a:t>náklady na kopírování</a:t>
            </a:r>
          </a:p>
          <a:p>
            <a:pPr marL="449263" indent="-449263">
              <a:tabLst/>
            </a:pPr>
            <a:endParaRPr lang="cs-CZ" altLang="cs-CZ"/>
          </a:p>
          <a:p>
            <a:pPr marL="449263" indent="-449263">
              <a:tabLst/>
            </a:pPr>
            <a:r>
              <a:rPr lang="cs-CZ" altLang="cs-CZ"/>
              <a:t>novela AZ (podzim 2012)???</a:t>
            </a:r>
          </a:p>
        </p:txBody>
      </p:sp>
      <p:sp>
        <p:nvSpPr>
          <p:cNvPr id="717826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/>
              <a:t>Kopírování na objednávku</a:t>
            </a:r>
          </a:p>
        </p:txBody>
      </p:sp>
      <p:sp>
        <p:nvSpPr>
          <p:cNvPr id="717828" name="Text Box 7"/>
          <p:cNvSpPr txBox="1">
            <a:spLocks noChangeArrowheads="1"/>
          </p:cNvSpPr>
          <p:nvPr/>
        </p:nvSpPr>
        <p:spPr bwMode="auto">
          <a:xfrm>
            <a:off x="1619250" y="5589588"/>
            <a:ext cx="66976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cs-CZ" altLang="cs-CZ" sz="2400"/>
              <a:t>DILIA + cena kopie + práce = </a:t>
            </a:r>
            <a:r>
              <a:rPr lang="cs-CZ" altLang="cs-CZ" sz="2400" b="1">
                <a:solidFill>
                  <a:srgbClr val="008000"/>
                </a:solidFill>
              </a:rPr>
              <a:t>výsledná cena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8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CoD = </a:t>
            </a:r>
          </a:p>
        </p:txBody>
      </p:sp>
      <p:sp>
        <p:nvSpPr>
          <p:cNvPr id="7188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412875"/>
            <a:ext cx="7777162" cy="5400675"/>
          </a:xfrm>
        </p:spPr>
        <p:txBody>
          <a:bodyPr/>
          <a:lstStyle/>
          <a:p>
            <a:pPr marL="449263" indent="-449263">
              <a:tabLst/>
            </a:pPr>
            <a:r>
              <a:rPr lang="cs-CZ" altLang="cs-CZ"/>
              <a:t>služba na MU</a:t>
            </a:r>
          </a:p>
          <a:p>
            <a:pPr marL="449263" indent="-449263">
              <a:tabLst/>
            </a:pPr>
            <a:r>
              <a:rPr lang="cs-CZ" altLang="cs-CZ"/>
              <a:t>pouze z fondu knihoven MU</a:t>
            </a:r>
          </a:p>
          <a:p>
            <a:pPr marL="449263" indent="-449263">
              <a:tabLst/>
            </a:pPr>
            <a:r>
              <a:rPr lang="cs-CZ" altLang="cs-CZ"/>
              <a:t>prozatím FF, FSS a již brzy i KUK, PedF, PraF</a:t>
            </a:r>
          </a:p>
          <a:p>
            <a:pPr marL="449263" indent="-449263">
              <a:tabLst/>
            </a:pPr>
            <a:r>
              <a:rPr lang="cs-CZ" altLang="cs-CZ"/>
              <a:t>cena 1.70Kč</a:t>
            </a:r>
          </a:p>
          <a:p>
            <a:pPr marL="449263" indent="-449263">
              <a:tabLst/>
            </a:pPr>
            <a:r>
              <a:rPr lang="cs-CZ" altLang="cs-CZ"/>
              <a:t>napojení na Aleph</a:t>
            </a:r>
          </a:p>
          <a:p>
            <a:pPr marL="449263" indent="-449263">
              <a:tabLst/>
            </a:pPr>
            <a:r>
              <a:rPr lang="cs-CZ" altLang="cs-CZ"/>
              <a:t>vlastní administrace</a:t>
            </a:r>
          </a:p>
        </p:txBody>
      </p:sp>
      <p:pic>
        <p:nvPicPr>
          <p:cNvPr id="462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60350"/>
            <a:ext cx="295275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Služby EDD</a:t>
            </a:r>
            <a:br>
              <a:rPr lang="cs-CZ" altLang="cs-CZ" sz="7200">
                <a:solidFill>
                  <a:srgbClr val="FFFF00"/>
                </a:solidFill>
              </a:rPr>
            </a:br>
            <a:r>
              <a:rPr lang="cs-CZ" altLang="cs-CZ" sz="7200">
                <a:solidFill>
                  <a:srgbClr val="FFFF00"/>
                </a:solidFill>
              </a:rPr>
              <a:t>a e-služby</a:t>
            </a:r>
            <a:endParaRPr lang="uk-UA" altLang="cs-CZ" sz="720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Nadpis 1"/>
          <p:cNvSpPr>
            <a:spLocks noGrp="1"/>
          </p:cNvSpPr>
          <p:nvPr>
            <p:ph type="title" idx="4294967295"/>
          </p:nvPr>
        </p:nvSpPr>
        <p:spPr>
          <a:xfrm>
            <a:off x="1042988" y="544513"/>
            <a:ext cx="7777162" cy="508000"/>
          </a:xfrm>
        </p:spPr>
        <p:txBody>
          <a:bodyPr/>
          <a:lstStyle/>
          <a:p>
            <a:r>
              <a:rPr lang="cs-CZ" altLang="cs-CZ" sz="4400"/>
              <a:t>El. dodávání dokumentů</a:t>
            </a:r>
          </a:p>
        </p:txBody>
      </p:sp>
      <p:sp>
        <p:nvSpPr>
          <p:cNvPr id="677891" name="Zástupný symbol pro obsah 2"/>
          <p:cNvSpPr>
            <a:spLocks noGrp="1"/>
          </p:cNvSpPr>
          <p:nvPr>
            <p:ph idx="4294967295"/>
          </p:nvPr>
        </p:nvSpPr>
        <p:spPr>
          <a:xfrm>
            <a:off x="971550" y="1557338"/>
            <a:ext cx="7777163" cy="5256212"/>
          </a:xfrm>
        </p:spPr>
        <p:txBody>
          <a:bodyPr/>
          <a:lstStyle/>
          <a:p>
            <a:pPr marL="361950" indent="-361950">
              <a:tabLst/>
            </a:pPr>
            <a:r>
              <a:rPr lang="cs-CZ" altLang="cs-CZ"/>
              <a:t>dodávání elektronických kopií</a:t>
            </a:r>
          </a:p>
          <a:p>
            <a:pPr marL="361950" indent="-361950">
              <a:tabLst/>
            </a:pPr>
            <a:r>
              <a:rPr lang="cs-CZ" altLang="cs-CZ"/>
              <a:t>z fondu knihoven</a:t>
            </a:r>
          </a:p>
          <a:p>
            <a:pPr marL="361950" indent="-361950">
              <a:tabLst/>
            </a:pPr>
            <a:r>
              <a:rPr lang="cs-CZ" altLang="cs-CZ"/>
              <a:t>kolektivní smlouva DILIA a NK ČR</a:t>
            </a:r>
          </a:p>
          <a:p>
            <a:pPr marL="361950" indent="-361950">
              <a:tabLst/>
            </a:pPr>
            <a:r>
              <a:rPr lang="cs-CZ" altLang="cs-CZ"/>
              <a:t>změny od 1.4.2011</a:t>
            </a:r>
          </a:p>
          <a:p>
            <a:pPr marL="742950" lvl="1" indent="-285750">
              <a:tabLst/>
            </a:pPr>
            <a:r>
              <a:rPr lang="cs-CZ" altLang="cs-CZ"/>
              <a:t>2 varianty</a:t>
            </a:r>
          </a:p>
          <a:p>
            <a:pPr marL="742950" lvl="1" indent="-285750">
              <a:tabLst/>
            </a:pPr>
            <a:r>
              <a:rPr lang="cs-CZ" altLang="cs-CZ"/>
              <a:t>snížení cen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Volitelné služby</a:t>
            </a:r>
          </a:p>
        </p:txBody>
      </p:sp>
      <p:sp>
        <p:nvSpPr>
          <p:cNvPr id="568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přístup k placeným informacím</a:t>
            </a:r>
          </a:p>
          <a:p>
            <a:pPr lvl="1"/>
            <a:r>
              <a:rPr lang="cs-CZ" altLang="cs-CZ"/>
              <a:t>např. e-zdroje</a:t>
            </a:r>
          </a:p>
          <a:p>
            <a:r>
              <a:rPr lang="cs-CZ" altLang="cs-CZ"/>
              <a:t>kulturní, výchovná a vzdělávací činnost</a:t>
            </a:r>
          </a:p>
          <a:p>
            <a:r>
              <a:rPr lang="cs-CZ" altLang="cs-CZ"/>
              <a:t>vydávání tematických publikací</a:t>
            </a:r>
          </a:p>
          <a:p>
            <a:r>
              <a:rPr lang="cs-CZ" altLang="cs-CZ"/>
              <a:t>poskytování reprografických služeb</a:t>
            </a:r>
          </a:p>
          <a:p>
            <a:r>
              <a:rPr lang="cs-CZ" altLang="cs-CZ"/>
              <a:t>bibliografické, referenční a faktografické informací písemně</a:t>
            </a:r>
          </a:p>
          <a:p>
            <a:r>
              <a:rPr lang="cs-CZ" altLang="cs-CZ"/>
              <a:t>rešerše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91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Varianta A</a:t>
            </a:r>
          </a:p>
        </p:txBody>
      </p:sp>
      <p:sp>
        <p:nvSpPr>
          <p:cNvPr id="67891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49263" indent="-449263">
              <a:tabLst/>
            </a:pPr>
            <a:r>
              <a:rPr lang="cs-CZ" altLang="cs-CZ"/>
              <a:t>digitální kopie pro přenos mezi knihovnami, vytištění uživateli</a:t>
            </a:r>
          </a:p>
          <a:p>
            <a:pPr marL="449263" indent="-449263">
              <a:tabLst/>
            </a:pPr>
            <a:r>
              <a:rPr lang="cs-CZ" altLang="cs-CZ"/>
              <a:t>cena za stranu: </a:t>
            </a:r>
            <a:r>
              <a:rPr lang="cs-CZ" altLang="cs-CZ" b="1">
                <a:solidFill>
                  <a:srgbClr val="008000"/>
                </a:solidFill>
              </a:rPr>
              <a:t>2 Kč</a:t>
            </a:r>
          </a:p>
          <a:p>
            <a:pPr marL="449263" indent="-449263">
              <a:tabLst/>
            </a:pPr>
            <a:r>
              <a:rPr lang="cs-CZ" altLang="cs-CZ"/>
              <a:t>min. poplatek: </a:t>
            </a:r>
            <a:r>
              <a:rPr lang="cs-CZ" altLang="cs-CZ" b="1">
                <a:solidFill>
                  <a:srgbClr val="008000"/>
                </a:solidFill>
              </a:rPr>
              <a:t>10 Kč</a:t>
            </a:r>
          </a:p>
          <a:p>
            <a:pPr marL="449263" indent="-449263">
              <a:tabLst/>
            </a:pPr>
            <a:r>
              <a:rPr lang="cs-CZ" altLang="cs-CZ"/>
              <a:t>max. autorský poplatek: </a:t>
            </a:r>
            <a:r>
              <a:rPr lang="cs-CZ" altLang="cs-CZ" b="1">
                <a:solidFill>
                  <a:srgbClr val="008000"/>
                </a:solidFill>
              </a:rPr>
              <a:t>75 Kč</a:t>
            </a:r>
          </a:p>
          <a:p>
            <a:pPr marL="449263" indent="-449263">
              <a:tabLst/>
            </a:pPr>
            <a:r>
              <a:rPr lang="cs-CZ" altLang="cs-CZ"/>
              <a:t>rozsahu stran</a:t>
            </a:r>
          </a:p>
          <a:p>
            <a:pPr marL="1077913" lvl="1" indent="-446088">
              <a:tabLst/>
            </a:pPr>
            <a:r>
              <a:rPr lang="cs-CZ" altLang="cs-CZ"/>
              <a:t>knihy - max. 20 stran</a:t>
            </a:r>
          </a:p>
          <a:p>
            <a:pPr marL="1077913" lvl="1" indent="-446088">
              <a:tabLst/>
            </a:pPr>
            <a:r>
              <a:rPr lang="cs-CZ" altLang="cs-CZ"/>
              <a:t>články - bez omezení</a:t>
            </a:r>
          </a:p>
          <a:p>
            <a:pPr marL="449263" indent="-449263">
              <a:tabLst/>
            </a:pPr>
            <a:r>
              <a:rPr lang="cs-CZ" altLang="cs-CZ"/>
              <a:t>+DPH</a:t>
            </a:r>
          </a:p>
        </p:txBody>
      </p:sp>
      <p:pic>
        <p:nvPicPr>
          <p:cNvPr id="678916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0925" y="4581525"/>
            <a:ext cx="163512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Varianta B</a:t>
            </a:r>
          </a:p>
        </p:txBody>
      </p:sp>
      <p:sp>
        <p:nvSpPr>
          <p:cNvPr id="6799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49263" indent="-449263">
              <a:tabLst/>
            </a:pPr>
            <a:r>
              <a:rPr lang="cs-CZ" altLang="cs-CZ"/>
              <a:t>digitální kopie pro uživatele</a:t>
            </a:r>
          </a:p>
          <a:p>
            <a:pPr marL="449263" indent="-449263">
              <a:tabLst/>
            </a:pPr>
            <a:r>
              <a:rPr lang="cs-CZ" altLang="cs-CZ"/>
              <a:t>cena za stranu: </a:t>
            </a:r>
            <a:r>
              <a:rPr lang="cs-CZ" altLang="cs-CZ" b="1">
                <a:solidFill>
                  <a:srgbClr val="008000"/>
                </a:solidFill>
              </a:rPr>
              <a:t>5 Kč</a:t>
            </a:r>
          </a:p>
          <a:p>
            <a:pPr marL="449263" indent="-449263">
              <a:tabLst/>
            </a:pPr>
            <a:r>
              <a:rPr lang="cs-CZ" altLang="cs-CZ"/>
              <a:t>min. poplatek: </a:t>
            </a:r>
            <a:r>
              <a:rPr lang="cs-CZ" altLang="cs-CZ" b="1">
                <a:solidFill>
                  <a:srgbClr val="008000"/>
                </a:solidFill>
              </a:rPr>
              <a:t>10 Kč</a:t>
            </a:r>
          </a:p>
          <a:p>
            <a:pPr marL="449263" indent="-449263">
              <a:tabLst/>
            </a:pPr>
            <a:r>
              <a:rPr lang="cs-CZ" altLang="cs-CZ"/>
              <a:t>max. autorský poplatek: </a:t>
            </a:r>
            <a:r>
              <a:rPr lang="cs-CZ" altLang="cs-CZ" b="1">
                <a:solidFill>
                  <a:srgbClr val="008000"/>
                </a:solidFill>
              </a:rPr>
              <a:t>75 Kč</a:t>
            </a:r>
          </a:p>
          <a:p>
            <a:pPr marL="449263" indent="-449263">
              <a:tabLst/>
            </a:pPr>
            <a:r>
              <a:rPr lang="cs-CZ" altLang="cs-CZ"/>
              <a:t>rozsahu stran</a:t>
            </a:r>
          </a:p>
          <a:p>
            <a:pPr marL="1077913" lvl="1" indent="-446088">
              <a:tabLst/>
            </a:pPr>
            <a:r>
              <a:rPr lang="cs-CZ" altLang="cs-CZ"/>
              <a:t>knihy - max. 20 stran</a:t>
            </a:r>
          </a:p>
          <a:p>
            <a:pPr marL="1077913" lvl="1" indent="-446088">
              <a:tabLst/>
            </a:pPr>
            <a:r>
              <a:rPr lang="cs-CZ" altLang="cs-CZ"/>
              <a:t>články - bez omezení</a:t>
            </a:r>
          </a:p>
          <a:p>
            <a:pPr marL="449263" indent="-449263">
              <a:tabLst/>
            </a:pPr>
            <a:r>
              <a:rPr lang="cs-CZ" altLang="cs-CZ"/>
              <a:t>+DPH</a:t>
            </a:r>
          </a:p>
        </p:txBody>
      </p:sp>
      <p:pic>
        <p:nvPicPr>
          <p:cNvPr id="67994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4076700"/>
            <a:ext cx="1908175" cy="163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994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5300663"/>
            <a:ext cx="1368425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994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761038"/>
            <a:ext cx="142875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96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Služby EDD</a:t>
            </a:r>
          </a:p>
        </p:txBody>
      </p:sp>
      <p:sp>
        <p:nvSpPr>
          <p:cNvPr id="68096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49263" indent="-449263">
              <a:tabLst/>
            </a:pPr>
            <a:r>
              <a:rPr lang="cs-CZ" altLang="cs-CZ" dirty="0">
                <a:hlinkClick r:id="rId2"/>
              </a:rPr>
              <a:t>Virtuální polytechnická knihovna</a:t>
            </a:r>
            <a:endParaRPr lang="cs-CZ" altLang="cs-CZ" dirty="0"/>
          </a:p>
          <a:p>
            <a:pPr marL="449263" indent="-449263">
              <a:tabLst/>
            </a:pPr>
            <a:r>
              <a:rPr lang="cs-CZ" altLang="cs-CZ" dirty="0">
                <a:hlinkClick r:id="rId3"/>
              </a:rPr>
              <a:t>Elektronická pedagogická knihovna</a:t>
            </a:r>
            <a:endParaRPr lang="cs-CZ" altLang="cs-CZ" dirty="0"/>
          </a:p>
          <a:p>
            <a:pPr marL="449263" indent="-449263">
              <a:tabLst/>
            </a:pPr>
            <a:r>
              <a:rPr lang="cs-CZ" altLang="cs-CZ" dirty="0" err="1">
                <a:hlinkClick r:id="rId4"/>
              </a:rPr>
              <a:t>eDDO</a:t>
            </a:r>
            <a:r>
              <a:rPr lang="cs-CZ" altLang="cs-CZ" dirty="0"/>
              <a:t> - dodavatelské centrum pro společenské a přírodní vědy NK ČR </a:t>
            </a:r>
          </a:p>
        </p:txBody>
      </p:sp>
      <p:pic>
        <p:nvPicPr>
          <p:cNvPr id="68096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581525"/>
            <a:ext cx="1084262" cy="118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096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4868863"/>
            <a:ext cx="1223963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096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4221163"/>
            <a:ext cx="13811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endParaRPr lang="cs-CZ" altLang="cs-CZ" sz="3200"/>
          </a:p>
        </p:txBody>
      </p:sp>
      <p:sp>
        <p:nvSpPr>
          <p:cNvPr id="6819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042988" y="1341438"/>
            <a:ext cx="7777162" cy="5327650"/>
          </a:xfrm>
        </p:spPr>
        <p:txBody>
          <a:bodyPr/>
          <a:lstStyle/>
          <a:p>
            <a:pPr marL="449263" indent="-449263">
              <a:tabLst/>
            </a:pPr>
            <a:r>
              <a:rPr lang="cs-CZ" altLang="cs-CZ"/>
              <a:t>zpřístupnění literatury na PC v knihovně</a:t>
            </a:r>
          </a:p>
          <a:p>
            <a:pPr marL="449263" indent="-449263">
              <a:tabLst/>
            </a:pPr>
            <a:r>
              <a:rPr lang="cs-CZ" altLang="cs-CZ"/>
              <a:t>skenování vytížené literatury</a:t>
            </a:r>
          </a:p>
          <a:p>
            <a:pPr marL="449263" indent="-449263">
              <a:tabLst/>
            </a:pPr>
            <a:r>
              <a:rPr lang="cs-CZ" altLang="cs-CZ"/>
              <a:t>zabezpečení proti zhotovení kopie</a:t>
            </a:r>
          </a:p>
          <a:p>
            <a:pPr marL="1077913" lvl="1" indent="-446088">
              <a:tabLst/>
            </a:pPr>
            <a:r>
              <a:rPr lang="cs-CZ" altLang="cs-CZ"/>
              <a:t>terminálový přístup</a:t>
            </a:r>
          </a:p>
          <a:p>
            <a:pPr marL="1077913" lvl="1" indent="-446088">
              <a:tabLst/>
            </a:pPr>
            <a:r>
              <a:rPr lang="cs-CZ" altLang="cs-CZ"/>
              <a:t>přes Aleph</a:t>
            </a:r>
          </a:p>
          <a:p>
            <a:pPr marL="449263" indent="-449263">
              <a:tabLst/>
            </a:pPr>
            <a:r>
              <a:rPr lang="cs-CZ" altLang="cs-CZ"/>
              <a:t>2009 - pilotní projekt na FSS a FF</a:t>
            </a:r>
          </a:p>
          <a:p>
            <a:pPr marL="449263" indent="-449263">
              <a:tabLst/>
            </a:pPr>
            <a:r>
              <a:rPr lang="cs-CZ" altLang="cs-CZ"/>
              <a:t>2010 - rozšíření na celou MU</a:t>
            </a:r>
          </a:p>
          <a:p>
            <a:pPr marL="1077913" lvl="1" indent="-446088">
              <a:tabLst/>
            </a:pPr>
            <a:r>
              <a:rPr lang="cs-CZ" altLang="cs-CZ"/>
              <a:t>projekt FRVŠ</a:t>
            </a:r>
          </a:p>
        </p:txBody>
      </p:sp>
      <p:pic>
        <p:nvPicPr>
          <p:cNvPr id="6819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333375"/>
            <a:ext cx="2152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01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Budování el. archivů</a:t>
            </a:r>
          </a:p>
        </p:txBody>
      </p:sp>
      <p:sp>
        <p:nvSpPr>
          <p:cNvPr id="68301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49263" indent="-449263">
              <a:tabLst/>
            </a:pPr>
            <a:r>
              <a:rPr lang="cs-CZ" altLang="cs-CZ" dirty="0"/>
              <a:t>volná díla</a:t>
            </a:r>
          </a:p>
          <a:p>
            <a:pPr marL="449263" indent="-449263">
              <a:tabLst/>
            </a:pPr>
            <a:r>
              <a:rPr lang="cs-CZ" altLang="cs-CZ" dirty="0"/>
              <a:t>závěrečné práce</a:t>
            </a:r>
          </a:p>
          <a:p>
            <a:pPr marL="1077913" lvl="1" indent="-446088">
              <a:tabLst/>
            </a:pPr>
            <a:r>
              <a:rPr lang="cs-CZ" altLang="cs-CZ" dirty="0"/>
              <a:t>thesis.cz (MU a 29 dalších škol)</a:t>
            </a:r>
          </a:p>
          <a:p>
            <a:pPr marL="1077913" lvl="1" indent="-446088">
              <a:tabLst/>
            </a:pPr>
            <a:r>
              <a:rPr lang="cs-CZ" altLang="cs-CZ" dirty="0"/>
              <a:t>digitální </a:t>
            </a:r>
            <a:r>
              <a:rPr lang="cs-CZ" altLang="cs-CZ" dirty="0" err="1"/>
              <a:t>repozitáře</a:t>
            </a:r>
            <a:r>
              <a:rPr lang="cs-CZ" altLang="cs-CZ" dirty="0"/>
              <a:t> (</a:t>
            </a:r>
            <a:r>
              <a:rPr lang="cs-CZ" altLang="cs-CZ" dirty="0" err="1"/>
              <a:t>DSpace</a:t>
            </a:r>
            <a:r>
              <a:rPr lang="cs-CZ" altLang="cs-CZ" dirty="0"/>
              <a:t>)</a:t>
            </a:r>
          </a:p>
          <a:p>
            <a:pPr marL="449263" indent="-449263">
              <a:tabLst/>
            </a:pPr>
            <a:r>
              <a:rPr lang="cs-CZ" altLang="cs-CZ" dirty="0"/>
              <a:t>odborná a zaměstnanecká díla</a:t>
            </a:r>
          </a:p>
          <a:p>
            <a:pPr marL="1077913" lvl="1" indent="-446088">
              <a:tabLst/>
            </a:pPr>
            <a:r>
              <a:rPr lang="cs-CZ" altLang="cs-CZ" dirty="0" err="1"/>
              <a:t>repozitáře</a:t>
            </a:r>
            <a:r>
              <a:rPr lang="cs-CZ" altLang="cs-CZ" dirty="0"/>
              <a:t> univerzit (Open Access)</a:t>
            </a:r>
          </a:p>
          <a:p>
            <a:pPr marL="1077913" lvl="1" indent="-446088">
              <a:tabLst/>
            </a:pPr>
            <a:r>
              <a:rPr lang="cs-CZ" altLang="cs-CZ" dirty="0"/>
              <a:t>MU - Repozitar.cz</a:t>
            </a:r>
          </a:p>
          <a:p>
            <a:pPr marL="449263" indent="-449263">
              <a:tabLst/>
            </a:pPr>
            <a:endParaRPr lang="cs-CZ" altLang="cs-CZ" dirty="0"/>
          </a:p>
        </p:txBody>
      </p:sp>
      <p:pic>
        <p:nvPicPr>
          <p:cNvPr id="68301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5300663"/>
            <a:ext cx="3381375" cy="135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E-knihy</a:t>
            </a:r>
            <a:br>
              <a:rPr lang="cs-CZ" altLang="cs-CZ" sz="7200">
                <a:solidFill>
                  <a:srgbClr val="FFFF00"/>
                </a:solidFill>
              </a:rPr>
            </a:br>
            <a:r>
              <a:rPr lang="cs-CZ" altLang="cs-CZ" sz="7200">
                <a:solidFill>
                  <a:srgbClr val="FFFF00"/>
                </a:solidFill>
              </a:rPr>
              <a:t>a půjčování</a:t>
            </a:r>
            <a:endParaRPr lang="uk-UA" altLang="cs-CZ" sz="72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2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Aktuální situace v ČR</a:t>
            </a:r>
          </a:p>
        </p:txBody>
      </p:sp>
      <p:pic>
        <p:nvPicPr>
          <p:cNvPr id="69222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996950"/>
            <a:ext cx="5256213" cy="524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2228" name="Text Box 6"/>
          <p:cNvSpPr txBox="1">
            <a:spLocks noChangeArrowheads="1"/>
          </p:cNvSpPr>
          <p:nvPr/>
        </p:nvSpPr>
        <p:spPr bwMode="auto">
          <a:xfrm>
            <a:off x="3851275" y="2205038"/>
            <a:ext cx="13684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600"/>
              <a:t>digitalizace</a:t>
            </a:r>
          </a:p>
        </p:txBody>
      </p:sp>
      <p:sp>
        <p:nvSpPr>
          <p:cNvPr id="692229" name="Text Box 7"/>
          <p:cNvSpPr txBox="1">
            <a:spLocks noChangeArrowheads="1"/>
          </p:cNvSpPr>
          <p:nvPr/>
        </p:nvSpPr>
        <p:spPr bwMode="auto">
          <a:xfrm>
            <a:off x="5653088" y="2565400"/>
            <a:ext cx="22320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400" b="1"/>
              <a:t>půjčování čteček</a:t>
            </a:r>
          </a:p>
        </p:txBody>
      </p:sp>
      <p:sp>
        <p:nvSpPr>
          <p:cNvPr id="692230" name="Text Box 8"/>
          <p:cNvSpPr txBox="1">
            <a:spLocks noChangeArrowheads="1"/>
          </p:cNvSpPr>
          <p:nvPr/>
        </p:nvSpPr>
        <p:spPr bwMode="auto">
          <a:xfrm rot="-538358">
            <a:off x="5508625" y="1698625"/>
            <a:ext cx="2159000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cs-CZ" altLang="cs-CZ" sz="1300" b="1"/>
              <a:t>půjčování e-knih</a:t>
            </a:r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557338"/>
            <a:ext cx="1268413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Zkušenosti knihoven s e-knihami</a:t>
            </a:r>
          </a:p>
        </p:txBody>
      </p:sp>
      <p:pic>
        <p:nvPicPr>
          <p:cNvPr id="693251" name="Picture 10" descr="spring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276475"/>
            <a:ext cx="3743325" cy="107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252" name="Picture 11" descr="ebra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1557338"/>
            <a:ext cx="2219325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253" name="Picture 12" descr="gvr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213" y="3933825"/>
            <a:ext cx="374332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254" name="Picture 13" descr="SafariBooksOnlin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084763"/>
            <a:ext cx="17907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255" name="Picture 2" descr="http://t2.gstatic.com/images?q=tbn:ANd9GcQ27TKO6hAK5ru5mPS2eVSMTECa0GEkkOKt1_SJdyK-Vf5MRUYFRA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5661025"/>
            <a:ext cx="1971675" cy="65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3256" name="Picture 4" descr="http://t1.gstatic.com/images?q=tbn:ANd9GcQv3giECbR1MCrkIl0VLx_By1YOjY-GddwxkWxVlBuFTBSDj9iA">
            <a:hlinkClick r:id="rId6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652963"/>
            <a:ext cx="1008062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Digitalizace a nové služby knihoven</a:t>
            </a:r>
          </a:p>
        </p:txBody>
      </p:sp>
      <p:pic>
        <p:nvPicPr>
          <p:cNvPr id="4628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4508500"/>
            <a:ext cx="24479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76" name="Picture 7" descr="e-prezencka-final-polopruhled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3068960"/>
            <a:ext cx="2089150" cy="688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77" name="Picture 9" descr="nemcov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2636838"/>
            <a:ext cx="1728788" cy="98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78" name="Picture 10" descr="pohadk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005263"/>
            <a:ext cx="1728788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79" name="Picture 11" descr="prah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268413"/>
            <a:ext cx="1655763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80" name="Picture 12" descr="capek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893888"/>
            <a:ext cx="1800225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81" name="Picture 13" descr="holme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3357563"/>
            <a:ext cx="1728788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82" name="Picture 14" descr="arn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5992646"/>
            <a:ext cx="3600450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83" name="Picture 15" descr="ndk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063" y="1412875"/>
            <a:ext cx="2016125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4285" name="Picture 13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31" y="4725144"/>
            <a:ext cx="1800225" cy="933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2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6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e-Čtečky</a:t>
            </a:r>
          </a:p>
        </p:txBody>
      </p:sp>
      <p:sp>
        <p:nvSpPr>
          <p:cNvPr id="70963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marL="449263" indent="-449263">
              <a:tabLst/>
            </a:pPr>
            <a:r>
              <a:rPr lang="cs-CZ" altLang="cs-CZ"/>
              <a:t>půjčování čteček…</a:t>
            </a:r>
          </a:p>
          <a:p>
            <a:pPr marL="449263" indent="-449263">
              <a:tabLst/>
            </a:pPr>
            <a:r>
              <a:rPr lang="cs-CZ" altLang="cs-CZ"/>
              <a:t>…a co obsah???</a:t>
            </a:r>
          </a:p>
        </p:txBody>
      </p:sp>
      <p:pic>
        <p:nvPicPr>
          <p:cNvPr id="7096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3068638"/>
            <a:ext cx="4727575" cy="270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Bezplatně???</a:t>
            </a:r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půjčování audio a video</a:t>
            </a:r>
          </a:p>
          <a:p>
            <a:r>
              <a:rPr lang="cs-CZ" altLang="cs-CZ"/>
              <a:t>náklady na MVS</a:t>
            </a:r>
          </a:p>
          <a:p>
            <a:r>
              <a:rPr lang="cs-CZ" altLang="cs-CZ"/>
              <a:t>poplatky za MMVS</a:t>
            </a:r>
          </a:p>
          <a:p>
            <a:r>
              <a:rPr lang="cs-CZ" altLang="cs-CZ"/>
              <a:t>poplatky za registraci</a:t>
            </a:r>
          </a:p>
          <a:p>
            <a:r>
              <a:rPr lang="cs-CZ" altLang="cs-CZ"/>
              <a:t>poplatky za kopie/tisk/skenování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5298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Půjčování čteček</a:t>
            </a:r>
          </a:p>
        </p:txBody>
      </p:sp>
      <p:sp>
        <p:nvSpPr>
          <p:cNvPr id="695299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 sz="2400">
                <a:hlinkClick r:id="rId2"/>
              </a:rPr>
              <a:t>Výpůjčky čteček</a:t>
            </a:r>
            <a:endParaRPr lang="cs-CZ" altLang="cs-CZ" sz="2400"/>
          </a:p>
          <a:p>
            <a:pPr lvl="1"/>
            <a:r>
              <a:rPr lang="cs-CZ" altLang="cs-CZ"/>
              <a:t>Knihovna Jiřího Mahena v Brně</a:t>
            </a:r>
          </a:p>
          <a:p>
            <a:pPr lvl="1"/>
            <a:r>
              <a:rPr lang="cs-CZ" altLang="cs-CZ"/>
              <a:t>Moravská zemská knihovna</a:t>
            </a:r>
          </a:p>
          <a:p>
            <a:pPr lvl="1"/>
            <a:r>
              <a:rPr lang="cs-CZ" altLang="cs-CZ"/>
              <a:t>Městská knihovna v Praze</a:t>
            </a:r>
          </a:p>
          <a:p>
            <a:pPr lvl="1"/>
            <a:r>
              <a:rPr lang="cs-CZ" altLang="cs-CZ"/>
              <a:t>Krajská vědecká knihovna Liberec</a:t>
            </a:r>
          </a:p>
          <a:p>
            <a:pPr lvl="1"/>
            <a:r>
              <a:rPr lang="cs-CZ" altLang="cs-CZ"/>
              <a:t>Studijní vědecká knihovna v HK</a:t>
            </a:r>
          </a:p>
          <a:p>
            <a:pPr lvl="1"/>
            <a:r>
              <a:rPr lang="cs-CZ" altLang="cs-CZ"/>
              <a:t>Jihočeská vědecká knihovna v ČB</a:t>
            </a:r>
          </a:p>
          <a:p>
            <a:pPr lvl="1"/>
            <a:r>
              <a:rPr lang="cs-CZ" altLang="cs-CZ"/>
              <a:t>Masarykova veřejná knihovna Vsetín</a:t>
            </a:r>
          </a:p>
          <a:p>
            <a:pPr lvl="1"/>
            <a:r>
              <a:rPr lang="cs-CZ" altLang="cs-CZ"/>
              <a:t>Moravskoslezská vědecká knihovna v OV</a:t>
            </a:r>
          </a:p>
          <a:p>
            <a:pPr lvl="1"/>
            <a:r>
              <a:rPr lang="cs-CZ" altLang="cs-CZ"/>
              <a:t>Masarykova univerzita</a:t>
            </a:r>
          </a:p>
          <a:p>
            <a:pPr lvl="2"/>
            <a:r>
              <a:rPr lang="cs-CZ" altLang="cs-CZ"/>
              <a:t>FF, PedF</a:t>
            </a:r>
          </a:p>
          <a:p>
            <a:pPr lvl="1"/>
            <a:r>
              <a:rPr lang="cs-CZ" altLang="cs-CZ"/>
              <a:t>...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Půjčování e-čteček - podmínky</a:t>
            </a:r>
          </a:p>
        </p:txBody>
      </p:sp>
      <p:pic>
        <p:nvPicPr>
          <p:cNvPr id="70861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4797425"/>
            <a:ext cx="3783013" cy="204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86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5229225"/>
            <a:ext cx="2089150" cy="143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86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4652963"/>
            <a:ext cx="13017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08615" name="Text Box 7"/>
          <p:cNvSpPr txBox="1">
            <a:spLocks noChangeArrowheads="1"/>
          </p:cNvSpPr>
          <p:nvPr/>
        </p:nvSpPr>
        <p:spPr bwMode="auto">
          <a:xfrm>
            <a:off x="2627313" y="6599238"/>
            <a:ext cx="100806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800" b="1"/>
              <a:t>Amazon Kindle 3</a:t>
            </a:r>
          </a:p>
        </p:txBody>
      </p:sp>
      <p:sp>
        <p:nvSpPr>
          <p:cNvPr id="708616" name="Text Box 8"/>
          <p:cNvSpPr txBox="1">
            <a:spLocks noChangeArrowheads="1"/>
          </p:cNvSpPr>
          <p:nvPr/>
        </p:nvSpPr>
        <p:spPr bwMode="auto">
          <a:xfrm>
            <a:off x="1547813" y="6599238"/>
            <a:ext cx="100806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cs-CZ" altLang="cs-CZ" sz="800" b="1"/>
              <a:t>Amazon Kindle 4</a:t>
            </a:r>
          </a:p>
        </p:txBody>
      </p:sp>
      <p:sp>
        <p:nvSpPr>
          <p:cNvPr id="708617" name="Text Box 9"/>
          <p:cNvSpPr txBox="1">
            <a:spLocks noChangeArrowheads="1"/>
          </p:cNvSpPr>
          <p:nvPr/>
        </p:nvSpPr>
        <p:spPr bwMode="auto">
          <a:xfrm>
            <a:off x="7740650" y="6599238"/>
            <a:ext cx="1008063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altLang="cs-CZ" sz="800" b="1"/>
              <a:t>B</a:t>
            </a:r>
            <a:r>
              <a:rPr lang="en-US" altLang="cs-CZ" sz="800" b="1"/>
              <a:t>&amp;</a:t>
            </a:r>
            <a:r>
              <a:rPr lang="cs-CZ" altLang="cs-CZ" sz="800" b="1"/>
              <a:t>N Nook</a:t>
            </a:r>
          </a:p>
        </p:txBody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většinou kauce</a:t>
            </a:r>
          </a:p>
          <a:p>
            <a:r>
              <a:rPr lang="cs-CZ" altLang="cs-CZ"/>
              <a:t>na 1 týden – 1 měsíc</a:t>
            </a:r>
          </a:p>
          <a:p>
            <a:r>
              <a:rPr lang="cs-CZ" altLang="cs-CZ"/>
              <a:t>obsah</a:t>
            </a:r>
          </a:p>
          <a:p>
            <a:pPr lvl="1"/>
            <a:r>
              <a:rPr lang="cs-CZ" altLang="cs-CZ"/>
              <a:t>kolekce volně dostupných e-knih</a:t>
            </a:r>
          </a:p>
          <a:p>
            <a:pPr lvl="1"/>
            <a:r>
              <a:rPr lang="cs-CZ" altLang="cs-CZ"/>
              <a:t>prázdná čtečka, obsah nahrává uživatel</a:t>
            </a:r>
          </a:p>
          <a:p>
            <a:pPr lvl="1"/>
            <a:r>
              <a:rPr lang="cs-CZ" altLang="cs-CZ"/>
              <a:t>promazání po vrácení</a:t>
            </a:r>
          </a:p>
          <a:p>
            <a:r>
              <a:rPr lang="cs-CZ" altLang="cs-CZ"/>
              <a:t>velký zájem</a:t>
            </a:r>
          </a:p>
          <a:p>
            <a:pPr lvl="1"/>
            <a:endParaRPr lang="cs-CZ" altLang="cs-CZ"/>
          </a:p>
          <a:p>
            <a:endParaRPr lang="cs-CZ" altLang="cs-CZ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37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Problémy s půjčováním</a:t>
            </a:r>
          </a:p>
        </p:txBody>
      </p:sp>
      <p:sp>
        <p:nvSpPr>
          <p:cNvPr id="69837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r>
              <a:rPr lang="cs-CZ" altLang="cs-CZ"/>
              <a:t>neexistující trh v ČR </a:t>
            </a:r>
            <a:r>
              <a:rPr lang="cs-CZ" altLang="cs-CZ" sz="2000"/>
              <a:t>(pro knihovny)</a:t>
            </a:r>
          </a:p>
          <a:p>
            <a:r>
              <a:rPr lang="cs-CZ" altLang="cs-CZ"/>
              <a:t>neexistující obchodní model pro ČR</a:t>
            </a:r>
          </a:p>
          <a:p>
            <a:r>
              <a:rPr lang="cs-CZ" altLang="cs-CZ"/>
              <a:t>cena e-knih</a:t>
            </a:r>
          </a:p>
          <a:p>
            <a:r>
              <a:rPr lang="cs-CZ" altLang="cs-CZ"/>
              <a:t>autorské právo</a:t>
            </a:r>
          </a:p>
          <a:p>
            <a:pPr lvl="1"/>
            <a:r>
              <a:rPr lang="cs-CZ" altLang="cs-CZ"/>
              <a:t>je půjčování čteček legální?</a:t>
            </a:r>
          </a:p>
          <a:p>
            <a:pPr lvl="1"/>
            <a:r>
              <a:rPr lang="cs-CZ" altLang="cs-CZ"/>
              <a:t>definice e-knihy</a:t>
            </a:r>
          </a:p>
          <a:p>
            <a:r>
              <a:rPr lang="cs-CZ" altLang="cs-CZ"/>
              <a:t>licenční smlouvy</a:t>
            </a:r>
          </a:p>
          <a:p>
            <a:pPr lvl="1"/>
            <a:r>
              <a:rPr lang="cs-CZ" altLang="cs-CZ"/>
              <a:t>vydavatel - autor</a:t>
            </a:r>
          </a:p>
        </p:txBody>
      </p:sp>
      <p:pic>
        <p:nvPicPr>
          <p:cNvPr id="698372" name="Picture 4" descr="probl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4284663"/>
            <a:ext cx="2663825" cy="245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39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Zásadní otázka - dodávání obsahu</a:t>
            </a:r>
          </a:p>
        </p:txBody>
      </p:sp>
      <p:pic>
        <p:nvPicPr>
          <p:cNvPr id="699395" name="Picture 4" descr="p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1557338"/>
            <a:ext cx="3673475" cy="241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9396" name="Picture 5" descr="ipa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149725"/>
            <a:ext cx="2035175" cy="256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9397" name="Picture 6" descr="kind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485900"/>
            <a:ext cx="1749425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041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Modely v akademické sféře</a:t>
            </a:r>
          </a:p>
        </p:txBody>
      </p:sp>
      <p:sp>
        <p:nvSpPr>
          <p:cNvPr id="70041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/>
              <a:t>roční předplatné</a:t>
            </a:r>
          </a:p>
          <a:p>
            <a:pPr>
              <a:lnSpc>
                <a:spcPct val="110000"/>
              </a:lnSpc>
            </a:pPr>
            <a:r>
              <a:rPr lang="cs-CZ" altLang="cs-CZ"/>
              <a:t>trvalý nákup</a:t>
            </a:r>
          </a:p>
          <a:p>
            <a:pPr>
              <a:lnSpc>
                <a:spcPct val="110000"/>
              </a:lnSpc>
            </a:pPr>
            <a:r>
              <a:rPr lang="cs-CZ" altLang="cs-CZ"/>
              <a:t>„výkupné“ do open access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konzorcia knihoven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zapojení uživatelů (mikroplatby)</a:t>
            </a:r>
          </a:p>
          <a:p>
            <a:pPr>
              <a:lnSpc>
                <a:spcPct val="110000"/>
              </a:lnSpc>
            </a:pPr>
            <a:r>
              <a:rPr lang="cs-CZ" altLang="cs-CZ"/>
              <a:t>tisk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knihovny jako distributoři obsahu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long tail</a:t>
            </a:r>
          </a:p>
          <a:p>
            <a:pPr>
              <a:lnSpc>
                <a:spcPct val="110000"/>
              </a:lnSpc>
            </a:pPr>
            <a:r>
              <a:rPr lang="cs-CZ" altLang="cs-CZ"/>
              <a:t>prodej kapitol???</a:t>
            </a:r>
          </a:p>
          <a:p>
            <a:pPr>
              <a:lnSpc>
                <a:spcPct val="110000"/>
              </a:lnSpc>
            </a:pPr>
            <a:r>
              <a:rPr lang="cs-CZ" altLang="cs-CZ"/>
              <a:t>jiné modely (+půjčování)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Jednání s vydavateli</a:t>
            </a:r>
          </a:p>
        </p:txBody>
      </p:sp>
      <p:pic>
        <p:nvPicPr>
          <p:cNvPr id="701443" name="Picture 4" descr="port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3429000"/>
            <a:ext cx="2665413" cy="253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1444" name="Picture 5" descr="gra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73238"/>
            <a:ext cx="3168650" cy="242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466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dirty="0"/>
              <a:t>Obchodní modely půjčování</a:t>
            </a:r>
          </a:p>
        </p:txBody>
      </p:sp>
      <p:pic>
        <p:nvPicPr>
          <p:cNvPr id="7024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5085183"/>
            <a:ext cx="26384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2470" name="Picture 6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893" y="1560836"/>
            <a:ext cx="3304084" cy="1160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2472" name="Picture 8" descr="http://www.fraus.cz/images/frau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427" y="3284984"/>
            <a:ext cx="1943100" cy="1181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Nadpis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/>
              <a:t>Příklady ze zahraničí</a:t>
            </a:r>
          </a:p>
        </p:txBody>
      </p:sp>
      <p:sp>
        <p:nvSpPr>
          <p:cNvPr id="703491" name="Zástupný symbol pro obsah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r>
              <a:rPr lang="cs-CZ" altLang="cs-CZ"/>
              <a:t>Amazon a Overdrive</a:t>
            </a:r>
          </a:p>
          <a:p>
            <a:pPr lvl="1"/>
            <a:r>
              <a:rPr lang="cs-CZ" altLang="cs-CZ"/>
              <a:t>od roku 2002</a:t>
            </a:r>
          </a:p>
          <a:p>
            <a:pPr lvl="1"/>
            <a:r>
              <a:rPr lang="cs-CZ" altLang="cs-CZ"/>
              <a:t>zejména USA a další země, ne ČR</a:t>
            </a:r>
          </a:p>
          <a:p>
            <a:r>
              <a:rPr lang="cs-CZ" altLang="cs-CZ"/>
              <a:t>DiViBib a služba </a:t>
            </a:r>
            <a:r>
              <a:rPr lang="cs-CZ" altLang="cs-CZ">
                <a:hlinkClick r:id="rId2"/>
              </a:rPr>
              <a:t>OnLeihe</a:t>
            </a:r>
            <a:endParaRPr lang="cs-CZ" altLang="cs-CZ"/>
          </a:p>
          <a:p>
            <a:pPr lvl="1"/>
            <a:r>
              <a:rPr lang="cs-CZ" altLang="cs-CZ"/>
              <a:t>GER, AUT, SWI</a:t>
            </a:r>
          </a:p>
          <a:p>
            <a:pPr lvl="1"/>
            <a:r>
              <a:rPr lang="cs-CZ" altLang="cs-CZ"/>
              <a:t>od roku 2007</a:t>
            </a:r>
          </a:p>
          <a:p>
            <a:pPr lvl="1"/>
            <a:r>
              <a:rPr lang="cs-CZ" altLang="cs-CZ"/>
              <a:t>předplacená služba knihovnou</a:t>
            </a:r>
          </a:p>
          <a:p>
            <a:r>
              <a:rPr lang="cs-CZ" altLang="cs-CZ">
                <a:hlinkClick r:id="rId3"/>
              </a:rPr>
              <a:t>OpenLibrary</a:t>
            </a:r>
            <a:endParaRPr lang="cs-CZ" altLang="cs-CZ"/>
          </a:p>
          <a:p>
            <a:pPr lvl="1"/>
            <a:r>
              <a:rPr lang="cs-CZ" altLang="cs-CZ"/>
              <a:t>volně dostupné knihy</a:t>
            </a:r>
          </a:p>
          <a:p>
            <a:pPr lvl="1"/>
            <a:r>
              <a:rPr lang="cs-CZ" altLang="cs-CZ"/>
              <a:t>1mil.+ e-knih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cs-CZ" altLang="cs-CZ" sz="3200"/>
              <a:t>Budoucnost e-knih v knihovnách</a:t>
            </a:r>
          </a:p>
        </p:txBody>
      </p:sp>
      <p:sp>
        <p:nvSpPr>
          <p:cNvPr id="70553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2349500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Informační služby</a:t>
            </a:r>
            <a:endParaRPr lang="uk-UA" altLang="cs-CZ" sz="72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Platba za služby v KZ</a:t>
            </a:r>
          </a:p>
        </p:txBody>
      </p:sp>
      <p:sp>
        <p:nvSpPr>
          <p:cNvPr id="573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 sz="2600"/>
              <a:t>(2) Veřejné knihovnické a informační služby, uvedené v odstavci 1, je provozovatel knihovny povinen poskytovat bezplatně, s výjimkou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zpřístupňování knihovních dokumentů z knihovního fondu knihovny, které mají povahu rozmnoženin zvukového či zvukově obrazového záznamu,</a:t>
            </a:r>
            <a:r>
              <a:rPr lang="cs-CZ" altLang="cs-CZ" sz="2000">
                <a:hlinkClick r:id="rId2"/>
              </a:rPr>
              <a:t>3)</a:t>
            </a:r>
            <a:endParaRPr lang="cs-CZ" altLang="cs-CZ" sz="2000"/>
          </a:p>
          <a:p>
            <a:pPr lvl="1">
              <a:lnSpc>
                <a:spcPct val="90000"/>
              </a:lnSpc>
            </a:pPr>
            <a:r>
              <a:rPr lang="cs-CZ" altLang="cs-CZ" sz="2000"/>
              <a:t>zpřístupňování knihovních dokumentů z knihovních fondů jiných knihoven zprostředkováním jejich rozmnoženin v rámci meziknihovních reprografických služeb,</a:t>
            </a:r>
          </a:p>
          <a:p>
            <a:pPr lvl="1">
              <a:lnSpc>
                <a:spcPct val="90000"/>
              </a:lnSpc>
            </a:pPr>
            <a:r>
              <a:rPr lang="cs-CZ" altLang="cs-CZ" sz="2000"/>
              <a:t>zpřístupňování knihovních dokumentů z knihovních fondů knihoven v rámci mezinárodních meziknihovních služeb.</a:t>
            </a:r>
          </a:p>
          <a:p>
            <a:pPr>
              <a:lnSpc>
                <a:spcPct val="110000"/>
              </a:lnSpc>
            </a:pPr>
            <a:endParaRPr lang="cs-CZ" altLang="cs-CZ" sz="260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Informační potřeba</a:t>
            </a:r>
          </a:p>
        </p:txBody>
      </p:sp>
      <p:sp>
        <p:nvSpPr>
          <p:cNvPr id="72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definice dle </a:t>
            </a:r>
            <a:r>
              <a:rPr lang="cs-CZ" altLang="cs-CZ">
                <a:hlinkClick r:id="rId2"/>
              </a:rPr>
              <a:t>A. Stöcklové</a:t>
            </a:r>
            <a:r>
              <a:rPr lang="cs-CZ" altLang="cs-CZ"/>
              <a:t>:</a:t>
            </a:r>
          </a:p>
          <a:p>
            <a:pPr lvl="1"/>
            <a:r>
              <a:rPr lang="cs-CZ" altLang="cs-CZ"/>
              <a:t>Deficit informací, který je nutný k vyřešení nějakého úkolu či problému.</a:t>
            </a:r>
          </a:p>
          <a:p>
            <a:pPr lvl="1"/>
            <a:r>
              <a:rPr lang="cs-CZ" altLang="cs-CZ"/>
              <a:t>Vědomí deficitu je prvním krokem k uspokojování informačních potřeb.</a:t>
            </a:r>
          </a:p>
          <a:p>
            <a:pPr lvl="1"/>
            <a:r>
              <a:rPr lang="cs-CZ" altLang="cs-CZ"/>
              <a:t>Druhým krokem je identifikace těchto potřeb.</a:t>
            </a:r>
          </a:p>
          <a:p>
            <a:r>
              <a:rPr lang="cs-CZ" altLang="cs-CZ"/>
              <a:t>dělení IP</a:t>
            </a:r>
          </a:p>
          <a:p>
            <a:pPr lvl="1"/>
            <a:r>
              <a:rPr lang="cs-CZ" altLang="cs-CZ"/>
              <a:t>osobní</a:t>
            </a:r>
          </a:p>
          <a:p>
            <a:pPr lvl="1"/>
            <a:r>
              <a:rPr lang="cs-CZ" altLang="cs-CZ"/>
              <a:t>profesní</a:t>
            </a: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  <p:sp>
        <p:nvSpPr>
          <p:cNvPr id="67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485900"/>
            <a:ext cx="7777162" cy="5472113"/>
          </a:xfrm>
        </p:spPr>
        <p:txBody>
          <a:bodyPr/>
          <a:lstStyle/>
          <a:p>
            <a:pPr algn="ctr">
              <a:buFontTx/>
              <a:buNone/>
            </a:pPr>
            <a:r>
              <a:rPr lang="cs-CZ" altLang="cs-CZ" sz="3800"/>
              <a:t>Uspokojování informačních</a:t>
            </a:r>
          </a:p>
          <a:p>
            <a:pPr algn="ctr">
              <a:buFontTx/>
              <a:buNone/>
            </a:pPr>
            <a:r>
              <a:rPr lang="cs-CZ" altLang="cs-CZ" sz="3800"/>
              <a:t>a kulturních potřeb občana</a:t>
            </a:r>
          </a:p>
          <a:p>
            <a:pPr algn="ctr">
              <a:buFontTx/>
              <a:buNone/>
            </a:pPr>
            <a:r>
              <a:rPr lang="cs-CZ" altLang="cs-CZ" sz="3800"/>
              <a:t>= </a:t>
            </a:r>
          </a:p>
          <a:p>
            <a:pPr algn="ctr">
              <a:buFontTx/>
              <a:buNone/>
            </a:pPr>
            <a:r>
              <a:rPr lang="cs-CZ" altLang="cs-CZ" sz="4600" b="1">
                <a:solidFill>
                  <a:schemeClr val="hlink"/>
                </a:solidFill>
              </a:rPr>
              <a:t>základní</a:t>
            </a:r>
            <a:r>
              <a:rPr lang="cs-CZ" altLang="cs-CZ" sz="4600"/>
              <a:t> úkol knihovny</a:t>
            </a: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Informační služby</a:t>
            </a:r>
          </a:p>
        </p:txBody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poskytování informací</a:t>
            </a:r>
          </a:p>
          <a:p>
            <a:pPr lvl="1"/>
            <a:r>
              <a:rPr lang="cs-CZ" altLang="cs-CZ"/>
              <a:t>z knihovny (fond knihovny, služby,...)</a:t>
            </a:r>
          </a:p>
          <a:p>
            <a:pPr lvl="1"/>
            <a:r>
              <a:rPr lang="cs-CZ" altLang="cs-CZ"/>
              <a:t>z okolí (informace ze státní správy,...)</a:t>
            </a:r>
          </a:p>
          <a:p>
            <a:r>
              <a:rPr lang="cs-CZ" altLang="cs-CZ"/>
              <a:t>poradenství</a:t>
            </a:r>
          </a:p>
          <a:p>
            <a:pPr lvl="1"/>
            <a:r>
              <a:rPr lang="cs-CZ" altLang="cs-CZ"/>
              <a:t>jak co udělat</a:t>
            </a:r>
          </a:p>
          <a:p>
            <a:pPr lvl="1"/>
            <a:r>
              <a:rPr lang="cs-CZ" altLang="cs-CZ"/>
              <a:t>např. pomoc při vyhledávání DB, jak správně citovat, jak psát odborné práce,...</a:t>
            </a:r>
          </a:p>
          <a:p>
            <a:r>
              <a:rPr lang="cs-CZ" altLang="cs-CZ"/>
              <a:t>služba </a:t>
            </a:r>
            <a:r>
              <a:rPr lang="cs-CZ" altLang="cs-CZ">
                <a:hlinkClick r:id="rId2"/>
              </a:rPr>
              <a:t>Ptejte se knihovny</a:t>
            </a:r>
            <a:endParaRPr lang="cs-CZ" altLang="cs-CZ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Informační služby</a:t>
            </a:r>
          </a:p>
        </p:txBody>
      </p:sp>
      <p:sp>
        <p:nvSpPr>
          <p:cNvPr id="72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důraz na kvalitu a přesnost</a:t>
            </a:r>
          </a:p>
          <a:p>
            <a:pPr lvl="1"/>
            <a:r>
              <a:rPr lang="cs-CZ" altLang="cs-CZ"/>
              <a:t>relevantní informace</a:t>
            </a:r>
          </a:p>
          <a:p>
            <a:pPr lvl="1"/>
            <a:r>
              <a:rPr lang="cs-CZ" altLang="cs-CZ"/>
              <a:t>redundantní informace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Rešeršní služby</a:t>
            </a:r>
          </a:p>
        </p:txBody>
      </p:sp>
      <p:sp>
        <p:nvSpPr>
          <p:cNvPr id="72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1196975"/>
            <a:ext cx="7993062" cy="5472113"/>
          </a:xfrm>
        </p:spPr>
        <p:txBody>
          <a:bodyPr/>
          <a:lstStyle/>
          <a:p>
            <a:r>
              <a:rPr lang="cs-CZ" altLang="cs-CZ"/>
              <a:t>co je rešerše?</a:t>
            </a:r>
          </a:p>
          <a:p>
            <a:pPr lvl="1"/>
            <a:r>
              <a:rPr lang="cs-CZ" altLang="cs-CZ"/>
              <a:t>soupis záznamů dokumentů</a:t>
            </a:r>
          </a:p>
          <a:p>
            <a:pPr lvl="1"/>
            <a:r>
              <a:rPr lang="cs-CZ" altLang="cs-CZ"/>
              <a:t>souhrn faktografických informací</a:t>
            </a:r>
          </a:p>
          <a:p>
            <a:pPr lvl="1"/>
            <a:r>
              <a:rPr lang="cs-CZ" altLang="cs-CZ"/>
              <a:t>proces vyhledání informací</a:t>
            </a:r>
          </a:p>
          <a:p>
            <a:r>
              <a:rPr lang="cs-CZ" altLang="cs-CZ"/>
              <a:t>recherche (FRA) = vyhledávání, pátrání, výzkum, bádání</a:t>
            </a:r>
          </a:p>
          <a:p>
            <a:r>
              <a:rPr lang="cs-CZ" altLang="cs-CZ"/>
              <a:t>formální úprava dříve upravena normou</a:t>
            </a:r>
          </a:p>
          <a:p>
            <a:pPr lvl="1"/>
            <a:r>
              <a:rPr lang="cs-CZ" altLang="cs-CZ"/>
              <a:t>ČSN 01 0198 (010198) Formální úprava rešerší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7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6600">
                <a:solidFill>
                  <a:srgbClr val="FFFF00"/>
                </a:solidFill>
              </a:rPr>
              <a:t>Vzdělávání</a:t>
            </a:r>
            <a:br>
              <a:rPr lang="cs-CZ" altLang="cs-CZ" sz="6600">
                <a:solidFill>
                  <a:srgbClr val="FFFF00"/>
                </a:solidFill>
              </a:rPr>
            </a:br>
            <a:r>
              <a:rPr lang="cs-CZ" altLang="cs-CZ" sz="6600">
                <a:solidFill>
                  <a:srgbClr val="FFFF00"/>
                </a:solidFill>
              </a:rPr>
              <a:t>a kulturní akce</a:t>
            </a:r>
            <a:endParaRPr lang="uk-UA" altLang="cs-CZ" sz="660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Akademické knihovny</a:t>
            </a:r>
          </a:p>
        </p:txBody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kurzy IG a PG</a:t>
            </a:r>
          </a:p>
          <a:p>
            <a:pPr lvl="1"/>
            <a:r>
              <a:rPr lang="cs-CZ" altLang="cs-CZ"/>
              <a:t>pokusy o průnik do výuky</a:t>
            </a:r>
          </a:p>
          <a:p>
            <a:pPr lvl="1"/>
            <a:r>
              <a:rPr lang="cs-CZ" altLang="cs-CZ"/>
              <a:t>e-learning</a:t>
            </a:r>
          </a:p>
          <a:p>
            <a:r>
              <a:rPr lang="cs-CZ" altLang="cs-CZ"/>
              <a:t>individuální konzultace</a:t>
            </a:r>
          </a:p>
          <a:p>
            <a:r>
              <a:rPr lang="cs-CZ" altLang="cs-CZ"/>
              <a:t>výukové materiály</a:t>
            </a:r>
          </a:p>
          <a:p>
            <a:r>
              <a:rPr lang="cs-CZ" altLang="cs-CZ"/>
              <a:t>akce </a:t>
            </a:r>
            <a:r>
              <a:rPr lang="cs-CZ" altLang="cs-CZ">
                <a:hlinkClick r:id="rId2"/>
              </a:rPr>
              <a:t>Týden knihoven</a:t>
            </a:r>
            <a:endParaRPr lang="cs-CZ" altLang="cs-CZ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Veřejné knihovny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10000"/>
              </a:lnSpc>
            </a:pPr>
            <a:r>
              <a:rPr lang="cs-CZ" altLang="cs-CZ"/>
              <a:t>kurzy PG</a:t>
            </a:r>
          </a:p>
          <a:p>
            <a:pPr>
              <a:lnSpc>
                <a:spcPct val="110000"/>
              </a:lnSpc>
            </a:pPr>
            <a:r>
              <a:rPr lang="cs-CZ" altLang="cs-CZ"/>
              <a:t>podpora čtenářství</a:t>
            </a:r>
          </a:p>
          <a:p>
            <a:pPr>
              <a:lnSpc>
                <a:spcPct val="110000"/>
              </a:lnSpc>
            </a:pPr>
            <a:r>
              <a:rPr lang="cs-CZ" altLang="cs-CZ"/>
              <a:t>výukové programy pro školy</a:t>
            </a:r>
          </a:p>
          <a:p>
            <a:pPr>
              <a:lnSpc>
                <a:spcPct val="110000"/>
              </a:lnSpc>
            </a:pPr>
            <a:r>
              <a:rPr lang="cs-CZ" altLang="cs-CZ"/>
              <a:t>autorská čtení</a:t>
            </a:r>
          </a:p>
          <a:p>
            <a:pPr>
              <a:lnSpc>
                <a:spcPct val="110000"/>
              </a:lnSpc>
            </a:pPr>
            <a:r>
              <a:rPr lang="cs-CZ" altLang="cs-CZ"/>
              <a:t>akce pro děti</a:t>
            </a:r>
          </a:p>
          <a:p>
            <a:pPr>
              <a:lnSpc>
                <a:spcPct val="110000"/>
              </a:lnSpc>
            </a:pPr>
            <a:r>
              <a:rPr lang="cs-CZ" altLang="cs-CZ"/>
              <a:t>kulturní akce</a:t>
            </a:r>
          </a:p>
          <a:p>
            <a:pPr lvl="1">
              <a:lnSpc>
                <a:spcPct val="90000"/>
              </a:lnSpc>
            </a:pPr>
            <a:r>
              <a:rPr lang="cs-CZ" altLang="cs-CZ"/>
              <a:t>výstavy, soutěže,...</a:t>
            </a:r>
          </a:p>
          <a:p>
            <a:pPr>
              <a:lnSpc>
                <a:spcPct val="110000"/>
              </a:lnSpc>
            </a:pPr>
            <a:r>
              <a:rPr lang="cs-CZ" altLang="cs-CZ"/>
              <a:t>vzdělávání knihovníků v rámci regionální funkce knihoven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Požadavky na pracovníky služeb</a:t>
            </a:r>
          </a:p>
        </p:txBody>
      </p:sp>
      <p:sp>
        <p:nvSpPr>
          <p:cNvPr id="65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cs-CZ"/>
          </a:p>
        </p:txBody>
      </p:sp>
      <p:pic>
        <p:nvPicPr>
          <p:cNvPr id="4618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492375"/>
            <a:ext cx="2303462" cy="392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618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618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11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1979613" y="4294188"/>
            <a:ext cx="6399212" cy="719137"/>
          </a:xfrm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buFontTx/>
              <a:buNone/>
            </a:pPr>
            <a:r>
              <a:rPr lang="cs-CZ" altLang="cs-CZ" b="1"/>
              <a:t>Děkuji Vám za pozornost</a:t>
            </a:r>
            <a:endParaRPr lang="en-US" altLang="cs-CZ" b="1"/>
          </a:p>
        </p:txBody>
      </p:sp>
      <p:pic>
        <p:nvPicPr>
          <p:cNvPr id="730115" name="Picture 3" descr="billboard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06850" y="2062163"/>
            <a:ext cx="2284413" cy="20478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30116" name="Text Box 4"/>
          <p:cNvSpPr txBox="1">
            <a:spLocks noChangeArrowheads="1"/>
          </p:cNvSpPr>
          <p:nvPr/>
        </p:nvSpPr>
        <p:spPr bwMode="auto">
          <a:xfrm>
            <a:off x="4859338" y="5661025"/>
            <a:ext cx="3960812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/>
            <a:r>
              <a:rPr lang="cs-CZ" altLang="cs-CZ" sz="2000" b="1" dirty="0">
                <a:latin typeface="Verdana" pitchFamily="34" charset="0"/>
              </a:rPr>
              <a:t>Martin Krčál</a:t>
            </a:r>
          </a:p>
          <a:p>
            <a:pPr algn="r"/>
            <a:r>
              <a:rPr lang="cs-CZ" altLang="cs-CZ" sz="2000" b="1" dirty="0">
                <a:latin typeface="Verdana" pitchFamily="34" charset="0"/>
              </a:rPr>
              <a:t>krcal@phil.muni.cz</a:t>
            </a:r>
          </a:p>
        </p:txBody>
      </p:sp>
      <p:sp>
        <p:nvSpPr>
          <p:cNvPr id="73011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cs-CZ" alt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Platba za služby v KZ</a:t>
            </a:r>
          </a:p>
        </p:txBody>
      </p:sp>
      <p:sp>
        <p:nvSpPr>
          <p:cNvPr id="572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600"/>
              <a:t>(4) Provozovatel knihovny je oprávněn požadovat za poskytování knihovnických a informačních služeb, uvedených v odstavci 2 písm. a) až c), a dalších služeb úhradu </a:t>
            </a:r>
            <a:r>
              <a:rPr lang="cs-CZ" altLang="cs-CZ" sz="2600">
                <a:solidFill>
                  <a:srgbClr val="008000"/>
                </a:solidFill>
              </a:rPr>
              <a:t>skutečně vynaložených nákladů</a:t>
            </a:r>
            <a:r>
              <a:rPr lang="cs-CZ" altLang="cs-CZ" sz="2600"/>
              <a:t>. </a:t>
            </a:r>
          </a:p>
          <a:p>
            <a:r>
              <a:rPr lang="cs-CZ" altLang="cs-CZ" sz="2600"/>
              <a:t>(5) Provozovatel knihovny je oprávněn požadovat úhradu nákladů vynaložených na administrativní úkony spojené s evidencí uživatelů knihovny.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/>
              <a:t>Pravidla poskytování služeb</a:t>
            </a:r>
          </a:p>
        </p:txBody>
      </p:sp>
      <p:sp>
        <p:nvSpPr>
          <p:cNvPr id="574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definovány v knihovním řádu</a:t>
            </a:r>
          </a:p>
          <a:p>
            <a:r>
              <a:rPr lang="cs-CZ" altLang="cs-CZ"/>
              <a:t>povinný dokument</a:t>
            </a:r>
          </a:p>
          <a:p>
            <a:r>
              <a:rPr lang="cs-CZ" altLang="cs-CZ"/>
              <a:t>rovný přístup ke službám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3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95288" y="979488"/>
            <a:ext cx="8281987" cy="2881312"/>
          </a:xfrm>
          <a:noFill/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cs-CZ" altLang="cs-CZ" sz="7200">
                <a:solidFill>
                  <a:srgbClr val="FFFF00"/>
                </a:solidFill>
              </a:rPr>
              <a:t>Přehled služeb</a:t>
            </a:r>
            <a:br>
              <a:rPr lang="cs-CZ" altLang="cs-CZ" sz="7200">
                <a:solidFill>
                  <a:srgbClr val="FFFF00"/>
                </a:solidFill>
              </a:rPr>
            </a:br>
            <a:r>
              <a:rPr lang="cs-CZ" altLang="cs-CZ" sz="7200">
                <a:solidFill>
                  <a:srgbClr val="FFFF00"/>
                </a:solidFill>
              </a:rPr>
              <a:t>knihovny</a:t>
            </a:r>
            <a:endParaRPr lang="uk-UA" altLang="cs-CZ" sz="720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6e4f8bd291ba2c5eb978f8abd6d129143f62"/>
</p:tagLst>
</file>

<file path=ppt/theme/theme1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4290</TotalTime>
  <Words>1686</Words>
  <Application>Microsoft Office PowerPoint</Application>
  <PresentationFormat>Předvádění na obrazovce (4:3)</PresentationFormat>
  <Paragraphs>416</Paragraphs>
  <Slides>69</Slides>
  <Notes>10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69</vt:i4>
      </vt:variant>
    </vt:vector>
  </HeadingPairs>
  <TitlesOfParts>
    <vt:vector size="74" baseType="lpstr">
      <vt:lpstr>Arial</vt:lpstr>
      <vt:lpstr>Tahoma</vt:lpstr>
      <vt:lpstr>Verdana</vt:lpstr>
      <vt:lpstr>Wingdings</vt:lpstr>
      <vt:lpstr>template</vt:lpstr>
      <vt:lpstr>Metody knihovnické práce (VIKBA04)</vt:lpstr>
      <vt:lpstr>Veřejné knihovnické a informační služby</vt:lpstr>
      <vt:lpstr>Definice služeb v KZ</vt:lpstr>
      <vt:lpstr>Volitelné služby</vt:lpstr>
      <vt:lpstr>Bezplatně???</vt:lpstr>
      <vt:lpstr>Platba za služby v KZ</vt:lpstr>
      <vt:lpstr>Platba za služby v KZ</vt:lpstr>
      <vt:lpstr>Pravidla poskytování služeb</vt:lpstr>
      <vt:lpstr>Přehled služeb knihovny</vt:lpstr>
      <vt:lpstr>Výpůjční služby</vt:lpstr>
      <vt:lpstr>Výpůjční služby</vt:lpstr>
      <vt:lpstr>Právní úprava VS</vt:lpstr>
      <vt:lpstr>Knihovní řád</vt:lpstr>
      <vt:lpstr>Obsah KŘ</vt:lpstr>
      <vt:lpstr>Práva a povinnosti čtenáře</vt:lpstr>
      <vt:lpstr>Práva a povinnosti knihovny</vt:lpstr>
      <vt:lpstr>Právo na náhradu škody</vt:lpstr>
      <vt:lpstr>Zajištění půjčování</vt:lpstr>
      <vt:lpstr>Zajištění vracení</vt:lpstr>
      <vt:lpstr>Dělení VS</vt:lpstr>
      <vt:lpstr>Absenční výpůjčky</vt:lpstr>
      <vt:lpstr>Prolongace = prodloužení</vt:lpstr>
      <vt:lpstr>Rezervace dokumentů</vt:lpstr>
      <vt:lpstr>Upomínky</vt:lpstr>
      <vt:lpstr>Prezenční výpůjčky</vt:lpstr>
      <vt:lpstr>Cirkulace</vt:lpstr>
      <vt:lpstr>Meziknihovní služby</vt:lpstr>
      <vt:lpstr>Meziknihovní služby</vt:lpstr>
      <vt:lpstr>Meziknihovní výpůjční služby (MVS)</vt:lpstr>
      <vt:lpstr>Náležitosti žádosti MVS</vt:lpstr>
      <vt:lpstr>Povinnosti žádající knihovny</vt:lpstr>
      <vt:lpstr>Povinnosti půjčující knihovny</vt:lpstr>
      <vt:lpstr>MMVS</vt:lpstr>
      <vt:lpstr>Reprografické služby</vt:lpstr>
      <vt:lpstr>Reprografické služby</vt:lpstr>
      <vt:lpstr>Kopírování na objednávku</vt:lpstr>
      <vt:lpstr>CoD = </vt:lpstr>
      <vt:lpstr>Služby EDD a e-služby</vt:lpstr>
      <vt:lpstr>El. dodávání dokumentů</vt:lpstr>
      <vt:lpstr>Varianta A</vt:lpstr>
      <vt:lpstr>Varianta B</vt:lpstr>
      <vt:lpstr>Služby EDD</vt:lpstr>
      <vt:lpstr>Prezentace aplikace PowerPoint</vt:lpstr>
      <vt:lpstr>Budování el. archivů</vt:lpstr>
      <vt:lpstr>E-knihy a půjčování</vt:lpstr>
      <vt:lpstr>Aktuální situace v ČR</vt:lpstr>
      <vt:lpstr>Zkušenosti knihoven s e-knihami</vt:lpstr>
      <vt:lpstr>Digitalizace a nové služby knihoven</vt:lpstr>
      <vt:lpstr>e-Čtečky</vt:lpstr>
      <vt:lpstr>Půjčování čteček</vt:lpstr>
      <vt:lpstr>Půjčování e-čteček - podmínky</vt:lpstr>
      <vt:lpstr>Problémy s půjčováním</vt:lpstr>
      <vt:lpstr>Zásadní otázka - dodávání obsahu</vt:lpstr>
      <vt:lpstr>Modely v akademické sféře</vt:lpstr>
      <vt:lpstr>Jednání s vydavateli</vt:lpstr>
      <vt:lpstr>Obchodní modely půjčování</vt:lpstr>
      <vt:lpstr>Příklady ze zahraničí</vt:lpstr>
      <vt:lpstr>Budoucnost e-knih v knihovnách</vt:lpstr>
      <vt:lpstr>Informační služby</vt:lpstr>
      <vt:lpstr>Informační potřeba</vt:lpstr>
      <vt:lpstr>Prezentace aplikace PowerPoint</vt:lpstr>
      <vt:lpstr>Informační služby</vt:lpstr>
      <vt:lpstr>Informační služby</vt:lpstr>
      <vt:lpstr>Rešeršní služby</vt:lpstr>
      <vt:lpstr>Vzdělávání a kulturní akce</vt:lpstr>
      <vt:lpstr>Akademické knihovny</vt:lpstr>
      <vt:lpstr>Veřejné knihovny</vt:lpstr>
      <vt:lpstr>Požadavky na pracovníky služeb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Martin Krčál</dc:creator>
  <cp:lastModifiedBy>Martin</cp:lastModifiedBy>
  <cp:revision>172</cp:revision>
  <dcterms:created xsi:type="dcterms:W3CDTF">2008-06-02T21:04:14Z</dcterms:created>
  <dcterms:modified xsi:type="dcterms:W3CDTF">2016-11-18T09:09:22Z</dcterms:modified>
</cp:coreProperties>
</file>